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0"/>
  </p:notesMasterIdLst>
  <p:sldIdLst>
    <p:sldId id="266" r:id="rId2"/>
    <p:sldId id="498" r:id="rId3"/>
    <p:sldId id="525" r:id="rId4"/>
    <p:sldId id="660" r:id="rId5"/>
    <p:sldId id="531" r:id="rId6"/>
    <p:sldId id="526" r:id="rId7"/>
    <p:sldId id="532" r:id="rId8"/>
    <p:sldId id="533" r:id="rId9"/>
    <p:sldId id="534" r:id="rId10"/>
    <p:sldId id="659" r:id="rId11"/>
    <p:sldId id="415" r:id="rId12"/>
    <p:sldId id="496" r:id="rId13"/>
    <p:sldId id="499" r:id="rId14"/>
    <p:sldId id="556" r:id="rId15"/>
    <p:sldId id="598" r:id="rId16"/>
    <p:sldId id="506" r:id="rId17"/>
    <p:sldId id="538" r:id="rId18"/>
    <p:sldId id="539" r:id="rId19"/>
    <p:sldId id="548" r:id="rId20"/>
    <p:sldId id="551" r:id="rId21"/>
    <p:sldId id="662" r:id="rId22"/>
    <p:sldId id="666" r:id="rId23"/>
    <p:sldId id="665" r:id="rId24"/>
    <p:sldId id="664" r:id="rId25"/>
    <p:sldId id="663" r:id="rId26"/>
    <p:sldId id="552" r:id="rId27"/>
    <p:sldId id="541" r:id="rId28"/>
    <p:sldId id="543" r:id="rId29"/>
    <p:sldId id="549" r:id="rId30"/>
    <p:sldId id="550" r:id="rId31"/>
    <p:sldId id="547" r:id="rId32"/>
    <p:sldId id="554" r:id="rId33"/>
    <p:sldId id="553" r:id="rId34"/>
    <p:sldId id="555" r:id="rId35"/>
    <p:sldId id="557" r:id="rId36"/>
    <p:sldId id="558" r:id="rId37"/>
    <p:sldId id="559" r:id="rId38"/>
    <p:sldId id="560" r:id="rId39"/>
    <p:sldId id="561" r:id="rId40"/>
    <p:sldId id="563" r:id="rId41"/>
    <p:sldId id="600" r:id="rId42"/>
    <p:sldId id="601" r:id="rId43"/>
    <p:sldId id="602" r:id="rId44"/>
    <p:sldId id="603" r:id="rId45"/>
    <p:sldId id="604" r:id="rId46"/>
    <p:sldId id="606" r:id="rId47"/>
    <p:sldId id="607" r:id="rId48"/>
    <p:sldId id="608" r:id="rId49"/>
    <p:sldId id="609" r:id="rId50"/>
    <p:sldId id="610" r:id="rId51"/>
    <p:sldId id="611" r:id="rId52"/>
    <p:sldId id="612" r:id="rId53"/>
    <p:sldId id="618" r:id="rId54"/>
    <p:sldId id="624" r:id="rId55"/>
    <p:sldId id="566" r:id="rId56"/>
    <p:sldId id="564" r:id="rId57"/>
    <p:sldId id="567" r:id="rId58"/>
    <p:sldId id="568" r:id="rId59"/>
    <p:sldId id="569" r:id="rId60"/>
    <p:sldId id="570" r:id="rId61"/>
    <p:sldId id="571" r:id="rId62"/>
    <p:sldId id="572" r:id="rId63"/>
    <p:sldId id="573" r:id="rId64"/>
    <p:sldId id="661" r:id="rId65"/>
    <p:sldId id="633" r:id="rId66"/>
    <p:sldId id="635" r:id="rId67"/>
    <p:sldId id="636" r:id="rId68"/>
    <p:sldId id="637" r:id="rId69"/>
    <p:sldId id="638" r:id="rId70"/>
    <p:sldId id="639" r:id="rId71"/>
    <p:sldId id="640" r:id="rId72"/>
    <p:sldId id="641" r:id="rId73"/>
    <p:sldId id="642" r:id="rId74"/>
    <p:sldId id="643" r:id="rId75"/>
    <p:sldId id="644" r:id="rId76"/>
    <p:sldId id="645" r:id="rId77"/>
    <p:sldId id="646" r:id="rId78"/>
    <p:sldId id="648" r:id="rId79"/>
    <p:sldId id="649" r:id="rId80"/>
    <p:sldId id="658" r:id="rId81"/>
    <p:sldId id="574" r:id="rId82"/>
    <p:sldId id="575" r:id="rId83"/>
    <p:sldId id="585" r:id="rId84"/>
    <p:sldId id="586" r:id="rId85"/>
    <p:sldId id="576" r:id="rId86"/>
    <p:sldId id="577" r:id="rId87"/>
    <p:sldId id="578" r:id="rId88"/>
    <p:sldId id="579" r:id="rId89"/>
    <p:sldId id="587" r:id="rId90"/>
    <p:sldId id="588" r:id="rId91"/>
    <p:sldId id="580" r:id="rId92"/>
    <p:sldId id="589" r:id="rId93"/>
    <p:sldId id="590" r:id="rId94"/>
    <p:sldId id="591" r:id="rId95"/>
    <p:sldId id="592" r:id="rId96"/>
    <p:sldId id="581" r:id="rId97"/>
    <p:sldId id="584" r:id="rId98"/>
    <p:sldId id="517" r:id="rId9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722" autoAdjust="0"/>
    <p:restoredTop sz="86852" autoAdjust="0"/>
  </p:normalViewPr>
  <p:slideViewPr>
    <p:cSldViewPr>
      <p:cViewPr>
        <p:scale>
          <a:sx n="66" d="100"/>
          <a:sy n="66" d="100"/>
        </p:scale>
        <p:origin x="-1210" y="-22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83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A7DD20-92F8-4282-BDE4-0E24C1A0D45F}" type="datetimeFigureOut">
              <a:rPr lang="zh-TW" altLang="en-US" smtClean="0"/>
              <a:pPr/>
              <a:t>2013/5/12</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20D120-4707-426F-9B85-873E256A6635}" type="slidenum">
              <a:rPr lang="zh-TW" altLang="en-US" smtClean="0"/>
              <a:pPr/>
              <a:t>‹#›</a:t>
            </a:fld>
            <a:endParaRPr lang="zh-TW" altLang="en-US"/>
          </a:p>
        </p:txBody>
      </p:sp>
    </p:spTree>
    <p:extLst>
      <p:ext uri="{BB962C8B-B14F-4D97-AF65-F5344CB8AC3E}">
        <p14:creationId xmlns="" xmlns:p14="http://schemas.microsoft.com/office/powerpoint/2010/main" val="3040401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7320D120-4707-426F-9B85-873E256A6635}" type="slidenum">
              <a:rPr lang="zh-TW" altLang="en-US" smtClean="0"/>
              <a:pPr/>
              <a:t>1</a:t>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D74EB5A5-C45C-45A9-A03A-F82791A8BEA3}" type="slidenum">
              <a:rPr lang="en-US" altLang="zh-TW"/>
              <a:pPr/>
              <a:t>41</a:t>
            </a:fld>
            <a:endParaRPr lang="en-US" altLang="zh-TW"/>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buFontTx/>
              <a:buNone/>
            </a:pPr>
            <a:r>
              <a:rPr lang="en-US" altLang="zh-TW" dirty="0" smtClean="0"/>
              <a:t>VMware Virtual Desktop Infrastructure (VDI) delivers an end-to-end desktop virtualization solution that enables organizations to centralize desktops and improve management and control using VMware’s proven virtualization platform (VI3). </a:t>
            </a:r>
            <a:r>
              <a:rPr lang="en-US" altLang="ja-JP" dirty="0" smtClean="0"/>
              <a:t>Individual end users benefit from the ability to access their familiar corporate desktop from any location </a:t>
            </a:r>
          </a:p>
          <a:p>
            <a:pPr eaLnBrk="1" hangingPunct="1">
              <a:buFontTx/>
              <a:buNone/>
            </a:pPr>
            <a:endParaRPr lang="en-US" altLang="ja-JP" dirty="0" smtClean="0"/>
          </a:p>
          <a:p>
            <a:pPr eaLnBrk="1" hangingPunct="1">
              <a:buFontTx/>
              <a:buNone/>
            </a:pPr>
            <a:r>
              <a:rPr lang="en-US" altLang="ja-JP" dirty="0" smtClean="0"/>
              <a:t>We’re going to walk you through the components of VDI and then discuss how your organization can benefit from VMware VDI.</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287E522D-FB21-4C51-B4BB-C171CEAE9ADB}" type="slidenum">
              <a:rPr lang="en-US" altLang="zh-TW"/>
              <a:pPr/>
              <a:t>42</a:t>
            </a:fld>
            <a:endParaRPr lang="en-US" altLang="zh-TW"/>
          </a:p>
        </p:txBody>
      </p:sp>
      <p:sp>
        <p:nvSpPr>
          <p:cNvPr id="59395" name="Rectangle 2"/>
          <p:cNvSpPr>
            <a:spLocks noGrp="1" noRot="1" noChangeAspect="1" noChangeArrowheads="1" noTextEdit="1"/>
          </p:cNvSpPr>
          <p:nvPr>
            <p:ph type="sldImg"/>
          </p:nvPr>
        </p:nvSpPr>
        <p:spPr>
          <a:xfrm>
            <a:off x="1144588" y="685800"/>
            <a:ext cx="4570412" cy="3427413"/>
          </a:xfrm>
          <a:ln/>
        </p:spPr>
      </p:sp>
      <p:sp>
        <p:nvSpPr>
          <p:cNvPr id="59396" name="Rectangle 3"/>
          <p:cNvSpPr>
            <a:spLocks noGrp="1" noChangeArrowheads="1"/>
          </p:cNvSpPr>
          <p:nvPr>
            <p:ph type="body" idx="1"/>
          </p:nvPr>
        </p:nvSpPr>
        <p:spPr>
          <a:noFill/>
          <a:ln/>
        </p:spPr>
        <p:txBody>
          <a:bodyPr/>
          <a:lstStyle/>
          <a:p>
            <a:pPr eaLnBrk="1" hangingPunct="1">
              <a:buFontTx/>
              <a:buNone/>
            </a:pPr>
            <a:r>
              <a:rPr lang="en-US" altLang="zh-TW" smtClean="0"/>
              <a:t>VMware VDI is an end-to-end solution for any company, large or small, with these components:</a:t>
            </a:r>
          </a:p>
          <a:p>
            <a:pPr eaLnBrk="1" hangingPunct="1">
              <a:buFontTx/>
              <a:buNone/>
            </a:pPr>
            <a:endParaRPr lang="en-US" altLang="zh-TW" smtClean="0"/>
          </a:p>
          <a:p>
            <a:pPr eaLnBrk="1" hangingPunct="1"/>
            <a:r>
              <a:rPr lang="en-US" altLang="zh-TW" smtClean="0"/>
              <a:t>VMware Infrastructure 3: The VMware VDI solution leverages proven VMware ESX and Virtual Center technology to consolidate desktop environments on to servers in the data center. [Click]</a:t>
            </a:r>
          </a:p>
          <a:p>
            <a:pPr eaLnBrk="1" hangingPunct="1"/>
            <a:r>
              <a:rPr lang="en-US" altLang="zh-TW" smtClean="0"/>
              <a:t>VMware Virtual Desktop Manager (VDM): Administrators run VMware’s enterprise-class connection broker for connecting remote clients to centralized desktops and managing virtual desktop environments. [Click]</a:t>
            </a:r>
          </a:p>
          <a:p>
            <a:pPr eaLnBrk="1" hangingPunct="1"/>
            <a:r>
              <a:rPr lang="en-US" altLang="zh-TW" smtClean="0"/>
              <a:t>Clients: Users can log into their centralized virtual desktop images from a Web browser or by using the VMware VDI Windows-native client. [Click]</a:t>
            </a:r>
          </a:p>
          <a:p>
            <a:pPr eaLnBrk="1" hangingPunct="1">
              <a:buFontTx/>
              <a:buNone/>
            </a:pPr>
            <a:endParaRPr lang="en-US" altLang="zh-TW" smtClean="0"/>
          </a:p>
          <a:p>
            <a:pPr eaLnBrk="1" hangingPunct="1">
              <a:buFontTx/>
              <a:buNone/>
            </a:pPr>
            <a:r>
              <a:rPr lang="en-US" altLang="zh-TW" smtClean="0"/>
              <a:t>Microsoft Active Directory is required to run the VMware Virtual Desktop Manager software. VMware VDM is completely integrated with Active Directory. Users are able to authenticate to VMware VDM using the same credentials used to logon to a physical PC in the corporate domain. </a:t>
            </a:r>
          </a:p>
          <a:p>
            <a:pPr eaLnBrk="1" hangingPunct="1">
              <a:buFontTx/>
              <a:buNone/>
            </a:pPr>
            <a:endParaRPr lang="en-US" altLang="zh-TW" smtClean="0"/>
          </a:p>
          <a:p>
            <a:pPr eaLnBrk="1" hangingPunct="1">
              <a:buFontTx/>
              <a:buNone/>
            </a:pPr>
            <a:r>
              <a:rPr lang="en-US" altLang="zh-TW" smtClean="0"/>
              <a:t>VMware VDM is designed for enterprise deployment. The service can be scaled horizontally to accommodate large numbers of users and to provide high availability in the case of a failure. VMware VDM can run inside a virtual machine and take full advantage of VMHA. </a:t>
            </a:r>
          </a:p>
          <a:p>
            <a:pPr eaLnBrk="1" hangingPunct="1"/>
            <a:endParaRPr lang="en-US" altLang="zh-TW"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0F4BC02F-137E-4038-9AAA-0C6E0463F4B9}" type="slidenum">
              <a:rPr lang="en-US" altLang="zh-TW"/>
              <a:pPr/>
              <a:t>43</a:t>
            </a:fld>
            <a:endParaRPr lang="en-US" altLang="zh-TW"/>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buFontTx/>
              <a:buNone/>
            </a:pPr>
            <a:r>
              <a:rPr lang="en-US" altLang="zh-TW" smtClean="0"/>
              <a:t>VMware VDI leverages the market’s proven virtualization platform, VMware Infrastructure 3 (VI3). The VMware Virtual Desktop Manager (VDM) software is tightly integrated with VI3 to make management between servers and desktops seamless. There’s no need to retrain IT staff, since VMware VDI has the VI3 look and feel for consistent administration across desktops and servers in the data center. The support for the entire solution comes from a single vendor: VMware.</a:t>
            </a:r>
          </a:p>
          <a:p>
            <a:pPr eaLnBrk="1" hangingPunct="1">
              <a:buFontTx/>
              <a:buNone/>
            </a:pPr>
            <a:endParaRPr lang="en-US" altLang="zh-TW" smtClean="0"/>
          </a:p>
          <a:p>
            <a:pPr eaLnBrk="1" hangingPunct="1">
              <a:buFontTx/>
              <a:buNone/>
            </a:pPr>
            <a:r>
              <a:rPr lang="en-US" altLang="zh-TW" smtClean="0"/>
              <a:t>With this end-to-end solution from VMware, companies can apply powerful server tools traditionally reserved for the data center servers to their desktop infrastructures. Disaster recovery – previously not a possibility for desktops - now can be configured using VMware VDI because the desktops are centralized and can leverage shared storage technology. The centralized desktop images can easily be moved from server to server because they are encapsulated into hardware independent virtual machines.</a:t>
            </a:r>
          </a:p>
          <a:p>
            <a:pPr eaLnBrk="1" hangingPunct="1">
              <a:buFontTx/>
              <a:buNone/>
            </a:pPr>
            <a:endParaRPr lang="en-US" altLang="zh-TW" smtClean="0"/>
          </a:p>
          <a:p>
            <a:pPr eaLnBrk="1" hangingPunct="1">
              <a:buFontTx/>
              <a:buNone/>
            </a:pPr>
            <a:r>
              <a:rPr lang="en-US" altLang="zh-TW" smtClean="0"/>
              <a:t>Additionally, organizations can offer desktops a heightened level of business continuity, making use of VMware HA and DRS capabilities. IT can dynamically allocate desktop resources automatically using VI3 DRS. Running desktop VMs can be moved between servers without disrupting end-user activity. IT can overprovision desktop resources such as CPU and memory to optimize end user performance.</a:t>
            </a:r>
          </a:p>
          <a:p>
            <a:pPr eaLnBrk="1" hangingPunct="1">
              <a:buFontTx/>
              <a:buNone/>
            </a:pPr>
            <a:endParaRPr lang="en-US" altLang="zh-TW" smtClean="0"/>
          </a:p>
          <a:p>
            <a:pPr eaLnBrk="1" hangingPunct="1">
              <a:buFontTx/>
              <a:buNone/>
            </a:pPr>
            <a:r>
              <a:rPr lang="en-US" altLang="zh-TW" smtClean="0"/>
              <a:t>No single point of failure: IT can install fully synchronized VDM servers and leverage VI3’s support for industry standard server load balancing. Virtual Desktop Manager components are designed to run independently across multiple servers for additional reliability.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CAC82441-8D55-4CB8-872F-6D9C958BF26D}" type="slidenum">
              <a:rPr lang="en-US" altLang="zh-TW"/>
              <a:pPr/>
              <a:t>44</a:t>
            </a:fld>
            <a:endParaRPr lang="en-US" altLang="zh-TW"/>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r>
              <a:rPr lang="en-US" altLang="zh-TW" smtClean="0"/>
              <a:t>VMware VDM is an enterprise-class virtual desktop management server. It is a key component of VDI because it manages the connections between the remote clients and their centralized desktops. We will spend some time in this presentation, covering the functionality of VMware VDM.</a:t>
            </a:r>
          </a:p>
          <a:p>
            <a:pPr eaLnBrk="1" hangingPunct="1"/>
            <a:endParaRPr lang="en-US" altLang="zh-TW" smtClean="0"/>
          </a:p>
          <a:p>
            <a:pPr eaLnBrk="1" hangingPunct="1"/>
            <a:r>
              <a:rPr lang="en-US" altLang="zh-TW" smtClean="0"/>
              <a:t>First it’s designed for organizations large and small. Because it’s so tightly integrated with VI3, it has been designed to work in large scale deployments and to make use of VI3’s key features such as HA, DRS, backup, etc. Organizations can deploy a fault tolerant desktop infrastructure using VMware VDM’s robust technology for connection redundancy and reliability. </a:t>
            </a:r>
          </a:p>
          <a:p>
            <a:pPr eaLnBrk="1" hangingPunct="1"/>
            <a:endParaRPr lang="en-US" altLang="zh-TW" smtClean="0"/>
          </a:p>
          <a:p>
            <a:pPr eaLnBrk="1" hangingPunct="1"/>
            <a:r>
              <a:rPr lang="en-US" altLang="zh-TW" smtClean="0"/>
              <a:t>Additionally, VI3 enables you to provide the same level of service to your desktops that you demand for your servers because desktops reside in your data center and can be backed up reliably. Organizations can keep desktops running even when server hardware goes down, and recover quickly from unplanned outages. They can also balance desktop computing resources automatically as user needs and application loads change over time.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F6763D3F-7B05-42B1-A5EB-FB16E4B9E8A4}" type="slidenum">
              <a:rPr lang="en-US" altLang="zh-TW"/>
              <a:pPr/>
              <a:t>45</a:t>
            </a:fld>
            <a:endParaRPr lang="en-US" altLang="zh-TW"/>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marL="190500" indent="-190500" eaLnBrk="1" hangingPunct="1"/>
            <a:r>
              <a:rPr lang="en-US" altLang="zh-TW" smtClean="0"/>
              <a:t>Flexible Provisioning: Deploy individual desktops for each user or create persistent and non-persistent desktop pools</a:t>
            </a:r>
          </a:p>
          <a:p>
            <a:pPr marL="190500" indent="-190500" eaLnBrk="1" hangingPunct="1"/>
            <a:endParaRPr lang="en-US" altLang="zh-TW" smtClean="0"/>
          </a:p>
          <a:p>
            <a:pPr marL="190500" indent="-190500" eaLnBrk="1" hangingPunct="1"/>
            <a:r>
              <a:rPr lang="en-US" altLang="zh-TW" smtClean="0"/>
              <a:t>Here we’re going to cover the ability to assign individual desktops to each end user. There is a static 1-to-1 relationship between user and their virtual desktop.</a:t>
            </a:r>
            <a:r>
              <a:rPr lang="en-US" altLang="zh-TW" u="sng" smtClean="0"/>
              <a:t> </a:t>
            </a:r>
          </a:p>
          <a:p>
            <a:pPr marL="190500" indent="-190500" eaLnBrk="1" hangingPunct="1"/>
            <a:endParaRPr lang="en-US" altLang="zh-TW"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F081FC1E-436C-4885-A4C6-093AB9FB2734}" type="slidenum">
              <a:rPr lang="en-US" altLang="zh-TW"/>
              <a:pPr/>
              <a:t>46</a:t>
            </a:fld>
            <a:endParaRPr lang="en-US" altLang="zh-TW"/>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marL="190500" indent="-190500" eaLnBrk="1" hangingPunct="1"/>
            <a:r>
              <a:rPr lang="en-US" altLang="zh-TW" dirty="0" smtClean="0"/>
              <a:t>With non-persistent pools, the desktop allocation is to any desktop in pool. The desktop is returned to pool for re-allocation at logoff. This capability is particularly important to organizations with transactional workers in cases such as call centers. The users can work with a standard desktop template. IT can more efficiently manage the number of desktops needed for a given pool.</a:t>
            </a:r>
            <a:endParaRPr lang="en-US" altLang="zh-TW" u="sng" dirty="0" smtClean="0"/>
          </a:p>
          <a:p>
            <a:pPr marL="190500" indent="-190500" eaLnBrk="1" hangingPunct="1"/>
            <a:endParaRPr lang="en-US" altLang="zh-TW"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84D8B0D2-E220-4663-B7B4-9F1888C34BD3}" type="slidenum">
              <a:rPr lang="en-US" altLang="zh-TW"/>
              <a:pPr/>
              <a:t>47</a:t>
            </a:fld>
            <a:endParaRPr lang="en-US" altLang="zh-TW"/>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r>
              <a:rPr lang="en-US" altLang="zh-TW" smtClean="0"/>
              <a:t>With Persistent Pools, the desktop</a:t>
            </a:r>
            <a:r>
              <a:rPr lang="en-US" altLang="zh-TW" sz="1100" smtClean="0"/>
              <a:t> allocation is to any desktop in pool.  A dedicated desktop is provided for subsequent connections. This case is often useful to organizations that want to ensure all desktops users work from a standard corporate template when their VDI desktop is first assigned. This capability helps organizations deploy VDI rapidly and ensures consistency across desktop templates from the beginning. Yet, end users get to keep their desktop from that point forward.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2D702124-9E57-428C-8E19-C261D93A759E}" type="slidenum">
              <a:rPr lang="en-US" altLang="zh-TW"/>
              <a:pPr/>
              <a:t>48</a:t>
            </a:fld>
            <a:endParaRPr lang="en-US" altLang="zh-TW"/>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r>
              <a:rPr lang="en-US" altLang="zh-TW" smtClean="0"/>
              <a:t>VMware VDM 2 is tightly integrated with Active Directory and AD authentication is a pre-requisite for VDM.</a:t>
            </a:r>
          </a:p>
          <a:p>
            <a:pPr eaLnBrk="1" hangingPunct="1"/>
            <a:r>
              <a:rPr lang="en-US" altLang="zh-TW" smtClean="0"/>
              <a:t>Typically customer already maintain users in the Active Directory. VMware VDM references these user accounts instead of relying on an internal directory or database of users. There are many benefits of this approach: </a:t>
            </a:r>
          </a:p>
          <a:p>
            <a:pPr lvl="1" eaLnBrk="1" hangingPunct="1"/>
            <a:r>
              <a:rPr lang="en-US" altLang="zh-TW" smtClean="0"/>
              <a:t>VMware VDM supports authentication against complex multi domain configurations. Many customers have user accounts in different domains and use domain trusts to authorize access to resources in the Windows infrastructure. VMware VDM supports these sophisticated configurations by default.</a:t>
            </a:r>
          </a:p>
          <a:p>
            <a:pPr lvl="1" eaLnBrk="1" hangingPunct="1"/>
            <a:r>
              <a:rPr lang="en-US" altLang="zh-TW" smtClean="0"/>
              <a:t>User management processes do not have to be disrupted by implementing VMware VDM. These include creating user accounts, resetting passwords and changing NT permissions for users to groups. For example, if the process for resetting a user password is that the user calls the helpdesk, this can continue without having to retrain the helpdesk administrators.</a:t>
            </a:r>
          </a:p>
          <a:p>
            <a:pPr lvl="1" eaLnBrk="1" hangingPunct="1"/>
            <a:r>
              <a:rPr lang="en-US" altLang="zh-TW" smtClean="0"/>
              <a:t>User account policies, such as password complexity or expiration are also retained. Users in VMware VDM can reuse any existing group policy in the domain.</a:t>
            </a:r>
          </a:p>
          <a:p>
            <a:pPr lvl="1" eaLnBrk="1" hangingPunct="1"/>
            <a:r>
              <a:rPr lang="en-US" altLang="zh-TW" smtClean="0"/>
              <a:t>By referencing domain accounts directly, VMware VDM does not need to use third-party or inbuilt replication systems. This means there is no risk of data becoming out of sync and removes any computational overhead of user-data replication.</a:t>
            </a:r>
          </a:p>
          <a:p>
            <a:pPr lvl="1" eaLnBrk="1" hangingPunct="1"/>
            <a:endParaRPr lang="en-US" altLang="zh-TW" smtClean="0"/>
          </a:p>
          <a:p>
            <a:pPr eaLnBrk="1" hangingPunct="1"/>
            <a:r>
              <a:rPr lang="en-US" altLang="zh-TW" smtClean="0"/>
              <a:t>It is possible to configure strong two-factor authentication using SecurID, in addition to AD authentication. Two-factor authentication is often a requirement for users who access the VDI environment from an un-trusted client or over an un-trusted network. </a:t>
            </a:r>
          </a:p>
          <a:p>
            <a:pPr eaLnBrk="1" hangingPunct="1">
              <a:buFontTx/>
              <a:buNone/>
            </a:pPr>
            <a:endParaRPr lang="en-US" altLang="zh-TW"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90F515BA-A4BB-46F7-8F94-4319DBC84202}" type="slidenum">
              <a:rPr lang="en-US" altLang="zh-TW"/>
              <a:pPr/>
              <a:t>49</a:t>
            </a:fld>
            <a:endParaRPr lang="en-US" altLang="zh-TW"/>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r>
              <a:rPr lang="en-US" altLang="zh-TW" smtClean="0"/>
              <a:t>VMware VDM encrypts the connection data stream by default. An SSL connection is established between the VDM Client and VDM Connection Server over HTTPs. The desktop connection is tunneled through this connection to give maximum security to data.  </a:t>
            </a:r>
          </a:p>
          <a:p>
            <a:pPr eaLnBrk="1" hangingPunct="1"/>
            <a:endParaRPr lang="en-US" altLang="zh-TW" smtClean="0"/>
          </a:p>
          <a:p>
            <a:pPr eaLnBrk="1" hangingPunct="1"/>
            <a:r>
              <a:rPr lang="en-US" altLang="zh-TW" smtClean="0"/>
              <a:t>If the VDM Security Server is deployed in a DMZ the SSL connection is established between VDM Client and VDM Security Server.</a:t>
            </a:r>
          </a:p>
          <a:p>
            <a:pPr eaLnBrk="1" hangingPunct="1"/>
            <a:endParaRPr lang="en-US" altLang="zh-TW" smtClean="0"/>
          </a:p>
          <a:p>
            <a:pPr eaLnBrk="1" hangingPunct="1"/>
            <a:r>
              <a:rPr lang="en-US" altLang="zh-TW" smtClean="0"/>
              <a:t>It is possible ‘bypass’ the SSL tunnel and establish a direct RDP connection. This is typically not recommended.</a:t>
            </a:r>
          </a:p>
          <a:p>
            <a:pPr eaLnBrk="1" hangingPunct="1"/>
            <a:endParaRPr lang="en-US" altLang="zh-TW"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0719D01B-7DA7-4F93-8939-12495D18CB4C}" type="slidenum">
              <a:rPr lang="en-US" altLang="zh-TW"/>
              <a:pPr/>
              <a:t>50</a:t>
            </a:fld>
            <a:endParaRPr lang="en-US" altLang="zh-TW"/>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r>
              <a:rPr lang="en-US" altLang="zh-TW" smtClean="0"/>
              <a:t>The VDM Client is an application used to connect clients to VDM Connection server and to virtual desktops. The user enters the URL of the VDM Connection Server and their AD credentials into the VDM Client. </a:t>
            </a:r>
          </a:p>
          <a:p>
            <a:pPr eaLnBrk="1" hangingPunct="1"/>
            <a:endParaRPr lang="en-US" altLang="zh-TW" smtClean="0"/>
          </a:p>
          <a:p>
            <a:pPr eaLnBrk="1" hangingPunct="1"/>
            <a:r>
              <a:rPr lang="en-US" altLang="zh-TW" smtClean="0"/>
              <a:t>Alternatively, end users may use a browser to access their VDI desktop.</a:t>
            </a:r>
          </a:p>
          <a:p>
            <a:pPr eaLnBrk="1" hangingPunct="1"/>
            <a:endParaRPr lang="en-US" altLang="zh-TW" smtClean="0"/>
          </a:p>
          <a:p>
            <a:pPr eaLnBrk="1" hangingPunct="1"/>
            <a:r>
              <a:rPr lang="en-US" altLang="zh-TW" smtClean="0"/>
              <a:t>VMware VDI can be enhanced using thin clients. Thin clients can reduce the TCO of a VMware VDI deployment because the ongoing support and maintenance costs of thin clients is generally less than that of traditional PCs. VMware VDM 2 support XPe and Linux clients, which provides support for many of the thin clients on the market. The WYSE S10 and V10L devices are also supported.</a:t>
            </a:r>
          </a:p>
          <a:p>
            <a:pPr eaLnBrk="1" hangingPunct="1"/>
            <a:endParaRPr lang="en-US" altLang="zh-TW"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7320D120-4707-426F-9B85-873E256A6635}" type="slidenum">
              <a:rPr lang="zh-TW" altLang="en-US" smtClean="0"/>
              <a:pPr/>
              <a:t>3</a:t>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B089AE8C-3EB5-4C29-B913-75F2F0B3F8CE}" type="slidenum">
              <a:rPr lang="en-US" altLang="zh-TW"/>
              <a:pPr/>
              <a:t>51</a:t>
            </a:fld>
            <a:endParaRPr lang="en-US" altLang="zh-TW"/>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buFontTx/>
              <a:buNone/>
            </a:pPr>
            <a:r>
              <a:rPr lang="en-US" altLang="zh-TW" smtClean="0"/>
              <a:t>Let us not forget the end user. End users want a familiar PC experience: they want their complete desktop. They won’t be satisfied with a solution that doesn’t allow them to perform installations or configure their PC the way they like it.</a:t>
            </a:r>
          </a:p>
          <a:p>
            <a:pPr eaLnBrk="1" hangingPunct="1">
              <a:buFontTx/>
              <a:buNone/>
            </a:pPr>
            <a:endParaRPr lang="en-US" altLang="zh-TW" smtClean="0"/>
          </a:p>
          <a:p>
            <a:pPr eaLnBrk="1" hangingPunct="1">
              <a:buFontTx/>
              <a:buNone/>
            </a:pPr>
            <a:r>
              <a:rPr lang="en-US" altLang="zh-TW" smtClean="0"/>
              <a:t>VMware customers have found the transition to a VDI solution to be smooth because end users use the same (virtual) desktop, just running over a remote connection. VMware VDI coexists within corporate environments seamlessly. Organizations can run off-the-shelf, legacy or custom apps with no modifications as well as leverage existing desktop management tools. </a:t>
            </a:r>
          </a:p>
          <a:p>
            <a:pPr eaLnBrk="1" hangingPunct="1">
              <a:buFontTx/>
              <a:buNone/>
            </a:pPr>
            <a:endParaRPr lang="en-US" altLang="zh-TW" smtClean="0"/>
          </a:p>
          <a:p>
            <a:pPr eaLnBrk="1" hangingPunct="1">
              <a:buFontTx/>
              <a:buNone/>
            </a:pPr>
            <a:r>
              <a:rPr lang="en-US" altLang="zh-TW" smtClean="0"/>
              <a:t>VMware VDI includes support for USB devices on the local client such as local printers, storage, PDAs, etc. </a:t>
            </a:r>
          </a:p>
          <a:p>
            <a:pPr eaLnBrk="1" hangingPunct="1">
              <a:buFontTx/>
              <a:buNone/>
            </a:pPr>
            <a:endParaRPr lang="en-US" altLang="zh-TW" smtClean="0"/>
          </a:p>
          <a:p>
            <a:pPr eaLnBrk="1" hangingPunct="1">
              <a:buFontTx/>
              <a:buNone/>
            </a:pPr>
            <a:r>
              <a:rPr lang="en-US" altLang="zh-TW" smtClean="0"/>
              <a:t>And unique to VDI compared to other shared application technologies (e.g. terminal services), VDI desktops are complete isolated desktops. If one desktop goes down, the other users aren’t affected. VDI provides the flexibility of accessing the centralized desktop image from any device anywhere.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584B9FBE-4B1A-4C4F-8044-C1FC79A2232D}" type="slidenum">
              <a:rPr lang="en-US" altLang="zh-TW"/>
              <a:pPr/>
              <a:t>52</a:t>
            </a:fld>
            <a:endParaRPr lang="en-US" altLang="zh-TW"/>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buClr>
                <a:srgbClr val="000000"/>
              </a:buClr>
              <a:buFont typeface="Symbol" pitchFamily="18" charset="2"/>
              <a:buNone/>
            </a:pPr>
            <a:r>
              <a:rPr lang="en-US" altLang="zh-TW" smtClean="0"/>
              <a:t>Deploy desktops in minutes instead of weeks through automated desktop provisioning. Standardize the deployment process by maintaining a library of pre-built desktop images in VMware VirtualCenter that can be called on quickly when a new office or group of users are needed.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BF5C041-C43F-4271-A890-0578E7A4CBFE}" type="slidenum">
              <a:rPr lang="en-US" altLang="zh-TW"/>
              <a:pPr/>
              <a:t>53</a:t>
            </a:fld>
            <a:endParaRPr lang="en-US" altLang="zh-TW"/>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xfrm>
            <a:off x="914400" y="4343400"/>
            <a:ext cx="5029200" cy="4114800"/>
          </a:xfrm>
          <a:noFill/>
          <a:ln/>
        </p:spPr>
        <p:txBody>
          <a:bodyPr/>
          <a:lstStyle/>
          <a:p>
            <a:pPr eaLnBrk="1" hangingPunct="1">
              <a:buFontTx/>
              <a:buNone/>
            </a:pPr>
            <a:r>
              <a:rPr lang="en-US" altLang="zh-TW" dirty="0" smtClean="0"/>
              <a:t>Centralized Desktop Management:</a:t>
            </a:r>
          </a:p>
          <a:p>
            <a:pPr eaLnBrk="1" hangingPunct="1"/>
            <a:r>
              <a:rPr lang="en-US" altLang="zh-TW" dirty="0" smtClean="0"/>
              <a:t>Use VMware VDI to replace traditional PCs with virtual desktops that run on servers in the data center, making them easier to control and manage. Administrators can provision new virtual desktops in minutes, and give end-users their own complete, unmodified desktop environments, eliminating the need for retraining and application sharing. </a:t>
            </a:r>
          </a:p>
          <a:p>
            <a:pPr eaLnBrk="1" hangingPunct="1">
              <a:buFontTx/>
              <a:buNone/>
            </a:pPr>
            <a:endParaRPr lang="en-US" altLang="zh-TW" dirty="0" smtClean="0"/>
          </a:p>
          <a:p>
            <a:pPr eaLnBrk="1" hangingPunct="1">
              <a:buFontTx/>
              <a:buNone/>
            </a:pPr>
            <a:r>
              <a:rPr lang="en-US" altLang="zh-TW" dirty="0" smtClean="0"/>
              <a:t>Transactional User Management:</a:t>
            </a:r>
          </a:p>
          <a:p>
            <a:pPr eaLnBrk="1" hangingPunct="1"/>
            <a:r>
              <a:rPr lang="en-US" altLang="zh-TW" dirty="0" smtClean="0"/>
              <a:t>VMware VDI is ideal for delivering cost-effective desktop services to fixed-function workers at branch offices, call centers and other locations. Controlling access to confidential data is easier because all virtual desktops and their data can be stored inside the firewall. </a:t>
            </a:r>
          </a:p>
          <a:p>
            <a:pPr eaLnBrk="1" hangingPunct="1">
              <a:buFontTx/>
              <a:buNone/>
            </a:pPr>
            <a:endParaRPr lang="en-US" altLang="zh-TW" dirty="0" smtClean="0"/>
          </a:p>
          <a:p>
            <a:pPr eaLnBrk="1" hangingPunct="1">
              <a:buFontTx/>
              <a:buNone/>
            </a:pPr>
            <a:r>
              <a:rPr lang="en-US" altLang="zh-TW" dirty="0" smtClean="0"/>
              <a:t>Disaster Recovery &amp; Business Continuity:</a:t>
            </a:r>
          </a:p>
          <a:p>
            <a:pPr eaLnBrk="1" hangingPunct="1"/>
            <a:r>
              <a:rPr lang="en-US" altLang="zh-TW" dirty="0" smtClean="0"/>
              <a:t>VMware VDI extends the proven power of VMware Infrastructure 3 to the desktop, and VMware VDI customers enjoy the reliability, data protection and disaster recovery capabilities that have traditionally been available only for server applications. Features such as automated failover ensure high availability for virtual desktops, and you can leverage shared storage to back up your desktops, just as you would with server data. Site-wide disaster recovery mechanisms ensure rapid restoration of service after an unplanned outage—without the need for duplicate hardware.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FE452493-D156-47B1-A898-B22AC58ACF25}" type="slidenum">
              <a:rPr lang="en-US" altLang="zh-TW"/>
              <a:pPr/>
              <a:t>54</a:t>
            </a:fld>
            <a:endParaRPr lang="en-US" altLang="zh-TW"/>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r>
              <a:rPr lang="en-US" altLang="zh-TW" smtClean="0"/>
              <a:t>VMware VDI is providing organizations with unprecedented control and manageability over their desktops. And most importantly the end users are retaining the freedom they need of running a complete desktop. </a:t>
            </a:r>
          </a:p>
          <a:p>
            <a:pPr eaLnBrk="1" hangingPunct="1"/>
            <a:r>
              <a:rPr lang="en-US" altLang="zh-TW" smtClean="0"/>
              <a:t>All from the leader in virtualization technology, VMware, running in 20,000 companies worldwide.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320D120-4707-426F-9B85-873E256A6635}" type="slidenum">
              <a:rPr lang="zh-TW" altLang="en-US" smtClean="0"/>
              <a:pPr/>
              <a:t>56</a:t>
            </a:fld>
            <a:endParaRPr lang="zh-TW" altLang="en-US"/>
          </a:p>
        </p:txBody>
      </p:sp>
    </p:spTree>
    <p:extLst>
      <p:ext uri="{BB962C8B-B14F-4D97-AF65-F5344CB8AC3E}">
        <p14:creationId xmlns="" xmlns:p14="http://schemas.microsoft.com/office/powerpoint/2010/main" val="3078900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pPr eaLnBrk="1" hangingPunct="1">
              <a:lnSpc>
                <a:spcPct val="90000"/>
              </a:lnSpc>
            </a:pPr>
            <a:r>
              <a:rPr lang="en-US" altLang="zh-TW" dirty="0" smtClean="0"/>
              <a:t>Lets look at the problem so that we might be able to establish how to address them.</a:t>
            </a:r>
          </a:p>
          <a:p>
            <a:pPr eaLnBrk="1" hangingPunct="1">
              <a:lnSpc>
                <a:spcPct val="90000"/>
              </a:lnSpc>
            </a:pPr>
            <a:endParaRPr lang="en-US" altLang="zh-TW" dirty="0" smtClean="0"/>
          </a:p>
          <a:p>
            <a:pPr eaLnBrk="1" hangingPunct="1">
              <a:lnSpc>
                <a:spcPct val="90000"/>
              </a:lnSpc>
            </a:pPr>
            <a:r>
              <a:rPr lang="en-US" altLang="zh-TW" dirty="0" smtClean="0"/>
              <a:t>Typical desktop deployment involves the administrator giving the user a desktop machine.  And its typically got a corporate image put onto it with customizations to the OS that the admin has specified along with the applications required for that end user.  </a:t>
            </a:r>
          </a:p>
          <a:p>
            <a:pPr eaLnBrk="1" hangingPunct="1">
              <a:lnSpc>
                <a:spcPct val="90000"/>
              </a:lnSpc>
            </a:pPr>
            <a:endParaRPr lang="en-US" altLang="zh-TW" dirty="0" smtClean="0"/>
          </a:p>
          <a:p>
            <a:pPr eaLnBrk="1" hangingPunct="1">
              <a:lnSpc>
                <a:spcPct val="90000"/>
              </a:lnSpc>
            </a:pPr>
            <a:r>
              <a:rPr lang="en-US" altLang="zh-TW" dirty="0" smtClean="0"/>
              <a:t>You give it to the end user, and they develop a profile on it, basically storing data, sometimes in their profile, sometimes outside.</a:t>
            </a:r>
          </a:p>
          <a:p>
            <a:pPr eaLnBrk="1" hangingPunct="1">
              <a:lnSpc>
                <a:spcPct val="90000"/>
              </a:lnSpc>
            </a:pPr>
            <a:endParaRPr lang="en-US" altLang="zh-TW" dirty="0" smtClean="0"/>
          </a:p>
          <a:p>
            <a:pPr eaLnBrk="1" hangingPunct="1">
              <a:lnSpc>
                <a:spcPct val="90000"/>
              </a:lnSpc>
            </a:pPr>
            <a:r>
              <a:rPr lang="en-US" altLang="zh-TW" dirty="0" smtClean="0"/>
              <a:t>They may have the ability to install applications (if given the right to), and they may be modifying applications and so forth.</a:t>
            </a:r>
          </a:p>
          <a:p>
            <a:pPr eaLnBrk="1" hangingPunct="1">
              <a:lnSpc>
                <a:spcPct val="90000"/>
              </a:lnSpc>
            </a:pPr>
            <a:endParaRPr lang="en-US" altLang="zh-TW" dirty="0" smtClean="0"/>
          </a:p>
          <a:p>
            <a:pPr eaLnBrk="1" hangingPunct="1">
              <a:lnSpc>
                <a:spcPct val="90000"/>
              </a:lnSpc>
            </a:pPr>
            <a:r>
              <a:rPr lang="en-US" altLang="zh-TW" dirty="0" smtClean="0"/>
              <a:t>What happens is that whole stack (OS, apps, profile) becomes very tightly coupled together and its only resident on that local machine.  It becomes very difficult to maintain a complete picture of what is on that machine from the data center.</a:t>
            </a:r>
          </a:p>
          <a:p>
            <a:pPr eaLnBrk="1" hangingPunct="1">
              <a:lnSpc>
                <a:spcPct val="90000"/>
              </a:lnSpc>
            </a:pPr>
            <a:endParaRPr lang="en-US" altLang="zh-TW" dirty="0" smtClean="0"/>
          </a:p>
          <a:p>
            <a:pPr eaLnBrk="1" hangingPunct="1">
              <a:lnSpc>
                <a:spcPct val="90000"/>
              </a:lnSpc>
            </a:pPr>
            <a:r>
              <a:rPr lang="en-US" altLang="zh-TW" dirty="0" smtClean="0"/>
              <a:t>You may be familiar with trying to implement roaming profiles….that is very challenging.  </a:t>
            </a:r>
          </a:p>
          <a:p>
            <a:pPr eaLnBrk="1" hangingPunct="1">
              <a:lnSpc>
                <a:spcPct val="90000"/>
              </a:lnSpc>
            </a:pPr>
            <a:endParaRPr lang="en-US" altLang="zh-TW" dirty="0" smtClean="0"/>
          </a:p>
          <a:p>
            <a:pPr eaLnBrk="1" hangingPunct="1">
              <a:lnSpc>
                <a:spcPct val="90000"/>
              </a:lnSpc>
            </a:pPr>
            <a:r>
              <a:rPr lang="en-US" altLang="zh-TW" dirty="0" smtClean="0"/>
              <a:t>Now the desktop that you provided the user has become customized, it takes a lot longer to roll out applications because when you do the app regression testing, you now have a huge number of variables to take into consideration before you roll out that application.  That becomes very time consuming and very expensive.</a:t>
            </a:r>
          </a:p>
          <a:p>
            <a:pPr eaLnBrk="1" hangingPunct="1">
              <a:lnSpc>
                <a:spcPct val="90000"/>
              </a:lnSpc>
            </a:pPr>
            <a:endParaRPr lang="en-US" altLang="zh-TW" dirty="0" smtClean="0"/>
          </a:p>
          <a:p>
            <a:pPr eaLnBrk="1" hangingPunct="1">
              <a:lnSpc>
                <a:spcPct val="90000"/>
              </a:lnSpc>
            </a:pPr>
            <a:r>
              <a:rPr lang="en-US" altLang="zh-TW" dirty="0" smtClean="0"/>
              <a:t>If you take these problems into consideration, you end up with hundreds of images and vast image complexity. </a:t>
            </a:r>
          </a:p>
          <a:p>
            <a:pPr eaLnBrk="1" hangingPunct="1">
              <a:lnSpc>
                <a:spcPct val="90000"/>
              </a:lnSpc>
            </a:pPr>
            <a:r>
              <a:rPr lang="en-US" altLang="zh-TW" dirty="0" smtClean="0"/>
              <a:t>And it means high touch re-imaging whenever a user has to replace their machine and you’ve got a heavy test load.</a:t>
            </a:r>
          </a:p>
          <a:p>
            <a:pPr eaLnBrk="1" hangingPunct="1">
              <a:lnSpc>
                <a:spcPct val="90000"/>
              </a:lnSpc>
            </a:pPr>
            <a:endParaRPr lang="en-US" altLang="zh-TW" dirty="0" smtClean="0"/>
          </a:p>
          <a:p>
            <a:pPr eaLnBrk="1" hangingPunct="1">
              <a:lnSpc>
                <a:spcPct val="90000"/>
              </a:lnSpc>
            </a:pPr>
            <a:r>
              <a:rPr lang="en-US" altLang="zh-TW" dirty="0" smtClean="0"/>
              <a:t>As a side note, we think customers are going to be reevaluating the way that they look at desktops as a result of </a:t>
            </a:r>
            <a:r>
              <a:rPr lang="en-US" altLang="zh-TW" u="sng" dirty="0" smtClean="0"/>
              <a:t>end users </a:t>
            </a:r>
            <a:r>
              <a:rPr lang="en-US" altLang="zh-TW" dirty="0" smtClean="0"/>
              <a:t>driving the demand for Vista.  While companies aren’t rolling out Vista in the immediate future, in many cases its been pushed back a bit.  That will likely be demanded by the end user community.</a:t>
            </a:r>
          </a:p>
        </p:txBody>
      </p:sp>
      <p:sp>
        <p:nvSpPr>
          <p:cNvPr id="48132" name="Slide Number Placeholder 3"/>
          <p:cNvSpPr>
            <a:spLocks noGrp="1"/>
          </p:cNvSpPr>
          <p:nvPr>
            <p:ph type="sldNum" sz="quarter" idx="5"/>
          </p:nvPr>
        </p:nvSpPr>
        <p:spPr>
          <a:noFill/>
        </p:spPr>
        <p:txBody>
          <a:bodyPr/>
          <a:lstStyle/>
          <a:p>
            <a:fld id="{6E292493-9C11-4F0A-A288-2AFBEF0F5C8F}" type="slidenum">
              <a:rPr lang="en-US" altLang="zh-TW"/>
              <a:pPr/>
              <a:t>64</a:t>
            </a:fld>
            <a:endParaRPr lang="en-US" altLang="zh-TW"/>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r>
              <a:rPr lang="en-US" altLang="zh-TW" smtClean="0"/>
              <a:t>What’s Citrix’ vision for a better way to do it?</a:t>
            </a:r>
          </a:p>
          <a:p>
            <a:pPr eaLnBrk="1" hangingPunct="1"/>
            <a:endParaRPr lang="en-US" altLang="zh-TW" smtClean="0"/>
          </a:p>
          <a:p>
            <a:pPr eaLnBrk="1" hangingPunct="1"/>
            <a:r>
              <a:rPr lang="en-US" altLang="zh-TW" smtClean="0"/>
              <a:t>Citrix vision is to separate the OS, the applications and the user profile.</a:t>
            </a:r>
          </a:p>
          <a:p>
            <a:pPr eaLnBrk="1" hangingPunct="1"/>
            <a:endParaRPr lang="en-US" altLang="zh-TW" smtClean="0"/>
          </a:p>
          <a:p>
            <a:pPr eaLnBrk="1" hangingPunct="1"/>
            <a:r>
              <a:rPr lang="en-US" altLang="zh-TW" smtClean="0"/>
              <a:t>In other words, we’re talking about isolation of the OS, isolation of the applications, and isolation of the user’s profile.</a:t>
            </a:r>
          </a:p>
          <a:p>
            <a:pPr eaLnBrk="1" hangingPunct="1"/>
            <a:endParaRPr lang="en-US" altLang="zh-TW" smtClean="0"/>
          </a:p>
          <a:p>
            <a:pPr eaLnBrk="1" hangingPunct="1"/>
            <a:r>
              <a:rPr lang="en-US" altLang="zh-TW" smtClean="0"/>
              <a:t>If you can separate apps from OS and keep the OS pristine, you can maintain that first time user experience.  Separating them and delivering them dynamically onto the desktop.</a:t>
            </a:r>
          </a:p>
          <a:p>
            <a:pPr eaLnBrk="1" hangingPunct="1"/>
            <a:endParaRPr lang="en-US" altLang="zh-TW" smtClean="0"/>
          </a:p>
          <a:p>
            <a:pPr eaLnBrk="1" hangingPunct="1"/>
            <a:r>
              <a:rPr lang="en-US" altLang="zh-TW" smtClean="0"/>
              <a:t>Citrix feels that if the customer can do this effectively, and we do feel we can do this with XenDesktop, you’ll have the fewest possible images, and those images will be far simpler to maintain.  It will translate to a much reduced testing burden and you’ll be able to get people up and running much, much quicker.</a:t>
            </a:r>
          </a:p>
          <a:p>
            <a:pPr eaLnBrk="1" hangingPunct="1"/>
            <a:endParaRPr lang="en-US" altLang="zh-TW" smtClean="0"/>
          </a:p>
          <a:p>
            <a:pPr eaLnBrk="1" hangingPunct="1"/>
            <a:r>
              <a:rPr lang="en-US" altLang="zh-TW" smtClean="0"/>
              <a:t>XD will deliver this capability and the following slides will discuss how XD will do that.</a:t>
            </a:r>
          </a:p>
        </p:txBody>
      </p:sp>
      <p:sp>
        <p:nvSpPr>
          <p:cNvPr id="49156" name="Slide Number Placeholder 3"/>
          <p:cNvSpPr>
            <a:spLocks noGrp="1"/>
          </p:cNvSpPr>
          <p:nvPr>
            <p:ph type="sldNum" sz="quarter" idx="5"/>
          </p:nvPr>
        </p:nvSpPr>
        <p:spPr>
          <a:noFill/>
        </p:spPr>
        <p:txBody>
          <a:bodyPr/>
          <a:lstStyle/>
          <a:p>
            <a:fld id="{3684D9F0-F31A-44D5-BCBF-0E3085589D02}" type="slidenum">
              <a:rPr lang="en-US" altLang="zh-TW"/>
              <a:pPr/>
              <a:t>65</a:t>
            </a:fld>
            <a:endParaRPr lang="en-US" altLang="zh-TW"/>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eaLnBrk="1" hangingPunct="1">
              <a:defRPr/>
            </a:pPr>
            <a:r>
              <a:rPr lang="en-US" dirty="0" smtClean="0"/>
              <a:t>The basic components of desktop delivery from a Citrix perspective are:</a:t>
            </a:r>
          </a:p>
          <a:p>
            <a:pPr eaLnBrk="1" hangingPunct="1">
              <a:buFontTx/>
              <a:buChar char="-"/>
              <a:defRPr/>
            </a:pPr>
            <a:r>
              <a:rPr lang="en-US" dirty="0" smtClean="0"/>
              <a:t> End users connecting to a brokering mechanism</a:t>
            </a:r>
          </a:p>
          <a:p>
            <a:pPr eaLnBrk="1" hangingPunct="1">
              <a:buFontTx/>
              <a:buChar char="-"/>
              <a:defRPr/>
            </a:pPr>
            <a:r>
              <a:rPr lang="en-US" dirty="0" smtClean="0"/>
              <a:t> That brokering mechanism then needs to prepare the desktop for delivery to the end user</a:t>
            </a:r>
          </a:p>
          <a:p>
            <a:pPr lvl="1" eaLnBrk="1" hangingPunct="1">
              <a:buFontTx/>
              <a:buChar char="-"/>
              <a:defRPr/>
            </a:pPr>
            <a:r>
              <a:rPr lang="en-US" dirty="0" smtClean="0"/>
              <a:t> That desktop could be on blades or it could be on a hypervisor</a:t>
            </a:r>
          </a:p>
          <a:p>
            <a:pPr lvl="1" eaLnBrk="1" hangingPunct="1">
              <a:buFontTx/>
              <a:buChar char="-"/>
              <a:defRPr/>
            </a:pPr>
            <a:r>
              <a:rPr lang="en-US" dirty="0" smtClean="0"/>
              <a:t> The desktop brokering mechanism needs to tell the back-end infrastructure to prepare the desktop for the end user.</a:t>
            </a:r>
          </a:p>
          <a:p>
            <a:pPr eaLnBrk="1" hangingPunct="1">
              <a:buFontTx/>
              <a:buChar char="-"/>
              <a:defRPr/>
            </a:pPr>
            <a:r>
              <a:rPr lang="en-US" dirty="0" smtClean="0"/>
              <a:t> Once that is prepared, (and it can be prepared beforehand to give the user a faster start-up experience), it can be delivered via a protocol out to the end user</a:t>
            </a:r>
          </a:p>
          <a:p>
            <a:pPr eaLnBrk="1" hangingPunct="1">
              <a:buFontTx/>
              <a:buChar char="-"/>
              <a:defRPr/>
            </a:pPr>
            <a:r>
              <a:rPr lang="en-US" dirty="0" smtClean="0"/>
              <a:t> There are other aspects of delivering the desktop, for example:</a:t>
            </a:r>
          </a:p>
          <a:p>
            <a:pPr lvl="1" eaLnBrk="1" hangingPunct="1">
              <a:buFontTx/>
              <a:buChar char="-"/>
              <a:defRPr/>
            </a:pPr>
            <a:r>
              <a:rPr lang="en-US" dirty="0" smtClean="0"/>
              <a:t>We recommend that in order to delivery it securely, that you have a secure remote access solution</a:t>
            </a:r>
          </a:p>
          <a:p>
            <a:pPr lvl="1" eaLnBrk="1" hangingPunct="1">
              <a:buFontTx/>
              <a:buChar char="-"/>
              <a:defRPr/>
            </a:pPr>
            <a:r>
              <a:rPr lang="en-US" dirty="0" smtClean="0"/>
              <a:t>If you’re delivering the desktop to branch offices or anywhere over the internet, its good to have a WAN optimization solution</a:t>
            </a:r>
          </a:p>
          <a:p>
            <a:pPr lvl="1" eaLnBrk="1" hangingPunct="1">
              <a:buFontTx/>
              <a:buChar char="-"/>
              <a:defRPr/>
            </a:pPr>
            <a:r>
              <a:rPr lang="en-US" dirty="0" smtClean="0"/>
              <a:t> Customers are going to need some way to support this desktop.  When you’re supporting a virtual desktop, its not the same as supporting a physical infrastructure – so you need to take that into account.</a:t>
            </a:r>
          </a:p>
          <a:p>
            <a:pPr lvl="1" eaLnBrk="1" hangingPunct="1">
              <a:buFontTx/>
              <a:buChar char="-"/>
              <a:defRPr/>
            </a:pPr>
            <a:r>
              <a:rPr lang="en-US" dirty="0" smtClean="0"/>
              <a:t>Then you need some way of monitoring the infrastructure where the desktop is being delivered from.</a:t>
            </a:r>
          </a:p>
          <a:p>
            <a:pPr eaLnBrk="1" hangingPunct="1">
              <a:buFontTx/>
              <a:buChar char="-"/>
              <a:defRPr/>
            </a:pPr>
            <a:r>
              <a:rPr lang="en-US" dirty="0" smtClean="0"/>
              <a:t> Citrix is uniquely positioned to provide all of those pieces</a:t>
            </a:r>
            <a:endParaRPr lang="en-US" dirty="0"/>
          </a:p>
        </p:txBody>
      </p:sp>
      <p:sp>
        <p:nvSpPr>
          <p:cNvPr id="51204" name="Slide Number Placeholder 3"/>
          <p:cNvSpPr>
            <a:spLocks noGrp="1"/>
          </p:cNvSpPr>
          <p:nvPr>
            <p:ph type="sldNum" sz="quarter" idx="5"/>
          </p:nvPr>
        </p:nvSpPr>
        <p:spPr>
          <a:noFill/>
        </p:spPr>
        <p:txBody>
          <a:bodyPr/>
          <a:lstStyle/>
          <a:p>
            <a:fld id="{33A55F11-9FC6-4693-94AA-09034F3B8D94}" type="slidenum">
              <a:rPr lang="en-US" altLang="zh-TW"/>
              <a:pPr/>
              <a:t>66</a:t>
            </a:fld>
            <a:endParaRPr lang="en-US" altLang="zh-TW"/>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pPr eaLnBrk="1" hangingPunct="1"/>
            <a:r>
              <a:rPr lang="en-US" altLang="zh-TW" smtClean="0"/>
              <a:t>This next slide outlines the names of the components that enable the functionality that was just discussed on the previous slide and that will be part of the XenDesktop Platinum offering.</a:t>
            </a:r>
          </a:p>
          <a:p>
            <a:pPr eaLnBrk="1" hangingPunct="1"/>
            <a:endParaRPr lang="en-US" altLang="zh-TW" smtClean="0"/>
          </a:p>
          <a:p>
            <a:pPr eaLnBrk="1" hangingPunct="1"/>
            <a:r>
              <a:rPr lang="en-US" altLang="zh-TW" smtClean="0"/>
              <a:t>We’ll go through each of those components and talk about them in terms of how you implement it and how it works as a unified product.</a:t>
            </a:r>
          </a:p>
        </p:txBody>
      </p:sp>
      <p:sp>
        <p:nvSpPr>
          <p:cNvPr id="52228" name="Slide Number Placeholder 3"/>
          <p:cNvSpPr>
            <a:spLocks noGrp="1"/>
          </p:cNvSpPr>
          <p:nvPr>
            <p:ph type="sldNum" sz="quarter" idx="5"/>
          </p:nvPr>
        </p:nvSpPr>
        <p:spPr>
          <a:noFill/>
        </p:spPr>
        <p:txBody>
          <a:bodyPr/>
          <a:lstStyle/>
          <a:p>
            <a:fld id="{98C161C7-33D5-465E-A874-41F8E2344E25}" type="slidenum">
              <a:rPr lang="en-US" altLang="zh-TW"/>
              <a:pPr/>
              <a:t>67</a:t>
            </a:fld>
            <a:endParaRPr lang="en-US" altLang="zh-TW"/>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eaLnBrk="1" hangingPunct="1">
              <a:defRPr/>
            </a:pPr>
            <a:r>
              <a:rPr lang="en-US" dirty="0" smtClean="0"/>
              <a:t>The editions that are available in XenDesktop are:</a:t>
            </a:r>
          </a:p>
          <a:p>
            <a:pPr lvl="1" eaLnBrk="1" hangingPunct="1">
              <a:buFontTx/>
              <a:buChar char="-"/>
              <a:defRPr/>
            </a:pPr>
            <a:r>
              <a:rPr lang="en-US" dirty="0" smtClean="0"/>
              <a:t> Express -Test user experience of desktop virtualization - test the waters.</a:t>
            </a:r>
          </a:p>
          <a:p>
            <a:pPr lvl="1" eaLnBrk="1" hangingPunct="1">
              <a:buFontTx/>
              <a:buChar char="-"/>
              <a:defRPr/>
            </a:pPr>
            <a:r>
              <a:rPr lang="en-US" dirty="0" smtClean="0"/>
              <a:t> Standard - Desktop virtualization for a small branch office or pilot implementation; cost effective solution for virtually delivering desktops using the ICA protocol</a:t>
            </a:r>
          </a:p>
          <a:p>
            <a:pPr lvl="1" eaLnBrk="1" hangingPunct="1">
              <a:buFontTx/>
              <a:buChar char="-"/>
              <a:defRPr/>
            </a:pPr>
            <a:r>
              <a:rPr lang="en-US" dirty="0" smtClean="0"/>
              <a:t> Advanced - Desktop virtualization with existing app delivery solution; Most comparable other solutions in the marketplace.</a:t>
            </a:r>
          </a:p>
          <a:p>
            <a:pPr lvl="1" eaLnBrk="1" hangingPunct="1">
              <a:buFontTx/>
              <a:buChar char="-"/>
              <a:defRPr/>
            </a:pPr>
            <a:r>
              <a:rPr lang="en-US" dirty="0" smtClean="0"/>
              <a:t> Enterprise - Desktop virtualization with integrated app delivery</a:t>
            </a:r>
          </a:p>
          <a:p>
            <a:pPr lvl="1" eaLnBrk="1" hangingPunct="1">
              <a:buFontTx/>
              <a:buChar char="-"/>
              <a:defRPr/>
            </a:pPr>
            <a:r>
              <a:rPr lang="en-US" dirty="0" smtClean="0"/>
              <a:t> Platinum - Desktop virtualization with integrated app delivery and service level management capabilities; complete end-to-end desktop virtualization solution</a:t>
            </a:r>
          </a:p>
        </p:txBody>
      </p:sp>
      <p:sp>
        <p:nvSpPr>
          <p:cNvPr id="53252" name="Slide Number Placeholder 3"/>
          <p:cNvSpPr>
            <a:spLocks noGrp="1"/>
          </p:cNvSpPr>
          <p:nvPr>
            <p:ph type="sldNum" sz="quarter" idx="5"/>
          </p:nvPr>
        </p:nvSpPr>
        <p:spPr>
          <a:noFill/>
        </p:spPr>
        <p:txBody>
          <a:bodyPr/>
          <a:lstStyle/>
          <a:p>
            <a:fld id="{804A4FDD-A8F6-40F5-94B9-F28ED4E85D5F}" type="slidenum">
              <a:rPr lang="en-US" altLang="zh-TW"/>
              <a:pPr/>
              <a:t>68</a:t>
            </a:fld>
            <a:endParaRPr lang="en-US" altLang="zh-TW"/>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pPr eaLnBrk="1" hangingPunct="1">
              <a:lnSpc>
                <a:spcPct val="90000"/>
              </a:lnSpc>
            </a:pPr>
            <a:r>
              <a:rPr lang="en-US" altLang="zh-TW" dirty="0" smtClean="0"/>
              <a:t>Lets look at the problem so that we might be able to establish how to address them.</a:t>
            </a:r>
          </a:p>
          <a:p>
            <a:pPr eaLnBrk="1" hangingPunct="1">
              <a:lnSpc>
                <a:spcPct val="90000"/>
              </a:lnSpc>
            </a:pPr>
            <a:endParaRPr lang="en-US" altLang="zh-TW" dirty="0" smtClean="0"/>
          </a:p>
          <a:p>
            <a:pPr eaLnBrk="1" hangingPunct="1">
              <a:lnSpc>
                <a:spcPct val="90000"/>
              </a:lnSpc>
            </a:pPr>
            <a:r>
              <a:rPr lang="en-US" altLang="zh-TW" dirty="0" smtClean="0"/>
              <a:t>Typical desktop deployment involves the administrator giving the user a desktop machine.  And its typically got a corporate image put onto it with customizations to the OS that the admin has specified along with the applications required for that end user.  </a:t>
            </a:r>
          </a:p>
          <a:p>
            <a:pPr eaLnBrk="1" hangingPunct="1">
              <a:lnSpc>
                <a:spcPct val="90000"/>
              </a:lnSpc>
            </a:pPr>
            <a:endParaRPr lang="en-US" altLang="zh-TW" dirty="0" smtClean="0"/>
          </a:p>
          <a:p>
            <a:pPr eaLnBrk="1" hangingPunct="1">
              <a:lnSpc>
                <a:spcPct val="90000"/>
              </a:lnSpc>
            </a:pPr>
            <a:r>
              <a:rPr lang="en-US" altLang="zh-TW" dirty="0" smtClean="0"/>
              <a:t>You give it to the end user, and they develop a profile on it, basically storing data, sometimes in their profile, sometimes outside.</a:t>
            </a:r>
          </a:p>
          <a:p>
            <a:pPr eaLnBrk="1" hangingPunct="1">
              <a:lnSpc>
                <a:spcPct val="90000"/>
              </a:lnSpc>
            </a:pPr>
            <a:endParaRPr lang="en-US" altLang="zh-TW" dirty="0" smtClean="0"/>
          </a:p>
          <a:p>
            <a:pPr eaLnBrk="1" hangingPunct="1">
              <a:lnSpc>
                <a:spcPct val="90000"/>
              </a:lnSpc>
            </a:pPr>
            <a:r>
              <a:rPr lang="en-US" altLang="zh-TW" dirty="0" smtClean="0"/>
              <a:t>They may have the ability to install applications (if given the right to), and they may be modifying applications and so forth.</a:t>
            </a:r>
          </a:p>
          <a:p>
            <a:pPr eaLnBrk="1" hangingPunct="1">
              <a:lnSpc>
                <a:spcPct val="90000"/>
              </a:lnSpc>
            </a:pPr>
            <a:endParaRPr lang="en-US" altLang="zh-TW" dirty="0" smtClean="0"/>
          </a:p>
          <a:p>
            <a:pPr eaLnBrk="1" hangingPunct="1">
              <a:lnSpc>
                <a:spcPct val="90000"/>
              </a:lnSpc>
            </a:pPr>
            <a:r>
              <a:rPr lang="en-US" altLang="zh-TW" dirty="0" smtClean="0"/>
              <a:t>What happens is that whole stack (OS, apps, profile) becomes very tightly coupled together and its only resident on that local machine.  It becomes very difficult to maintain a complete picture of what is on that machine from the data center.</a:t>
            </a:r>
          </a:p>
          <a:p>
            <a:pPr eaLnBrk="1" hangingPunct="1">
              <a:lnSpc>
                <a:spcPct val="90000"/>
              </a:lnSpc>
            </a:pPr>
            <a:endParaRPr lang="en-US" altLang="zh-TW" dirty="0" smtClean="0"/>
          </a:p>
          <a:p>
            <a:pPr eaLnBrk="1" hangingPunct="1">
              <a:lnSpc>
                <a:spcPct val="90000"/>
              </a:lnSpc>
            </a:pPr>
            <a:r>
              <a:rPr lang="en-US" altLang="zh-TW" dirty="0" smtClean="0"/>
              <a:t>You may be familiar with trying to implement roaming profiles….that is very challenging.  </a:t>
            </a:r>
          </a:p>
          <a:p>
            <a:pPr eaLnBrk="1" hangingPunct="1">
              <a:lnSpc>
                <a:spcPct val="90000"/>
              </a:lnSpc>
            </a:pPr>
            <a:endParaRPr lang="en-US" altLang="zh-TW" dirty="0" smtClean="0"/>
          </a:p>
          <a:p>
            <a:pPr eaLnBrk="1" hangingPunct="1">
              <a:lnSpc>
                <a:spcPct val="90000"/>
              </a:lnSpc>
            </a:pPr>
            <a:r>
              <a:rPr lang="en-US" altLang="zh-TW" dirty="0" smtClean="0"/>
              <a:t>Now the desktop that you provided the user has become customized, it takes a lot longer to roll out applications because when you do the app regression testing, you now have a huge number of variables to take into consideration before you roll out that application.  That becomes very time consuming and very expensive.</a:t>
            </a:r>
          </a:p>
          <a:p>
            <a:pPr eaLnBrk="1" hangingPunct="1">
              <a:lnSpc>
                <a:spcPct val="90000"/>
              </a:lnSpc>
            </a:pPr>
            <a:endParaRPr lang="en-US" altLang="zh-TW" dirty="0" smtClean="0"/>
          </a:p>
          <a:p>
            <a:pPr eaLnBrk="1" hangingPunct="1">
              <a:lnSpc>
                <a:spcPct val="90000"/>
              </a:lnSpc>
            </a:pPr>
            <a:r>
              <a:rPr lang="en-US" altLang="zh-TW" dirty="0" smtClean="0"/>
              <a:t>If you take these problems into consideration, you end up with hundreds of images and vast image complexity. </a:t>
            </a:r>
          </a:p>
          <a:p>
            <a:pPr eaLnBrk="1" hangingPunct="1">
              <a:lnSpc>
                <a:spcPct val="90000"/>
              </a:lnSpc>
            </a:pPr>
            <a:r>
              <a:rPr lang="en-US" altLang="zh-TW" dirty="0" smtClean="0"/>
              <a:t>And it means high touch re-imaging whenever a user has to replace their machine and you’ve got a heavy test load.</a:t>
            </a:r>
          </a:p>
          <a:p>
            <a:pPr eaLnBrk="1" hangingPunct="1">
              <a:lnSpc>
                <a:spcPct val="90000"/>
              </a:lnSpc>
            </a:pPr>
            <a:endParaRPr lang="en-US" altLang="zh-TW" dirty="0" smtClean="0"/>
          </a:p>
          <a:p>
            <a:pPr eaLnBrk="1" hangingPunct="1">
              <a:lnSpc>
                <a:spcPct val="90000"/>
              </a:lnSpc>
            </a:pPr>
            <a:r>
              <a:rPr lang="en-US" altLang="zh-TW" dirty="0" smtClean="0"/>
              <a:t>As a side note, we think customers are going to be reevaluating the way that they look at desktops as a result of </a:t>
            </a:r>
            <a:r>
              <a:rPr lang="en-US" altLang="zh-TW" u="sng" dirty="0" smtClean="0"/>
              <a:t>end users </a:t>
            </a:r>
            <a:r>
              <a:rPr lang="en-US" altLang="zh-TW" dirty="0" smtClean="0"/>
              <a:t>driving the demand for Vista.  While companies aren’t rolling out Vista in the immediate future, in many cases its been pushed back a bit.  That will likely be demanded by the end user community.</a:t>
            </a:r>
          </a:p>
        </p:txBody>
      </p:sp>
      <p:sp>
        <p:nvSpPr>
          <p:cNvPr id="48132" name="Slide Number Placeholder 3"/>
          <p:cNvSpPr>
            <a:spLocks noGrp="1"/>
          </p:cNvSpPr>
          <p:nvPr>
            <p:ph type="sldNum" sz="quarter" idx="5"/>
          </p:nvPr>
        </p:nvSpPr>
        <p:spPr>
          <a:noFill/>
        </p:spPr>
        <p:txBody>
          <a:bodyPr/>
          <a:lstStyle/>
          <a:p>
            <a:fld id="{6E292493-9C11-4F0A-A288-2AFBEF0F5C8F}" type="slidenum">
              <a:rPr lang="en-US" altLang="zh-TW"/>
              <a:pPr/>
              <a:t>4</a:t>
            </a:fld>
            <a:endParaRPr lang="en-US" altLang="zh-TW"/>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pPr eaLnBrk="1" hangingPunct="1">
              <a:lnSpc>
                <a:spcPct val="90000"/>
              </a:lnSpc>
            </a:pPr>
            <a:r>
              <a:rPr lang="en-US" altLang="zh-TW" smtClean="0"/>
              <a:t>In this slide, we start to go through the components.  </a:t>
            </a:r>
          </a:p>
          <a:p>
            <a:pPr eaLnBrk="1" hangingPunct="1">
              <a:lnSpc>
                <a:spcPct val="90000"/>
              </a:lnSpc>
            </a:pPr>
            <a:endParaRPr lang="en-US" altLang="zh-TW" smtClean="0"/>
          </a:p>
          <a:p>
            <a:pPr eaLnBrk="1" hangingPunct="1">
              <a:lnSpc>
                <a:spcPct val="90000"/>
              </a:lnSpc>
            </a:pPr>
            <a:r>
              <a:rPr lang="en-US" altLang="zh-TW" smtClean="0"/>
              <a:t>Starting with the basics of desktop delivery.</a:t>
            </a:r>
          </a:p>
          <a:p>
            <a:pPr eaLnBrk="1" hangingPunct="1">
              <a:lnSpc>
                <a:spcPct val="90000"/>
              </a:lnSpc>
            </a:pPr>
            <a:endParaRPr lang="en-US" altLang="zh-TW" smtClean="0"/>
          </a:p>
          <a:p>
            <a:pPr eaLnBrk="1" hangingPunct="1">
              <a:lnSpc>
                <a:spcPct val="90000"/>
              </a:lnSpc>
            </a:pPr>
            <a:r>
              <a:rPr lang="en-US" altLang="zh-TW" smtClean="0"/>
              <a:t>The components in the basics of desktop delivery, in the standard edition include:</a:t>
            </a:r>
          </a:p>
          <a:p>
            <a:pPr eaLnBrk="1" hangingPunct="1">
              <a:lnSpc>
                <a:spcPct val="90000"/>
              </a:lnSpc>
            </a:pPr>
            <a:r>
              <a:rPr lang="en-US" altLang="zh-TW" smtClean="0"/>
              <a:t>	- the controller</a:t>
            </a:r>
          </a:p>
          <a:p>
            <a:pPr eaLnBrk="1" hangingPunct="1">
              <a:lnSpc>
                <a:spcPct val="90000"/>
              </a:lnSpc>
            </a:pPr>
            <a:r>
              <a:rPr lang="en-US" altLang="zh-TW" smtClean="0"/>
              <a:t>	- the ICA client</a:t>
            </a:r>
          </a:p>
          <a:p>
            <a:pPr eaLnBrk="1" hangingPunct="1">
              <a:lnSpc>
                <a:spcPct val="90000"/>
              </a:lnSpc>
            </a:pPr>
            <a:r>
              <a:rPr lang="en-US" altLang="zh-TW" smtClean="0"/>
              <a:t>	- XenServer standard edition capabilities</a:t>
            </a:r>
          </a:p>
          <a:p>
            <a:pPr eaLnBrk="1" hangingPunct="1">
              <a:lnSpc>
                <a:spcPct val="90000"/>
              </a:lnSpc>
            </a:pPr>
            <a:endParaRPr lang="en-US" altLang="zh-TW" smtClean="0"/>
          </a:p>
          <a:p>
            <a:pPr eaLnBrk="1" hangingPunct="1">
              <a:lnSpc>
                <a:spcPct val="90000"/>
              </a:lnSpc>
            </a:pPr>
            <a:endParaRPr lang="en-US" altLang="zh-TW" smtClean="0"/>
          </a:p>
          <a:p>
            <a:pPr eaLnBrk="1" hangingPunct="1">
              <a:lnSpc>
                <a:spcPct val="90000"/>
              </a:lnSpc>
            </a:pPr>
            <a:endParaRPr lang="en-US" altLang="zh-TW" smtClean="0"/>
          </a:p>
          <a:p>
            <a:pPr eaLnBrk="1" hangingPunct="1">
              <a:lnSpc>
                <a:spcPct val="90000"/>
              </a:lnSpc>
            </a:pPr>
            <a:endParaRPr lang="en-US" altLang="zh-TW" smtClean="0"/>
          </a:p>
          <a:p>
            <a:pPr eaLnBrk="1" hangingPunct="1">
              <a:lnSpc>
                <a:spcPct val="90000"/>
              </a:lnSpc>
            </a:pPr>
            <a:endParaRPr lang="en-US" altLang="zh-TW" smtClean="0"/>
          </a:p>
        </p:txBody>
      </p:sp>
      <p:sp>
        <p:nvSpPr>
          <p:cNvPr id="54276" name="Slide Number Placeholder 3"/>
          <p:cNvSpPr>
            <a:spLocks noGrp="1"/>
          </p:cNvSpPr>
          <p:nvPr>
            <p:ph type="sldNum" sz="quarter" idx="5"/>
          </p:nvPr>
        </p:nvSpPr>
        <p:spPr>
          <a:noFill/>
        </p:spPr>
        <p:txBody>
          <a:bodyPr/>
          <a:lstStyle/>
          <a:p>
            <a:fld id="{034ADFD4-FA24-40E6-B42E-710DA18E30F5}" type="slidenum">
              <a:rPr lang="en-US" altLang="zh-TW"/>
              <a:pPr/>
              <a:t>69</a:t>
            </a:fld>
            <a:endParaRPr lang="en-US" altLang="zh-TW"/>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pPr eaLnBrk="1" hangingPunct="1">
              <a:lnSpc>
                <a:spcPct val="80000"/>
              </a:lnSpc>
            </a:pPr>
            <a:r>
              <a:rPr lang="en-US" altLang="zh-TW" sz="700" smtClean="0"/>
              <a:t>The next critical component to understand is the Virtual Desktop Agent (VDA).  The Virtual desktop agent is the piece that delivers the desktop via ICA, so that there is an end-to-end ICA connection between the physical endpoint and the virtual desktop running in the data center.  That piece needs to be installed on all of the virtual desktops that are going to be delivered remotely.</a:t>
            </a:r>
          </a:p>
          <a:p>
            <a:pPr eaLnBrk="1" hangingPunct="1">
              <a:lnSpc>
                <a:spcPct val="80000"/>
              </a:lnSpc>
            </a:pPr>
            <a:endParaRPr lang="en-US" altLang="zh-TW" sz="700" smtClean="0"/>
          </a:p>
          <a:p>
            <a:pPr eaLnBrk="1" hangingPunct="1">
              <a:lnSpc>
                <a:spcPct val="80000"/>
              </a:lnSpc>
            </a:pPr>
            <a:r>
              <a:rPr lang="en-US" altLang="zh-TW" sz="700" smtClean="0"/>
              <a:t>Citrix views this as a significant differentiator (think about comparison of ICA vs. other protocols available today).  We’ve got significant advantages.  And they are primarily revolve around the features that you may be familiar with in XenApp (speedscreen, speed browse, smooth roaming, universal print driver and so on.)</a:t>
            </a:r>
          </a:p>
          <a:p>
            <a:pPr eaLnBrk="1" hangingPunct="1">
              <a:lnSpc>
                <a:spcPct val="80000"/>
              </a:lnSpc>
            </a:pPr>
            <a:endParaRPr lang="en-US" altLang="zh-TW" sz="700" smtClean="0"/>
          </a:p>
          <a:p>
            <a:pPr eaLnBrk="1" hangingPunct="1">
              <a:lnSpc>
                <a:spcPct val="80000"/>
              </a:lnSpc>
            </a:pPr>
            <a:r>
              <a:rPr lang="en-US" altLang="zh-TW" sz="700" smtClean="0"/>
              <a:t>Many of the benefits that you associate with XenApp will increasingly become available in XenDesktop.</a:t>
            </a:r>
          </a:p>
        </p:txBody>
      </p:sp>
      <p:sp>
        <p:nvSpPr>
          <p:cNvPr id="55300" name="Slide Number Placeholder 3"/>
          <p:cNvSpPr>
            <a:spLocks noGrp="1"/>
          </p:cNvSpPr>
          <p:nvPr>
            <p:ph type="sldNum" sz="quarter" idx="5"/>
          </p:nvPr>
        </p:nvSpPr>
        <p:spPr>
          <a:noFill/>
        </p:spPr>
        <p:txBody>
          <a:bodyPr/>
          <a:lstStyle/>
          <a:p>
            <a:fld id="{EA915195-F815-4391-B07F-5E8C3F74C7D4}" type="slidenum">
              <a:rPr lang="en-US" altLang="zh-TW"/>
              <a:pPr/>
              <a:t>70</a:t>
            </a:fld>
            <a:endParaRPr lang="en-US" altLang="zh-TW"/>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pPr eaLnBrk="1" hangingPunct="1"/>
            <a:r>
              <a:rPr lang="en-US" altLang="zh-TW" sz="1100" smtClean="0"/>
              <a:t>The Desktop Delivery Controller (DDC) is the piece that brokers the connections between the endpoint and the virtual desktop. When we built the DDC, which has nothing to do with the brokering solution that is available with XenApp (Desktop Server 1.0), we rebuilt this from scratch as a dedicated brokering solution for dynamic desktop delivery.</a:t>
            </a:r>
          </a:p>
          <a:p>
            <a:pPr eaLnBrk="1" hangingPunct="1"/>
            <a:endParaRPr lang="en-US" altLang="zh-TW" sz="1100" smtClean="0"/>
          </a:p>
          <a:p>
            <a:pPr eaLnBrk="1" hangingPunct="1"/>
            <a:r>
              <a:rPr lang="en-US" altLang="zh-TW" sz="1100" smtClean="0"/>
              <a:t>We started with the premise that it needs to be very simple to deploy, it needs to broker end-to-end ICA connections.</a:t>
            </a:r>
          </a:p>
          <a:p>
            <a:pPr eaLnBrk="1" hangingPunct="1"/>
            <a:endParaRPr lang="en-US" altLang="zh-TW" sz="1100" smtClean="0"/>
          </a:p>
          <a:p>
            <a:pPr eaLnBrk="1" hangingPunct="1"/>
            <a:r>
              <a:rPr lang="en-US" altLang="zh-TW" sz="1100" smtClean="0"/>
              <a:t>We needed it to manage a flexible user association for:</a:t>
            </a:r>
          </a:p>
          <a:p>
            <a:pPr eaLnBrk="1" hangingPunct="1"/>
            <a:r>
              <a:rPr lang="en-US" altLang="zh-TW" sz="1100" smtClean="0"/>
              <a:t>	- desktops that are pooled</a:t>
            </a:r>
          </a:p>
          <a:p>
            <a:pPr eaLnBrk="1" hangingPunct="1"/>
            <a:r>
              <a:rPr lang="en-US" altLang="zh-TW" sz="1100" smtClean="0"/>
              <a:t>	- desktops that are assigned</a:t>
            </a:r>
            <a:endParaRPr lang="en-GB" altLang="zh-TW" sz="1100" smtClean="0"/>
          </a:p>
          <a:p>
            <a:pPr eaLnBrk="1" hangingPunct="1"/>
            <a:r>
              <a:rPr lang="en-GB" altLang="zh-TW" sz="1100" smtClean="0"/>
              <a:t>		- on first use</a:t>
            </a:r>
          </a:p>
          <a:p>
            <a:pPr eaLnBrk="1" hangingPunct="1"/>
            <a:r>
              <a:rPr lang="en-GB" altLang="zh-TW" sz="1100" smtClean="0"/>
              <a:t>		- or preassigned to users</a:t>
            </a:r>
          </a:p>
          <a:p>
            <a:pPr eaLnBrk="1" hangingPunct="1"/>
            <a:endParaRPr lang="en-GB" altLang="zh-TW" sz="1100" smtClean="0"/>
          </a:p>
          <a:p>
            <a:pPr eaLnBrk="1" hangingPunct="1"/>
            <a:r>
              <a:rPr lang="en-GB" altLang="zh-TW" sz="1100" smtClean="0"/>
              <a:t>We wanted it to be secure – we use a similar ticketing mechanism as XenApp.</a:t>
            </a:r>
          </a:p>
          <a:p>
            <a:pPr eaLnBrk="1" hangingPunct="1"/>
            <a:endParaRPr lang="en-GB" altLang="zh-TW" sz="1100" smtClean="0"/>
          </a:p>
          <a:p>
            <a:pPr eaLnBrk="1" hangingPunct="1"/>
            <a:r>
              <a:rPr lang="en-GB" altLang="zh-TW" sz="1100" smtClean="0"/>
              <a:t>We needed it to support single sign on.</a:t>
            </a:r>
          </a:p>
          <a:p>
            <a:pPr eaLnBrk="1" hangingPunct="1"/>
            <a:endParaRPr lang="en-GB" altLang="zh-TW" sz="1100" smtClean="0"/>
          </a:p>
          <a:p>
            <a:pPr eaLnBrk="1" hangingPunct="1"/>
            <a:r>
              <a:rPr lang="en-GB" altLang="zh-TW" sz="1100" smtClean="0"/>
              <a:t>Runs on server 2003 and will on 2008 when that is available.</a:t>
            </a:r>
          </a:p>
          <a:p>
            <a:pPr eaLnBrk="1" hangingPunct="1"/>
            <a:endParaRPr lang="en-GB" altLang="zh-TW" sz="1100" smtClean="0"/>
          </a:p>
          <a:p>
            <a:pPr eaLnBrk="1" hangingPunct="1"/>
            <a:r>
              <a:rPr lang="en-GB" altLang="zh-TW" sz="1100" smtClean="0"/>
              <a:t>We wanted to make sure it supported a broad range of hosting infrastructure</a:t>
            </a:r>
          </a:p>
          <a:p>
            <a:pPr lvl="1" eaLnBrk="1" hangingPunct="1">
              <a:buFontTx/>
              <a:buChar char="•"/>
            </a:pPr>
            <a:r>
              <a:rPr lang="en-GB" altLang="zh-TW" sz="1100" smtClean="0"/>
              <a:t> We wanted to not only run on top of XenServer, we also wanted it to run on top of blades</a:t>
            </a:r>
          </a:p>
          <a:p>
            <a:pPr lvl="1" eaLnBrk="1" hangingPunct="1">
              <a:buFontTx/>
              <a:buChar char="•"/>
            </a:pPr>
            <a:r>
              <a:rPr lang="en-GB" altLang="zh-TW" sz="1100" smtClean="0"/>
              <a:t> We wanted it to have efficient use of Active Directory (AD)</a:t>
            </a:r>
          </a:p>
          <a:p>
            <a:pPr lvl="2" eaLnBrk="1" hangingPunct="1">
              <a:buFontTx/>
              <a:buChar char="•"/>
            </a:pPr>
            <a:r>
              <a:rPr lang="en-GB" altLang="zh-TW" sz="1100" smtClean="0"/>
              <a:t> For those that looked at the Tech Preview Kit, it leveraged AD extensively</a:t>
            </a:r>
          </a:p>
          <a:p>
            <a:pPr lvl="2" eaLnBrk="1" hangingPunct="1">
              <a:buFontTx/>
              <a:buChar char="•"/>
            </a:pPr>
            <a:r>
              <a:rPr lang="en-GB" altLang="zh-TW" sz="1100" smtClean="0"/>
              <a:t> We’ve decided in the Beta and GA release, to move some of the volatile data back into the data store – the problem we were having was the replication of active directory across forests is not as rapid as we needed it to be for the data we were storing in there.  That is modification that customers will see in the Beta.</a:t>
            </a:r>
            <a:endParaRPr lang="en-US" altLang="zh-TW" sz="1100" smtClean="0"/>
          </a:p>
        </p:txBody>
      </p:sp>
      <p:sp>
        <p:nvSpPr>
          <p:cNvPr id="56324" name="Slide Number Placeholder 3"/>
          <p:cNvSpPr>
            <a:spLocks noGrp="1"/>
          </p:cNvSpPr>
          <p:nvPr>
            <p:ph type="sldNum" sz="quarter" idx="5"/>
          </p:nvPr>
        </p:nvSpPr>
        <p:spPr>
          <a:noFill/>
        </p:spPr>
        <p:txBody>
          <a:bodyPr/>
          <a:lstStyle/>
          <a:p>
            <a:fld id="{5406D483-F6AA-4612-AC2D-2D41D5A57B52}" type="slidenum">
              <a:rPr lang="en-US" altLang="zh-TW"/>
              <a:pPr/>
              <a:t>71</a:t>
            </a:fld>
            <a:endParaRPr lang="en-US" altLang="zh-TW"/>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pPr eaLnBrk="1" hangingPunct="1">
              <a:lnSpc>
                <a:spcPct val="90000"/>
              </a:lnSpc>
            </a:pPr>
            <a:r>
              <a:rPr lang="en-GB" altLang="zh-TW" smtClean="0"/>
              <a:t>The end user experience of connecting between the ICA client and XenDesktop is slightly different than customers may be familiar with in XenApp.</a:t>
            </a:r>
          </a:p>
          <a:p>
            <a:pPr eaLnBrk="1" hangingPunct="1">
              <a:lnSpc>
                <a:spcPct val="90000"/>
              </a:lnSpc>
            </a:pPr>
            <a:endParaRPr lang="en-GB" altLang="zh-TW" smtClean="0"/>
          </a:p>
          <a:p>
            <a:pPr eaLnBrk="1" hangingPunct="1">
              <a:lnSpc>
                <a:spcPct val="90000"/>
              </a:lnSpc>
            </a:pPr>
            <a:r>
              <a:rPr lang="en-GB" altLang="zh-TW" smtClean="0"/>
              <a:t>The moment you turn on the desktop appliance, the only thing you’ll see when the virtual desktop appliance is finished booting is the login page that has the user credentials.</a:t>
            </a:r>
          </a:p>
          <a:p>
            <a:pPr eaLnBrk="1" hangingPunct="1">
              <a:lnSpc>
                <a:spcPct val="90000"/>
              </a:lnSpc>
            </a:pPr>
            <a:endParaRPr lang="en-GB" altLang="zh-TW" smtClean="0"/>
          </a:p>
          <a:p>
            <a:pPr eaLnBrk="1" hangingPunct="1">
              <a:lnSpc>
                <a:spcPct val="90000"/>
              </a:lnSpc>
            </a:pPr>
            <a:r>
              <a:rPr lang="en-GB" altLang="zh-TW" smtClean="0"/>
              <a:t>Once credentials are entered, they will see their desktop only in full screen mode and they can’t break out of full screen mode and can’t access the local operating system on the desktop appliance.</a:t>
            </a:r>
          </a:p>
          <a:p>
            <a:pPr eaLnBrk="1" hangingPunct="1">
              <a:lnSpc>
                <a:spcPct val="90000"/>
              </a:lnSpc>
            </a:pPr>
            <a:endParaRPr lang="en-GB" altLang="zh-TW" smtClean="0"/>
          </a:p>
          <a:p>
            <a:pPr eaLnBrk="1" hangingPunct="1">
              <a:lnSpc>
                <a:spcPct val="90000"/>
              </a:lnSpc>
            </a:pPr>
            <a:r>
              <a:rPr lang="en-GB" altLang="zh-TW" smtClean="0"/>
              <a:t>If accessing remotely, the user will go to a webpage that looks exactly the same as they saw on the desktop appliance, its just that its in a browser window.</a:t>
            </a:r>
          </a:p>
          <a:p>
            <a:pPr eaLnBrk="1" hangingPunct="1">
              <a:lnSpc>
                <a:spcPct val="90000"/>
              </a:lnSpc>
            </a:pPr>
            <a:endParaRPr lang="en-GB" altLang="zh-TW" smtClean="0"/>
          </a:p>
          <a:p>
            <a:pPr eaLnBrk="1" hangingPunct="1">
              <a:lnSpc>
                <a:spcPct val="90000"/>
              </a:lnSpc>
            </a:pPr>
            <a:r>
              <a:rPr lang="en-GB" altLang="zh-TW" smtClean="0"/>
              <a:t>When they enter their credentials, they’ll get their desktop in  a windowed experience, very similar to a GTMyPC experience, where it can be resized both from a scaling perspective and a resolution perspective.</a:t>
            </a:r>
          </a:p>
          <a:p>
            <a:pPr eaLnBrk="1" hangingPunct="1">
              <a:lnSpc>
                <a:spcPct val="90000"/>
              </a:lnSpc>
            </a:pPr>
            <a:endParaRPr lang="en-GB" altLang="zh-TW" smtClean="0"/>
          </a:p>
          <a:p>
            <a:pPr eaLnBrk="1" hangingPunct="1">
              <a:lnSpc>
                <a:spcPct val="90000"/>
              </a:lnSpc>
            </a:pPr>
            <a:r>
              <a:rPr lang="en-GB" altLang="zh-TW" smtClean="0"/>
              <a:t>It can also be delivered full screen.  When done, the toolbar at the top of the window goes into autohide mode…although you’d can pin it.</a:t>
            </a:r>
            <a:endParaRPr lang="en-US" altLang="zh-TW" smtClean="0"/>
          </a:p>
        </p:txBody>
      </p:sp>
      <p:sp>
        <p:nvSpPr>
          <p:cNvPr id="57348" name="Slide Number Placeholder 3"/>
          <p:cNvSpPr>
            <a:spLocks noGrp="1"/>
          </p:cNvSpPr>
          <p:nvPr>
            <p:ph type="sldNum" sz="quarter" idx="5"/>
          </p:nvPr>
        </p:nvSpPr>
        <p:spPr>
          <a:noFill/>
        </p:spPr>
        <p:txBody>
          <a:bodyPr/>
          <a:lstStyle/>
          <a:p>
            <a:fld id="{CFEDDC67-4CC9-48B0-AD1D-A588F0D34DBC}" type="slidenum">
              <a:rPr lang="en-US" altLang="zh-TW"/>
              <a:pPr/>
              <a:t>72</a:t>
            </a:fld>
            <a:endParaRPr lang="en-US" altLang="zh-TW"/>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pPr eaLnBrk="1" hangingPunct="1"/>
            <a:r>
              <a:rPr lang="en-US" altLang="zh-TW" smtClean="0"/>
              <a:t>The next slides go through the rest of the infrastructure, namely the virtual desktop hosting infrastructure.</a:t>
            </a:r>
          </a:p>
        </p:txBody>
      </p:sp>
      <p:sp>
        <p:nvSpPr>
          <p:cNvPr id="58372" name="Slide Number Placeholder 3"/>
          <p:cNvSpPr>
            <a:spLocks noGrp="1"/>
          </p:cNvSpPr>
          <p:nvPr>
            <p:ph type="sldNum" sz="quarter" idx="5"/>
          </p:nvPr>
        </p:nvSpPr>
        <p:spPr>
          <a:noFill/>
        </p:spPr>
        <p:txBody>
          <a:bodyPr/>
          <a:lstStyle/>
          <a:p>
            <a:fld id="{D9814A1B-A1C9-44F8-99CB-F46377EA8369}" type="slidenum">
              <a:rPr lang="en-US" altLang="zh-TW"/>
              <a:pPr/>
              <a:t>73</a:t>
            </a:fld>
            <a:endParaRPr lang="en-US" altLang="zh-TW"/>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pPr eaLnBrk="1" hangingPunct="1">
              <a:lnSpc>
                <a:spcPct val="90000"/>
              </a:lnSpc>
            </a:pPr>
            <a:r>
              <a:rPr lang="en-US" altLang="zh-TW" smtClean="0"/>
              <a:t>From a virtual desktop infrastructure perspective, we wanted to have the ability to support multiple different desktop hosting infrastructures.  So, customers will find that we are agnostic as related to where you put your desktop stack.  We want to allow the brokering mechanism to control desktops whether those desktops are running on a VM infrastructure or not and interact with them.</a:t>
            </a:r>
          </a:p>
          <a:p>
            <a:pPr eaLnBrk="1" hangingPunct="1">
              <a:lnSpc>
                <a:spcPct val="90000"/>
              </a:lnSpc>
            </a:pPr>
            <a:endParaRPr lang="en-US" altLang="zh-TW" smtClean="0"/>
          </a:p>
          <a:p>
            <a:pPr eaLnBrk="1" hangingPunct="1">
              <a:lnSpc>
                <a:spcPct val="90000"/>
              </a:lnSpc>
            </a:pPr>
            <a:r>
              <a:rPr lang="en-US" altLang="zh-TW" smtClean="0"/>
              <a:t>In XenDesktop 2.0, we’ll have full integration for management of desktops running on virtual machines from XenServer, MS Hyper-V and Vmware VI3 (From a hosting infrastructure perspective, XenServer is obviously the VM infrastructure of choice).</a:t>
            </a:r>
          </a:p>
          <a:p>
            <a:pPr eaLnBrk="1" hangingPunct="1">
              <a:lnSpc>
                <a:spcPct val="90000"/>
              </a:lnSpc>
            </a:pPr>
            <a:endParaRPr lang="en-US" altLang="zh-TW" smtClean="0"/>
          </a:p>
          <a:p>
            <a:pPr eaLnBrk="1" hangingPunct="1">
              <a:lnSpc>
                <a:spcPct val="90000"/>
              </a:lnSpc>
            </a:pPr>
            <a:r>
              <a:rPr lang="en-US" altLang="zh-TW" smtClean="0"/>
              <a:t>We also have support for desktop blades out of the gate, but we don’t yet provide for integration to blade management infrastructure (for things like power management), but that will come over time.</a:t>
            </a:r>
          </a:p>
          <a:p>
            <a:pPr eaLnBrk="1" hangingPunct="1">
              <a:lnSpc>
                <a:spcPct val="90000"/>
              </a:lnSpc>
            </a:pPr>
            <a:endParaRPr lang="en-US" altLang="zh-TW" smtClean="0"/>
          </a:p>
          <a:p>
            <a:pPr eaLnBrk="1" hangingPunct="1">
              <a:lnSpc>
                <a:spcPct val="90000"/>
              </a:lnSpc>
            </a:pPr>
            <a:r>
              <a:rPr lang="en-US" altLang="zh-TW" smtClean="0"/>
              <a:t>Integration that we have to the various vm infrastructures will support start, suspend, resume, shutdown…all the things you’d expect.</a:t>
            </a:r>
          </a:p>
          <a:p>
            <a:pPr eaLnBrk="1" hangingPunct="1">
              <a:lnSpc>
                <a:spcPct val="90000"/>
              </a:lnSpc>
            </a:pPr>
            <a:endParaRPr lang="en-US" altLang="zh-TW" smtClean="0"/>
          </a:p>
          <a:p>
            <a:pPr eaLnBrk="1" hangingPunct="1">
              <a:lnSpc>
                <a:spcPct val="90000"/>
              </a:lnSpc>
            </a:pPr>
            <a:r>
              <a:rPr lang="en-US" altLang="zh-TW" smtClean="0"/>
              <a:t>There is an SDK coming that will enable you to customize the interaction between the broker and the hosting infrastructure more extensively.</a:t>
            </a:r>
          </a:p>
          <a:p>
            <a:pPr eaLnBrk="1" hangingPunct="1">
              <a:lnSpc>
                <a:spcPct val="90000"/>
              </a:lnSpc>
            </a:pPr>
            <a:endParaRPr lang="en-US" altLang="zh-TW" smtClean="0"/>
          </a:p>
          <a:p>
            <a:pPr eaLnBrk="1" hangingPunct="1">
              <a:lnSpc>
                <a:spcPct val="90000"/>
              </a:lnSpc>
            </a:pPr>
            <a:r>
              <a:rPr lang="en-US" altLang="zh-TW" smtClean="0"/>
              <a:t>We do support traditional PCs…for us there is no difference between traditional PCs and a blade. </a:t>
            </a:r>
          </a:p>
          <a:p>
            <a:pPr eaLnBrk="1" hangingPunct="1">
              <a:lnSpc>
                <a:spcPct val="90000"/>
              </a:lnSpc>
            </a:pPr>
            <a:endParaRPr lang="en-US" altLang="zh-TW" smtClean="0"/>
          </a:p>
          <a:p>
            <a:pPr eaLnBrk="1" hangingPunct="1">
              <a:lnSpc>
                <a:spcPct val="90000"/>
              </a:lnSpc>
            </a:pPr>
            <a:r>
              <a:rPr lang="en-US" altLang="zh-TW" smtClean="0"/>
              <a:t>Out of the gate, we won’t be supporting any capabilities around migration or movement from physical to virtual device, but there is more to come over the coming months in this area.</a:t>
            </a:r>
          </a:p>
        </p:txBody>
      </p:sp>
      <p:sp>
        <p:nvSpPr>
          <p:cNvPr id="59396" name="Slide Number Placeholder 3"/>
          <p:cNvSpPr>
            <a:spLocks noGrp="1"/>
          </p:cNvSpPr>
          <p:nvPr>
            <p:ph type="sldNum" sz="quarter" idx="5"/>
          </p:nvPr>
        </p:nvSpPr>
        <p:spPr>
          <a:noFill/>
        </p:spPr>
        <p:txBody>
          <a:bodyPr/>
          <a:lstStyle/>
          <a:p>
            <a:fld id="{842A287B-DE53-4777-A23A-C39BBD126953}" type="slidenum">
              <a:rPr lang="en-US" altLang="zh-TW"/>
              <a:pPr/>
              <a:t>74</a:t>
            </a:fld>
            <a:endParaRPr lang="en-US" altLang="zh-TW"/>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pPr eaLnBrk="1" hangingPunct="1"/>
            <a:r>
              <a:rPr lang="en-US" altLang="zh-TW" smtClean="0"/>
              <a:t>We’d argue that XenServer is the best performing hypervisor for this purpose/workload as well as any other purpose based on its paravirtualization capabilities.</a:t>
            </a:r>
          </a:p>
          <a:p>
            <a:pPr eaLnBrk="1" hangingPunct="1"/>
            <a:endParaRPr lang="en-US" altLang="zh-TW" smtClean="0"/>
          </a:p>
          <a:p>
            <a:pPr eaLnBrk="1" hangingPunct="1"/>
            <a:r>
              <a:rPr lang="en-US" altLang="zh-TW" smtClean="0"/>
              <a:t>Its secure, it has a vastly reduced attack surface because its so thin.  That also provides for a low maintenance as a result of this thinness.</a:t>
            </a:r>
          </a:p>
          <a:p>
            <a:pPr eaLnBrk="1" hangingPunct="1"/>
            <a:endParaRPr lang="en-US" altLang="zh-TW" smtClean="0"/>
          </a:p>
          <a:p>
            <a:pPr eaLnBrk="1" hangingPunct="1"/>
            <a:r>
              <a:rPr lang="en-US" altLang="zh-TW" smtClean="0"/>
              <a:t>It has and will increasingly have deeper XenDesktop-specific integration, for example there will be XenDesktop templates when you create vm’s.  One of those templates will be the PXE boot environment to support Provisioning Server capability in XenDesktop.</a:t>
            </a:r>
          </a:p>
        </p:txBody>
      </p:sp>
      <p:sp>
        <p:nvSpPr>
          <p:cNvPr id="60420" name="Slide Number Placeholder 3"/>
          <p:cNvSpPr>
            <a:spLocks noGrp="1"/>
          </p:cNvSpPr>
          <p:nvPr>
            <p:ph type="sldNum" sz="quarter" idx="5"/>
          </p:nvPr>
        </p:nvSpPr>
        <p:spPr>
          <a:noFill/>
        </p:spPr>
        <p:txBody>
          <a:bodyPr/>
          <a:lstStyle/>
          <a:p>
            <a:fld id="{2C260898-7EDC-4151-B480-D959464AE746}" type="slidenum">
              <a:rPr lang="en-US" altLang="zh-TW"/>
              <a:pPr/>
              <a:t>75</a:t>
            </a:fld>
            <a:endParaRPr lang="en-US" altLang="zh-TW"/>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pPr eaLnBrk="1" hangingPunct="1"/>
            <a:r>
              <a:rPr lang="en-US" altLang="zh-TW" smtClean="0"/>
              <a:t>Going back to the infrastructure, on the right hand side you’ll see that we separated profiles, os and applications.  </a:t>
            </a:r>
          </a:p>
          <a:p>
            <a:pPr eaLnBrk="1" hangingPunct="1"/>
            <a:endParaRPr lang="en-US" altLang="zh-TW" smtClean="0"/>
          </a:p>
          <a:p>
            <a:pPr eaLnBrk="1" hangingPunct="1"/>
            <a:r>
              <a:rPr lang="en-US" altLang="zh-TW" smtClean="0"/>
              <a:t>We separate profiles and deliver them as a single image from Provisioning Server.</a:t>
            </a:r>
          </a:p>
          <a:p>
            <a:pPr eaLnBrk="1" hangingPunct="1"/>
            <a:endParaRPr lang="en-US" altLang="zh-TW" smtClean="0"/>
          </a:p>
          <a:p>
            <a:pPr eaLnBrk="1" hangingPunct="1"/>
            <a:r>
              <a:rPr lang="en-US" altLang="zh-TW" smtClean="0"/>
              <a:t>We separate applications from the image and deliver them either using ICA via XenApp or using streaming from XenApp.</a:t>
            </a:r>
          </a:p>
          <a:p>
            <a:pPr eaLnBrk="1" hangingPunct="1"/>
            <a:endParaRPr lang="en-US" altLang="zh-TW" smtClean="0"/>
          </a:p>
          <a:p>
            <a:pPr eaLnBrk="1" hangingPunct="1"/>
            <a:r>
              <a:rPr lang="en-US" altLang="zh-TW" smtClean="0"/>
              <a:t>And profiles, we’ll talk about in a coming slide.</a:t>
            </a:r>
          </a:p>
          <a:p>
            <a:pPr eaLnBrk="1" hangingPunct="1"/>
            <a:endParaRPr lang="en-US" altLang="zh-TW" smtClean="0"/>
          </a:p>
          <a:p>
            <a:pPr eaLnBrk="1" hangingPunct="1"/>
            <a:endParaRPr lang="en-US" altLang="zh-TW" smtClean="0"/>
          </a:p>
        </p:txBody>
      </p:sp>
      <p:sp>
        <p:nvSpPr>
          <p:cNvPr id="61444" name="Slide Number Placeholder 3"/>
          <p:cNvSpPr>
            <a:spLocks noGrp="1"/>
          </p:cNvSpPr>
          <p:nvPr>
            <p:ph type="sldNum" sz="quarter" idx="5"/>
          </p:nvPr>
        </p:nvSpPr>
        <p:spPr>
          <a:noFill/>
        </p:spPr>
        <p:txBody>
          <a:bodyPr/>
          <a:lstStyle/>
          <a:p>
            <a:fld id="{6C0E30A7-16F3-446C-8EBF-4629005DF0ED}" type="slidenum">
              <a:rPr lang="en-US" altLang="zh-TW"/>
              <a:pPr/>
              <a:t>76</a:t>
            </a:fld>
            <a:endParaRPr lang="en-US" altLang="zh-TW"/>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pPr eaLnBrk="1" hangingPunct="1">
              <a:lnSpc>
                <a:spcPct val="90000"/>
              </a:lnSpc>
            </a:pPr>
            <a:r>
              <a:rPr lang="en-US" altLang="zh-TW" smtClean="0"/>
              <a:t>As mentioned earlier, you want to separate applications, OS and profiles and deliver them dynamically.  The problem with not taking this approach is that you ultimately have a single image for every user.  This is going to dramatically increase the number of images that you have to manage and store.  The other problem is that you’ve just moved the problem into the data center.  Its closer to manage, but each image has to managed individually, which is problematic.</a:t>
            </a:r>
          </a:p>
          <a:p>
            <a:pPr eaLnBrk="1" hangingPunct="1">
              <a:lnSpc>
                <a:spcPct val="90000"/>
              </a:lnSpc>
            </a:pPr>
            <a:endParaRPr lang="en-US" altLang="zh-TW" smtClean="0"/>
          </a:p>
          <a:p>
            <a:pPr eaLnBrk="1" hangingPunct="1">
              <a:lnSpc>
                <a:spcPct val="90000"/>
              </a:lnSpc>
            </a:pPr>
            <a:r>
              <a:rPr lang="en-US" altLang="zh-TW" smtClean="0"/>
              <a:t>You really have the same problems as with traditional desktop deployment, but in a different location.  </a:t>
            </a:r>
          </a:p>
          <a:p>
            <a:pPr eaLnBrk="1" hangingPunct="1">
              <a:lnSpc>
                <a:spcPct val="90000"/>
              </a:lnSpc>
            </a:pPr>
            <a:endParaRPr lang="en-US" altLang="zh-TW" smtClean="0"/>
          </a:p>
          <a:p>
            <a:pPr eaLnBrk="1" hangingPunct="1">
              <a:lnSpc>
                <a:spcPct val="90000"/>
              </a:lnSpc>
            </a:pPr>
            <a:r>
              <a:rPr lang="en-US" altLang="zh-TW" smtClean="0"/>
              <a:t>If you take the Citrix approach, what happens is that you have a single OS to image or at least a vastly reduced # of images (we’d like it to be one). </a:t>
            </a:r>
          </a:p>
          <a:p>
            <a:pPr eaLnBrk="1" hangingPunct="1">
              <a:lnSpc>
                <a:spcPct val="90000"/>
              </a:lnSpc>
            </a:pPr>
            <a:endParaRPr lang="en-US" altLang="zh-TW" smtClean="0"/>
          </a:p>
          <a:p>
            <a:pPr eaLnBrk="1" hangingPunct="1">
              <a:lnSpc>
                <a:spcPct val="90000"/>
              </a:lnSpc>
            </a:pPr>
            <a:r>
              <a:rPr lang="en-US" altLang="zh-TW" smtClean="0"/>
              <a:t>You deliver the applications from XenApp (either from ICA or streamed) so that they are not installed.  They’re stored as a single image on your storage instead of being resident through out all of OS’s on the individual virtual desktops.</a:t>
            </a:r>
          </a:p>
          <a:p>
            <a:pPr eaLnBrk="1" hangingPunct="1">
              <a:lnSpc>
                <a:spcPct val="90000"/>
              </a:lnSpc>
            </a:pPr>
            <a:endParaRPr lang="en-US" altLang="zh-TW" smtClean="0"/>
          </a:p>
          <a:p>
            <a:pPr eaLnBrk="1" hangingPunct="1">
              <a:lnSpc>
                <a:spcPct val="90000"/>
              </a:lnSpc>
            </a:pPr>
            <a:r>
              <a:rPr lang="en-US" altLang="zh-TW" smtClean="0"/>
              <a:t>And you store the application as a single image.</a:t>
            </a:r>
          </a:p>
          <a:p>
            <a:pPr eaLnBrk="1" hangingPunct="1">
              <a:lnSpc>
                <a:spcPct val="90000"/>
              </a:lnSpc>
            </a:pPr>
            <a:endParaRPr lang="en-US" altLang="zh-TW" smtClean="0"/>
          </a:p>
          <a:p>
            <a:pPr eaLnBrk="1" hangingPunct="1">
              <a:lnSpc>
                <a:spcPct val="90000"/>
              </a:lnSpc>
            </a:pPr>
            <a:r>
              <a:rPr lang="en-US" altLang="zh-TW" smtClean="0"/>
              <a:t>So you can see, that you have a vastly reduced storage requirement, but you still deliver the user with the same experience.  This is much more cost effective and much easier to manage.</a:t>
            </a:r>
          </a:p>
          <a:p>
            <a:pPr eaLnBrk="1" hangingPunct="1">
              <a:lnSpc>
                <a:spcPct val="90000"/>
              </a:lnSpc>
            </a:pPr>
            <a:endParaRPr lang="en-US" altLang="zh-TW" smtClean="0"/>
          </a:p>
          <a:p>
            <a:pPr eaLnBrk="1" hangingPunct="1">
              <a:lnSpc>
                <a:spcPct val="90000"/>
              </a:lnSpc>
            </a:pPr>
            <a:r>
              <a:rPr lang="en-US" altLang="zh-TW" smtClean="0"/>
              <a:t>A few notes on profile management:</a:t>
            </a:r>
          </a:p>
          <a:p>
            <a:pPr eaLnBrk="1" hangingPunct="1">
              <a:lnSpc>
                <a:spcPct val="90000"/>
              </a:lnSpc>
              <a:buFontTx/>
              <a:buChar char="-"/>
            </a:pPr>
            <a:r>
              <a:rPr lang="en-US" altLang="zh-TW" smtClean="0"/>
              <a:t>The way that we recommend doing profile management is through a number of partners such as Sepago, AppSense, Tricerat and RES.</a:t>
            </a:r>
          </a:p>
          <a:p>
            <a:pPr eaLnBrk="1" hangingPunct="1">
              <a:lnSpc>
                <a:spcPct val="90000"/>
              </a:lnSpc>
              <a:buFontTx/>
              <a:buChar char="-"/>
            </a:pPr>
            <a:r>
              <a:rPr lang="en-US" altLang="zh-TW" smtClean="0"/>
              <a:t> They are going to help you implement profiles so that they can effectively be managed for the users that connect to XD.</a:t>
            </a:r>
          </a:p>
        </p:txBody>
      </p:sp>
      <p:sp>
        <p:nvSpPr>
          <p:cNvPr id="62468" name="Slide Number Placeholder 3"/>
          <p:cNvSpPr>
            <a:spLocks noGrp="1"/>
          </p:cNvSpPr>
          <p:nvPr>
            <p:ph type="sldNum" sz="quarter" idx="5"/>
          </p:nvPr>
        </p:nvSpPr>
        <p:spPr>
          <a:noFill/>
        </p:spPr>
        <p:txBody>
          <a:bodyPr/>
          <a:lstStyle/>
          <a:p>
            <a:fld id="{A3334D8D-11A7-42F3-87C4-8268B4478A22}" type="slidenum">
              <a:rPr lang="en-US" altLang="zh-TW"/>
              <a:pPr/>
              <a:t>77</a:t>
            </a:fld>
            <a:endParaRPr lang="en-US" altLang="zh-TW"/>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pPr eaLnBrk="1" hangingPunct="1"/>
            <a:r>
              <a:rPr lang="en-US" altLang="zh-TW" smtClean="0"/>
              <a:t>From an implementation perspective, the first thing that you need to implement/install is the desktop delivery controller.</a:t>
            </a:r>
          </a:p>
          <a:p>
            <a:pPr eaLnBrk="1" hangingPunct="1"/>
            <a:endParaRPr lang="en-US" altLang="zh-TW" smtClean="0"/>
          </a:p>
          <a:p>
            <a:pPr eaLnBrk="1" hangingPunct="1"/>
            <a:r>
              <a:rPr lang="en-US" altLang="zh-TW" smtClean="0"/>
              <a:t>They key things to be covered here are the desktop delivery controller, the hypervisor infrastructure, the client and what you do in the back end for profiles, apps and operating systems.</a:t>
            </a:r>
          </a:p>
          <a:p>
            <a:pPr eaLnBrk="1" hangingPunct="1"/>
            <a:endParaRPr lang="en-US" altLang="zh-TW" smtClean="0"/>
          </a:p>
          <a:p>
            <a:pPr eaLnBrk="1" hangingPunct="1"/>
            <a:endParaRPr lang="en-US" altLang="zh-TW" smtClean="0"/>
          </a:p>
        </p:txBody>
      </p:sp>
      <p:sp>
        <p:nvSpPr>
          <p:cNvPr id="64516" name="Slide Number Placeholder 3"/>
          <p:cNvSpPr>
            <a:spLocks noGrp="1"/>
          </p:cNvSpPr>
          <p:nvPr>
            <p:ph type="sldNum" sz="quarter" idx="5"/>
          </p:nvPr>
        </p:nvSpPr>
        <p:spPr>
          <a:noFill/>
        </p:spPr>
        <p:txBody>
          <a:bodyPr/>
          <a:lstStyle/>
          <a:p>
            <a:fld id="{174AECF2-2C3D-47D8-B761-9C9DAF80927B}" type="slidenum">
              <a:rPr lang="en-US" altLang="zh-TW"/>
              <a:pPr/>
              <a:t>78</a:t>
            </a:fld>
            <a:endParaRPr lang="en-US" altLang="zh-TW"/>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7320D120-4707-426F-9B85-873E256A6635}" type="slidenum">
              <a:rPr lang="zh-TW" altLang="en-US" smtClean="0"/>
              <a:pPr/>
              <a:t>6</a:t>
            </a:fld>
            <a:endParaRPr lang="zh-TW"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pPr eaLnBrk="1" hangingPunct="1">
              <a:lnSpc>
                <a:spcPct val="80000"/>
              </a:lnSpc>
            </a:pPr>
            <a:r>
              <a:rPr lang="en-US" altLang="zh-TW" sz="700" smtClean="0"/>
              <a:t>The XenDesktop environment would look as shown on this slide:</a:t>
            </a:r>
          </a:p>
          <a:p>
            <a:pPr eaLnBrk="1" hangingPunct="1">
              <a:lnSpc>
                <a:spcPct val="80000"/>
              </a:lnSpc>
            </a:pPr>
            <a:endParaRPr lang="en-US" altLang="zh-TW" sz="700" smtClean="0"/>
          </a:p>
          <a:p>
            <a:pPr eaLnBrk="1" hangingPunct="1">
              <a:lnSpc>
                <a:spcPct val="80000"/>
              </a:lnSpc>
            </a:pPr>
            <a:r>
              <a:rPr lang="en-US" altLang="zh-TW" sz="700" smtClean="0"/>
              <a:t>The Desktop Delivery Controller (DDC) is actually the brokering mechanism.  It incorporates the login page.  This is the thing you’ll be familiar with from XenApp as Web Interface.  Although, its modified for XenDesktop to only have an authentication entry gateway.</a:t>
            </a:r>
          </a:p>
          <a:p>
            <a:pPr eaLnBrk="1" hangingPunct="1">
              <a:lnSpc>
                <a:spcPct val="80000"/>
              </a:lnSpc>
            </a:pPr>
            <a:endParaRPr lang="en-US" altLang="zh-TW" sz="700" smtClean="0"/>
          </a:p>
          <a:p>
            <a:pPr eaLnBrk="1" hangingPunct="1">
              <a:lnSpc>
                <a:spcPct val="80000"/>
              </a:lnSpc>
            </a:pPr>
            <a:r>
              <a:rPr lang="en-US" altLang="zh-TW" sz="700" smtClean="0"/>
              <a:t>As part of the DDC, you also implement the license server and the data store.  In that environment, you’ll also need a domain controller.  In the domain controller, we don’t extend the schema at all, but  the admin for the DDC is going to have to ask for her own Organizational Unit (OU) on the domain controller.  So, that’s a discussion that the DDC administrator will have with the person that manages the active directory.</a:t>
            </a:r>
          </a:p>
          <a:p>
            <a:pPr eaLnBrk="1" hangingPunct="1">
              <a:lnSpc>
                <a:spcPct val="80000"/>
              </a:lnSpc>
            </a:pPr>
            <a:endParaRPr lang="en-US" altLang="zh-TW" sz="700" smtClean="0"/>
          </a:p>
          <a:p>
            <a:pPr eaLnBrk="1" hangingPunct="1">
              <a:lnSpc>
                <a:spcPct val="80000"/>
              </a:lnSpc>
            </a:pPr>
            <a:r>
              <a:rPr lang="en-US" altLang="zh-TW" sz="700" smtClean="0"/>
              <a:t>Then we recommend that customers prepare a golden image to work from.  So preparation of the golden image is to create an image that is compatible with Provisioning Server for operation on the Xen hypervisor.  Once an image has been created that is compatible with Provisioning Server, make it into a template and then make it available for Provisioning Server to deliver into the Xen environment.  Then, once you’ve created the vDisk, that’s the way that you’ll be able to deliver the operating systems on demand to the users as you spin up more and more virtual desktops.</a:t>
            </a:r>
          </a:p>
          <a:p>
            <a:pPr eaLnBrk="1" hangingPunct="1">
              <a:lnSpc>
                <a:spcPct val="80000"/>
              </a:lnSpc>
            </a:pPr>
            <a:endParaRPr lang="en-US" altLang="zh-TW" sz="700" smtClean="0"/>
          </a:p>
          <a:p>
            <a:pPr eaLnBrk="1" hangingPunct="1">
              <a:lnSpc>
                <a:spcPct val="80000"/>
              </a:lnSpc>
            </a:pPr>
            <a:r>
              <a:rPr lang="en-US" altLang="zh-TW" sz="700" smtClean="0"/>
              <a:t>What we’ve done to integrate the DDC, the Xen hypervisor and the Provisioning Server components that we’re introducing with XenDesktop is the creation of a Setup Tool.  More on the Setup Tool on the next slide.</a:t>
            </a:r>
          </a:p>
          <a:p>
            <a:pPr eaLnBrk="1" hangingPunct="1">
              <a:lnSpc>
                <a:spcPct val="80000"/>
              </a:lnSpc>
            </a:pPr>
            <a:endParaRPr lang="en-US" altLang="zh-TW" sz="700" smtClean="0"/>
          </a:p>
          <a:p>
            <a:pPr eaLnBrk="1" hangingPunct="1">
              <a:lnSpc>
                <a:spcPct val="80000"/>
              </a:lnSpc>
            </a:pPr>
            <a:r>
              <a:rPr lang="en-US" altLang="zh-TW" sz="700" smtClean="0"/>
              <a:t>The last piece is to install the ICA client.  If you’re using desktop appliances, they will be preconfigured for that.  If the users are connecting from remote location then they’ll of course have to install the ICA client.</a:t>
            </a:r>
          </a:p>
          <a:p>
            <a:pPr eaLnBrk="1" hangingPunct="1">
              <a:lnSpc>
                <a:spcPct val="80000"/>
              </a:lnSpc>
            </a:pPr>
            <a:endParaRPr lang="en-US" altLang="zh-TW" sz="700" smtClean="0"/>
          </a:p>
          <a:p>
            <a:pPr eaLnBrk="1" hangingPunct="1">
              <a:lnSpc>
                <a:spcPct val="80000"/>
              </a:lnSpc>
            </a:pPr>
            <a:r>
              <a:rPr lang="en-US" altLang="zh-TW" sz="700" smtClean="0"/>
              <a:t>The client is updated with XenDesktop.  There will be a 10.200 client that will be associated with the delivery of XD which incorporates the windowed viewer experience as well as the login experience shown before on an earlier slide.</a:t>
            </a:r>
          </a:p>
        </p:txBody>
      </p:sp>
      <p:sp>
        <p:nvSpPr>
          <p:cNvPr id="65540" name="Slide Number Placeholder 3"/>
          <p:cNvSpPr>
            <a:spLocks noGrp="1"/>
          </p:cNvSpPr>
          <p:nvPr>
            <p:ph type="sldNum" sz="quarter" idx="5"/>
          </p:nvPr>
        </p:nvSpPr>
        <p:spPr>
          <a:noFill/>
        </p:spPr>
        <p:txBody>
          <a:bodyPr/>
          <a:lstStyle/>
          <a:p>
            <a:fld id="{D1E91BB3-65E1-4A80-B341-151CCDE03ED5}" type="slidenum">
              <a:rPr lang="en-US" altLang="zh-TW"/>
              <a:pPr/>
              <a:t>79</a:t>
            </a:fld>
            <a:endParaRPr lang="en-US" altLang="zh-TW"/>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pPr eaLnBrk="1" hangingPunct="1">
              <a:lnSpc>
                <a:spcPct val="80000"/>
              </a:lnSpc>
            </a:pPr>
            <a:r>
              <a:rPr lang="en-US" altLang="zh-TW" sz="700" smtClean="0"/>
              <a:t>How XD works is essentially quite similar to how end users connect to XenApp.</a:t>
            </a:r>
          </a:p>
          <a:p>
            <a:pPr eaLnBrk="1" hangingPunct="1">
              <a:lnSpc>
                <a:spcPct val="80000"/>
              </a:lnSpc>
            </a:pPr>
            <a:endParaRPr lang="en-US" altLang="zh-TW" sz="700" smtClean="0"/>
          </a:p>
          <a:p>
            <a:pPr eaLnBrk="1" hangingPunct="1">
              <a:lnSpc>
                <a:spcPct val="80000"/>
              </a:lnSpc>
            </a:pPr>
            <a:r>
              <a:rPr lang="en-US" altLang="zh-TW" sz="700" smtClean="0"/>
              <a:t>The end user will get to the landing page shown earlier and enter their credentials at which point, the request for the desktop are sent to the delivery controller.  </a:t>
            </a:r>
          </a:p>
          <a:p>
            <a:pPr eaLnBrk="1" hangingPunct="1">
              <a:lnSpc>
                <a:spcPct val="80000"/>
              </a:lnSpc>
            </a:pPr>
            <a:r>
              <a:rPr lang="en-US" altLang="zh-TW" sz="700" smtClean="0"/>
              <a:t/>
            </a:r>
            <a:br>
              <a:rPr lang="en-US" altLang="zh-TW" sz="700" smtClean="0"/>
            </a:br>
            <a:r>
              <a:rPr lang="en-US" altLang="zh-TW" sz="700" smtClean="0"/>
              <a:t>The delivery controller then works out which desktop is appropriate for the end user.  It establishes that from the data store. </a:t>
            </a:r>
          </a:p>
          <a:p>
            <a:pPr eaLnBrk="1" hangingPunct="1">
              <a:lnSpc>
                <a:spcPct val="80000"/>
              </a:lnSpc>
            </a:pPr>
            <a:endParaRPr lang="en-US" altLang="zh-TW" sz="700" smtClean="0"/>
          </a:p>
          <a:p>
            <a:pPr eaLnBrk="1" hangingPunct="1">
              <a:lnSpc>
                <a:spcPct val="80000"/>
              </a:lnSpc>
            </a:pPr>
            <a:r>
              <a:rPr lang="en-US" altLang="zh-TW" sz="700" smtClean="0"/>
              <a:t>What it does then is to set up the environment for the end user to connect to.  If it’s a provisioned desktop (the way that we’ve recommended that you implement the product) and the environment is not already spun up, it will initiate a boot of the virtual machine and the operating system will be delivered from Provisioning Server.</a:t>
            </a:r>
          </a:p>
          <a:p>
            <a:pPr eaLnBrk="1" hangingPunct="1">
              <a:lnSpc>
                <a:spcPct val="80000"/>
              </a:lnSpc>
            </a:pPr>
            <a:endParaRPr lang="en-US" altLang="zh-TW" sz="700" smtClean="0"/>
          </a:p>
          <a:p>
            <a:pPr eaLnBrk="1" hangingPunct="1">
              <a:lnSpc>
                <a:spcPct val="80000"/>
              </a:lnSpc>
            </a:pPr>
            <a:r>
              <a:rPr lang="en-US" altLang="zh-TW" sz="700" smtClean="0"/>
              <a:t>In the setup for XD, you have an alternative option to eliminate the startup delay for the end user.  You can do this by configuring that for particular desktop groups, you want to specify an idle pool.  From marketing perspective, this will be known as an ‘instant on’ capability.</a:t>
            </a:r>
          </a:p>
          <a:p>
            <a:pPr eaLnBrk="1" hangingPunct="1">
              <a:lnSpc>
                <a:spcPct val="80000"/>
              </a:lnSpc>
            </a:pPr>
            <a:endParaRPr lang="en-US" altLang="zh-TW" sz="700" smtClean="0"/>
          </a:p>
          <a:p>
            <a:pPr eaLnBrk="1" hangingPunct="1">
              <a:lnSpc>
                <a:spcPct val="80000"/>
              </a:lnSpc>
            </a:pPr>
            <a:r>
              <a:rPr lang="en-US" altLang="zh-TW" sz="700" smtClean="0"/>
              <a:t>What that really means is that on the backend, we can have the virtual machines pre-launched such that when the user connects, they get an instant on experience.  </a:t>
            </a:r>
          </a:p>
          <a:p>
            <a:pPr eaLnBrk="1" hangingPunct="1">
              <a:lnSpc>
                <a:spcPct val="80000"/>
              </a:lnSpc>
            </a:pPr>
            <a:endParaRPr lang="en-US" altLang="zh-TW" sz="700" smtClean="0"/>
          </a:p>
          <a:p>
            <a:pPr eaLnBrk="1" hangingPunct="1">
              <a:lnSpc>
                <a:spcPct val="80000"/>
              </a:lnSpc>
            </a:pPr>
            <a:r>
              <a:rPr lang="en-US" altLang="zh-TW" sz="700" smtClean="0"/>
              <a:t>The way that this is configured on the desktop delivery controller is for each group, you specify the range of time you want a specific number of idle machines available.  For example you can say that from 9am to 5pm you want 15 machines spun up and ready for use, where as outside of working hours, you bring it down to 2 or 3.  Then the Desktop delivery controller will manage your infrastructure accordingly so that the user gets an instant on experience.</a:t>
            </a:r>
          </a:p>
          <a:p>
            <a:pPr eaLnBrk="1" hangingPunct="1">
              <a:lnSpc>
                <a:spcPct val="80000"/>
              </a:lnSpc>
            </a:pPr>
            <a:endParaRPr lang="en-US" altLang="zh-TW" sz="700" smtClean="0"/>
          </a:p>
          <a:p>
            <a:pPr eaLnBrk="1" hangingPunct="1">
              <a:lnSpc>
                <a:spcPct val="80000"/>
              </a:lnSpc>
            </a:pPr>
            <a:r>
              <a:rPr lang="en-US" altLang="zh-TW" sz="700" smtClean="0"/>
              <a:t>That integration is only available for virtual machines at launch, but an SDK will be coming later on for customers to modify that for support with blades. We’re going to introduce blade support as we move forward in upcoming releases. </a:t>
            </a:r>
          </a:p>
          <a:p>
            <a:pPr eaLnBrk="1" hangingPunct="1">
              <a:lnSpc>
                <a:spcPct val="80000"/>
              </a:lnSpc>
            </a:pPr>
            <a:endParaRPr lang="en-US" altLang="zh-TW" sz="700" smtClean="0"/>
          </a:p>
          <a:p>
            <a:pPr eaLnBrk="1" hangingPunct="1">
              <a:lnSpc>
                <a:spcPct val="80000"/>
              </a:lnSpc>
            </a:pPr>
            <a:r>
              <a:rPr lang="en-US" altLang="zh-TW" sz="700" smtClean="0"/>
              <a:t>Once the VM has been started, we send a preparation for connection to the VDA (the thing that delivers the ICA experience from the virtual desktop).  The VDA resides on the virtual desktop.  Its not always waiting for a connection.  </a:t>
            </a:r>
          </a:p>
          <a:p>
            <a:pPr eaLnBrk="1" hangingPunct="1">
              <a:lnSpc>
                <a:spcPct val="80000"/>
              </a:lnSpc>
            </a:pPr>
            <a:endParaRPr lang="en-US" altLang="zh-TW" sz="700" smtClean="0"/>
          </a:p>
          <a:p>
            <a:pPr lvl="1" eaLnBrk="1" hangingPunct="1">
              <a:lnSpc>
                <a:spcPct val="80000"/>
              </a:lnSpc>
            </a:pPr>
            <a:r>
              <a:rPr lang="en-US" altLang="zh-TW" sz="700" smtClean="0"/>
              <a:t>From a security perspective, we wanted to be able to control when you’d be able to connect to those virtual machines.  Not until an end user authenticates and the desktop delivery controller sends a preparation message to the VDA that you can connect to a virtual machine using ICA.  This is a nice security feature that we’ve implemented to control who can access the virtual desktop and when.</a:t>
            </a:r>
          </a:p>
          <a:p>
            <a:pPr eaLnBrk="1" hangingPunct="1">
              <a:lnSpc>
                <a:spcPct val="80000"/>
              </a:lnSpc>
            </a:pPr>
            <a:endParaRPr lang="en-US" altLang="zh-TW" sz="700" smtClean="0"/>
          </a:p>
          <a:p>
            <a:pPr eaLnBrk="1" hangingPunct="1">
              <a:lnSpc>
                <a:spcPct val="80000"/>
              </a:lnSpc>
            </a:pPr>
            <a:r>
              <a:rPr lang="en-US" altLang="zh-TW" sz="700" smtClean="0"/>
              <a:t>What happens then is that the ICA client connects to the VDA.  What's important about this is that clearly unlike the first release of DS v1, this is a direct ICA connection to whatever the virtual desktop is running on, virtual machine or the blade.  This is a direct ICA experience just like customers are used to with XenApp.</a:t>
            </a:r>
          </a:p>
          <a:p>
            <a:pPr eaLnBrk="1" hangingPunct="1">
              <a:lnSpc>
                <a:spcPct val="80000"/>
              </a:lnSpc>
            </a:pPr>
            <a:endParaRPr lang="en-US" altLang="zh-TW" sz="700" smtClean="0"/>
          </a:p>
          <a:p>
            <a:pPr eaLnBrk="1" hangingPunct="1">
              <a:lnSpc>
                <a:spcPct val="80000"/>
              </a:lnSpc>
            </a:pPr>
            <a:r>
              <a:rPr lang="en-US" altLang="zh-TW" sz="700" smtClean="0"/>
              <a:t>What we do then is that we validate through examining a ticket that was previously created, whether that is the right user that is supposed to be connecting to the virtual machine and if that is not correct, we drop the connection.</a:t>
            </a:r>
          </a:p>
          <a:p>
            <a:pPr eaLnBrk="1" hangingPunct="1">
              <a:lnSpc>
                <a:spcPct val="80000"/>
              </a:lnSpc>
            </a:pPr>
            <a:endParaRPr lang="en-US" altLang="zh-TW" sz="700" smtClean="0"/>
          </a:p>
          <a:p>
            <a:pPr eaLnBrk="1" hangingPunct="1">
              <a:lnSpc>
                <a:spcPct val="80000"/>
              </a:lnSpc>
            </a:pPr>
            <a:r>
              <a:rPr lang="en-US" altLang="zh-TW" sz="700" smtClean="0"/>
              <a:t>We consume a license (XenDesktop will be licensed on a CCU basis, just like XenApp).</a:t>
            </a:r>
          </a:p>
          <a:p>
            <a:pPr eaLnBrk="1" hangingPunct="1">
              <a:lnSpc>
                <a:spcPct val="80000"/>
              </a:lnSpc>
            </a:pPr>
            <a:endParaRPr lang="en-US" altLang="zh-TW" sz="700" smtClean="0"/>
          </a:p>
          <a:p>
            <a:pPr eaLnBrk="1" hangingPunct="1">
              <a:lnSpc>
                <a:spcPct val="80000"/>
              </a:lnSpc>
            </a:pPr>
            <a:r>
              <a:rPr lang="en-US" altLang="zh-TW" sz="700" smtClean="0"/>
              <a:t>Then we implement policies for the way that that ICA connection is delivered.  This is the point at which we would in XenApp say which apps are available.  In XenDesktop this is the point at which we control policies like the ‘end user is able to map drives from the local machine’. </a:t>
            </a:r>
          </a:p>
          <a:p>
            <a:pPr eaLnBrk="1" hangingPunct="1">
              <a:lnSpc>
                <a:spcPct val="80000"/>
              </a:lnSpc>
            </a:pPr>
            <a:endParaRPr lang="en-US" altLang="zh-TW" sz="700" smtClean="0"/>
          </a:p>
          <a:p>
            <a:pPr lvl="1" eaLnBrk="1" hangingPunct="1">
              <a:lnSpc>
                <a:spcPct val="80000"/>
              </a:lnSpc>
            </a:pPr>
            <a:r>
              <a:rPr lang="en-US" altLang="zh-TW" sz="700" smtClean="0"/>
              <a:t>We have full support for the policies that customers are familiar with in XenApp as well as the SmartAccess capabilities of the AG product line.  That is when those policies would be implemented.</a:t>
            </a:r>
          </a:p>
          <a:p>
            <a:pPr eaLnBrk="1" hangingPunct="1">
              <a:lnSpc>
                <a:spcPct val="80000"/>
              </a:lnSpc>
            </a:pPr>
            <a:endParaRPr lang="en-US" altLang="zh-TW" sz="700" smtClean="0"/>
          </a:p>
          <a:p>
            <a:pPr eaLnBrk="1" hangingPunct="1">
              <a:lnSpc>
                <a:spcPct val="80000"/>
              </a:lnSpc>
            </a:pPr>
            <a:r>
              <a:rPr lang="en-US" altLang="zh-TW" sz="700" smtClean="0"/>
              <a:t>That is essentially how XD works. </a:t>
            </a:r>
          </a:p>
          <a:p>
            <a:pPr eaLnBrk="1" hangingPunct="1">
              <a:lnSpc>
                <a:spcPct val="80000"/>
              </a:lnSpc>
            </a:pPr>
            <a:endParaRPr lang="en-US" altLang="zh-TW" sz="700" smtClean="0"/>
          </a:p>
        </p:txBody>
      </p:sp>
      <p:sp>
        <p:nvSpPr>
          <p:cNvPr id="73732" name="Slide Number Placeholder 3"/>
          <p:cNvSpPr>
            <a:spLocks noGrp="1"/>
          </p:cNvSpPr>
          <p:nvPr>
            <p:ph type="sldNum" sz="quarter" idx="5"/>
          </p:nvPr>
        </p:nvSpPr>
        <p:spPr>
          <a:noFill/>
        </p:spPr>
        <p:txBody>
          <a:bodyPr/>
          <a:lstStyle/>
          <a:p>
            <a:fld id="{B18B319B-617C-4203-8F2A-DA6483012DA5}" type="slidenum">
              <a:rPr lang="en-US" altLang="zh-TW"/>
              <a:pPr/>
              <a:t>80</a:t>
            </a:fld>
            <a:endParaRPr lang="en-US" altLang="zh-TW"/>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7320D120-4707-426F-9B85-873E256A6635}" type="slidenum">
              <a:rPr lang="zh-TW" altLang="en-US" smtClean="0"/>
              <a:pPr/>
              <a:t>9</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7320D120-4707-426F-9B85-873E256A6635}" type="slidenum">
              <a:rPr lang="zh-TW" altLang="en-US" smtClean="0"/>
              <a:pPr/>
              <a:t>11</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7320D120-4707-426F-9B85-873E256A6635}" type="slidenum">
              <a:rPr lang="zh-TW" altLang="en-US" smtClean="0"/>
              <a:pPr/>
              <a:t>16</a:t>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320D120-4707-426F-9B85-873E256A6635}" type="slidenum">
              <a:rPr lang="zh-TW" altLang="en-US" smtClean="0"/>
              <a:pPr/>
              <a:t>30</a:t>
            </a:fld>
            <a:endParaRPr lang="zh-TW" altLang="en-US"/>
          </a:p>
        </p:txBody>
      </p:sp>
    </p:spTree>
    <p:extLst>
      <p:ext uri="{BB962C8B-B14F-4D97-AF65-F5344CB8AC3E}">
        <p14:creationId xmlns="" xmlns:p14="http://schemas.microsoft.com/office/powerpoint/2010/main" val="3880189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7320D120-4707-426F-9B85-873E256A6635}" type="slidenum">
              <a:rPr lang="zh-TW" altLang="en-US" smtClean="0"/>
              <a:pPr/>
              <a:t>32</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pPr/>
              <a:t>2013/5/12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pPr/>
              <a:t>‹#›</a:t>
            </a:fld>
            <a:endParaRPr lang="zh-TW" altLang="en-US"/>
          </a:p>
        </p:txBody>
      </p:sp>
      <p:pic>
        <p:nvPicPr>
          <p:cNvPr id="7" name="Picture 6" descr="logo"/>
          <p:cNvPicPr>
            <a:picLocks noChangeAspect="1" noChangeArrowheads="1"/>
          </p:cNvPicPr>
          <p:nvPr/>
        </p:nvPicPr>
        <p:blipFill>
          <a:blip r:embed="rId3" cstate="print"/>
          <a:srcRect/>
          <a:stretch>
            <a:fillRect/>
          </a:stretch>
        </p:blipFill>
        <p:spPr bwMode="auto">
          <a:xfrm>
            <a:off x="6374027" y="6030097"/>
            <a:ext cx="27432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pPr/>
              <a:t>2013/5/12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pPr/>
              <a:t>2013/5/12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4785" y="428604"/>
            <a:ext cx="8718203" cy="506413"/>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94785" y="1071546"/>
            <a:ext cx="4270029" cy="52149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5592" y="1071546"/>
            <a:ext cx="4287397" cy="52149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lvl1pPr>
              <a:defRPr sz="2800"/>
            </a:lvl1pPr>
            <a:lvl2pPr>
              <a:defRPr sz="2400"/>
            </a:lvl2pPr>
            <a:lvl3pPr>
              <a:defRPr sz="2000"/>
            </a:lvl3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pPr/>
              <a:t>2013/5/12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5BBEAD13-0566-4C6C-97E7-55F17F24B09F}" type="datetimeFigureOut">
              <a:rPr lang="zh-TW" altLang="en-US" smtClean="0"/>
              <a:pPr/>
              <a:t>2013/5/12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Date Placeholder 4"/>
          <p:cNvSpPr>
            <a:spLocks noGrp="1"/>
          </p:cNvSpPr>
          <p:nvPr>
            <p:ph type="dt" sz="half" idx="10"/>
          </p:nvPr>
        </p:nvSpPr>
        <p:spPr/>
        <p:txBody>
          <a:bodyPr/>
          <a:lstStyle/>
          <a:p>
            <a:fld id="{5BBEAD13-0566-4C6C-97E7-55F17F24B09F}" type="datetimeFigureOut">
              <a:rPr lang="zh-TW" altLang="en-US" smtClean="0"/>
              <a:pPr/>
              <a:t>2013/5/12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Date Placeholder 6"/>
          <p:cNvSpPr>
            <a:spLocks noGrp="1"/>
          </p:cNvSpPr>
          <p:nvPr>
            <p:ph type="dt" sz="half" idx="10"/>
          </p:nvPr>
        </p:nvSpPr>
        <p:spPr/>
        <p:txBody>
          <a:bodyPr/>
          <a:lstStyle/>
          <a:p>
            <a:fld id="{5BBEAD13-0566-4C6C-97E7-55F17F24B09F}" type="datetimeFigureOut">
              <a:rPr lang="zh-TW" altLang="en-US" smtClean="0"/>
              <a:pPr/>
              <a:t>2013/5/12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Date Placeholder 2"/>
          <p:cNvSpPr>
            <a:spLocks noGrp="1"/>
          </p:cNvSpPr>
          <p:nvPr>
            <p:ph type="dt" sz="half" idx="10"/>
          </p:nvPr>
        </p:nvSpPr>
        <p:spPr/>
        <p:txBody>
          <a:bodyPr/>
          <a:lstStyle/>
          <a:p>
            <a:fld id="{5BBEAD13-0566-4C6C-97E7-55F17F24B09F}" type="datetimeFigureOut">
              <a:rPr lang="zh-TW" altLang="en-US" smtClean="0"/>
              <a:pPr/>
              <a:t>2013/5/12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EAD13-0566-4C6C-97E7-55F17F24B09F}" type="datetimeFigureOut">
              <a:rPr lang="zh-TW" altLang="en-US" smtClean="0"/>
              <a:pPr/>
              <a:t>2013/5/12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pPr/>
              <a:t>2013/5/12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pPr/>
              <a:t>2013/5/12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pPr/>
              <a:t>2013/5/12</a:t>
            </a:fld>
            <a:endParaRPr lang="zh-TW"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8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jpeg"/></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58.jpeg"/></Relationships>
</file>

<file path=ppt/slides/_rels/slide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ebookbrowse.com/03-david-young-vdi-ppt-d138117600" TargetMode="External"/><Relationship Id="rId7" Type="http://schemas.openxmlformats.org/officeDocument/2006/relationships/hyperlink" Target="http://www.ulteo.com/home" TargetMode="External"/><Relationship Id="rId2" Type="http://schemas.openxmlformats.org/officeDocument/2006/relationships/hyperlink" Target="http://www.virtualizationadmin.com/articles-tutorials/vdi-articles/general/virtual-desktop-infrastructure-overview.html" TargetMode="External"/><Relationship Id="rId1" Type="http://schemas.openxmlformats.org/officeDocument/2006/relationships/slideLayout" Target="../slideLayouts/slideLayout2.xml"/><Relationship Id="rId6" Type="http://schemas.openxmlformats.org/officeDocument/2006/relationships/hyperlink" Target="http://flexcast.citrix.com/technology/hostedshared.html" TargetMode="External"/><Relationship Id="rId5" Type="http://schemas.openxmlformats.org/officeDocument/2006/relationships/hyperlink" Target="http://ebookbrowse.com/microsoft-client-virtualization-strategy-white-paper-final-brz-pdf-d216269211" TargetMode="External"/><Relationship Id="rId4" Type="http://schemas.openxmlformats.org/officeDocument/2006/relationships/hyperlink" Target="http://wenku.it168.com/d_000070198.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371600"/>
            <a:ext cx="7772400" cy="1905000"/>
          </a:xfrm>
        </p:spPr>
        <p:txBody>
          <a:bodyPr>
            <a:normAutofit/>
          </a:bodyPr>
          <a:lstStyle/>
          <a:p>
            <a:r>
              <a:rPr lang="zh-TW" altLang="en-US" sz="4000" dirty="0" smtClean="0">
                <a:effectLst>
                  <a:outerShdw blurRad="38100" dist="38100" dir="2700000" algn="tl">
                    <a:srgbClr val="000000">
                      <a:alpha val="43137"/>
                    </a:srgbClr>
                  </a:outerShdw>
                </a:effectLst>
              </a:rPr>
              <a:t>虛擬化技術</a:t>
            </a:r>
            <a:r>
              <a:rPr lang="en-US" altLang="zh-TW" sz="4000" dirty="0" smtClean="0">
                <a:effectLst>
                  <a:outerShdw blurRad="38100" dist="38100" dir="2700000" algn="tl">
                    <a:srgbClr val="000000">
                      <a:alpha val="43137"/>
                    </a:srgbClr>
                  </a:outerShdw>
                </a:effectLst>
              </a:rPr>
              <a:t/>
            </a:r>
            <a:br>
              <a:rPr lang="en-US" altLang="zh-TW" sz="4000" dirty="0" smtClean="0">
                <a:effectLst>
                  <a:outerShdw blurRad="38100" dist="38100" dir="2700000" algn="tl">
                    <a:srgbClr val="000000">
                      <a:alpha val="43137"/>
                    </a:srgbClr>
                  </a:outerShdw>
                </a:effectLst>
              </a:rPr>
            </a:br>
            <a:r>
              <a:rPr lang="en-US" altLang="zh-TW" sz="4000" dirty="0">
                <a:effectLst>
                  <a:outerShdw blurRad="38100" dist="38100" dir="2700000" algn="tl">
                    <a:srgbClr val="000000">
                      <a:alpha val="43137"/>
                    </a:srgbClr>
                  </a:outerShdw>
                </a:effectLst>
              </a:rPr>
              <a:t>Virtualization </a:t>
            </a:r>
            <a:r>
              <a:rPr lang="en-US" altLang="zh-TW" sz="4000" dirty="0" smtClean="0">
                <a:effectLst>
                  <a:outerShdw blurRad="38100" dist="38100" dir="2700000" algn="tl">
                    <a:srgbClr val="000000">
                      <a:alpha val="43137"/>
                    </a:srgbClr>
                  </a:outerShdw>
                </a:effectLst>
              </a:rPr>
              <a:t>Techniques</a:t>
            </a:r>
            <a:endParaRPr lang="en-US" sz="4000" i="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371600" y="3200400"/>
            <a:ext cx="6400800" cy="2362200"/>
          </a:xfrm>
        </p:spPr>
        <p:txBody>
          <a:bodyPr>
            <a:normAutofit/>
          </a:bodyPr>
          <a:lstStyle/>
          <a:p>
            <a:pPr algn="ctr"/>
            <a:r>
              <a:rPr lang="en-US" altLang="zh-TW" sz="3200" i="0" dirty="0" smtClean="0">
                <a:effectLst>
                  <a:outerShdw blurRad="38100" dist="38100" dir="2700000" algn="tl">
                    <a:srgbClr val="000000">
                      <a:alpha val="43137"/>
                    </a:srgbClr>
                  </a:outerShdw>
                </a:effectLst>
                <a:latin typeface="標楷體" pitchFamily="65" charset="-120"/>
                <a:ea typeface="標楷體" pitchFamily="65" charset="-120"/>
              </a:rPr>
              <a:t>Software Virtualization</a:t>
            </a:r>
          </a:p>
          <a:p>
            <a:pPr algn="ctr"/>
            <a:r>
              <a:rPr lang="en-US" altLang="zh-TW" sz="2400" i="0" dirty="0" smtClean="0">
                <a:effectLst>
                  <a:outerShdw blurRad="38100" dist="38100" dir="2700000" algn="tl">
                    <a:srgbClr val="000000">
                      <a:alpha val="43137"/>
                    </a:srgbClr>
                  </a:outerShdw>
                </a:effectLst>
                <a:latin typeface="標楷體" pitchFamily="65" charset="-120"/>
                <a:ea typeface="標楷體" pitchFamily="65" charset="-120"/>
              </a:rPr>
              <a:t>Virtual Desktop Infrastructure</a:t>
            </a:r>
            <a:endParaRPr lang="en-US" altLang="zh-TW" sz="1600" i="0" dirty="0" smtClean="0">
              <a:effectLst>
                <a:outerShdw blurRad="38100" dist="38100" dir="2700000" algn="tl">
                  <a:srgbClr val="000000">
                    <a:alpha val="43137"/>
                  </a:srgbClr>
                </a:outerShdw>
              </a:effectLst>
              <a:latin typeface="標楷體" pitchFamily="65" charset="-120"/>
              <a:ea typeface="標楷體" pitchFamily="65" charset="-120"/>
            </a:endParaRPr>
          </a:p>
          <a:p>
            <a:pPr algn="ctr"/>
            <a:endParaRPr lang="en-US" altLang="zh-TW" sz="3200" i="0" dirty="0" smtClean="0">
              <a:effectLst>
                <a:outerShdw blurRad="38100" dist="38100" dir="2700000" algn="tl">
                  <a:srgbClr val="000000">
                    <a:alpha val="43137"/>
                  </a:srgbClr>
                </a:outerShdw>
              </a:effectLst>
              <a:latin typeface="標楷體" pitchFamily="65" charset="-120"/>
              <a:ea typeface="標楷體" pitchFamily="65" charset="-12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Agenda</a:t>
            </a:r>
            <a:endParaRPr lang="zh-TW" altLang="en-US" dirty="0"/>
          </a:p>
        </p:txBody>
      </p:sp>
      <p:sp>
        <p:nvSpPr>
          <p:cNvPr id="3" name="內容版面配置區 2"/>
          <p:cNvSpPr>
            <a:spLocks noGrp="1"/>
          </p:cNvSpPr>
          <p:nvPr>
            <p:ph idx="1"/>
          </p:nvPr>
        </p:nvSpPr>
        <p:spPr/>
        <p:txBody>
          <a:bodyPr>
            <a:normAutofit/>
          </a:bodyPr>
          <a:lstStyle/>
          <a:p>
            <a:r>
              <a:rPr lang="en-US" altLang="zh-TW" dirty="0" smtClean="0">
                <a:solidFill>
                  <a:schemeClr val="bg1">
                    <a:lumMod val="75000"/>
                  </a:schemeClr>
                </a:solidFill>
              </a:rPr>
              <a:t>Overview</a:t>
            </a:r>
          </a:p>
          <a:p>
            <a:pPr lvl="1"/>
            <a:endParaRPr lang="en-US" altLang="zh-TW" dirty="0"/>
          </a:p>
          <a:p>
            <a:r>
              <a:rPr lang="en-US" altLang="zh-TW" dirty="0" smtClean="0"/>
              <a:t>Virtual Desktop Infrastructure</a:t>
            </a:r>
            <a:endParaRPr lang="en-US" altLang="zh-TW" dirty="0">
              <a:solidFill>
                <a:schemeClr val="bg1">
                  <a:lumMod val="75000"/>
                </a:schemeClr>
              </a:solidFill>
            </a:endParaRPr>
          </a:p>
          <a:p>
            <a:pPr lvl="1"/>
            <a:r>
              <a:rPr lang="en-US" altLang="zh-TW" dirty="0" smtClean="0"/>
              <a:t>Concept</a:t>
            </a:r>
          </a:p>
          <a:p>
            <a:pPr lvl="1"/>
            <a:r>
              <a:rPr lang="en-US" altLang="zh-TW" dirty="0" smtClean="0">
                <a:solidFill>
                  <a:schemeClr val="bg1">
                    <a:lumMod val="75000"/>
                  </a:schemeClr>
                </a:solidFill>
              </a:rPr>
              <a:t>Challenge</a:t>
            </a:r>
          </a:p>
          <a:p>
            <a:pPr lvl="1"/>
            <a:r>
              <a:rPr lang="en-US" altLang="zh-TW" dirty="0" smtClean="0">
                <a:solidFill>
                  <a:schemeClr val="bg1">
                    <a:lumMod val="75000"/>
                  </a:schemeClr>
                </a:solidFill>
              </a:rPr>
              <a:t>Case Study</a:t>
            </a:r>
          </a:p>
          <a:p>
            <a:pPr lvl="2"/>
            <a:r>
              <a:rPr lang="en-US" altLang="zh-TW" dirty="0" smtClean="0">
                <a:solidFill>
                  <a:schemeClr val="bg1">
                    <a:lumMod val="75000"/>
                  </a:schemeClr>
                </a:solidFill>
              </a:rPr>
              <a:t>VMware VDI</a:t>
            </a:r>
          </a:p>
          <a:p>
            <a:pPr lvl="2"/>
            <a:r>
              <a:rPr lang="en-US" altLang="zh-TW" dirty="0">
                <a:solidFill>
                  <a:schemeClr val="bg1">
                    <a:lumMod val="75000"/>
                  </a:schemeClr>
                </a:solidFill>
              </a:rPr>
              <a:t>Citrix </a:t>
            </a:r>
            <a:r>
              <a:rPr lang="en-US" altLang="zh-TW" dirty="0" err="1" smtClean="0">
                <a:solidFill>
                  <a:schemeClr val="bg1">
                    <a:lumMod val="75000"/>
                  </a:schemeClr>
                </a:solidFill>
              </a:rPr>
              <a:t>XenDesktop</a:t>
            </a:r>
            <a:endParaRPr lang="en-US" altLang="zh-TW" dirty="0" smtClean="0">
              <a:solidFill>
                <a:schemeClr val="bg1">
                  <a:lumMod val="75000"/>
                </a:schemeClr>
              </a:solidFill>
            </a:endParaRPr>
          </a:p>
          <a:p>
            <a:pPr lvl="2"/>
            <a:r>
              <a:rPr lang="en-US" altLang="zh-TW" dirty="0" err="1" smtClean="0">
                <a:solidFill>
                  <a:schemeClr val="bg1">
                    <a:lumMod val="75000"/>
                  </a:schemeClr>
                </a:solidFill>
              </a:rPr>
              <a:t>Ulteo</a:t>
            </a:r>
            <a:r>
              <a:rPr lang="en-US" altLang="zh-TW" dirty="0" smtClean="0">
                <a:solidFill>
                  <a:schemeClr val="bg1">
                    <a:lumMod val="75000"/>
                  </a:schemeClr>
                </a:solidFill>
              </a:rPr>
              <a:t> OVD</a:t>
            </a:r>
          </a:p>
          <a:p>
            <a:endParaRPr lang="en-US" altLang="zh-TW" dirty="0" smtClean="0"/>
          </a:p>
        </p:txBody>
      </p:sp>
    </p:spTree>
    <p:extLst>
      <p:ext uri="{BB962C8B-B14F-4D97-AF65-F5344CB8AC3E}">
        <p14:creationId xmlns="" xmlns:p14="http://schemas.microsoft.com/office/powerpoint/2010/main" val="17957913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Concept</a:t>
            </a:r>
            <a:endParaRPr lang="en-US" altLang="zh-TW" dirty="0"/>
          </a:p>
        </p:txBody>
      </p:sp>
      <p:sp>
        <p:nvSpPr>
          <p:cNvPr id="5" name="文字版面配置區 4"/>
          <p:cNvSpPr>
            <a:spLocks noGrp="1"/>
          </p:cNvSpPr>
          <p:nvPr>
            <p:ph type="body" idx="1"/>
          </p:nvPr>
        </p:nvSpPr>
        <p:spPr/>
        <p:txBody>
          <a:bodyPr>
            <a:normAutofit/>
          </a:bodyPr>
          <a:lstStyle/>
          <a:p>
            <a:endParaRPr lang="en-US" altLang="zh-TW" dirty="0" smtClean="0">
              <a:solidFill>
                <a:srgbClr val="C00000"/>
              </a:solidFill>
            </a:endParaRPr>
          </a:p>
          <a:p>
            <a:r>
              <a:rPr lang="en-US" altLang="zh-TW" dirty="0" smtClean="0">
                <a:solidFill>
                  <a:srgbClr val="C00000"/>
                </a:solidFill>
              </a:rPr>
              <a:t>What is VDI?</a:t>
            </a:r>
          </a:p>
          <a:p>
            <a:r>
              <a:rPr lang="en-US" altLang="zh-TW" dirty="0">
                <a:solidFill>
                  <a:schemeClr val="bg1">
                    <a:lumMod val="65000"/>
                  </a:schemeClr>
                </a:solidFill>
              </a:rPr>
              <a:t>Composition of </a:t>
            </a:r>
            <a:r>
              <a:rPr lang="en-US" altLang="zh-TW" dirty="0" smtClean="0">
                <a:solidFill>
                  <a:schemeClr val="bg1">
                    <a:lumMod val="65000"/>
                  </a:schemeClr>
                </a:solidFill>
              </a:rPr>
              <a:t>VDI</a:t>
            </a:r>
          </a:p>
          <a:p>
            <a:r>
              <a:rPr lang="en-US" altLang="zh-TW" dirty="0" smtClean="0">
                <a:solidFill>
                  <a:schemeClr val="bg1">
                    <a:lumMod val="65000"/>
                  </a:schemeClr>
                </a:solidFill>
              </a:rPr>
              <a:t>Advantages and Disadvantage</a:t>
            </a:r>
            <a:endParaRPr lang="en-US" altLang="zh-TW" dirty="0">
              <a:solidFill>
                <a:schemeClr val="bg1">
                  <a:lumMod val="65000"/>
                </a:schemeClr>
              </a:solidFill>
            </a:endParaRPr>
          </a:p>
        </p:txBody>
      </p:sp>
    </p:spTree>
    <p:extLst>
      <p:ext uri="{BB962C8B-B14F-4D97-AF65-F5344CB8AC3E}">
        <p14:creationId xmlns="" xmlns:p14="http://schemas.microsoft.com/office/powerpoint/2010/main" val="39139452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 Computing Model</a:t>
            </a:r>
            <a:endParaRPr lang="zh-TW" altLang="en-US" dirty="0"/>
          </a:p>
        </p:txBody>
      </p:sp>
      <p:sp>
        <p:nvSpPr>
          <p:cNvPr id="3" name="內容版面配置區 2"/>
          <p:cNvSpPr>
            <a:spLocks noGrp="1"/>
          </p:cNvSpPr>
          <p:nvPr>
            <p:ph idx="1"/>
          </p:nvPr>
        </p:nvSpPr>
        <p:spPr/>
        <p:txBody>
          <a:bodyPr/>
          <a:lstStyle/>
          <a:p>
            <a:r>
              <a:rPr lang="en-US" altLang="zh-TW" dirty="0"/>
              <a:t>V</a:t>
            </a:r>
            <a:r>
              <a:rPr lang="en-US" altLang="zh-TW" dirty="0" smtClean="0"/>
              <a:t>irtual Desktop Infrastructure (VDI) </a:t>
            </a:r>
            <a:r>
              <a:rPr lang="en-US" altLang="zh-TW" dirty="0"/>
              <a:t>is a </a:t>
            </a:r>
            <a:r>
              <a:rPr lang="en-US" altLang="zh-TW" dirty="0">
                <a:solidFill>
                  <a:srgbClr val="FF0000"/>
                </a:solidFill>
              </a:rPr>
              <a:t>computing model </a:t>
            </a:r>
            <a:r>
              <a:rPr lang="en-US" altLang="zh-TW" dirty="0"/>
              <a:t>that adds a layer of virtualization between the server and the desktop </a:t>
            </a:r>
            <a:r>
              <a:rPr lang="en-US" altLang="zh-TW" dirty="0" smtClean="0"/>
              <a:t>PCs</a:t>
            </a:r>
          </a:p>
        </p:txBody>
      </p:sp>
      <p:pic>
        <p:nvPicPr>
          <p:cNvPr id="2050" name="Picture 2" descr="http://mythoughtsonit.com/wp-content/uploads/2012/10/vdi.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23728" y="3140968"/>
            <a:ext cx="4680520" cy="3421238"/>
          </a:xfrm>
          <a:prstGeom prst="rect">
            <a:avLst/>
          </a:prstGeom>
          <a:noFill/>
          <a:extLst>
            <a:ext uri="{909E8E84-426E-40DD-AFC4-6F175D3DCCD1}">
              <a14:hiddenFill xmlns="" xmlns:a14="http://schemas.microsoft.com/office/drawing/2010/main">
                <a:solidFill>
                  <a:srgbClr val="FFFFFF"/>
                </a:solidFill>
              </a14:hiddenFill>
            </a:ext>
          </a:extLst>
        </p:spPr>
      </p:pic>
      <p:sp>
        <p:nvSpPr>
          <p:cNvPr id="4" name="矩形 3"/>
          <p:cNvSpPr/>
          <p:nvPr/>
        </p:nvSpPr>
        <p:spPr>
          <a:xfrm>
            <a:off x="3131840" y="3645024"/>
            <a:ext cx="1584176" cy="17281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 xmlns:p14="http://schemas.microsoft.com/office/powerpoint/2010/main" val="26572892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 Service</a:t>
            </a:r>
            <a:endParaRPr lang="zh-TW" altLang="en-US" dirty="0"/>
          </a:p>
        </p:txBody>
      </p:sp>
      <p:sp>
        <p:nvSpPr>
          <p:cNvPr id="3" name="內容版面配置區 2"/>
          <p:cNvSpPr>
            <a:spLocks noGrp="1"/>
          </p:cNvSpPr>
          <p:nvPr>
            <p:ph idx="1"/>
          </p:nvPr>
        </p:nvSpPr>
        <p:spPr/>
        <p:txBody>
          <a:bodyPr/>
          <a:lstStyle/>
          <a:p>
            <a:r>
              <a:rPr lang="en-US" altLang="zh-TW" dirty="0" smtClean="0"/>
              <a:t>VDI </a:t>
            </a:r>
            <a:r>
              <a:rPr lang="en-US" altLang="zh-TW" dirty="0"/>
              <a:t>is a desktop-centric </a:t>
            </a:r>
            <a:r>
              <a:rPr lang="en-US" altLang="zh-TW" dirty="0" smtClean="0"/>
              <a:t>service</a:t>
            </a:r>
          </a:p>
          <a:p>
            <a:pPr lvl="1"/>
            <a:r>
              <a:rPr lang="en-US" altLang="zh-TW" dirty="0" smtClean="0"/>
              <a:t>Host users </a:t>
            </a:r>
            <a:r>
              <a:rPr lang="en-US" altLang="zh-TW" dirty="0"/>
              <a:t>desktop environments on remote servers and/or </a:t>
            </a:r>
            <a:r>
              <a:rPr lang="en-US" altLang="zh-TW" dirty="0" smtClean="0"/>
              <a:t>blades</a:t>
            </a:r>
            <a:r>
              <a:rPr lang="en-US" altLang="zh-TW" dirty="0"/>
              <a:t>, which are accessed over a network using a </a:t>
            </a:r>
            <a:r>
              <a:rPr lang="en-US" altLang="zh-TW" dirty="0">
                <a:solidFill>
                  <a:srgbClr val="FF0000"/>
                </a:solidFill>
              </a:rPr>
              <a:t>remote display </a:t>
            </a:r>
            <a:r>
              <a:rPr lang="en-US" altLang="zh-TW" dirty="0" smtClean="0">
                <a:solidFill>
                  <a:srgbClr val="FF0000"/>
                </a:solidFill>
              </a:rPr>
              <a:t>protocol (RDP)</a:t>
            </a:r>
            <a:endParaRPr lang="zh-TW" altLang="en-US" dirty="0"/>
          </a:p>
        </p:txBody>
      </p:sp>
      <p:pic>
        <p:nvPicPr>
          <p:cNvPr id="30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3356992"/>
            <a:ext cx="8461789" cy="30243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4025521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Characteristics</a:t>
            </a:r>
            <a:endParaRPr lang="zh-TW" altLang="en-US" dirty="0"/>
          </a:p>
        </p:txBody>
      </p:sp>
      <p:sp>
        <p:nvSpPr>
          <p:cNvPr id="3" name="內容版面配置區 2"/>
          <p:cNvSpPr>
            <a:spLocks noGrp="1"/>
          </p:cNvSpPr>
          <p:nvPr>
            <p:ph idx="1"/>
          </p:nvPr>
        </p:nvSpPr>
        <p:spPr/>
        <p:txBody>
          <a:bodyPr>
            <a:normAutofit/>
          </a:bodyPr>
          <a:lstStyle/>
          <a:p>
            <a:r>
              <a:rPr lang="en-US" altLang="zh-TW" dirty="0"/>
              <a:t>Every desktop user can utilize the same </a:t>
            </a:r>
            <a:r>
              <a:rPr lang="en-US" altLang="zh-TW" dirty="0" smtClean="0"/>
              <a:t>image</a:t>
            </a:r>
          </a:p>
          <a:p>
            <a:pPr lvl="1"/>
            <a:r>
              <a:rPr lang="en-US" altLang="zh-TW" dirty="0"/>
              <a:t>Reduce management and support </a:t>
            </a:r>
            <a:r>
              <a:rPr lang="en-US" altLang="zh-TW" dirty="0" smtClean="0"/>
              <a:t>costs</a:t>
            </a:r>
          </a:p>
          <a:p>
            <a:pPr lvl="1"/>
            <a:r>
              <a:rPr lang="en-US" altLang="zh-TW" dirty="0"/>
              <a:t>Generally have just one system to </a:t>
            </a:r>
            <a:r>
              <a:rPr lang="en-US" altLang="zh-TW" dirty="0" smtClean="0"/>
              <a:t>troubleshoot </a:t>
            </a:r>
            <a:endParaRPr lang="zh-TW" altLang="en-US" dirty="0"/>
          </a:p>
          <a:p>
            <a:pPr lvl="1"/>
            <a:endParaRPr lang="en-US" altLang="zh-TW" dirty="0" smtClean="0"/>
          </a:p>
          <a:p>
            <a:r>
              <a:rPr lang="en-US" altLang="zh-TW" dirty="0"/>
              <a:t>Processing moves from individual workstations to a VDI </a:t>
            </a:r>
            <a:r>
              <a:rPr lang="en-US" altLang="zh-TW" dirty="0" smtClean="0"/>
              <a:t>server</a:t>
            </a:r>
          </a:p>
          <a:p>
            <a:endParaRPr lang="en-US" altLang="zh-TW" dirty="0" smtClean="0"/>
          </a:p>
          <a:p>
            <a:r>
              <a:rPr lang="en-US" altLang="zh-TW" dirty="0"/>
              <a:t>Hardware costs can be more easily </a:t>
            </a:r>
            <a:r>
              <a:rPr lang="en-US" altLang="zh-TW" dirty="0" smtClean="0"/>
              <a:t>managed</a:t>
            </a:r>
          </a:p>
          <a:p>
            <a:pPr lvl="1"/>
            <a:r>
              <a:rPr lang="en-US" altLang="zh-TW" dirty="0" smtClean="0"/>
              <a:t>Since </a:t>
            </a:r>
            <a:r>
              <a:rPr lang="en-US" altLang="zh-TW" dirty="0"/>
              <a:t>almost everything will reside in the data </a:t>
            </a:r>
            <a:r>
              <a:rPr lang="en-US" altLang="zh-TW" dirty="0" smtClean="0"/>
              <a:t>center</a:t>
            </a:r>
          </a:p>
        </p:txBody>
      </p:sp>
    </p:spTree>
    <p:extLst>
      <p:ext uri="{BB962C8B-B14F-4D97-AF65-F5344CB8AC3E}">
        <p14:creationId xmlns="" xmlns:p14="http://schemas.microsoft.com/office/powerpoint/2010/main" val="29370055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Why Centralize with VDI?</a:t>
            </a:r>
            <a:endParaRPr lang="zh-TW" altLang="en-US" dirty="0"/>
          </a:p>
        </p:txBody>
      </p:sp>
      <p:sp>
        <p:nvSpPr>
          <p:cNvPr id="9" name="Content Placeholder 2"/>
          <p:cNvSpPr>
            <a:spLocks noGrp="1"/>
          </p:cNvSpPr>
          <p:nvPr>
            <p:ph sz="half" idx="4294967295"/>
          </p:nvPr>
        </p:nvSpPr>
        <p:spPr>
          <a:xfrm>
            <a:off x="2998654" y="2103770"/>
            <a:ext cx="3217862" cy="821173"/>
          </a:xfrm>
          <a:prstGeom prst="rect">
            <a:avLst/>
          </a:prstGeom>
        </p:spPr>
        <p:txBody>
          <a:bodyPr rtlCol="0">
            <a:noAutofit/>
          </a:bodyPr>
          <a:lstStyle/>
          <a:p>
            <a:pPr defTabSz="914363" fontAlgn="auto">
              <a:spcAft>
                <a:spcPts val="0"/>
              </a:spcAft>
              <a:defRPr/>
            </a:pPr>
            <a:r>
              <a:rPr lang="en-US" sz="1600" spc="-50" dirty="0" smtClean="0">
                <a:latin typeface="+mj-lt"/>
              </a:rPr>
              <a:t>Hot-</a:t>
            </a:r>
            <a:r>
              <a:rPr lang="en-US" sz="1600" spc="-50" dirty="0" err="1" smtClean="0">
                <a:latin typeface="+mj-lt"/>
              </a:rPr>
              <a:t>desking</a:t>
            </a:r>
            <a:r>
              <a:rPr lang="en-US" sz="1600" spc="-50" dirty="0" smtClean="0">
                <a:latin typeface="+mj-lt"/>
              </a:rPr>
              <a:t> between Desktop PCs</a:t>
            </a:r>
          </a:p>
          <a:p>
            <a:pPr defTabSz="914363" fontAlgn="auto">
              <a:spcAft>
                <a:spcPts val="0"/>
              </a:spcAft>
              <a:defRPr/>
            </a:pPr>
            <a:r>
              <a:rPr lang="en-US" sz="1600" spc="-50" dirty="0" smtClean="0">
                <a:latin typeface="+mj-lt"/>
              </a:rPr>
              <a:t>Flexibly work from home and  offsite contractor locations</a:t>
            </a:r>
          </a:p>
        </p:txBody>
      </p:sp>
      <p:sp>
        <p:nvSpPr>
          <p:cNvPr id="10" name="Content Placeholder 2"/>
          <p:cNvSpPr txBox="1">
            <a:spLocks/>
          </p:cNvSpPr>
          <p:nvPr/>
        </p:nvSpPr>
        <p:spPr bwMode="auto">
          <a:xfrm>
            <a:off x="5842545" y="3601541"/>
            <a:ext cx="3222625" cy="935037"/>
          </a:xfrm>
          <a:prstGeom prst="rect">
            <a:avLst/>
          </a:prstGeom>
        </p:spPr>
        <p:txBody>
          <a:bodyPr wrap="square" lIns="0" tIns="0" rIns="0" bIns="0">
            <a:spAutoFit/>
          </a:bodyPr>
          <a:lstStyle/>
          <a:p>
            <a:pPr marL="347914" indent="-347914" defTabSz="914363">
              <a:lnSpc>
                <a:spcPct val="90000"/>
              </a:lnSpc>
              <a:spcBef>
                <a:spcPct val="20000"/>
              </a:spcBef>
              <a:buClr>
                <a:schemeClr val="tx2"/>
              </a:buClr>
              <a:buSzPct val="95000"/>
              <a:buFontTx/>
              <a:buBlip>
                <a:blip r:embed="rId2"/>
              </a:buBlip>
              <a:defRPr/>
            </a:pPr>
            <a:r>
              <a:rPr lang="en-US" sz="1600" spc="-50" dirty="0">
                <a:solidFill>
                  <a:schemeClr val="tx1"/>
                </a:solidFill>
                <a:latin typeface="+mj-lt"/>
                <a:cs typeface="+mn-cs"/>
              </a:rPr>
              <a:t>Quicker recovery from </a:t>
            </a:r>
            <a:br>
              <a:rPr lang="en-US" sz="1600" spc="-50" dirty="0">
                <a:solidFill>
                  <a:schemeClr val="tx1"/>
                </a:solidFill>
                <a:latin typeface="+mj-lt"/>
                <a:cs typeface="+mn-cs"/>
              </a:rPr>
            </a:br>
            <a:r>
              <a:rPr lang="en-US" sz="1600" spc="-50" dirty="0">
                <a:solidFill>
                  <a:schemeClr val="tx1"/>
                </a:solidFill>
                <a:latin typeface="+mj-lt"/>
                <a:cs typeface="+mn-cs"/>
              </a:rPr>
              <a:t>device malfunctions</a:t>
            </a:r>
          </a:p>
          <a:p>
            <a:pPr marL="347914" indent="-347914" defTabSz="914363">
              <a:lnSpc>
                <a:spcPct val="90000"/>
              </a:lnSpc>
              <a:spcBef>
                <a:spcPct val="20000"/>
              </a:spcBef>
              <a:buClr>
                <a:schemeClr val="tx2"/>
              </a:buClr>
              <a:buSzPct val="95000"/>
              <a:buFontTx/>
              <a:buBlip>
                <a:blip r:embed="rId2"/>
              </a:buBlip>
              <a:defRPr/>
            </a:pPr>
            <a:r>
              <a:rPr lang="en-US" sz="1600" spc="-50" dirty="0">
                <a:solidFill>
                  <a:schemeClr val="tx1"/>
                </a:solidFill>
                <a:latin typeface="+mj-lt"/>
                <a:cs typeface="+mn-cs"/>
              </a:rPr>
              <a:t>Centralized data storage and backup </a:t>
            </a:r>
            <a:br>
              <a:rPr lang="en-US" sz="1600" spc="-50" dirty="0">
                <a:solidFill>
                  <a:schemeClr val="tx1"/>
                </a:solidFill>
                <a:latin typeface="+mj-lt"/>
                <a:cs typeface="+mn-cs"/>
              </a:rPr>
            </a:br>
            <a:r>
              <a:rPr lang="en-US" sz="1600" spc="-50" dirty="0">
                <a:solidFill>
                  <a:schemeClr val="tx1"/>
                </a:solidFill>
                <a:latin typeface="+mj-lt"/>
                <a:cs typeface="+mn-cs"/>
              </a:rPr>
              <a:t>reduces losses from stolen devices </a:t>
            </a:r>
          </a:p>
        </p:txBody>
      </p:sp>
      <p:sp>
        <p:nvSpPr>
          <p:cNvPr id="12" name="Rectangle 112"/>
          <p:cNvSpPr/>
          <p:nvPr/>
        </p:nvSpPr>
        <p:spPr>
          <a:xfrm>
            <a:off x="2869409" y="1268746"/>
            <a:ext cx="3121025" cy="708025"/>
          </a:xfrm>
          <a:prstGeom prst="rect">
            <a:avLst/>
          </a:prstGeom>
        </p:spPr>
        <p:txBody>
          <a:bodyPr>
            <a:spAutoFit/>
          </a:bodyPr>
          <a:lstStyle/>
          <a:p>
            <a:pPr algn="ctr">
              <a:defRPr/>
            </a:pPr>
            <a:r>
              <a:rPr lang="en-US" sz="2000" b="1" dirty="0">
                <a:solidFill>
                  <a:schemeClr val="tx1"/>
                </a:solidFill>
                <a:latin typeface="+mj-lt"/>
                <a:cs typeface="+mn-cs"/>
              </a:rPr>
              <a:t>Desktop </a:t>
            </a:r>
            <a:r>
              <a:rPr lang="en-US" sz="2000" b="1" dirty="0" smtClean="0">
                <a:solidFill>
                  <a:schemeClr val="tx1"/>
                </a:solidFill>
                <a:latin typeface="+mj-lt"/>
                <a:cs typeface="+mn-cs"/>
              </a:rPr>
              <a:t>Location</a:t>
            </a:r>
            <a:r>
              <a:rPr lang="en-US" sz="2000" b="1" dirty="0">
                <a:solidFill>
                  <a:schemeClr val="tx1"/>
                </a:solidFill>
                <a:latin typeface="+mj-lt"/>
                <a:cs typeface="+mn-cs"/>
              </a:rPr>
              <a:t/>
            </a:r>
            <a:br>
              <a:rPr lang="en-US" sz="2000" b="1" dirty="0">
                <a:solidFill>
                  <a:schemeClr val="tx1"/>
                </a:solidFill>
                <a:latin typeface="+mj-lt"/>
                <a:cs typeface="+mn-cs"/>
              </a:rPr>
            </a:br>
            <a:r>
              <a:rPr lang="en-US" sz="2000" b="1" dirty="0">
                <a:solidFill>
                  <a:schemeClr val="tx1"/>
                </a:solidFill>
                <a:latin typeface="+mj-lt"/>
                <a:cs typeface="+mn-cs"/>
              </a:rPr>
              <a:t>Independence </a:t>
            </a:r>
          </a:p>
        </p:txBody>
      </p:sp>
      <p:sp>
        <p:nvSpPr>
          <p:cNvPr id="13" name="Rectangle 113"/>
          <p:cNvSpPr/>
          <p:nvPr/>
        </p:nvSpPr>
        <p:spPr>
          <a:xfrm>
            <a:off x="2540000" y="4660484"/>
            <a:ext cx="4122738" cy="708025"/>
          </a:xfrm>
          <a:prstGeom prst="rect">
            <a:avLst/>
          </a:prstGeom>
        </p:spPr>
        <p:txBody>
          <a:bodyPr>
            <a:spAutoFit/>
          </a:bodyPr>
          <a:lstStyle/>
          <a:p>
            <a:pPr algn="ctr">
              <a:defRPr/>
            </a:pPr>
            <a:r>
              <a:rPr lang="en-US" sz="2000" b="1" dirty="0">
                <a:solidFill>
                  <a:schemeClr val="tx1"/>
                </a:solidFill>
                <a:latin typeface="+mj-lt"/>
                <a:cs typeface="+mn-cs"/>
              </a:rPr>
              <a:t>Centralized </a:t>
            </a:r>
            <a:br>
              <a:rPr lang="en-US" sz="2000" b="1" dirty="0">
                <a:solidFill>
                  <a:schemeClr val="tx1"/>
                </a:solidFill>
                <a:latin typeface="+mj-lt"/>
                <a:cs typeface="+mn-cs"/>
              </a:rPr>
            </a:br>
            <a:r>
              <a:rPr lang="en-US" sz="2000" b="1" dirty="0">
                <a:solidFill>
                  <a:schemeClr val="tx1"/>
                </a:solidFill>
                <a:latin typeface="+mj-lt"/>
                <a:cs typeface="+mn-cs"/>
              </a:rPr>
              <a:t>Management</a:t>
            </a:r>
          </a:p>
        </p:txBody>
      </p:sp>
      <p:sp>
        <p:nvSpPr>
          <p:cNvPr id="14" name="Rectangle 114"/>
          <p:cNvSpPr/>
          <p:nvPr/>
        </p:nvSpPr>
        <p:spPr>
          <a:xfrm>
            <a:off x="5399088" y="2839987"/>
            <a:ext cx="4121150" cy="400050"/>
          </a:xfrm>
          <a:prstGeom prst="rect">
            <a:avLst/>
          </a:prstGeom>
        </p:spPr>
        <p:txBody>
          <a:bodyPr>
            <a:spAutoFit/>
          </a:bodyPr>
          <a:lstStyle/>
          <a:p>
            <a:pPr algn="ctr">
              <a:defRPr/>
            </a:pPr>
            <a:r>
              <a:rPr lang="en-US" sz="2000" b="1" dirty="0">
                <a:solidFill>
                  <a:schemeClr val="tx1"/>
                </a:solidFill>
                <a:latin typeface="+mj-lt"/>
                <a:cs typeface="+mn-cs"/>
              </a:rPr>
              <a:t>Business Continuity</a:t>
            </a:r>
          </a:p>
        </p:txBody>
      </p:sp>
      <p:sp>
        <p:nvSpPr>
          <p:cNvPr id="15" name="Freeform 9"/>
          <p:cNvSpPr>
            <a:spLocks/>
          </p:cNvSpPr>
          <p:nvPr/>
        </p:nvSpPr>
        <p:spPr bwMode="auto">
          <a:xfrm>
            <a:off x="-3175" y="611188"/>
            <a:ext cx="3983038" cy="5789612"/>
          </a:xfrm>
          <a:custGeom>
            <a:avLst/>
            <a:gdLst>
              <a:gd name="T0" fmla="*/ 2509 w 2509"/>
              <a:gd name="T1" fmla="*/ 1643 h 3647"/>
              <a:gd name="T2" fmla="*/ 0 w 2509"/>
              <a:gd name="T3" fmla="*/ 3647 h 3647"/>
              <a:gd name="T4" fmla="*/ 7 w 2509"/>
              <a:gd name="T5" fmla="*/ 0 h 3647"/>
              <a:gd name="T6" fmla="*/ 2509 w 2509"/>
              <a:gd name="T7" fmla="*/ 1352 h 3647"/>
              <a:gd name="T8" fmla="*/ 0 60000 65536"/>
              <a:gd name="T9" fmla="*/ 0 60000 65536"/>
              <a:gd name="T10" fmla="*/ 0 60000 65536"/>
              <a:gd name="T11" fmla="*/ 0 60000 65536"/>
              <a:gd name="T12" fmla="*/ 0 w 2509"/>
              <a:gd name="T13" fmla="*/ 0 h 3647"/>
              <a:gd name="T14" fmla="*/ 2509 w 2509"/>
              <a:gd name="T15" fmla="*/ 3647 h 3647"/>
            </a:gdLst>
            <a:ahLst/>
            <a:cxnLst>
              <a:cxn ang="T8">
                <a:pos x="T0" y="T1"/>
              </a:cxn>
              <a:cxn ang="T9">
                <a:pos x="T2" y="T3"/>
              </a:cxn>
              <a:cxn ang="T10">
                <a:pos x="T4" y="T5"/>
              </a:cxn>
              <a:cxn ang="T11">
                <a:pos x="T6" y="T7"/>
              </a:cxn>
            </a:cxnLst>
            <a:rect l="T12" t="T13" r="T14" b="T15"/>
            <a:pathLst>
              <a:path w="2509" h="3647">
                <a:moveTo>
                  <a:pt x="2509" y="1643"/>
                </a:moveTo>
                <a:lnTo>
                  <a:pt x="0" y="3647"/>
                </a:lnTo>
                <a:lnTo>
                  <a:pt x="7" y="0"/>
                </a:lnTo>
                <a:lnTo>
                  <a:pt x="2509" y="1352"/>
                </a:lnTo>
              </a:path>
            </a:pathLst>
          </a:custGeom>
          <a:noFill/>
          <a:ln w="9525">
            <a:noFill/>
            <a:round/>
            <a:headEnd/>
            <a:tailEnd/>
          </a:ln>
        </p:spPr>
        <p:txBody>
          <a:bodyPr/>
          <a:lstStyle/>
          <a:p>
            <a:endParaRPr lang="en-US"/>
          </a:p>
        </p:txBody>
      </p:sp>
      <p:cxnSp>
        <p:nvCxnSpPr>
          <p:cNvPr id="17" name="Straight Connector 118"/>
          <p:cNvCxnSpPr/>
          <p:nvPr/>
        </p:nvCxnSpPr>
        <p:spPr>
          <a:xfrm>
            <a:off x="0" y="1184726"/>
            <a:ext cx="3985146" cy="2197289"/>
          </a:xfrm>
          <a:prstGeom prst="line">
            <a:avLst/>
          </a:prstGeom>
          <a:gradFill flip="none" rotWithShape="1">
            <a:gsLst>
              <a:gs pos="0">
                <a:schemeClr val="accent1">
                  <a:shade val="15000"/>
                  <a:satMod val="180000"/>
                  <a:alpha val="0"/>
                </a:schemeClr>
              </a:gs>
              <a:gs pos="50000">
                <a:schemeClr val="bg1">
                  <a:alpha val="60000"/>
                </a:schemeClr>
              </a:gs>
              <a:gs pos="100000">
                <a:schemeClr val="accent1">
                  <a:tint val="99000"/>
                  <a:shade val="65000"/>
                  <a:satMod val="155000"/>
                  <a:alpha val="0"/>
                </a:schemeClr>
              </a:gs>
            </a:gsLst>
            <a:lin ang="16200000" scaled="1"/>
            <a:tileRect/>
          </a:gradFill>
          <a:ln>
            <a:gradFill>
              <a:gsLst>
                <a:gs pos="0">
                  <a:schemeClr val="accent1">
                    <a:tint val="66000"/>
                    <a:satMod val="160000"/>
                    <a:alpha val="0"/>
                  </a:schemeClr>
                </a:gs>
                <a:gs pos="50000">
                  <a:schemeClr val="accent6">
                    <a:lumMod val="60000"/>
                    <a:lumOff val="40000"/>
                  </a:schemeClr>
                </a:gs>
                <a:gs pos="100000">
                  <a:schemeClr val="accent1">
                    <a:tint val="23500"/>
                    <a:satMod val="160000"/>
                    <a:alpha val="0"/>
                  </a:schemeClr>
                </a:gs>
              </a:gsLst>
              <a:lin ang="0" scaled="0"/>
            </a:gradFill>
            <a:headEnd type="none" w="med" len="med"/>
            <a:tailEnd type="none" w="med" len="med"/>
          </a:ln>
        </p:spPr>
        <p:style>
          <a:lnRef idx="1">
            <a:schemeClr val="accent1"/>
          </a:lnRef>
          <a:fillRef idx="3">
            <a:schemeClr val="accent1"/>
          </a:fillRef>
          <a:effectRef idx="2">
            <a:schemeClr val="accent1"/>
          </a:effectRef>
          <a:fontRef idx="minor">
            <a:schemeClr val="lt1"/>
          </a:fontRef>
        </p:style>
      </p:cxnSp>
      <p:cxnSp>
        <p:nvCxnSpPr>
          <p:cNvPr id="18" name="Straight Connector 119"/>
          <p:cNvCxnSpPr/>
          <p:nvPr/>
        </p:nvCxnSpPr>
        <p:spPr>
          <a:xfrm flipV="1">
            <a:off x="179512" y="4044908"/>
            <a:ext cx="3666773" cy="2768468"/>
          </a:xfrm>
          <a:prstGeom prst="line">
            <a:avLst/>
          </a:prstGeom>
          <a:gradFill flip="none" rotWithShape="1">
            <a:gsLst>
              <a:gs pos="0">
                <a:schemeClr val="accent1">
                  <a:shade val="15000"/>
                  <a:satMod val="180000"/>
                  <a:alpha val="0"/>
                </a:schemeClr>
              </a:gs>
              <a:gs pos="50000">
                <a:schemeClr val="bg1">
                  <a:alpha val="60000"/>
                </a:schemeClr>
              </a:gs>
              <a:gs pos="100000">
                <a:schemeClr val="accent1">
                  <a:tint val="99000"/>
                  <a:shade val="65000"/>
                  <a:satMod val="155000"/>
                  <a:alpha val="0"/>
                </a:schemeClr>
              </a:gs>
            </a:gsLst>
            <a:lin ang="16200000" scaled="1"/>
            <a:tileRect/>
          </a:gradFill>
          <a:ln>
            <a:gradFill>
              <a:gsLst>
                <a:gs pos="0">
                  <a:schemeClr val="accent1">
                    <a:tint val="66000"/>
                    <a:satMod val="160000"/>
                    <a:alpha val="0"/>
                  </a:schemeClr>
                </a:gs>
                <a:gs pos="50000">
                  <a:schemeClr val="accent6">
                    <a:lumMod val="60000"/>
                    <a:lumOff val="40000"/>
                  </a:schemeClr>
                </a:gs>
                <a:gs pos="100000">
                  <a:schemeClr val="accent1">
                    <a:tint val="23500"/>
                    <a:satMod val="160000"/>
                    <a:alpha val="0"/>
                  </a:schemeClr>
                </a:gs>
              </a:gsLst>
              <a:lin ang="0" scaled="0"/>
            </a:gradFill>
            <a:headEnd type="none" w="med" len="med"/>
            <a:tailEnd type="none" w="med" len="med"/>
          </a:ln>
        </p:spPr>
        <p:style>
          <a:lnRef idx="1">
            <a:schemeClr val="accent1"/>
          </a:lnRef>
          <a:fillRef idx="3">
            <a:schemeClr val="accent1"/>
          </a:fillRef>
          <a:effectRef idx="2">
            <a:schemeClr val="accent1"/>
          </a:effectRef>
          <a:fontRef idx="minor">
            <a:schemeClr val="lt1"/>
          </a:fontRef>
        </p:style>
      </p:cxnSp>
      <p:cxnSp>
        <p:nvCxnSpPr>
          <p:cNvPr id="20" name="Straight Connector 124"/>
          <p:cNvCxnSpPr/>
          <p:nvPr/>
        </p:nvCxnSpPr>
        <p:spPr>
          <a:xfrm flipV="1">
            <a:off x="5167086" y="1171078"/>
            <a:ext cx="3976914" cy="2293257"/>
          </a:xfrm>
          <a:prstGeom prst="line">
            <a:avLst/>
          </a:prstGeom>
          <a:gradFill flip="none" rotWithShape="1">
            <a:gsLst>
              <a:gs pos="0">
                <a:schemeClr val="accent1">
                  <a:shade val="15000"/>
                  <a:satMod val="180000"/>
                  <a:alpha val="0"/>
                </a:schemeClr>
              </a:gs>
              <a:gs pos="50000">
                <a:schemeClr val="bg1">
                  <a:alpha val="60000"/>
                </a:schemeClr>
              </a:gs>
              <a:gs pos="100000">
                <a:schemeClr val="accent1">
                  <a:tint val="99000"/>
                  <a:shade val="65000"/>
                  <a:satMod val="155000"/>
                  <a:alpha val="0"/>
                </a:schemeClr>
              </a:gs>
            </a:gsLst>
            <a:lin ang="16200000" scaled="1"/>
            <a:tileRect/>
          </a:gradFill>
          <a:ln>
            <a:gradFill>
              <a:gsLst>
                <a:gs pos="0">
                  <a:schemeClr val="accent1">
                    <a:tint val="66000"/>
                    <a:satMod val="160000"/>
                    <a:alpha val="0"/>
                  </a:schemeClr>
                </a:gs>
                <a:gs pos="50000">
                  <a:schemeClr val="accent6">
                    <a:lumMod val="60000"/>
                    <a:lumOff val="40000"/>
                  </a:schemeClr>
                </a:gs>
                <a:gs pos="100000">
                  <a:schemeClr val="accent1">
                    <a:tint val="23500"/>
                    <a:satMod val="160000"/>
                    <a:alpha val="0"/>
                  </a:schemeClr>
                </a:gs>
              </a:gsLst>
              <a:lin ang="0" scaled="0"/>
            </a:gradFill>
            <a:headEnd type="none" w="med" len="med"/>
            <a:tailEnd type="none" w="med" len="med"/>
          </a:ln>
        </p:spPr>
        <p:style>
          <a:lnRef idx="1">
            <a:schemeClr val="accent1"/>
          </a:lnRef>
          <a:fillRef idx="3">
            <a:schemeClr val="accent1"/>
          </a:fillRef>
          <a:effectRef idx="2">
            <a:schemeClr val="accent1"/>
          </a:effectRef>
          <a:fontRef idx="minor">
            <a:schemeClr val="lt1"/>
          </a:fontRef>
        </p:style>
      </p:cxnSp>
      <p:sp>
        <p:nvSpPr>
          <p:cNvPr id="21" name="Content Placeholder 3"/>
          <p:cNvSpPr txBox="1">
            <a:spLocks/>
          </p:cNvSpPr>
          <p:nvPr/>
        </p:nvSpPr>
        <p:spPr>
          <a:xfrm>
            <a:off x="2466975" y="5563037"/>
            <a:ext cx="4251325" cy="1034315"/>
          </a:xfrm>
          <a:prstGeom prst="rect">
            <a:avLst/>
          </a:prstGeom>
        </p:spPr>
        <p:txBody>
          <a:bodyPr rtlCol="0"/>
          <a:lstStyle/>
          <a:p>
            <a:pPr marL="396875" marR="0" lvl="0" indent="-396875" algn="l" defTabSz="914363" rtl="0" eaLnBrk="1" fontAlgn="auto" latinLnBrk="0" hangingPunct="1">
              <a:lnSpc>
                <a:spcPct val="90000"/>
              </a:lnSpc>
              <a:spcBef>
                <a:spcPct val="20000"/>
              </a:spcBef>
              <a:spcAft>
                <a:spcPts val="0"/>
              </a:spcAft>
              <a:buClrTx/>
              <a:buSzPct val="125000"/>
              <a:buFontTx/>
              <a:buBlip>
                <a:blip r:embed="rId3"/>
              </a:buBlip>
              <a:tabLst/>
              <a:defRPr/>
            </a:pPr>
            <a:r>
              <a:rPr kumimoji="0" lang="en-US" sz="1600" i="0" u="none" strike="noStrike" kern="1200" cap="none" spc="-50" normalizeH="0" baseline="0" noProof="0" dirty="0" smtClean="0">
                <a:ln>
                  <a:noFill/>
                </a:ln>
                <a:gradFill>
                  <a:gsLst>
                    <a:gs pos="0">
                      <a:schemeClr val="tx1"/>
                    </a:gs>
                    <a:gs pos="100000">
                      <a:schemeClr val="tx1"/>
                    </a:gs>
                  </a:gsLst>
                  <a:lin ang="5400000" scaled="0"/>
                </a:gradFill>
                <a:uLnTx/>
                <a:uFillTx/>
                <a:latin typeface="+mj-lt"/>
                <a:ea typeface="+mn-ea"/>
                <a:cs typeface="+mn-cs"/>
              </a:rPr>
              <a:t>Reduced IT travel to user workstations for support</a:t>
            </a:r>
          </a:p>
          <a:p>
            <a:pPr marL="396875" marR="0" lvl="0" indent="-396875" algn="l" defTabSz="914363" rtl="0" eaLnBrk="1" fontAlgn="auto" latinLnBrk="0" hangingPunct="1">
              <a:lnSpc>
                <a:spcPct val="90000"/>
              </a:lnSpc>
              <a:spcBef>
                <a:spcPct val="20000"/>
              </a:spcBef>
              <a:spcAft>
                <a:spcPts val="0"/>
              </a:spcAft>
              <a:buClrTx/>
              <a:buSzPct val="125000"/>
              <a:buFontTx/>
              <a:buBlip>
                <a:blip r:embed="rId3"/>
              </a:buBlip>
              <a:tabLst/>
              <a:defRPr/>
            </a:pPr>
            <a:r>
              <a:rPr kumimoji="0" lang="en-US" sz="1600" i="0" u="none" strike="noStrike" kern="1200" cap="none" spc="-50" normalizeH="0" baseline="0" noProof="0" dirty="0" smtClean="0">
                <a:ln>
                  <a:noFill/>
                </a:ln>
                <a:gradFill>
                  <a:gsLst>
                    <a:gs pos="0">
                      <a:schemeClr val="tx1"/>
                    </a:gs>
                    <a:gs pos="100000">
                      <a:schemeClr val="tx1"/>
                    </a:gs>
                  </a:gsLst>
                  <a:lin ang="5400000" scaled="0"/>
                </a:gradFill>
                <a:uLnTx/>
                <a:uFillTx/>
                <a:latin typeface="+mj-lt"/>
                <a:ea typeface="+mn-ea"/>
                <a:cs typeface="+mn-cs"/>
              </a:rPr>
              <a:t>Improved desktop lifecycle management through quick access to centralized desktops</a:t>
            </a:r>
            <a:r>
              <a:rPr kumimoji="0" lang="en-US" sz="1600" b="0" i="0" u="none" strike="noStrike" kern="1200" cap="none" spc="-50" normalizeH="0" baseline="0" noProof="0" dirty="0" smtClean="0">
                <a:ln>
                  <a:noFill/>
                </a:ln>
                <a:gradFill>
                  <a:gsLst>
                    <a:gs pos="0">
                      <a:schemeClr val="tx1"/>
                    </a:gs>
                    <a:gs pos="100000">
                      <a:schemeClr val="tx1"/>
                    </a:gs>
                  </a:gsLst>
                  <a:lin ang="5400000" scaled="0"/>
                </a:gradFill>
                <a:effectLst>
                  <a:outerShdw blurRad="38100" dist="38100" dir="2700000" algn="tl">
                    <a:srgbClr val="000000">
                      <a:alpha val="43137"/>
                    </a:srgbClr>
                  </a:outerShdw>
                </a:effectLst>
                <a:uLnTx/>
                <a:uFillTx/>
                <a:latin typeface="+mj-lt"/>
                <a:ea typeface="+mn-ea"/>
                <a:cs typeface="+mn-cs"/>
              </a:rPr>
              <a:t>. </a:t>
            </a:r>
          </a:p>
        </p:txBody>
      </p:sp>
      <p:pic>
        <p:nvPicPr>
          <p:cNvPr id="22" name="Picture 29" descr="Picture1-fixed.png"/>
          <p:cNvPicPr>
            <a:picLocks noChangeAspect="1"/>
          </p:cNvPicPr>
          <p:nvPr/>
        </p:nvPicPr>
        <p:blipFill>
          <a:blip r:embed="rId4" cstate="print"/>
          <a:srcRect/>
          <a:stretch>
            <a:fillRect/>
          </a:stretch>
        </p:blipFill>
        <p:spPr bwMode="auto">
          <a:xfrm>
            <a:off x="3730625" y="3122116"/>
            <a:ext cx="1976438" cy="1285875"/>
          </a:xfrm>
          <a:prstGeom prst="rect">
            <a:avLst/>
          </a:prstGeom>
          <a:noFill/>
          <a:ln w="9525">
            <a:noFill/>
            <a:miter lim="800000"/>
            <a:headEnd/>
            <a:tailEnd/>
          </a:ln>
        </p:spPr>
      </p:pic>
      <p:pic>
        <p:nvPicPr>
          <p:cNvPr id="24" name="Picture 8" descr="\\eventsql\dvd27\Clip_Installer\DVD_ART\Artwork_Imagery\HARDWARE_IMAGERY\Illustration - Misc Hardware\XML Icons\Database blue.png"/>
          <p:cNvPicPr>
            <a:picLocks noChangeAspect="1" noChangeArrowheads="1"/>
          </p:cNvPicPr>
          <p:nvPr/>
        </p:nvPicPr>
        <p:blipFill>
          <a:blip r:embed="rId5" cstate="print"/>
          <a:srcRect/>
          <a:stretch>
            <a:fillRect/>
          </a:stretch>
        </p:blipFill>
        <p:spPr bwMode="auto">
          <a:xfrm>
            <a:off x="4258260" y="3015753"/>
            <a:ext cx="676275" cy="749300"/>
          </a:xfrm>
          <a:prstGeom prst="rect">
            <a:avLst/>
          </a:prstGeom>
          <a:noFill/>
          <a:ln w="9525">
            <a:noFill/>
            <a:miter lim="800000"/>
            <a:headEnd/>
            <a:tailEnd/>
          </a:ln>
        </p:spPr>
      </p:pic>
      <p:sp>
        <p:nvSpPr>
          <p:cNvPr id="33" name="Content Placeholder 2"/>
          <p:cNvSpPr txBox="1">
            <a:spLocks/>
          </p:cNvSpPr>
          <p:nvPr/>
        </p:nvSpPr>
        <p:spPr bwMode="auto">
          <a:xfrm>
            <a:off x="208824" y="3809641"/>
            <a:ext cx="2944280" cy="935641"/>
          </a:xfrm>
          <a:prstGeom prst="rect">
            <a:avLst/>
          </a:prstGeom>
        </p:spPr>
        <p:txBody>
          <a:bodyPr wrap="square" lIns="0" tIns="0" rIns="0" bIns="0">
            <a:spAutoFit/>
          </a:bodyPr>
          <a:lstStyle/>
          <a:p>
            <a:pPr marL="347914" indent="-347914" defTabSz="914363">
              <a:lnSpc>
                <a:spcPct val="90000"/>
              </a:lnSpc>
              <a:spcBef>
                <a:spcPct val="20000"/>
              </a:spcBef>
              <a:buClr>
                <a:schemeClr val="tx2"/>
              </a:buClr>
              <a:buSzPct val="95000"/>
              <a:buFontTx/>
              <a:buBlip>
                <a:blip r:embed="rId2"/>
              </a:buBlip>
              <a:defRPr/>
            </a:pPr>
            <a:r>
              <a:rPr lang="en-US" sz="1600" spc="-50" dirty="0" smtClean="0">
                <a:solidFill>
                  <a:schemeClr val="tx1"/>
                </a:solidFill>
                <a:latin typeface="+mj-lt"/>
              </a:rPr>
              <a:t>Keeps data safe in the datacenter</a:t>
            </a:r>
            <a:endParaRPr lang="en-US" sz="1600" spc="-50" dirty="0">
              <a:solidFill>
                <a:schemeClr val="tx1"/>
              </a:solidFill>
              <a:latin typeface="+mj-lt"/>
              <a:cs typeface="+mn-cs"/>
            </a:endParaRPr>
          </a:p>
          <a:p>
            <a:pPr marL="347914" indent="-347914" defTabSz="914363">
              <a:lnSpc>
                <a:spcPct val="90000"/>
              </a:lnSpc>
              <a:spcBef>
                <a:spcPct val="20000"/>
              </a:spcBef>
              <a:buClr>
                <a:schemeClr val="tx2"/>
              </a:buClr>
              <a:buSzPct val="95000"/>
              <a:buFontTx/>
              <a:buBlip>
                <a:blip r:embed="rId2"/>
              </a:buBlip>
              <a:defRPr/>
            </a:pPr>
            <a:r>
              <a:rPr lang="en-US" sz="1600" spc="-50" dirty="0" smtClean="0">
                <a:solidFill>
                  <a:schemeClr val="tx1"/>
                </a:solidFill>
                <a:latin typeface="+mj-lt"/>
                <a:cs typeface="+mn-cs"/>
              </a:rPr>
              <a:t>Centralized tracking helps simplify  the burden of regulatory compliance </a:t>
            </a:r>
            <a:endParaRPr lang="en-US" sz="1600" spc="-50" dirty="0">
              <a:solidFill>
                <a:schemeClr val="tx1"/>
              </a:solidFill>
              <a:latin typeface="+mj-lt"/>
              <a:cs typeface="+mn-cs"/>
            </a:endParaRPr>
          </a:p>
        </p:txBody>
      </p:sp>
      <p:sp>
        <p:nvSpPr>
          <p:cNvPr id="34" name="Rectangle 138"/>
          <p:cNvSpPr/>
          <p:nvPr/>
        </p:nvSpPr>
        <p:spPr>
          <a:xfrm>
            <a:off x="-6" y="2978743"/>
            <a:ext cx="3027686" cy="707886"/>
          </a:xfrm>
          <a:prstGeom prst="rect">
            <a:avLst/>
          </a:prstGeom>
        </p:spPr>
        <p:txBody>
          <a:bodyPr wrap="square">
            <a:spAutoFit/>
          </a:bodyPr>
          <a:lstStyle/>
          <a:p>
            <a:pPr algn="ctr">
              <a:defRPr/>
            </a:pPr>
            <a:r>
              <a:rPr lang="en-US" sz="2000" b="1" dirty="0" smtClean="0">
                <a:solidFill>
                  <a:schemeClr val="tx1"/>
                </a:solidFill>
                <a:latin typeface="+mj-lt"/>
              </a:rPr>
              <a:t>Data Security &amp; Compliance</a:t>
            </a:r>
            <a:endParaRPr lang="en-US" sz="2000" b="1" dirty="0">
              <a:solidFill>
                <a:schemeClr val="tx1"/>
              </a:solidFill>
              <a:latin typeface="+mj-lt"/>
              <a:cs typeface="+mn-cs"/>
            </a:endParaRPr>
          </a:p>
        </p:txBody>
      </p:sp>
      <p:cxnSp>
        <p:nvCxnSpPr>
          <p:cNvPr id="38" name="Straight Connector 118"/>
          <p:cNvCxnSpPr/>
          <p:nvPr/>
        </p:nvCxnSpPr>
        <p:spPr>
          <a:xfrm>
            <a:off x="5004048" y="4149080"/>
            <a:ext cx="3744416" cy="2520280"/>
          </a:xfrm>
          <a:prstGeom prst="line">
            <a:avLst/>
          </a:prstGeom>
          <a:gradFill flip="none" rotWithShape="1">
            <a:gsLst>
              <a:gs pos="0">
                <a:schemeClr val="accent1">
                  <a:shade val="15000"/>
                  <a:satMod val="180000"/>
                  <a:alpha val="0"/>
                </a:schemeClr>
              </a:gs>
              <a:gs pos="50000">
                <a:schemeClr val="bg1">
                  <a:alpha val="60000"/>
                </a:schemeClr>
              </a:gs>
              <a:gs pos="100000">
                <a:schemeClr val="accent1">
                  <a:tint val="99000"/>
                  <a:shade val="65000"/>
                  <a:satMod val="155000"/>
                  <a:alpha val="0"/>
                </a:schemeClr>
              </a:gs>
            </a:gsLst>
            <a:lin ang="16200000" scaled="1"/>
            <a:tileRect/>
          </a:gradFill>
          <a:ln>
            <a:gradFill>
              <a:gsLst>
                <a:gs pos="0">
                  <a:schemeClr val="accent1">
                    <a:tint val="66000"/>
                    <a:satMod val="160000"/>
                    <a:alpha val="0"/>
                  </a:schemeClr>
                </a:gs>
                <a:gs pos="50000">
                  <a:schemeClr val="accent6">
                    <a:lumMod val="60000"/>
                    <a:lumOff val="40000"/>
                  </a:schemeClr>
                </a:gs>
                <a:gs pos="100000">
                  <a:schemeClr val="accent1">
                    <a:tint val="23500"/>
                    <a:satMod val="160000"/>
                    <a:alpha val="0"/>
                  </a:schemeClr>
                </a:gs>
              </a:gsLst>
              <a:lin ang="0" scaled="0"/>
            </a:gradFill>
            <a:headEnd type="none" w="med" len="med"/>
            <a:tailEnd type="none" w="med" len="med"/>
          </a:ln>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 xmlns:p14="http://schemas.microsoft.com/office/powerpoint/2010/main" val="29370055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concept</a:t>
            </a:r>
            <a:endParaRPr lang="en-US" altLang="zh-TW" dirty="0"/>
          </a:p>
        </p:txBody>
      </p:sp>
      <p:sp>
        <p:nvSpPr>
          <p:cNvPr id="5" name="文字版面配置區 4"/>
          <p:cNvSpPr>
            <a:spLocks noGrp="1"/>
          </p:cNvSpPr>
          <p:nvPr>
            <p:ph type="body" idx="1"/>
          </p:nvPr>
        </p:nvSpPr>
        <p:spPr/>
        <p:txBody>
          <a:bodyPr>
            <a:normAutofit/>
          </a:bodyPr>
          <a:lstStyle/>
          <a:p>
            <a:endParaRPr lang="en-US" altLang="zh-TW" dirty="0" smtClean="0">
              <a:solidFill>
                <a:srgbClr val="C00000"/>
              </a:solidFill>
            </a:endParaRPr>
          </a:p>
          <a:p>
            <a:r>
              <a:rPr lang="en-US" altLang="zh-TW" dirty="0">
                <a:solidFill>
                  <a:schemeClr val="bg1">
                    <a:lumMod val="65000"/>
                  </a:schemeClr>
                </a:solidFill>
              </a:rPr>
              <a:t>What</a:t>
            </a:r>
            <a:r>
              <a:rPr lang="en-US" altLang="zh-TW" dirty="0" smtClean="0">
                <a:solidFill>
                  <a:srgbClr val="C00000"/>
                </a:solidFill>
              </a:rPr>
              <a:t> </a:t>
            </a:r>
            <a:r>
              <a:rPr lang="en-US" altLang="zh-TW" dirty="0">
                <a:solidFill>
                  <a:schemeClr val="bg1">
                    <a:lumMod val="65000"/>
                  </a:schemeClr>
                </a:solidFill>
              </a:rPr>
              <a:t>is VDI?</a:t>
            </a:r>
          </a:p>
          <a:p>
            <a:r>
              <a:rPr lang="en-US" altLang="zh-TW" dirty="0" smtClean="0">
                <a:solidFill>
                  <a:srgbClr val="C00000"/>
                </a:solidFill>
              </a:rPr>
              <a:t>Composition of VDI</a:t>
            </a:r>
            <a:endParaRPr lang="en-US" altLang="zh-TW" dirty="0">
              <a:solidFill>
                <a:srgbClr val="C00000"/>
              </a:solidFill>
            </a:endParaRPr>
          </a:p>
          <a:p>
            <a:r>
              <a:rPr lang="en-US" altLang="zh-TW" dirty="0">
                <a:solidFill>
                  <a:schemeClr val="bg1">
                    <a:lumMod val="65000"/>
                  </a:schemeClr>
                </a:solidFill>
              </a:rPr>
              <a:t>Advantages and Disadvantage</a:t>
            </a:r>
          </a:p>
        </p:txBody>
      </p:sp>
    </p:spTree>
    <p:extLst>
      <p:ext uri="{BB962C8B-B14F-4D97-AF65-F5344CB8AC3E}">
        <p14:creationId xmlns="" xmlns:p14="http://schemas.microsoft.com/office/powerpoint/2010/main" val="15796565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50718" y="1556792"/>
            <a:ext cx="3891036" cy="496855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altLang="zh-TW" sz="2800" dirty="0" smtClean="0"/>
              <a:t>VDI Server</a:t>
            </a:r>
            <a:endParaRPr lang="zh-TW" altLang="en-US" sz="2800" dirty="0"/>
          </a:p>
        </p:txBody>
      </p:sp>
      <p:sp>
        <p:nvSpPr>
          <p:cNvPr id="4" name="標題 3"/>
          <p:cNvSpPr>
            <a:spLocks noGrp="1"/>
          </p:cNvSpPr>
          <p:nvPr>
            <p:ph type="title"/>
          </p:nvPr>
        </p:nvSpPr>
        <p:spPr/>
        <p:txBody>
          <a:bodyPr/>
          <a:lstStyle/>
          <a:p>
            <a:r>
              <a:rPr lang="en-US" altLang="zh-TW" dirty="0" smtClean="0"/>
              <a:t>Basic View</a:t>
            </a:r>
            <a:endParaRPr lang="zh-TW" altLang="en-US" dirty="0"/>
          </a:p>
        </p:txBody>
      </p:sp>
      <p:grpSp>
        <p:nvGrpSpPr>
          <p:cNvPr id="16" name="群組 15"/>
          <p:cNvGrpSpPr/>
          <p:nvPr/>
        </p:nvGrpSpPr>
        <p:grpSpPr>
          <a:xfrm>
            <a:off x="539552" y="2038479"/>
            <a:ext cx="7789339" cy="4248472"/>
            <a:chOff x="-1914219" y="1707119"/>
            <a:chExt cx="7789339" cy="4248472"/>
          </a:xfrm>
        </p:grpSpPr>
        <p:sp>
          <p:nvSpPr>
            <p:cNvPr id="6" name="矩形 5"/>
            <p:cNvSpPr/>
            <p:nvPr/>
          </p:nvSpPr>
          <p:spPr>
            <a:xfrm>
              <a:off x="2562752" y="1707119"/>
              <a:ext cx="3312368" cy="4248472"/>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altLang="zh-TW" sz="2800" dirty="0" smtClean="0"/>
                <a:t>Virtual  Machine hosted in a Data Center  </a:t>
              </a:r>
              <a:endParaRPr lang="zh-TW" altLang="en-US" sz="2800" dirty="0"/>
            </a:p>
          </p:txBody>
        </p:sp>
        <p:sp>
          <p:nvSpPr>
            <p:cNvPr id="8" name="矩形 7"/>
            <p:cNvSpPr/>
            <p:nvPr/>
          </p:nvSpPr>
          <p:spPr>
            <a:xfrm>
              <a:off x="2910317" y="2070903"/>
              <a:ext cx="2664296" cy="2016224"/>
            </a:xfrm>
            <a:prstGeom prst="rect">
              <a:avLst/>
            </a:prstGeom>
          </p:spPr>
          <p:style>
            <a:lnRef idx="1">
              <a:schemeClr val="accent6"/>
            </a:lnRef>
            <a:fillRef idx="3">
              <a:schemeClr val="accent6"/>
            </a:fillRef>
            <a:effectRef idx="2">
              <a:schemeClr val="accent6"/>
            </a:effectRef>
            <a:fontRef idx="minor">
              <a:schemeClr val="lt1"/>
            </a:fontRef>
          </p:style>
          <p:txBody>
            <a:bodyPr rtlCol="0" anchor="b"/>
            <a:lstStyle/>
            <a:p>
              <a:pPr algn="ctr"/>
              <a:r>
                <a:rPr lang="en-US" altLang="zh-TW" sz="2800" dirty="0" smtClean="0"/>
                <a:t>Guest OS</a:t>
              </a:r>
              <a:endParaRPr lang="zh-TW" altLang="en-US" sz="2800" dirty="0"/>
            </a:p>
          </p:txBody>
        </p:sp>
        <p:sp>
          <p:nvSpPr>
            <p:cNvPr id="7" name="矩形 6"/>
            <p:cNvSpPr/>
            <p:nvPr/>
          </p:nvSpPr>
          <p:spPr>
            <a:xfrm>
              <a:off x="3030804" y="2321876"/>
              <a:ext cx="2376264" cy="100811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TW" sz="2800" dirty="0" smtClean="0"/>
                <a:t>Virtual Desktop Agent</a:t>
              </a:r>
              <a:endParaRPr lang="zh-TW" altLang="en-US" sz="2800" dirty="0"/>
            </a:p>
          </p:txBody>
        </p:sp>
        <p:sp>
          <p:nvSpPr>
            <p:cNvPr id="9" name="矩形 8"/>
            <p:cNvSpPr/>
            <p:nvPr/>
          </p:nvSpPr>
          <p:spPr>
            <a:xfrm>
              <a:off x="-1914219" y="2321876"/>
              <a:ext cx="2376264" cy="100811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TW" sz="2800" dirty="0" smtClean="0"/>
                <a:t>VDI Client</a:t>
              </a:r>
            </a:p>
          </p:txBody>
        </p:sp>
      </p:grpSp>
      <p:cxnSp>
        <p:nvCxnSpPr>
          <p:cNvPr id="18" name="直線單箭頭接點 17"/>
          <p:cNvCxnSpPr>
            <a:stCxn id="9" idx="3"/>
            <a:endCxn id="7" idx="1"/>
          </p:cNvCxnSpPr>
          <p:nvPr/>
        </p:nvCxnSpPr>
        <p:spPr>
          <a:xfrm>
            <a:off x="2915816" y="3157292"/>
            <a:ext cx="2568759" cy="0"/>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sp>
        <p:nvSpPr>
          <p:cNvPr id="20" name="文字方塊 19"/>
          <p:cNvSpPr txBox="1"/>
          <p:nvPr/>
        </p:nvSpPr>
        <p:spPr>
          <a:xfrm>
            <a:off x="3131841" y="2225105"/>
            <a:ext cx="1656183" cy="954107"/>
          </a:xfrm>
          <a:prstGeom prst="rect">
            <a:avLst/>
          </a:prstGeom>
          <a:noFill/>
        </p:spPr>
        <p:txBody>
          <a:bodyPr wrap="square" rtlCol="0">
            <a:spAutoFit/>
          </a:bodyPr>
          <a:lstStyle/>
          <a:p>
            <a:pPr algn="ctr"/>
            <a:r>
              <a:rPr lang="en-US" altLang="zh-TW" sz="2800" dirty="0" smtClean="0"/>
              <a:t>VDI Protocol</a:t>
            </a:r>
            <a:endParaRPr lang="zh-TW" altLang="en-US" sz="2800" dirty="0"/>
          </a:p>
        </p:txBody>
      </p:sp>
    </p:spTree>
    <p:extLst>
      <p:ext uri="{BB962C8B-B14F-4D97-AF65-F5344CB8AC3E}">
        <p14:creationId xmlns="" xmlns:p14="http://schemas.microsoft.com/office/powerpoint/2010/main" val="12125079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Basic </a:t>
            </a:r>
            <a:r>
              <a:rPr lang="en-US" altLang="zh-TW" dirty="0" smtClean="0"/>
              <a:t>View</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t>Virtual Desktop </a:t>
            </a:r>
            <a:r>
              <a:rPr lang="en-US" altLang="zh-TW" dirty="0"/>
              <a:t>Client (</a:t>
            </a:r>
            <a:r>
              <a:rPr lang="en-US" altLang="zh-TW" dirty="0" smtClean="0"/>
              <a:t>VDC)</a:t>
            </a:r>
          </a:p>
          <a:p>
            <a:pPr lvl="1"/>
            <a:r>
              <a:rPr lang="en-US" altLang="zh-TW" dirty="0" smtClean="0"/>
              <a:t>The </a:t>
            </a:r>
            <a:r>
              <a:rPr lang="en-US" altLang="zh-TW" dirty="0"/>
              <a:t>converged </a:t>
            </a:r>
            <a:r>
              <a:rPr lang="en-US" altLang="zh-TW" dirty="0" smtClean="0"/>
              <a:t>end user device</a:t>
            </a:r>
          </a:p>
          <a:p>
            <a:pPr lvl="1"/>
            <a:endParaRPr lang="en-US" altLang="zh-TW" dirty="0" smtClean="0"/>
          </a:p>
          <a:p>
            <a:r>
              <a:rPr lang="en-US" altLang="zh-TW" dirty="0" smtClean="0"/>
              <a:t>VDI server</a:t>
            </a:r>
          </a:p>
          <a:p>
            <a:pPr lvl="1"/>
            <a:r>
              <a:rPr lang="en-US" altLang="zh-TW" dirty="0" smtClean="0"/>
              <a:t>Virtual Desktop </a:t>
            </a:r>
            <a:r>
              <a:rPr lang="en-US" altLang="zh-TW" dirty="0"/>
              <a:t>Agent (</a:t>
            </a:r>
            <a:r>
              <a:rPr lang="en-US" altLang="zh-TW" dirty="0" smtClean="0"/>
              <a:t>VDA)</a:t>
            </a:r>
          </a:p>
          <a:p>
            <a:pPr lvl="2"/>
            <a:r>
              <a:rPr lang="en-US" altLang="zh-TW" dirty="0" smtClean="0"/>
              <a:t>The </a:t>
            </a:r>
            <a:r>
              <a:rPr lang="en-US" altLang="zh-TW" dirty="0"/>
              <a:t>control software </a:t>
            </a:r>
            <a:r>
              <a:rPr lang="en-US" altLang="zh-TW" dirty="0" smtClean="0"/>
              <a:t>resides </a:t>
            </a:r>
            <a:r>
              <a:rPr lang="en-US" altLang="zh-TW" dirty="0"/>
              <a:t>in a </a:t>
            </a:r>
            <a:r>
              <a:rPr lang="en-US" altLang="zh-TW" dirty="0" smtClean="0"/>
              <a:t>virtual machine </a:t>
            </a:r>
            <a:r>
              <a:rPr lang="en-US" altLang="zh-TW" dirty="0"/>
              <a:t>hosted in a data </a:t>
            </a:r>
            <a:r>
              <a:rPr lang="en-US" altLang="zh-TW" dirty="0" smtClean="0"/>
              <a:t>center</a:t>
            </a:r>
          </a:p>
          <a:p>
            <a:pPr lvl="2"/>
            <a:endParaRPr lang="en-US" altLang="zh-TW" dirty="0"/>
          </a:p>
          <a:p>
            <a:r>
              <a:rPr lang="en-US" altLang="zh-TW" dirty="0" smtClean="0"/>
              <a:t>VDI protocol</a:t>
            </a:r>
          </a:p>
          <a:p>
            <a:pPr lvl="1"/>
            <a:r>
              <a:rPr lang="en-US" altLang="zh-TW" dirty="0" smtClean="0"/>
              <a:t>Connect client </a:t>
            </a:r>
            <a:r>
              <a:rPr lang="en-US" altLang="zh-TW" dirty="0"/>
              <a:t>and server, </a:t>
            </a:r>
            <a:endParaRPr lang="en-US" altLang="zh-TW" dirty="0" smtClean="0"/>
          </a:p>
          <a:p>
            <a:pPr lvl="1"/>
            <a:r>
              <a:rPr lang="en-US" altLang="zh-TW" dirty="0" smtClean="0"/>
              <a:t>Transport the </a:t>
            </a:r>
            <a:r>
              <a:rPr lang="en-US" altLang="zh-TW" dirty="0"/>
              <a:t>necessary control commands and I/O </a:t>
            </a:r>
            <a:r>
              <a:rPr lang="en-US" altLang="zh-TW" dirty="0" smtClean="0"/>
              <a:t>data</a:t>
            </a:r>
          </a:p>
          <a:p>
            <a:pPr lvl="2"/>
            <a:r>
              <a:rPr lang="en-US" altLang="zh-TW" dirty="0" smtClean="0"/>
              <a:t>Different I/O </a:t>
            </a:r>
            <a:r>
              <a:rPr lang="en-US" altLang="zh-TW" dirty="0"/>
              <a:t>data may be encapsulated in different virtual </a:t>
            </a:r>
            <a:r>
              <a:rPr lang="en-US" altLang="zh-TW" dirty="0" smtClean="0"/>
              <a:t>channel</a:t>
            </a:r>
          </a:p>
          <a:p>
            <a:pPr lvl="1"/>
            <a:endParaRPr lang="zh-TW" altLang="en-US" dirty="0"/>
          </a:p>
        </p:txBody>
      </p:sp>
    </p:spTree>
    <p:extLst>
      <p:ext uri="{BB962C8B-B14F-4D97-AF65-F5344CB8AC3E}">
        <p14:creationId xmlns="" xmlns:p14="http://schemas.microsoft.com/office/powerpoint/2010/main" val="869067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VDI Components</a:t>
            </a:r>
            <a:endParaRPr lang="zh-TW" altLang="en-US" dirty="0"/>
          </a:p>
        </p:txBody>
      </p:sp>
      <p:sp>
        <p:nvSpPr>
          <p:cNvPr id="5" name="立方體 4"/>
          <p:cNvSpPr/>
          <p:nvPr/>
        </p:nvSpPr>
        <p:spPr>
          <a:xfrm>
            <a:off x="4211960" y="1772816"/>
            <a:ext cx="2592288" cy="3027685"/>
          </a:xfrm>
          <a:prstGeom prst="cube">
            <a:avLst/>
          </a:prstGeom>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altLang="zh-TW" sz="2400" dirty="0" smtClean="0"/>
          </a:p>
          <a:p>
            <a:pPr algn="ctr"/>
            <a:r>
              <a:rPr lang="en-US" altLang="zh-TW" sz="2400" dirty="0" smtClean="0"/>
              <a:t>Virtualization</a:t>
            </a:r>
          </a:p>
          <a:p>
            <a:pPr algn="ctr"/>
            <a:r>
              <a:rPr lang="en-US" altLang="zh-TW" sz="2400" dirty="0" smtClean="0"/>
              <a:t>Platform</a:t>
            </a:r>
            <a:endParaRPr lang="zh-TW" altLang="en-US" sz="2400" dirty="0"/>
          </a:p>
        </p:txBody>
      </p:sp>
      <p:sp>
        <p:nvSpPr>
          <p:cNvPr id="6" name="立方體 5"/>
          <p:cNvSpPr/>
          <p:nvPr/>
        </p:nvSpPr>
        <p:spPr>
          <a:xfrm>
            <a:off x="6484799" y="3547070"/>
            <a:ext cx="2592288" cy="2906847"/>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400" dirty="0" smtClean="0"/>
              <a:t>Virtualization</a:t>
            </a:r>
          </a:p>
          <a:p>
            <a:pPr algn="ctr"/>
            <a:r>
              <a:rPr lang="en-US" altLang="zh-TW" sz="2400" dirty="0" smtClean="0"/>
              <a:t>Management</a:t>
            </a:r>
          </a:p>
          <a:p>
            <a:pPr algn="ctr"/>
            <a:r>
              <a:rPr lang="en-US" altLang="zh-TW" sz="2400" dirty="0" smtClean="0"/>
              <a:t>Platform</a:t>
            </a:r>
            <a:endParaRPr lang="zh-TW" altLang="en-US" sz="2400" dirty="0"/>
          </a:p>
        </p:txBody>
      </p:sp>
      <p:sp>
        <p:nvSpPr>
          <p:cNvPr id="7" name="立方體 6"/>
          <p:cNvSpPr/>
          <p:nvPr/>
        </p:nvSpPr>
        <p:spPr>
          <a:xfrm>
            <a:off x="2411760" y="1268760"/>
            <a:ext cx="1584176" cy="2072343"/>
          </a:xfrm>
          <a:prstGeom prst="cub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TW" sz="2400" dirty="0" smtClean="0"/>
              <a:t>Session </a:t>
            </a:r>
          </a:p>
          <a:p>
            <a:pPr algn="ctr"/>
            <a:r>
              <a:rPr lang="en-US" altLang="zh-TW" sz="2400" dirty="0" smtClean="0"/>
              <a:t>Broker</a:t>
            </a:r>
            <a:endParaRPr lang="zh-TW" altLang="en-US" sz="2400" dirty="0"/>
          </a:p>
        </p:txBody>
      </p:sp>
      <p:sp>
        <p:nvSpPr>
          <p:cNvPr id="8" name="立方體 7"/>
          <p:cNvSpPr/>
          <p:nvPr/>
        </p:nvSpPr>
        <p:spPr>
          <a:xfrm>
            <a:off x="179512" y="2708920"/>
            <a:ext cx="1584176" cy="2072343"/>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TW" sz="2400" dirty="0" smtClean="0"/>
              <a:t>Client</a:t>
            </a:r>
          </a:p>
          <a:p>
            <a:pPr algn="ctr"/>
            <a:r>
              <a:rPr lang="en-US" altLang="zh-TW" sz="2400" dirty="0" smtClean="0"/>
              <a:t>Devices</a:t>
            </a:r>
            <a:endParaRPr lang="zh-TW" altLang="en-US" sz="2400" dirty="0"/>
          </a:p>
        </p:txBody>
      </p:sp>
      <p:cxnSp>
        <p:nvCxnSpPr>
          <p:cNvPr id="10" name="直線單箭頭接點 9"/>
          <p:cNvCxnSpPr>
            <a:stCxn id="8" idx="5"/>
            <a:endCxn id="7" idx="2"/>
          </p:cNvCxnSpPr>
          <p:nvPr/>
        </p:nvCxnSpPr>
        <p:spPr>
          <a:xfrm flipV="1">
            <a:off x="1763688" y="2502953"/>
            <a:ext cx="648072" cy="1044117"/>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sp>
        <p:nvSpPr>
          <p:cNvPr id="11" name="矩形 10"/>
          <p:cNvSpPr/>
          <p:nvPr/>
        </p:nvSpPr>
        <p:spPr>
          <a:xfrm>
            <a:off x="4427984" y="2780928"/>
            <a:ext cx="1512168" cy="1192104"/>
          </a:xfrm>
          <a:prstGeom prst="rect">
            <a:avLst/>
          </a:prstGeom>
        </p:spPr>
        <p:style>
          <a:lnRef idx="1">
            <a:schemeClr val="accent3"/>
          </a:lnRef>
          <a:fillRef idx="3">
            <a:schemeClr val="accent3"/>
          </a:fillRef>
          <a:effectRef idx="2">
            <a:schemeClr val="accent3"/>
          </a:effectRef>
          <a:fontRef idx="minor">
            <a:schemeClr val="lt1"/>
          </a:fontRef>
        </p:style>
        <p:txBody>
          <a:bodyPr rtlCol="0" anchor="b"/>
          <a:lstStyle/>
          <a:p>
            <a:pPr algn="ctr"/>
            <a:r>
              <a:rPr lang="en-US" altLang="zh-TW" sz="2000" dirty="0" smtClean="0"/>
              <a:t>Virtual Machine</a:t>
            </a:r>
            <a:endParaRPr lang="zh-TW" altLang="en-US" sz="2000" dirty="0"/>
          </a:p>
        </p:txBody>
      </p:sp>
      <p:sp>
        <p:nvSpPr>
          <p:cNvPr id="15" name="矩形 14"/>
          <p:cNvSpPr/>
          <p:nvPr/>
        </p:nvSpPr>
        <p:spPr>
          <a:xfrm>
            <a:off x="4572000" y="2852936"/>
            <a:ext cx="1224136" cy="43204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TW" sz="2000" dirty="0" smtClean="0"/>
              <a:t>Guest OS</a:t>
            </a:r>
            <a:endParaRPr lang="zh-TW" altLang="en-US" sz="2000" dirty="0"/>
          </a:p>
        </p:txBody>
      </p:sp>
      <p:cxnSp>
        <p:nvCxnSpPr>
          <p:cNvPr id="18" name="直線單箭頭接點 17"/>
          <p:cNvCxnSpPr>
            <a:stCxn id="7" idx="5"/>
            <a:endCxn id="11" idx="0"/>
          </p:cNvCxnSpPr>
          <p:nvPr/>
        </p:nvCxnSpPr>
        <p:spPr>
          <a:xfrm>
            <a:off x="3995936" y="2106910"/>
            <a:ext cx="1188132" cy="674018"/>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cxnSp>
        <p:nvCxnSpPr>
          <p:cNvPr id="22" name="直線單箭頭接點 21"/>
          <p:cNvCxnSpPr>
            <a:stCxn id="8" idx="4"/>
            <a:endCxn id="15" idx="1"/>
          </p:cNvCxnSpPr>
          <p:nvPr/>
        </p:nvCxnSpPr>
        <p:spPr>
          <a:xfrm flipV="1">
            <a:off x="1367644" y="3068960"/>
            <a:ext cx="3204356" cy="874153"/>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cxnSp>
        <p:nvCxnSpPr>
          <p:cNvPr id="26" name="直線單箭頭接點 25"/>
          <p:cNvCxnSpPr>
            <a:stCxn id="6" idx="1"/>
            <a:endCxn id="5" idx="4"/>
          </p:cNvCxnSpPr>
          <p:nvPr/>
        </p:nvCxnSpPr>
        <p:spPr>
          <a:xfrm flipH="1" flipV="1">
            <a:off x="6156176" y="3610694"/>
            <a:ext cx="1300731" cy="584448"/>
          </a:xfrm>
          <a:prstGeom prst="straightConnector1">
            <a:avLst/>
          </a:prstGeom>
          <a:ln>
            <a:prstDash val="sysDash"/>
            <a:tailEnd type="arrow"/>
          </a:ln>
        </p:spPr>
        <p:style>
          <a:lnRef idx="2">
            <a:schemeClr val="dk1"/>
          </a:lnRef>
          <a:fillRef idx="0">
            <a:schemeClr val="dk1"/>
          </a:fillRef>
          <a:effectRef idx="1">
            <a:schemeClr val="dk1"/>
          </a:effectRef>
          <a:fontRef idx="minor">
            <a:schemeClr val="tx1"/>
          </a:fontRef>
        </p:style>
      </p:cxnSp>
      <p:sp>
        <p:nvSpPr>
          <p:cNvPr id="33" name="文字方塊 32"/>
          <p:cNvSpPr txBox="1"/>
          <p:nvPr/>
        </p:nvSpPr>
        <p:spPr>
          <a:xfrm>
            <a:off x="1907704" y="3726694"/>
            <a:ext cx="1800200" cy="523220"/>
          </a:xfrm>
          <a:prstGeom prst="rect">
            <a:avLst/>
          </a:prstGeom>
          <a:noFill/>
        </p:spPr>
        <p:txBody>
          <a:bodyPr wrap="square" rtlCol="0">
            <a:spAutoFit/>
          </a:bodyPr>
          <a:lstStyle/>
          <a:p>
            <a:pPr algn="ctr"/>
            <a:r>
              <a:rPr lang="en-US" altLang="zh-TW" sz="2800" dirty="0" smtClean="0"/>
              <a:t>Protocol</a:t>
            </a:r>
            <a:endParaRPr lang="zh-TW" altLang="en-US" sz="2800" dirty="0"/>
          </a:p>
        </p:txBody>
      </p:sp>
    </p:spTree>
    <p:extLst>
      <p:ext uri="{BB962C8B-B14F-4D97-AF65-F5344CB8AC3E}">
        <p14:creationId xmlns="" xmlns:p14="http://schemas.microsoft.com/office/powerpoint/2010/main" val="25801750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Agenda</a:t>
            </a:r>
            <a:endParaRPr lang="zh-TW" altLang="en-US" dirty="0"/>
          </a:p>
        </p:txBody>
      </p:sp>
      <p:sp>
        <p:nvSpPr>
          <p:cNvPr id="3" name="內容版面配置區 2"/>
          <p:cNvSpPr>
            <a:spLocks noGrp="1"/>
          </p:cNvSpPr>
          <p:nvPr>
            <p:ph idx="1"/>
          </p:nvPr>
        </p:nvSpPr>
        <p:spPr/>
        <p:txBody>
          <a:bodyPr>
            <a:normAutofit/>
          </a:bodyPr>
          <a:lstStyle/>
          <a:p>
            <a:r>
              <a:rPr lang="en-US" altLang="zh-TW" dirty="0" smtClean="0"/>
              <a:t>Overview</a:t>
            </a:r>
          </a:p>
          <a:p>
            <a:pPr lvl="1"/>
            <a:endParaRPr lang="en-US" altLang="zh-TW" dirty="0"/>
          </a:p>
          <a:p>
            <a:r>
              <a:rPr lang="en-US" altLang="zh-TW" dirty="0" smtClean="0"/>
              <a:t>Virtual Desktop Infrastructure</a:t>
            </a:r>
          </a:p>
          <a:p>
            <a:pPr lvl="1"/>
            <a:r>
              <a:rPr lang="en-US" altLang="zh-TW" dirty="0" smtClean="0"/>
              <a:t>Concept</a:t>
            </a:r>
          </a:p>
          <a:p>
            <a:pPr lvl="1"/>
            <a:r>
              <a:rPr lang="en-US" altLang="zh-TW" dirty="0" smtClean="0"/>
              <a:t>Challenge</a:t>
            </a:r>
          </a:p>
          <a:p>
            <a:pPr lvl="1"/>
            <a:r>
              <a:rPr lang="en-US" altLang="zh-TW" dirty="0" smtClean="0"/>
              <a:t>Case Study</a:t>
            </a:r>
          </a:p>
          <a:p>
            <a:pPr lvl="2"/>
            <a:r>
              <a:rPr lang="en-US" altLang="zh-TW" dirty="0" smtClean="0"/>
              <a:t>VMware VDI</a:t>
            </a:r>
          </a:p>
          <a:p>
            <a:pPr lvl="2"/>
            <a:r>
              <a:rPr lang="en-US" altLang="zh-TW" dirty="0"/>
              <a:t>Citrix </a:t>
            </a:r>
            <a:r>
              <a:rPr lang="en-US" altLang="zh-TW" dirty="0" err="1" smtClean="0"/>
              <a:t>XenDesktop</a:t>
            </a:r>
            <a:endParaRPr lang="en-US" altLang="zh-TW" dirty="0" smtClean="0"/>
          </a:p>
          <a:p>
            <a:pPr lvl="2"/>
            <a:r>
              <a:rPr lang="en-US" altLang="zh-TW" dirty="0" err="1" smtClean="0"/>
              <a:t>Ulteo</a:t>
            </a:r>
            <a:r>
              <a:rPr lang="en-US" altLang="zh-TW" dirty="0" smtClean="0"/>
              <a:t> OVD</a:t>
            </a:r>
            <a:endParaRPr lang="en-US" altLang="zh-TW" dirty="0"/>
          </a:p>
          <a:p>
            <a:pPr lvl="2"/>
            <a:endParaRPr lang="en-US" altLang="zh-TW" dirty="0" smtClean="0"/>
          </a:p>
          <a:p>
            <a:endParaRPr lang="en-US" altLang="zh-TW" dirty="0" smtClean="0"/>
          </a:p>
        </p:txBody>
      </p:sp>
    </p:spTree>
    <p:extLst>
      <p:ext uri="{BB962C8B-B14F-4D97-AF65-F5344CB8AC3E}">
        <p14:creationId xmlns="" xmlns:p14="http://schemas.microsoft.com/office/powerpoint/2010/main" val="29059102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Protocol</a:t>
            </a:r>
            <a:endParaRPr lang="zh-TW" altLang="en-US" dirty="0"/>
          </a:p>
        </p:txBody>
      </p:sp>
      <p:sp>
        <p:nvSpPr>
          <p:cNvPr id="3" name="內容版面配置區 2"/>
          <p:cNvSpPr>
            <a:spLocks noGrp="1"/>
          </p:cNvSpPr>
          <p:nvPr>
            <p:ph idx="1"/>
          </p:nvPr>
        </p:nvSpPr>
        <p:spPr>
          <a:xfrm>
            <a:off x="457200" y="1268760"/>
            <a:ext cx="8229600" cy="5112568"/>
          </a:xfrm>
        </p:spPr>
        <p:txBody>
          <a:bodyPr>
            <a:normAutofit fontScale="85000" lnSpcReduction="10000"/>
          </a:bodyPr>
          <a:lstStyle/>
          <a:p>
            <a:r>
              <a:rPr lang="en-US" altLang="zh-TW" dirty="0" smtClean="0"/>
              <a:t>For </a:t>
            </a:r>
            <a:r>
              <a:rPr lang="en-US" altLang="zh-TW" dirty="0"/>
              <a:t>users to </a:t>
            </a:r>
            <a:r>
              <a:rPr lang="en-US" altLang="zh-TW" dirty="0" smtClean="0"/>
              <a:t>connect </a:t>
            </a:r>
            <a:r>
              <a:rPr lang="en-US" altLang="zh-TW" dirty="0"/>
              <a:t>to the virtualized </a:t>
            </a:r>
            <a:r>
              <a:rPr lang="en-US" altLang="zh-TW" dirty="0" smtClean="0"/>
              <a:t>OS</a:t>
            </a:r>
          </a:p>
          <a:p>
            <a:pPr lvl="1"/>
            <a:r>
              <a:rPr lang="en-US" altLang="zh-TW" dirty="0" smtClean="0"/>
              <a:t>Handle certain features such as device and printer redirection</a:t>
            </a:r>
          </a:p>
          <a:p>
            <a:endParaRPr lang="en-US" altLang="zh-TW" dirty="0" smtClean="0"/>
          </a:p>
          <a:p>
            <a:r>
              <a:rPr lang="en-US" altLang="zh-TW" dirty="0" smtClean="0"/>
              <a:t>Decision about a protocol depends on the device end users</a:t>
            </a:r>
          </a:p>
          <a:p>
            <a:pPr lvl="1"/>
            <a:r>
              <a:rPr lang="en-US" altLang="zh-TW" dirty="0" smtClean="0"/>
              <a:t>Example: a thin client or a remote client under a full OS</a:t>
            </a:r>
            <a:endParaRPr lang="zh-TW" altLang="en-US" dirty="0" smtClean="0"/>
          </a:p>
          <a:p>
            <a:endParaRPr lang="en-US" altLang="zh-TW" dirty="0" smtClean="0"/>
          </a:p>
          <a:p>
            <a:r>
              <a:rPr lang="en-US" altLang="zh-TW" dirty="0" smtClean="0"/>
              <a:t>Examples:</a:t>
            </a:r>
          </a:p>
          <a:p>
            <a:pPr lvl="1"/>
            <a:r>
              <a:rPr lang="en-US" altLang="zh-TW" dirty="0" smtClean="0"/>
              <a:t>Remote </a:t>
            </a:r>
            <a:r>
              <a:rPr lang="en-US" altLang="zh-TW" dirty="0"/>
              <a:t>Display </a:t>
            </a:r>
            <a:r>
              <a:rPr lang="en-US" altLang="zh-TW" dirty="0" smtClean="0"/>
              <a:t>Protocol (</a:t>
            </a:r>
            <a:r>
              <a:rPr lang="en-US" altLang="zh-TW" dirty="0"/>
              <a:t>RDP</a:t>
            </a:r>
            <a:r>
              <a:rPr lang="en-US" altLang="zh-TW" dirty="0" smtClean="0"/>
              <a:t>)</a:t>
            </a:r>
          </a:p>
          <a:p>
            <a:pPr lvl="2"/>
            <a:r>
              <a:rPr lang="en-US" altLang="zh-TW" dirty="0" smtClean="0"/>
              <a:t>A part of CP or Vista</a:t>
            </a:r>
          </a:p>
          <a:p>
            <a:pPr lvl="2"/>
            <a:r>
              <a:rPr lang="en-US" altLang="zh-TW" dirty="0" smtClean="0"/>
              <a:t>RDP allow </a:t>
            </a:r>
            <a:r>
              <a:rPr lang="en-US" altLang="zh-TW" dirty="0"/>
              <a:t>users to access systems at remote locations with the ability to manipulate the system as if physically sitting at that computer </a:t>
            </a:r>
            <a:r>
              <a:rPr lang="en-US" altLang="zh-TW" dirty="0" smtClean="0"/>
              <a:t>terminal</a:t>
            </a:r>
          </a:p>
          <a:p>
            <a:pPr lvl="1"/>
            <a:r>
              <a:rPr lang="en-US" altLang="zh-TW" dirty="0" smtClean="0"/>
              <a:t>Independent Computing Architecture (ICA)</a:t>
            </a:r>
          </a:p>
          <a:p>
            <a:pPr lvl="2"/>
            <a:r>
              <a:rPr lang="en-US" altLang="zh-TW" dirty="0" smtClean="0">
                <a:solidFill>
                  <a:schemeClr val="tx1"/>
                </a:solidFill>
              </a:rPr>
              <a:t>A proprietary protocol for an application server system, designed by Citrix</a:t>
            </a:r>
          </a:p>
          <a:p>
            <a:pPr lvl="2"/>
            <a:r>
              <a:rPr lang="en-US" altLang="zh-TW" dirty="0" smtClean="0">
                <a:solidFill>
                  <a:schemeClr val="tx1"/>
                </a:solidFill>
              </a:rPr>
              <a:t>The protocol lays down a specification for passing data between server and clients, but is not bound to any one platform.</a:t>
            </a:r>
          </a:p>
        </p:txBody>
      </p:sp>
    </p:spTree>
    <p:extLst>
      <p:ext uri="{BB962C8B-B14F-4D97-AF65-F5344CB8AC3E}">
        <p14:creationId xmlns="" xmlns:p14="http://schemas.microsoft.com/office/powerpoint/2010/main" val="23574883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Desktop </a:t>
            </a:r>
            <a:r>
              <a:rPr lang="en-US" altLang="zh-TW" dirty="0" err="1" smtClean="0"/>
              <a:t>Remoting</a:t>
            </a:r>
            <a:r>
              <a:rPr lang="en-US" altLang="zh-TW" dirty="0" smtClean="0"/>
              <a:t> Techniques</a:t>
            </a:r>
            <a:endParaRPr lang="en-US" altLang="zh-TW" dirty="0"/>
          </a:p>
        </p:txBody>
      </p:sp>
      <p:sp>
        <p:nvSpPr>
          <p:cNvPr id="3" name="內容版面配置區 2"/>
          <p:cNvSpPr>
            <a:spLocks noGrp="1"/>
          </p:cNvSpPr>
          <p:nvPr>
            <p:ph idx="1"/>
          </p:nvPr>
        </p:nvSpPr>
        <p:spPr>
          <a:xfrm>
            <a:off x="457200" y="1340768"/>
            <a:ext cx="8229600" cy="4536504"/>
          </a:xfrm>
        </p:spPr>
        <p:txBody>
          <a:bodyPr>
            <a:normAutofit/>
          </a:bodyPr>
          <a:lstStyle/>
          <a:p>
            <a:r>
              <a:rPr lang="en-US" altLang="zh-TW" dirty="0" smtClean="0"/>
              <a:t>Fundamentally there are several different ways that a desktop running at one place can show up on a screen of a client at another location:</a:t>
            </a:r>
          </a:p>
          <a:p>
            <a:pPr lvl="1"/>
            <a:r>
              <a:rPr lang="en-US" altLang="zh-TW" dirty="0" smtClean="0"/>
              <a:t>The “screen scrape” method</a:t>
            </a:r>
          </a:p>
          <a:p>
            <a:pPr lvl="1"/>
            <a:r>
              <a:rPr lang="en-US" altLang="zh-TW" dirty="0" smtClean="0"/>
              <a:t>Screen scrape + multimedia redirection</a:t>
            </a:r>
          </a:p>
          <a:p>
            <a:pPr lvl="1"/>
            <a:r>
              <a:rPr lang="en-US" altLang="zh-TW" dirty="0" smtClean="0"/>
              <a:t>Server graphics system virtualization</a:t>
            </a:r>
          </a:p>
          <a:p>
            <a:pPr lvl="1"/>
            <a:r>
              <a:rPr lang="en-US" altLang="zh-TW" dirty="0" smtClean="0"/>
              <a:t>Hardware acceleration on the server and client</a:t>
            </a:r>
            <a:endParaRPr lang="en-US" altLang="zh-TW" dirty="0"/>
          </a:p>
        </p:txBody>
      </p:sp>
    </p:spTree>
    <p:extLst>
      <p:ext uri="{BB962C8B-B14F-4D97-AF65-F5344CB8AC3E}">
        <p14:creationId xmlns="" xmlns:p14="http://schemas.microsoft.com/office/powerpoint/2010/main" val="23574883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Screen-Scraping</a:t>
            </a:r>
            <a:endParaRPr lang="en-US" altLang="zh-TW" dirty="0"/>
          </a:p>
        </p:txBody>
      </p:sp>
      <p:sp>
        <p:nvSpPr>
          <p:cNvPr id="3" name="內容版面配置區 2"/>
          <p:cNvSpPr>
            <a:spLocks noGrp="1"/>
          </p:cNvSpPr>
          <p:nvPr>
            <p:ph idx="1"/>
          </p:nvPr>
        </p:nvSpPr>
        <p:spPr>
          <a:xfrm>
            <a:off x="457200" y="1340768"/>
            <a:ext cx="8229600" cy="4896544"/>
          </a:xfrm>
        </p:spPr>
        <p:txBody>
          <a:bodyPr>
            <a:normAutofit lnSpcReduction="10000"/>
          </a:bodyPr>
          <a:lstStyle/>
          <a:p>
            <a:r>
              <a:rPr lang="en-US" altLang="zh-TW" dirty="0" smtClean="0"/>
              <a:t>The general idea with “screen scraping” is that whatever graphical elements are painted to the “screen” on the host are then scraped by the protocol interface and sent down to the client. This can happen in two ways:</a:t>
            </a:r>
          </a:p>
          <a:p>
            <a:pPr lvl="1"/>
            <a:r>
              <a:rPr lang="en-US" altLang="zh-TW" dirty="0" smtClean="0"/>
              <a:t>The client can contact the server and pull a new “snapshot” of the screen from the frame buffer. This is how VNC works.</a:t>
            </a:r>
          </a:p>
          <a:p>
            <a:pPr lvl="1"/>
            <a:r>
              <a:rPr lang="en-US" altLang="zh-TW" dirty="0" smtClean="0"/>
              <a:t>The server can continuously push its screen activity to the client. This can be at the frame buffer level, the GDI / window manager level, or a combination of both. (This is how RDP and ICA work)</a:t>
            </a:r>
            <a:endParaRPr lang="en-US" altLang="zh-TW" dirty="0"/>
          </a:p>
        </p:txBody>
      </p:sp>
    </p:spTree>
    <p:extLst>
      <p:ext uri="{BB962C8B-B14F-4D97-AF65-F5344CB8AC3E}">
        <p14:creationId xmlns="" xmlns:p14="http://schemas.microsoft.com/office/powerpoint/2010/main" val="23574883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smtClean="0"/>
              <a:t>Screen Scrape + Multimedia Redirection</a:t>
            </a:r>
            <a:endParaRPr lang="en-US" altLang="zh-TW" sz="3600" dirty="0"/>
          </a:p>
        </p:txBody>
      </p:sp>
      <p:sp>
        <p:nvSpPr>
          <p:cNvPr id="3" name="內容版面配置區 2"/>
          <p:cNvSpPr>
            <a:spLocks noGrp="1"/>
          </p:cNvSpPr>
          <p:nvPr>
            <p:ph idx="1"/>
          </p:nvPr>
        </p:nvSpPr>
        <p:spPr>
          <a:xfrm>
            <a:off x="457200" y="1268760"/>
            <a:ext cx="8229600" cy="5040560"/>
          </a:xfrm>
        </p:spPr>
        <p:txBody>
          <a:bodyPr>
            <a:normAutofit fontScale="85000" lnSpcReduction="20000"/>
          </a:bodyPr>
          <a:lstStyle/>
          <a:p>
            <a:r>
              <a:rPr lang="en-US" altLang="zh-TW" dirty="0" smtClean="0"/>
              <a:t>A technique whereby server-side multimedia elements are sent in their native formats down to the client devices. Then the client can play the multimedia streams locally and dynamically insert them back into the proper position on the screen. This works well</a:t>
            </a:r>
          </a:p>
          <a:p>
            <a:pPr lvl="1"/>
            <a:r>
              <a:rPr lang="en-US" altLang="zh-TW" dirty="0" smtClean="0"/>
              <a:t> If your client has the technical capability and hardware specs to render the multimedia, and </a:t>
            </a:r>
          </a:p>
          <a:p>
            <a:pPr lvl="1"/>
            <a:r>
              <a:rPr lang="en-US" altLang="zh-TW" dirty="0" smtClean="0"/>
              <a:t>Your client has the proper codec installed so that it knows how to render the multimedia content. In effect, this means that your clients can’t be “too thin.”</a:t>
            </a:r>
          </a:p>
          <a:p>
            <a:pPr lvl="1"/>
            <a:endParaRPr lang="en-US" altLang="zh-TW" dirty="0" smtClean="0"/>
          </a:p>
          <a:p>
            <a:r>
              <a:rPr lang="en-US" altLang="zh-TW" dirty="0" smtClean="0"/>
              <a:t>This is what Citrix does in ICA with their “</a:t>
            </a:r>
            <a:r>
              <a:rPr lang="en-US" altLang="zh-TW" dirty="0" err="1" smtClean="0"/>
              <a:t>SpeedScreen</a:t>
            </a:r>
            <a:r>
              <a:rPr lang="en-US" altLang="zh-TW" dirty="0" smtClean="0"/>
              <a:t>” multimedia acceleration enhancements. </a:t>
            </a:r>
          </a:p>
          <a:p>
            <a:endParaRPr lang="en-US" altLang="zh-TW" dirty="0" smtClean="0"/>
          </a:p>
          <a:p>
            <a:r>
              <a:rPr lang="en-US" altLang="zh-TW" dirty="0" smtClean="0"/>
              <a:t>It’s also what Wyse does in RDP with their TCX enhancements.</a:t>
            </a:r>
            <a:endParaRPr lang="en-US" altLang="zh-TW" dirty="0"/>
          </a:p>
        </p:txBody>
      </p:sp>
    </p:spTree>
    <p:extLst>
      <p:ext uri="{BB962C8B-B14F-4D97-AF65-F5344CB8AC3E}">
        <p14:creationId xmlns="" xmlns:p14="http://schemas.microsoft.com/office/powerpoint/2010/main" val="23574883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Server Graphics System Virtualization</a:t>
            </a:r>
            <a:endParaRPr lang="en-US" altLang="zh-TW" dirty="0"/>
          </a:p>
        </p:txBody>
      </p:sp>
      <p:sp>
        <p:nvSpPr>
          <p:cNvPr id="3" name="內容版面配置區 2"/>
          <p:cNvSpPr>
            <a:spLocks noGrp="1"/>
          </p:cNvSpPr>
          <p:nvPr>
            <p:ph idx="1"/>
          </p:nvPr>
        </p:nvSpPr>
        <p:spPr>
          <a:xfrm>
            <a:off x="467544" y="1340768"/>
            <a:ext cx="8229600" cy="5184576"/>
          </a:xfrm>
        </p:spPr>
        <p:txBody>
          <a:bodyPr>
            <a:normAutofit fontScale="70000" lnSpcReduction="20000"/>
          </a:bodyPr>
          <a:lstStyle/>
          <a:p>
            <a:r>
              <a:rPr lang="en-US" altLang="zh-TW" dirty="0" smtClean="0"/>
              <a:t>Software on the host captures all possible graphical layers (GDI, WPF, DirectX, etc.) and renders them into a remote protocol stream (like RDP) where they’re sent down to the client as fast as possible. </a:t>
            </a:r>
          </a:p>
          <a:p>
            <a:pPr lvl="1"/>
            <a:r>
              <a:rPr lang="en-US" altLang="zh-TW" dirty="0" smtClean="0"/>
              <a:t>This will give the client an experience which is very close to local performance, regardless of the client device (even on very low-end WinCE and Linux clients).</a:t>
            </a:r>
          </a:p>
          <a:p>
            <a:endParaRPr lang="en-US" altLang="zh-TW" dirty="0" smtClean="0"/>
          </a:p>
          <a:p>
            <a:r>
              <a:rPr lang="en-US" altLang="zh-TW" dirty="0" smtClean="0"/>
              <a:t>GPU capabilities must exist on the server side where the rendering is taking place. </a:t>
            </a:r>
          </a:p>
          <a:p>
            <a:pPr lvl="1"/>
            <a:r>
              <a:rPr lang="en-US" altLang="zh-TW" dirty="0" smtClean="0"/>
              <a:t>This is fine if you plug a physical graphics card into physical hardware running a physical OS. </a:t>
            </a:r>
          </a:p>
          <a:p>
            <a:pPr lvl="1"/>
            <a:r>
              <a:rPr lang="en-US" altLang="zh-TW" dirty="0" smtClean="0"/>
              <a:t>In a VDI scenario, your hypervisor must be able to </a:t>
            </a:r>
            <a:r>
              <a:rPr lang="en-US" altLang="zh-TW" dirty="0" err="1" smtClean="0"/>
              <a:t>virtualize</a:t>
            </a:r>
            <a:r>
              <a:rPr lang="en-US" altLang="zh-TW" dirty="0" smtClean="0"/>
              <a:t> the GPU just like any other piece of hardware. This means that the Windows desktop OS running inside the VM be able to detect the “virtual” GPU so that it can enable all of it’s cool graphical features.</a:t>
            </a:r>
          </a:p>
          <a:p>
            <a:endParaRPr lang="en-US" altLang="zh-TW" dirty="0" smtClean="0"/>
          </a:p>
          <a:p>
            <a:r>
              <a:rPr lang="en-US" altLang="zh-TW" dirty="0" smtClean="0"/>
              <a:t>This is what </a:t>
            </a:r>
            <a:r>
              <a:rPr lang="en-US" altLang="zh-TW" dirty="0" err="1" smtClean="0"/>
              <a:t>Calista</a:t>
            </a:r>
            <a:r>
              <a:rPr lang="en-US" altLang="zh-TW" dirty="0" smtClean="0"/>
              <a:t> Technologies does today</a:t>
            </a:r>
          </a:p>
          <a:p>
            <a:pPr lvl="1"/>
            <a:r>
              <a:rPr lang="en-US" altLang="zh-TW" dirty="0" smtClean="0"/>
              <a:t>Full desktop-like remote experience to any RDP client, even low-end ones, over the regular RDP protocol.</a:t>
            </a:r>
            <a:endParaRPr lang="en-US" altLang="zh-TW" dirty="0"/>
          </a:p>
        </p:txBody>
      </p:sp>
    </p:spTree>
    <p:extLst>
      <p:ext uri="{BB962C8B-B14F-4D97-AF65-F5344CB8AC3E}">
        <p14:creationId xmlns="" xmlns:p14="http://schemas.microsoft.com/office/powerpoint/2010/main" val="23574883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200" dirty="0" smtClean="0"/>
              <a:t>Hardware Acceleration on Server/Client</a:t>
            </a:r>
            <a:endParaRPr lang="en-US" altLang="zh-TW" sz="3200" dirty="0"/>
          </a:p>
        </p:txBody>
      </p:sp>
      <p:sp>
        <p:nvSpPr>
          <p:cNvPr id="3" name="內容版面配置區 2"/>
          <p:cNvSpPr>
            <a:spLocks noGrp="1"/>
          </p:cNvSpPr>
          <p:nvPr>
            <p:ph idx="1"/>
          </p:nvPr>
        </p:nvSpPr>
        <p:spPr>
          <a:xfrm>
            <a:off x="457200" y="1340768"/>
            <a:ext cx="8229600" cy="4824536"/>
          </a:xfrm>
        </p:spPr>
        <p:txBody>
          <a:bodyPr>
            <a:normAutofit/>
          </a:bodyPr>
          <a:lstStyle/>
          <a:p>
            <a:r>
              <a:rPr lang="en-US" altLang="zh-TW" dirty="0" smtClean="0"/>
              <a:t>Screen and video content is captured on the host via a special chipset and sent across the network in a proprietary way to a client device with a matching special chipset.</a:t>
            </a:r>
          </a:p>
          <a:p>
            <a:endParaRPr lang="en-US" altLang="zh-TW" dirty="0" smtClean="0"/>
          </a:p>
          <a:p>
            <a:r>
              <a:rPr lang="en-US" altLang="zh-TW" dirty="0" smtClean="0"/>
              <a:t>This is what </a:t>
            </a:r>
            <a:r>
              <a:rPr lang="en-US" altLang="zh-TW" dirty="0" err="1" smtClean="0"/>
              <a:t>Teradici</a:t>
            </a:r>
            <a:r>
              <a:rPr lang="en-US" altLang="zh-TW" dirty="0" smtClean="0"/>
              <a:t> does. Today their solution works with physical blades (with their special TERA chips) and their clients (also with TERA </a:t>
            </a:r>
            <a:r>
              <a:rPr lang="en-US" altLang="zh-TW" dirty="0" smtClean="0"/>
              <a:t>chips.</a:t>
            </a:r>
            <a:endParaRPr lang="en-US" altLang="zh-TW" dirty="0"/>
          </a:p>
        </p:txBody>
      </p:sp>
    </p:spTree>
    <p:extLst>
      <p:ext uri="{BB962C8B-B14F-4D97-AF65-F5344CB8AC3E}">
        <p14:creationId xmlns="" xmlns:p14="http://schemas.microsoft.com/office/powerpoint/2010/main" val="23574883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Session </a:t>
            </a:r>
            <a:r>
              <a:rPr lang="en-US" altLang="zh-TW" dirty="0" smtClean="0"/>
              <a:t>Broker</a:t>
            </a:r>
            <a:endParaRPr lang="zh-TW" altLang="en-US" dirty="0"/>
          </a:p>
        </p:txBody>
      </p:sp>
      <p:sp>
        <p:nvSpPr>
          <p:cNvPr id="3" name="內容版面配置區 2"/>
          <p:cNvSpPr>
            <a:spLocks noGrp="1"/>
          </p:cNvSpPr>
          <p:nvPr>
            <p:ph idx="1"/>
          </p:nvPr>
        </p:nvSpPr>
        <p:spPr>
          <a:xfrm>
            <a:off x="457200" y="1484784"/>
            <a:ext cx="8229600" cy="4525963"/>
          </a:xfrm>
        </p:spPr>
        <p:txBody>
          <a:bodyPr/>
          <a:lstStyle/>
          <a:p>
            <a:r>
              <a:rPr lang="en-US" altLang="zh-TW" dirty="0"/>
              <a:t>The session broker is responsible for </a:t>
            </a:r>
            <a:endParaRPr lang="en-US" altLang="zh-TW" dirty="0" smtClean="0"/>
          </a:p>
          <a:p>
            <a:pPr lvl="1"/>
            <a:r>
              <a:rPr lang="en-US" altLang="zh-TW" dirty="0" smtClean="0"/>
              <a:t>Distribute </a:t>
            </a:r>
            <a:r>
              <a:rPr lang="en-US" altLang="zh-TW" dirty="0"/>
              <a:t>sessions from clients to </a:t>
            </a:r>
            <a:r>
              <a:rPr lang="en-US" altLang="zh-TW" dirty="0" smtClean="0"/>
              <a:t>VMs</a:t>
            </a:r>
          </a:p>
          <a:p>
            <a:pPr lvl="1"/>
            <a:r>
              <a:rPr lang="en-US" altLang="zh-TW" dirty="0" smtClean="0"/>
              <a:t>Redirect disconnected sessions of users back </a:t>
            </a:r>
            <a:r>
              <a:rPr lang="en-US" altLang="zh-TW" dirty="0"/>
              <a:t>to their original VMs</a:t>
            </a:r>
            <a:r>
              <a:rPr lang="en-US" altLang="zh-TW" dirty="0" smtClean="0"/>
              <a:t>.</a:t>
            </a:r>
          </a:p>
          <a:p>
            <a:pPr lvl="1"/>
            <a:r>
              <a:rPr lang="en-US" altLang="zh-TW" dirty="0" smtClean="0"/>
              <a:t>Example: Windows </a:t>
            </a:r>
            <a:r>
              <a:rPr lang="en-US" altLang="zh-TW" dirty="0"/>
              <a:t>Server 2008 </a:t>
            </a:r>
            <a:r>
              <a:rPr lang="en-US" altLang="zh-TW" dirty="0" smtClean="0"/>
              <a:t>R2, </a:t>
            </a:r>
            <a:r>
              <a:rPr lang="en-US" altLang="zh-TW" dirty="0" err="1" smtClean="0"/>
              <a:t>XenDesktop</a:t>
            </a:r>
            <a:r>
              <a:rPr lang="en-US" altLang="zh-TW" dirty="0" smtClean="0"/>
              <a:t> (for </a:t>
            </a:r>
            <a:r>
              <a:rPr lang="en-US" altLang="zh-TW" dirty="0"/>
              <a:t>Microsoft </a:t>
            </a:r>
            <a:r>
              <a:rPr lang="en-US" altLang="zh-TW" dirty="0" smtClean="0"/>
              <a:t>VDI), and VMware </a:t>
            </a:r>
            <a:r>
              <a:rPr lang="en-US" altLang="zh-TW" dirty="0"/>
              <a:t>View </a:t>
            </a:r>
            <a:r>
              <a:rPr lang="en-US" altLang="zh-TW" dirty="0" smtClean="0"/>
              <a:t>Manager</a:t>
            </a:r>
            <a:endParaRPr lang="zh-TW" altLang="en-US" dirty="0"/>
          </a:p>
        </p:txBody>
      </p:sp>
      <p:sp>
        <p:nvSpPr>
          <p:cNvPr id="4" name="矩形 3"/>
          <p:cNvSpPr/>
          <p:nvPr/>
        </p:nvSpPr>
        <p:spPr>
          <a:xfrm>
            <a:off x="1439652" y="4637357"/>
            <a:ext cx="1080120" cy="864096"/>
          </a:xfrm>
          <a:prstGeom prst="rect">
            <a:avLst/>
          </a:prstGeom>
        </p:spPr>
        <p:style>
          <a:lnRef idx="1">
            <a:schemeClr val="accent5"/>
          </a:lnRef>
          <a:fillRef idx="3">
            <a:schemeClr val="accent5"/>
          </a:fillRef>
          <a:effectRef idx="2">
            <a:schemeClr val="accent5"/>
          </a:effectRef>
          <a:fontRef idx="minor">
            <a:schemeClr val="lt1"/>
          </a:fontRef>
        </p:style>
        <p:txBody>
          <a:bodyPr rtlCol="0" anchor="t"/>
          <a:lstStyle/>
          <a:p>
            <a:pPr algn="ctr"/>
            <a:r>
              <a:rPr lang="en-US" altLang="zh-TW" sz="2400" dirty="0" smtClean="0"/>
              <a:t>Client</a:t>
            </a:r>
            <a:endParaRPr lang="zh-TW" altLang="en-US" sz="2400" dirty="0"/>
          </a:p>
        </p:txBody>
      </p:sp>
      <p:sp>
        <p:nvSpPr>
          <p:cNvPr id="5" name="矩形 4"/>
          <p:cNvSpPr/>
          <p:nvPr/>
        </p:nvSpPr>
        <p:spPr>
          <a:xfrm>
            <a:off x="1583668" y="5099674"/>
            <a:ext cx="1080120" cy="864096"/>
          </a:xfrm>
          <a:prstGeom prst="rect">
            <a:avLst/>
          </a:prstGeom>
        </p:spPr>
        <p:style>
          <a:lnRef idx="1">
            <a:schemeClr val="accent5"/>
          </a:lnRef>
          <a:fillRef idx="3">
            <a:schemeClr val="accent5"/>
          </a:fillRef>
          <a:effectRef idx="2">
            <a:schemeClr val="accent5"/>
          </a:effectRef>
          <a:fontRef idx="minor">
            <a:schemeClr val="lt1"/>
          </a:fontRef>
        </p:style>
        <p:txBody>
          <a:bodyPr rtlCol="0" anchor="t"/>
          <a:lstStyle/>
          <a:p>
            <a:pPr algn="ctr"/>
            <a:r>
              <a:rPr lang="en-US" altLang="zh-TW" sz="2400" dirty="0" smtClean="0"/>
              <a:t>Client</a:t>
            </a:r>
            <a:endParaRPr lang="zh-TW" altLang="en-US" sz="2400" dirty="0"/>
          </a:p>
        </p:txBody>
      </p:sp>
      <p:sp>
        <p:nvSpPr>
          <p:cNvPr id="6" name="矩形 5"/>
          <p:cNvSpPr/>
          <p:nvPr/>
        </p:nvSpPr>
        <p:spPr>
          <a:xfrm>
            <a:off x="1775869" y="5573461"/>
            <a:ext cx="1080120" cy="864096"/>
          </a:xfrm>
          <a:prstGeom prst="rect">
            <a:avLst/>
          </a:prstGeom>
        </p:spPr>
        <p:style>
          <a:lnRef idx="1">
            <a:schemeClr val="accent5"/>
          </a:lnRef>
          <a:fillRef idx="3">
            <a:schemeClr val="accent5"/>
          </a:fillRef>
          <a:effectRef idx="2">
            <a:schemeClr val="accent5"/>
          </a:effectRef>
          <a:fontRef idx="minor">
            <a:schemeClr val="lt1"/>
          </a:fontRef>
        </p:style>
        <p:txBody>
          <a:bodyPr rtlCol="0" anchor="t"/>
          <a:lstStyle/>
          <a:p>
            <a:pPr algn="ctr"/>
            <a:r>
              <a:rPr lang="en-US" altLang="zh-TW" sz="2400" dirty="0" smtClean="0"/>
              <a:t>Client</a:t>
            </a:r>
            <a:endParaRPr lang="zh-TW" altLang="en-US" sz="2400" dirty="0"/>
          </a:p>
        </p:txBody>
      </p:sp>
      <p:sp>
        <p:nvSpPr>
          <p:cNvPr id="7" name="立方體 6"/>
          <p:cNvSpPr/>
          <p:nvPr/>
        </p:nvSpPr>
        <p:spPr>
          <a:xfrm>
            <a:off x="3671900" y="4277317"/>
            <a:ext cx="1584176" cy="2072343"/>
          </a:xfrm>
          <a:prstGeom prst="cub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TW" sz="2400" dirty="0" smtClean="0"/>
              <a:t>Session </a:t>
            </a:r>
          </a:p>
          <a:p>
            <a:pPr algn="ctr"/>
            <a:r>
              <a:rPr lang="en-US" altLang="zh-TW" sz="2400" dirty="0" smtClean="0"/>
              <a:t>Broker</a:t>
            </a:r>
            <a:endParaRPr lang="zh-TW" altLang="en-US" sz="2400" dirty="0"/>
          </a:p>
        </p:txBody>
      </p:sp>
      <p:sp>
        <p:nvSpPr>
          <p:cNvPr id="8" name="矩形 7"/>
          <p:cNvSpPr/>
          <p:nvPr/>
        </p:nvSpPr>
        <p:spPr>
          <a:xfrm>
            <a:off x="6048164" y="4667626"/>
            <a:ext cx="1080120" cy="864096"/>
          </a:xfrm>
          <a:prstGeom prst="rect">
            <a:avLst/>
          </a:prstGeom>
        </p:spPr>
        <p:style>
          <a:lnRef idx="1">
            <a:schemeClr val="accent3"/>
          </a:lnRef>
          <a:fillRef idx="3">
            <a:schemeClr val="accent3"/>
          </a:fillRef>
          <a:effectRef idx="2">
            <a:schemeClr val="accent3"/>
          </a:effectRef>
          <a:fontRef idx="minor">
            <a:schemeClr val="lt1"/>
          </a:fontRef>
        </p:style>
        <p:txBody>
          <a:bodyPr rtlCol="0" anchor="t"/>
          <a:lstStyle/>
          <a:p>
            <a:pPr algn="ctr"/>
            <a:r>
              <a:rPr lang="en-US" altLang="zh-TW" sz="2400" dirty="0" smtClean="0"/>
              <a:t>VM</a:t>
            </a:r>
            <a:endParaRPr lang="zh-TW" altLang="en-US" sz="2400" dirty="0"/>
          </a:p>
        </p:txBody>
      </p:sp>
      <p:sp>
        <p:nvSpPr>
          <p:cNvPr id="9" name="矩形 8"/>
          <p:cNvSpPr/>
          <p:nvPr/>
        </p:nvSpPr>
        <p:spPr>
          <a:xfrm>
            <a:off x="6336196" y="5075266"/>
            <a:ext cx="1080120" cy="864096"/>
          </a:xfrm>
          <a:prstGeom prst="rect">
            <a:avLst/>
          </a:prstGeom>
        </p:spPr>
        <p:style>
          <a:lnRef idx="1">
            <a:schemeClr val="accent3"/>
          </a:lnRef>
          <a:fillRef idx="3">
            <a:schemeClr val="accent3"/>
          </a:fillRef>
          <a:effectRef idx="2">
            <a:schemeClr val="accent3"/>
          </a:effectRef>
          <a:fontRef idx="minor">
            <a:schemeClr val="lt1"/>
          </a:fontRef>
        </p:style>
        <p:txBody>
          <a:bodyPr rtlCol="0" anchor="t"/>
          <a:lstStyle/>
          <a:p>
            <a:pPr algn="ctr"/>
            <a:r>
              <a:rPr lang="en-US" altLang="zh-TW" sz="2400" dirty="0" smtClean="0"/>
              <a:t>VM</a:t>
            </a:r>
            <a:endParaRPr lang="zh-TW" altLang="en-US" sz="2400" dirty="0"/>
          </a:p>
        </p:txBody>
      </p:sp>
      <p:sp>
        <p:nvSpPr>
          <p:cNvPr id="10" name="矩形 9"/>
          <p:cNvSpPr/>
          <p:nvPr/>
        </p:nvSpPr>
        <p:spPr>
          <a:xfrm>
            <a:off x="6588224" y="5589240"/>
            <a:ext cx="1080120" cy="864096"/>
          </a:xfrm>
          <a:prstGeom prst="rect">
            <a:avLst/>
          </a:prstGeom>
        </p:spPr>
        <p:style>
          <a:lnRef idx="1">
            <a:schemeClr val="accent3"/>
          </a:lnRef>
          <a:fillRef idx="3">
            <a:schemeClr val="accent3"/>
          </a:fillRef>
          <a:effectRef idx="2">
            <a:schemeClr val="accent3"/>
          </a:effectRef>
          <a:fontRef idx="minor">
            <a:schemeClr val="lt1"/>
          </a:fontRef>
        </p:style>
        <p:txBody>
          <a:bodyPr rtlCol="0" anchor="t"/>
          <a:lstStyle/>
          <a:p>
            <a:pPr algn="ctr"/>
            <a:r>
              <a:rPr lang="en-US" altLang="zh-TW" sz="2400" dirty="0" smtClean="0"/>
              <a:t>VM</a:t>
            </a:r>
            <a:endParaRPr lang="zh-TW" altLang="en-US" sz="2400" dirty="0"/>
          </a:p>
        </p:txBody>
      </p:sp>
      <p:cxnSp>
        <p:nvCxnSpPr>
          <p:cNvPr id="12" name="直線接點 11"/>
          <p:cNvCxnSpPr>
            <a:stCxn id="4" idx="3"/>
            <a:endCxn id="7" idx="2"/>
          </p:cNvCxnSpPr>
          <p:nvPr/>
        </p:nvCxnSpPr>
        <p:spPr>
          <a:xfrm>
            <a:off x="2519772" y="5069405"/>
            <a:ext cx="1152128" cy="442106"/>
          </a:xfrm>
          <a:prstGeom prst="line">
            <a:avLst/>
          </a:prstGeom>
          <a:ln>
            <a:prstDash val="sysDot"/>
          </a:ln>
        </p:spPr>
        <p:style>
          <a:lnRef idx="2">
            <a:schemeClr val="dk1"/>
          </a:lnRef>
          <a:fillRef idx="0">
            <a:schemeClr val="dk1"/>
          </a:fillRef>
          <a:effectRef idx="1">
            <a:schemeClr val="dk1"/>
          </a:effectRef>
          <a:fontRef idx="minor">
            <a:schemeClr val="tx1"/>
          </a:fontRef>
        </p:style>
      </p:cxnSp>
      <p:cxnSp>
        <p:nvCxnSpPr>
          <p:cNvPr id="17" name="直線接點 16"/>
          <p:cNvCxnSpPr>
            <a:stCxn id="6" idx="3"/>
            <a:endCxn id="7" idx="2"/>
          </p:cNvCxnSpPr>
          <p:nvPr/>
        </p:nvCxnSpPr>
        <p:spPr>
          <a:xfrm flipV="1">
            <a:off x="2855989" y="5511511"/>
            <a:ext cx="815911" cy="493998"/>
          </a:xfrm>
          <a:prstGeom prst="line">
            <a:avLst/>
          </a:prstGeom>
          <a:ln>
            <a:prstDash val="sysDot"/>
          </a:ln>
        </p:spPr>
        <p:style>
          <a:lnRef idx="2">
            <a:schemeClr val="dk1"/>
          </a:lnRef>
          <a:fillRef idx="0">
            <a:schemeClr val="dk1"/>
          </a:fillRef>
          <a:effectRef idx="1">
            <a:schemeClr val="dk1"/>
          </a:effectRef>
          <a:fontRef idx="minor">
            <a:schemeClr val="tx1"/>
          </a:fontRef>
        </p:style>
      </p:cxnSp>
      <p:cxnSp>
        <p:nvCxnSpPr>
          <p:cNvPr id="34" name="直線單箭頭接點 33"/>
          <p:cNvCxnSpPr>
            <a:stCxn id="7" idx="5"/>
            <a:endCxn id="8" idx="1"/>
          </p:cNvCxnSpPr>
          <p:nvPr/>
        </p:nvCxnSpPr>
        <p:spPr>
          <a:xfrm flipV="1">
            <a:off x="5256076" y="5099674"/>
            <a:ext cx="792088" cy="15793"/>
          </a:xfrm>
          <a:prstGeom prst="straightConnector1">
            <a:avLst/>
          </a:prstGeom>
          <a:ln>
            <a:prstDash val="sysDot"/>
            <a:tailEnd type="arrow"/>
          </a:ln>
        </p:spPr>
        <p:style>
          <a:lnRef idx="2">
            <a:schemeClr val="dk1"/>
          </a:lnRef>
          <a:fillRef idx="0">
            <a:schemeClr val="dk1"/>
          </a:fillRef>
          <a:effectRef idx="1">
            <a:schemeClr val="dk1"/>
          </a:effectRef>
          <a:fontRef idx="minor">
            <a:schemeClr val="tx1"/>
          </a:fontRef>
        </p:style>
      </p:cxnSp>
      <p:cxnSp>
        <p:nvCxnSpPr>
          <p:cNvPr id="38" name="直線單箭頭接點 37"/>
          <p:cNvCxnSpPr>
            <a:stCxn id="7" idx="5"/>
            <a:endCxn id="10" idx="1"/>
          </p:cNvCxnSpPr>
          <p:nvPr/>
        </p:nvCxnSpPr>
        <p:spPr>
          <a:xfrm>
            <a:off x="5256076" y="5115467"/>
            <a:ext cx="1332148" cy="905821"/>
          </a:xfrm>
          <a:prstGeom prst="straightConnector1">
            <a:avLst/>
          </a:prstGeom>
          <a:ln>
            <a:prstDash val="sysDot"/>
            <a:tailEnd type="arrow"/>
          </a:ln>
        </p:spPr>
        <p:style>
          <a:lnRef idx="2">
            <a:schemeClr val="dk1"/>
          </a:lnRef>
          <a:fillRef idx="0">
            <a:schemeClr val="dk1"/>
          </a:fillRef>
          <a:effectRef idx="1">
            <a:schemeClr val="dk1"/>
          </a:effectRef>
          <a:fontRef idx="minor">
            <a:schemeClr val="tx1"/>
          </a:fontRef>
        </p:style>
      </p:cxnSp>
      <p:sp>
        <p:nvSpPr>
          <p:cNvPr id="41" name="文字方塊 40"/>
          <p:cNvSpPr txBox="1"/>
          <p:nvPr/>
        </p:nvSpPr>
        <p:spPr>
          <a:xfrm>
            <a:off x="2831896" y="5285429"/>
            <a:ext cx="527879" cy="461665"/>
          </a:xfrm>
          <a:prstGeom prst="rect">
            <a:avLst/>
          </a:prstGeom>
          <a:noFill/>
        </p:spPr>
        <p:txBody>
          <a:bodyPr wrap="square" rtlCol="0">
            <a:spAutoFit/>
          </a:bodyPr>
          <a:lstStyle/>
          <a:p>
            <a:pPr algn="ctr"/>
            <a:r>
              <a:rPr lang="en-US" altLang="zh-TW" sz="2400" b="1" dirty="0" smtClean="0"/>
              <a:t>. . . </a:t>
            </a:r>
            <a:endParaRPr lang="zh-TW" altLang="en-US" sz="2400" b="1" dirty="0"/>
          </a:p>
        </p:txBody>
      </p:sp>
      <p:sp>
        <p:nvSpPr>
          <p:cNvPr id="42" name="文字方塊 41"/>
          <p:cNvSpPr txBox="1"/>
          <p:nvPr/>
        </p:nvSpPr>
        <p:spPr>
          <a:xfrm>
            <a:off x="5783795" y="5140016"/>
            <a:ext cx="527879" cy="461665"/>
          </a:xfrm>
          <a:prstGeom prst="rect">
            <a:avLst/>
          </a:prstGeom>
          <a:noFill/>
        </p:spPr>
        <p:txBody>
          <a:bodyPr wrap="square" rtlCol="0">
            <a:spAutoFit/>
          </a:bodyPr>
          <a:lstStyle/>
          <a:p>
            <a:pPr algn="ctr"/>
            <a:r>
              <a:rPr lang="en-US" altLang="zh-TW" sz="2400" b="1" dirty="0" smtClean="0"/>
              <a:t>. . . </a:t>
            </a:r>
            <a:endParaRPr lang="zh-TW" altLang="en-US" sz="2400" b="1" dirty="0"/>
          </a:p>
        </p:txBody>
      </p:sp>
    </p:spTree>
    <p:extLst>
      <p:ext uri="{BB962C8B-B14F-4D97-AF65-F5344CB8AC3E}">
        <p14:creationId xmlns="" xmlns:p14="http://schemas.microsoft.com/office/powerpoint/2010/main" val="1694088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Virtualization </a:t>
            </a:r>
            <a:r>
              <a:rPr lang="en-US" altLang="zh-TW" dirty="0" smtClean="0"/>
              <a:t>platform</a:t>
            </a:r>
            <a:endParaRPr lang="zh-TW" altLang="en-US" dirty="0"/>
          </a:p>
        </p:txBody>
      </p:sp>
      <p:sp>
        <p:nvSpPr>
          <p:cNvPr id="3" name="內容版面配置區 2"/>
          <p:cNvSpPr>
            <a:spLocks noGrp="1"/>
          </p:cNvSpPr>
          <p:nvPr>
            <p:ph idx="1"/>
          </p:nvPr>
        </p:nvSpPr>
        <p:spPr/>
        <p:txBody>
          <a:bodyPr/>
          <a:lstStyle/>
          <a:p>
            <a:r>
              <a:rPr lang="en-US" altLang="zh-TW" dirty="0" smtClean="0"/>
              <a:t>A platform </a:t>
            </a:r>
            <a:r>
              <a:rPr lang="en-US" altLang="zh-TW" dirty="0"/>
              <a:t>hosts VMs with the client operating </a:t>
            </a:r>
            <a:r>
              <a:rPr lang="en-US" altLang="zh-TW" dirty="0" smtClean="0"/>
              <a:t>systems </a:t>
            </a:r>
          </a:p>
          <a:p>
            <a:r>
              <a:rPr lang="en-US" altLang="zh-TW" dirty="0" smtClean="0"/>
              <a:t>This </a:t>
            </a:r>
            <a:r>
              <a:rPr lang="en-US" altLang="zh-TW" dirty="0"/>
              <a:t>platform must have the capacity to host enough VMs for all concurrently connected </a:t>
            </a:r>
            <a:r>
              <a:rPr lang="en-US" altLang="zh-TW" dirty="0" smtClean="0"/>
              <a:t>users</a:t>
            </a:r>
          </a:p>
          <a:p>
            <a:endParaRPr lang="zh-TW" altLang="en-US" dirty="0"/>
          </a:p>
        </p:txBody>
      </p:sp>
      <p:sp>
        <p:nvSpPr>
          <p:cNvPr id="4" name="矩形 3"/>
          <p:cNvSpPr/>
          <p:nvPr/>
        </p:nvSpPr>
        <p:spPr>
          <a:xfrm>
            <a:off x="2483768" y="5485200"/>
            <a:ext cx="4320480" cy="7920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800" dirty="0" smtClean="0"/>
              <a:t>Virtualization Platform</a:t>
            </a:r>
            <a:endParaRPr lang="zh-TW" altLang="en-US" sz="2800" dirty="0"/>
          </a:p>
        </p:txBody>
      </p:sp>
      <p:grpSp>
        <p:nvGrpSpPr>
          <p:cNvPr id="8" name="群組 7"/>
          <p:cNvGrpSpPr/>
          <p:nvPr/>
        </p:nvGrpSpPr>
        <p:grpSpPr>
          <a:xfrm>
            <a:off x="2519772" y="3933056"/>
            <a:ext cx="4248472" cy="1480136"/>
            <a:chOff x="2483768" y="4325128"/>
            <a:chExt cx="4248472" cy="1264112"/>
          </a:xfrm>
        </p:grpSpPr>
        <p:grpSp>
          <p:nvGrpSpPr>
            <p:cNvPr id="5" name="群組 4"/>
            <p:cNvGrpSpPr/>
            <p:nvPr/>
          </p:nvGrpSpPr>
          <p:grpSpPr>
            <a:xfrm>
              <a:off x="2483768" y="4325128"/>
              <a:ext cx="1368152" cy="1264112"/>
              <a:chOff x="2627784" y="3861048"/>
              <a:chExt cx="1512168" cy="1264112"/>
            </a:xfrm>
          </p:grpSpPr>
          <p:sp>
            <p:nvSpPr>
              <p:cNvPr id="6" name="矩形 5"/>
              <p:cNvSpPr/>
              <p:nvPr/>
            </p:nvSpPr>
            <p:spPr>
              <a:xfrm>
                <a:off x="2627784" y="3861048"/>
                <a:ext cx="1512168" cy="1264112"/>
              </a:xfrm>
              <a:prstGeom prst="rect">
                <a:avLst/>
              </a:prstGeom>
            </p:spPr>
            <p:style>
              <a:lnRef idx="1">
                <a:schemeClr val="accent3"/>
              </a:lnRef>
              <a:fillRef idx="3">
                <a:schemeClr val="accent3"/>
              </a:fillRef>
              <a:effectRef idx="2">
                <a:schemeClr val="accent3"/>
              </a:effectRef>
              <a:fontRef idx="minor">
                <a:schemeClr val="lt1"/>
              </a:fontRef>
            </p:style>
            <p:txBody>
              <a:bodyPr rtlCol="0" anchor="b"/>
              <a:lstStyle/>
              <a:p>
                <a:pPr algn="ctr"/>
                <a:r>
                  <a:rPr lang="en-US" altLang="zh-TW" sz="2000" dirty="0" smtClean="0"/>
                  <a:t>Virtual Machine</a:t>
                </a:r>
                <a:endParaRPr lang="zh-TW" altLang="en-US" sz="2000" dirty="0"/>
              </a:p>
            </p:txBody>
          </p:sp>
          <p:sp>
            <p:nvSpPr>
              <p:cNvPr id="7" name="矩形 6"/>
              <p:cNvSpPr/>
              <p:nvPr/>
            </p:nvSpPr>
            <p:spPr>
              <a:xfrm>
                <a:off x="2771800" y="3861048"/>
                <a:ext cx="1224136" cy="6320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TW" sz="2000" dirty="0" smtClean="0"/>
                  <a:t>Guest OS</a:t>
                </a:r>
                <a:endParaRPr lang="zh-TW" altLang="en-US" sz="2000" dirty="0"/>
              </a:p>
            </p:txBody>
          </p:sp>
        </p:grpSp>
        <p:grpSp>
          <p:nvGrpSpPr>
            <p:cNvPr id="12" name="群組 11"/>
            <p:cNvGrpSpPr/>
            <p:nvPr/>
          </p:nvGrpSpPr>
          <p:grpSpPr>
            <a:xfrm>
              <a:off x="3923928" y="4325128"/>
              <a:ext cx="1368152" cy="1264112"/>
              <a:chOff x="2627784" y="3861048"/>
              <a:chExt cx="1512168" cy="1264112"/>
            </a:xfrm>
          </p:grpSpPr>
          <p:sp>
            <p:nvSpPr>
              <p:cNvPr id="13" name="矩形 12"/>
              <p:cNvSpPr/>
              <p:nvPr/>
            </p:nvSpPr>
            <p:spPr>
              <a:xfrm>
                <a:off x="2627784" y="3861048"/>
                <a:ext cx="1512168" cy="1264112"/>
              </a:xfrm>
              <a:prstGeom prst="rect">
                <a:avLst/>
              </a:prstGeom>
            </p:spPr>
            <p:style>
              <a:lnRef idx="1">
                <a:schemeClr val="accent3"/>
              </a:lnRef>
              <a:fillRef idx="3">
                <a:schemeClr val="accent3"/>
              </a:fillRef>
              <a:effectRef idx="2">
                <a:schemeClr val="accent3"/>
              </a:effectRef>
              <a:fontRef idx="minor">
                <a:schemeClr val="lt1"/>
              </a:fontRef>
            </p:style>
            <p:txBody>
              <a:bodyPr rtlCol="0" anchor="b"/>
              <a:lstStyle/>
              <a:p>
                <a:pPr algn="ctr"/>
                <a:r>
                  <a:rPr lang="en-US" altLang="zh-TW" sz="2000" dirty="0" smtClean="0"/>
                  <a:t>Virtual Machine</a:t>
                </a:r>
                <a:endParaRPr lang="zh-TW" altLang="en-US" sz="2000" dirty="0"/>
              </a:p>
            </p:txBody>
          </p:sp>
          <p:sp>
            <p:nvSpPr>
              <p:cNvPr id="14" name="矩形 13"/>
              <p:cNvSpPr/>
              <p:nvPr/>
            </p:nvSpPr>
            <p:spPr>
              <a:xfrm>
                <a:off x="2771800" y="3861048"/>
                <a:ext cx="1224136" cy="6320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TW" sz="2000" dirty="0" smtClean="0"/>
                  <a:t>Guest OS</a:t>
                </a:r>
                <a:endParaRPr lang="zh-TW" altLang="en-US" sz="2000" dirty="0"/>
              </a:p>
            </p:txBody>
          </p:sp>
        </p:grpSp>
        <p:grpSp>
          <p:nvGrpSpPr>
            <p:cNvPr id="15" name="群組 14"/>
            <p:cNvGrpSpPr/>
            <p:nvPr/>
          </p:nvGrpSpPr>
          <p:grpSpPr>
            <a:xfrm>
              <a:off x="5364088" y="4325128"/>
              <a:ext cx="1368152" cy="1264112"/>
              <a:chOff x="2627784" y="3861048"/>
              <a:chExt cx="1512168" cy="1264112"/>
            </a:xfrm>
          </p:grpSpPr>
          <p:sp>
            <p:nvSpPr>
              <p:cNvPr id="16" name="矩形 15"/>
              <p:cNvSpPr/>
              <p:nvPr/>
            </p:nvSpPr>
            <p:spPr>
              <a:xfrm>
                <a:off x="2627784" y="3861048"/>
                <a:ext cx="1512168" cy="1264112"/>
              </a:xfrm>
              <a:prstGeom prst="rect">
                <a:avLst/>
              </a:prstGeom>
            </p:spPr>
            <p:style>
              <a:lnRef idx="1">
                <a:schemeClr val="accent3"/>
              </a:lnRef>
              <a:fillRef idx="3">
                <a:schemeClr val="accent3"/>
              </a:fillRef>
              <a:effectRef idx="2">
                <a:schemeClr val="accent3"/>
              </a:effectRef>
              <a:fontRef idx="minor">
                <a:schemeClr val="lt1"/>
              </a:fontRef>
            </p:style>
            <p:txBody>
              <a:bodyPr rtlCol="0" anchor="b"/>
              <a:lstStyle/>
              <a:p>
                <a:pPr algn="ctr"/>
                <a:r>
                  <a:rPr lang="en-US" altLang="zh-TW" sz="2000" dirty="0" smtClean="0"/>
                  <a:t>Virtual Machine</a:t>
                </a:r>
                <a:endParaRPr lang="zh-TW" altLang="en-US" sz="2000" dirty="0"/>
              </a:p>
            </p:txBody>
          </p:sp>
          <p:sp>
            <p:nvSpPr>
              <p:cNvPr id="17" name="矩形 16"/>
              <p:cNvSpPr/>
              <p:nvPr/>
            </p:nvSpPr>
            <p:spPr>
              <a:xfrm>
                <a:off x="2771800" y="3861048"/>
                <a:ext cx="1224136" cy="6320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TW" sz="2000" dirty="0" smtClean="0"/>
                  <a:t>Guest OS</a:t>
                </a:r>
                <a:endParaRPr lang="zh-TW" altLang="en-US" sz="2000" dirty="0"/>
              </a:p>
            </p:txBody>
          </p:sp>
        </p:grpSp>
      </p:grpSp>
    </p:spTree>
    <p:extLst>
      <p:ext uri="{BB962C8B-B14F-4D97-AF65-F5344CB8AC3E}">
        <p14:creationId xmlns="" xmlns:p14="http://schemas.microsoft.com/office/powerpoint/2010/main" val="33720832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Virtual M</a:t>
            </a:r>
            <a:r>
              <a:rPr lang="en-US" altLang="zh-TW" dirty="0" smtClean="0"/>
              <a:t>anagement </a:t>
            </a:r>
            <a:r>
              <a:rPr lang="en-US" altLang="zh-TW" dirty="0"/>
              <a:t>P</a:t>
            </a:r>
            <a:r>
              <a:rPr lang="en-US" altLang="zh-TW" dirty="0" smtClean="0"/>
              <a:t>latform</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a:t>Virtual management </a:t>
            </a:r>
            <a:r>
              <a:rPr lang="en-US" altLang="zh-TW" dirty="0" smtClean="0"/>
              <a:t>platform is a platform that</a:t>
            </a:r>
          </a:p>
          <a:p>
            <a:pPr lvl="1"/>
            <a:r>
              <a:rPr lang="en-US" altLang="zh-TW" dirty="0" smtClean="0"/>
              <a:t>Manage the servers</a:t>
            </a:r>
          </a:p>
          <a:p>
            <a:pPr lvl="1"/>
            <a:r>
              <a:rPr lang="en-US" altLang="zh-TW" dirty="0" smtClean="0"/>
              <a:t>Provision </a:t>
            </a:r>
            <a:r>
              <a:rPr lang="en-US" altLang="zh-TW" dirty="0"/>
              <a:t>VMs quickly and </a:t>
            </a:r>
            <a:r>
              <a:rPr lang="en-US" altLang="zh-TW" dirty="0" smtClean="0"/>
              <a:t>efficiently</a:t>
            </a:r>
          </a:p>
          <a:p>
            <a:pPr lvl="1"/>
            <a:r>
              <a:rPr lang="en-US" altLang="zh-TW" dirty="0" smtClean="0"/>
              <a:t>Use templates </a:t>
            </a:r>
            <a:r>
              <a:rPr lang="en-US" altLang="zh-TW" dirty="0"/>
              <a:t>and libraries of disk images to provision the client </a:t>
            </a:r>
            <a:r>
              <a:rPr lang="en-US" altLang="zh-TW" dirty="0" smtClean="0"/>
              <a:t>OS in </a:t>
            </a:r>
            <a:r>
              <a:rPr lang="en-US" altLang="zh-TW" dirty="0"/>
              <a:t>VMs</a:t>
            </a:r>
            <a:r>
              <a:rPr lang="en-US" altLang="zh-TW" dirty="0" smtClean="0"/>
              <a:t>.</a:t>
            </a:r>
          </a:p>
          <a:p>
            <a:pPr lvl="1"/>
            <a:endParaRPr lang="en-US" altLang="zh-TW" dirty="0" smtClean="0"/>
          </a:p>
          <a:p>
            <a:r>
              <a:rPr lang="en-US" altLang="zh-TW" dirty="0" smtClean="0"/>
              <a:t>It ensures </a:t>
            </a:r>
            <a:r>
              <a:rPr lang="en-US" altLang="zh-TW" dirty="0"/>
              <a:t>there is always a pool of VMs available for new connections.</a:t>
            </a:r>
            <a:endParaRPr lang="zh-TW" altLang="en-US" dirty="0"/>
          </a:p>
          <a:p>
            <a:endParaRPr lang="en-US" altLang="zh-TW" dirty="0" smtClean="0"/>
          </a:p>
          <a:p>
            <a:r>
              <a:rPr lang="en-US" altLang="zh-TW" dirty="0" smtClean="0"/>
              <a:t>Two other functions</a:t>
            </a:r>
          </a:p>
          <a:p>
            <a:pPr lvl="1"/>
            <a:r>
              <a:rPr lang="en-US" altLang="zh-TW" dirty="0"/>
              <a:t>Application </a:t>
            </a:r>
            <a:r>
              <a:rPr lang="en-US" altLang="zh-TW" dirty="0" smtClean="0"/>
              <a:t>virtualization</a:t>
            </a:r>
          </a:p>
          <a:p>
            <a:pPr lvl="1"/>
            <a:r>
              <a:rPr lang="en-US" altLang="zh-TW" dirty="0"/>
              <a:t>Profile and data </a:t>
            </a:r>
            <a:r>
              <a:rPr lang="en-US" altLang="zh-TW" dirty="0" smtClean="0"/>
              <a:t>redirection</a:t>
            </a:r>
          </a:p>
        </p:txBody>
      </p:sp>
    </p:spTree>
    <p:extLst>
      <p:ext uri="{BB962C8B-B14F-4D97-AF65-F5344CB8AC3E}">
        <p14:creationId xmlns="" xmlns:p14="http://schemas.microsoft.com/office/powerpoint/2010/main" val="2509398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Application </a:t>
            </a:r>
            <a:r>
              <a:rPr lang="en-US" altLang="zh-TW" dirty="0" smtClean="0"/>
              <a:t>Virtualization</a:t>
            </a:r>
            <a:endParaRPr lang="zh-TW" altLang="en-US" dirty="0"/>
          </a:p>
        </p:txBody>
      </p:sp>
      <p:sp>
        <p:nvSpPr>
          <p:cNvPr id="3" name="內容版面配置區 2"/>
          <p:cNvSpPr>
            <a:spLocks noGrp="1"/>
          </p:cNvSpPr>
          <p:nvPr>
            <p:ph idx="1"/>
          </p:nvPr>
        </p:nvSpPr>
        <p:spPr>
          <a:xfrm>
            <a:off x="457200" y="1412776"/>
            <a:ext cx="8229600" cy="5256584"/>
          </a:xfrm>
        </p:spPr>
        <p:txBody>
          <a:bodyPr>
            <a:normAutofit fontScale="77500" lnSpcReduction="20000"/>
          </a:bodyPr>
          <a:lstStyle/>
          <a:p>
            <a:r>
              <a:rPr lang="en-US" altLang="zh-TW" dirty="0"/>
              <a:t> </a:t>
            </a:r>
            <a:r>
              <a:rPr lang="en-US" altLang="zh-TW" dirty="0" smtClean="0"/>
              <a:t>Application virtualization is software technology that encapsulates application software from the underlying operating system on which it is executed. </a:t>
            </a:r>
          </a:p>
          <a:p>
            <a:endParaRPr lang="en-US" altLang="zh-TW" dirty="0" smtClean="0"/>
          </a:p>
          <a:p>
            <a:r>
              <a:rPr lang="en-US" altLang="zh-TW" dirty="0" smtClean="0"/>
              <a:t>Application virtualization is layered on top of other virtualization technologies, such as storage virtualization or machine virtualization to allow computing resources to be distributed dynamically in real time. </a:t>
            </a:r>
          </a:p>
          <a:p>
            <a:pPr>
              <a:buNone/>
            </a:pPr>
            <a:endParaRPr lang="en-US" altLang="zh-TW" dirty="0" smtClean="0"/>
          </a:p>
          <a:p>
            <a:r>
              <a:rPr lang="en-US" altLang="zh-TW" dirty="0" smtClean="0"/>
              <a:t>Application virtualization enables fast availability of applications to the virtual client OS. </a:t>
            </a:r>
          </a:p>
          <a:p>
            <a:pPr>
              <a:buNone/>
            </a:pPr>
            <a:endParaRPr lang="en-US" altLang="zh-TW" dirty="0" smtClean="0"/>
          </a:p>
          <a:p>
            <a:r>
              <a:rPr lang="en-US" altLang="zh-TW" dirty="0" smtClean="0"/>
              <a:t>Solutions </a:t>
            </a:r>
            <a:r>
              <a:rPr lang="en-US" altLang="zh-TW" dirty="0"/>
              <a:t>for application virtualization </a:t>
            </a:r>
            <a:endParaRPr lang="en-US" altLang="zh-TW" dirty="0" smtClean="0"/>
          </a:p>
          <a:p>
            <a:pPr lvl="1"/>
            <a:r>
              <a:rPr lang="en-US" altLang="zh-TW" dirty="0" smtClean="0"/>
              <a:t>Microsoft </a:t>
            </a:r>
            <a:r>
              <a:rPr lang="en-US" altLang="zh-TW" dirty="0"/>
              <a:t>Application </a:t>
            </a:r>
            <a:r>
              <a:rPr lang="en-US" altLang="zh-TW" dirty="0" smtClean="0"/>
              <a:t>Virtualization</a:t>
            </a:r>
          </a:p>
          <a:p>
            <a:pPr lvl="2"/>
            <a:r>
              <a:rPr lang="en-US" altLang="zh-TW" dirty="0" smtClean="0"/>
              <a:t>For example, Windows 7 provides Windows XP Mode that enables older Windows XP application to run unmodified on Windows 7.</a:t>
            </a:r>
          </a:p>
          <a:p>
            <a:pPr lvl="1"/>
            <a:r>
              <a:rPr lang="en-US" altLang="zh-TW" dirty="0" smtClean="0"/>
              <a:t>VMware </a:t>
            </a:r>
            <a:r>
              <a:rPr lang="en-US" altLang="zh-TW" dirty="0"/>
              <a:t>Thin </a:t>
            </a:r>
            <a:r>
              <a:rPr lang="en-US" altLang="zh-TW" dirty="0" smtClean="0"/>
              <a:t>App</a:t>
            </a:r>
            <a:endParaRPr lang="zh-TW" altLang="en-US" dirty="0"/>
          </a:p>
        </p:txBody>
      </p:sp>
    </p:spTree>
    <p:extLst>
      <p:ext uri="{BB962C8B-B14F-4D97-AF65-F5344CB8AC3E}">
        <p14:creationId xmlns="" xmlns:p14="http://schemas.microsoft.com/office/powerpoint/2010/main" val="8471017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Overview</a:t>
            </a:r>
            <a:endParaRPr lang="en-US" altLang="zh-TW" dirty="0"/>
          </a:p>
        </p:txBody>
      </p:sp>
      <p:sp>
        <p:nvSpPr>
          <p:cNvPr id="5" name="文字版面配置區 4"/>
          <p:cNvSpPr>
            <a:spLocks noGrp="1"/>
          </p:cNvSpPr>
          <p:nvPr>
            <p:ph type="body" idx="1"/>
          </p:nvPr>
        </p:nvSpPr>
        <p:spPr/>
        <p:txBody>
          <a:bodyPr>
            <a:normAutofit/>
          </a:bodyPr>
          <a:lstStyle/>
          <a:p>
            <a:r>
              <a:rPr lang="en-US" altLang="zh-TW" dirty="0">
                <a:solidFill>
                  <a:srgbClr val="C00000"/>
                </a:solidFill>
              </a:rPr>
              <a:t>Traditional Desktop</a:t>
            </a:r>
          </a:p>
          <a:p>
            <a:r>
              <a:rPr lang="en-US" altLang="zh-TW" dirty="0" smtClean="0">
                <a:solidFill>
                  <a:schemeClr val="bg1">
                    <a:lumMod val="65000"/>
                  </a:schemeClr>
                </a:solidFill>
              </a:rPr>
              <a:t>What </a:t>
            </a:r>
            <a:r>
              <a:rPr lang="en-US" altLang="zh-TW" dirty="0">
                <a:solidFill>
                  <a:schemeClr val="bg1">
                    <a:lumMod val="65000"/>
                  </a:schemeClr>
                </a:solidFill>
              </a:rPr>
              <a:t>Kinds of Desktop Do People </a:t>
            </a:r>
            <a:r>
              <a:rPr lang="en-US" altLang="zh-TW" dirty="0" smtClean="0">
                <a:solidFill>
                  <a:schemeClr val="bg1">
                    <a:lumMod val="65000"/>
                  </a:schemeClr>
                </a:solidFill>
              </a:rPr>
              <a:t>Need Now?</a:t>
            </a:r>
            <a:endParaRPr lang="en-US" altLang="zh-TW" dirty="0">
              <a:solidFill>
                <a:schemeClr val="bg1">
                  <a:lumMod val="65000"/>
                </a:schemeClr>
              </a:solidFill>
            </a:endParaRPr>
          </a:p>
        </p:txBody>
      </p:sp>
    </p:spTree>
    <p:extLst>
      <p:ext uri="{BB962C8B-B14F-4D97-AF65-F5344CB8AC3E}">
        <p14:creationId xmlns="" xmlns:p14="http://schemas.microsoft.com/office/powerpoint/2010/main" val="41002204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Profile </a:t>
            </a:r>
            <a:r>
              <a:rPr lang="en-US" altLang="zh-TW" dirty="0" smtClean="0"/>
              <a:t>and Data Redirection</a:t>
            </a:r>
            <a:endParaRPr lang="zh-TW" altLang="en-US" dirty="0"/>
          </a:p>
        </p:txBody>
      </p:sp>
      <p:sp>
        <p:nvSpPr>
          <p:cNvPr id="3" name="內容版面配置區 2"/>
          <p:cNvSpPr>
            <a:spLocks noGrp="1"/>
          </p:cNvSpPr>
          <p:nvPr>
            <p:ph idx="1"/>
          </p:nvPr>
        </p:nvSpPr>
        <p:spPr/>
        <p:txBody>
          <a:bodyPr>
            <a:normAutofit/>
          </a:bodyPr>
          <a:lstStyle/>
          <a:p>
            <a:r>
              <a:rPr lang="en-US" altLang="zh-TW" dirty="0" smtClean="0"/>
              <a:t>It is important to maintain customization and configuration done by users between connections</a:t>
            </a:r>
          </a:p>
          <a:p>
            <a:pPr lvl="1"/>
            <a:r>
              <a:rPr lang="en-US" altLang="zh-TW" dirty="0" smtClean="0"/>
              <a:t>Users would customize </a:t>
            </a:r>
            <a:r>
              <a:rPr lang="en-US" altLang="zh-TW" dirty="0"/>
              <a:t>their </a:t>
            </a:r>
            <a:r>
              <a:rPr lang="en-US" altLang="zh-TW" dirty="0" smtClean="0"/>
              <a:t>environments</a:t>
            </a:r>
          </a:p>
          <a:p>
            <a:pPr lvl="1"/>
            <a:endParaRPr lang="en-US" altLang="zh-TW" dirty="0" smtClean="0"/>
          </a:p>
          <a:p>
            <a:r>
              <a:rPr lang="en-US" altLang="zh-TW" dirty="0" smtClean="0"/>
              <a:t>Profile </a:t>
            </a:r>
            <a:r>
              <a:rPr lang="en-US" altLang="zh-TW" dirty="0"/>
              <a:t>and data redirection ensure that </a:t>
            </a:r>
            <a:endParaRPr lang="en-US" altLang="zh-TW" dirty="0" smtClean="0"/>
          </a:p>
          <a:p>
            <a:pPr lvl="1"/>
            <a:r>
              <a:rPr lang="en-US" altLang="zh-TW" dirty="0" smtClean="0"/>
              <a:t>If users switch </a:t>
            </a:r>
            <a:r>
              <a:rPr lang="en-US" altLang="zh-TW" dirty="0"/>
              <a:t>between </a:t>
            </a:r>
            <a:r>
              <a:rPr lang="en-US" altLang="zh-TW" dirty="0" smtClean="0"/>
              <a:t>VMs, </a:t>
            </a:r>
            <a:r>
              <a:rPr lang="en-US" altLang="zh-TW" dirty="0"/>
              <a:t>they have a consistent </a:t>
            </a:r>
            <a:r>
              <a:rPr lang="en-US" altLang="zh-TW" dirty="0" smtClean="0"/>
              <a:t>environment</a:t>
            </a:r>
          </a:p>
          <a:p>
            <a:pPr lvl="1"/>
            <a:r>
              <a:rPr lang="en-US" altLang="zh-TW" dirty="0" smtClean="0"/>
              <a:t>If any </a:t>
            </a:r>
            <a:r>
              <a:rPr lang="en-US" altLang="zh-TW" dirty="0"/>
              <a:t>data the user </a:t>
            </a:r>
            <a:r>
              <a:rPr lang="en-US" altLang="zh-TW" dirty="0" smtClean="0"/>
              <a:t>stores, including folders such as documents, is </a:t>
            </a:r>
            <a:r>
              <a:rPr lang="en-US" altLang="zh-TW" dirty="0"/>
              <a:t>stored on a </a:t>
            </a:r>
            <a:r>
              <a:rPr lang="en-US" altLang="zh-TW" dirty="0" smtClean="0"/>
              <a:t>server</a:t>
            </a:r>
          </a:p>
        </p:txBody>
      </p:sp>
    </p:spTree>
    <p:extLst>
      <p:ext uri="{BB962C8B-B14F-4D97-AF65-F5344CB8AC3E}">
        <p14:creationId xmlns="" xmlns:p14="http://schemas.microsoft.com/office/powerpoint/2010/main" val="34110194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Client </a:t>
            </a:r>
            <a:r>
              <a:rPr lang="en-US" altLang="zh-TW" dirty="0" smtClean="0"/>
              <a:t>Devices</a:t>
            </a:r>
            <a:endParaRPr lang="zh-TW" altLang="en-US" dirty="0"/>
          </a:p>
        </p:txBody>
      </p:sp>
      <p:sp>
        <p:nvSpPr>
          <p:cNvPr id="3" name="內容版面配置區 2"/>
          <p:cNvSpPr>
            <a:spLocks noGrp="1"/>
          </p:cNvSpPr>
          <p:nvPr>
            <p:ph idx="1"/>
          </p:nvPr>
        </p:nvSpPr>
        <p:spPr/>
        <p:txBody>
          <a:bodyPr/>
          <a:lstStyle/>
          <a:p>
            <a:r>
              <a:rPr lang="en-US" altLang="zh-TW" dirty="0" smtClean="0"/>
              <a:t>Client </a:t>
            </a:r>
            <a:r>
              <a:rPr lang="en-US" altLang="zh-TW" dirty="0"/>
              <a:t>devices are the point of </a:t>
            </a:r>
            <a:r>
              <a:rPr lang="en-US" altLang="zh-TW" dirty="0" smtClean="0"/>
              <a:t>access</a:t>
            </a:r>
          </a:p>
          <a:p>
            <a:pPr lvl="1"/>
            <a:endParaRPr lang="en-US" altLang="zh-TW" dirty="0" smtClean="0"/>
          </a:p>
          <a:p>
            <a:r>
              <a:rPr lang="en-US" altLang="zh-TW" dirty="0" smtClean="0"/>
              <a:t>It could </a:t>
            </a:r>
            <a:r>
              <a:rPr lang="en-US" altLang="zh-TW" dirty="0"/>
              <a:t>be </a:t>
            </a:r>
            <a:endParaRPr lang="en-US" altLang="zh-TW" dirty="0" smtClean="0"/>
          </a:p>
          <a:p>
            <a:pPr lvl="1"/>
            <a:r>
              <a:rPr lang="en-US" altLang="zh-TW" dirty="0" smtClean="0"/>
              <a:t>Thin clients</a:t>
            </a:r>
          </a:p>
          <a:p>
            <a:pPr lvl="1"/>
            <a:r>
              <a:rPr lang="en-US" altLang="zh-TW" dirty="0"/>
              <a:t>C</a:t>
            </a:r>
            <a:r>
              <a:rPr lang="en-US" altLang="zh-TW" dirty="0" smtClean="0"/>
              <a:t>lients </a:t>
            </a:r>
            <a:r>
              <a:rPr lang="en-US" altLang="zh-TW" dirty="0"/>
              <a:t>running software on </a:t>
            </a:r>
            <a:r>
              <a:rPr lang="en-US" altLang="zh-TW" dirty="0" smtClean="0"/>
              <a:t>OS</a:t>
            </a:r>
          </a:p>
          <a:p>
            <a:pPr lvl="2"/>
            <a:r>
              <a:rPr lang="en-US" altLang="zh-TW" dirty="0" smtClean="0"/>
              <a:t>Such </a:t>
            </a:r>
            <a:r>
              <a:rPr lang="en-US" altLang="zh-TW" dirty="0"/>
              <a:t>as Windows, Linux, or others supported by the VDI </a:t>
            </a:r>
            <a:r>
              <a:rPr lang="en-US" altLang="zh-TW" dirty="0" smtClean="0"/>
              <a:t>solution</a:t>
            </a:r>
            <a:endParaRPr lang="zh-TW" altLang="en-US" dirty="0"/>
          </a:p>
        </p:txBody>
      </p:sp>
      <p:pic>
        <p:nvPicPr>
          <p:cNvPr id="4" name="Picture 2" descr="https://encrypted-tbn0.gstatic.com/images?q=tbn:ANd9GcTkbbFgF6QBvZVGW4qrfBuOznis15mFbz77k7Njl-ZOp7KSBCN1"/>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827584" y="4653136"/>
            <a:ext cx="2466975" cy="1847851"/>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descr="http://us.123rf.com/400wm/400/400/perysty/perysty1110/perysty111000022/10841962-illustration-of-touch-smartphone-on-white-background.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707904" y="4748969"/>
            <a:ext cx="1242138" cy="1656184"/>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6" descr="http://mediaserver.pulse2.com/uploads/2012/09/latitude-10-tablet.jpe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5148064" y="4941168"/>
            <a:ext cx="3124477" cy="184311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76984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Concept</a:t>
            </a:r>
            <a:endParaRPr lang="en-US" altLang="zh-TW" dirty="0"/>
          </a:p>
        </p:txBody>
      </p:sp>
      <p:sp>
        <p:nvSpPr>
          <p:cNvPr id="5" name="文字版面配置區 4"/>
          <p:cNvSpPr>
            <a:spLocks noGrp="1"/>
          </p:cNvSpPr>
          <p:nvPr>
            <p:ph type="body" idx="1"/>
          </p:nvPr>
        </p:nvSpPr>
        <p:spPr/>
        <p:txBody>
          <a:bodyPr>
            <a:normAutofit/>
          </a:bodyPr>
          <a:lstStyle/>
          <a:p>
            <a:endParaRPr lang="en-US" altLang="zh-TW" dirty="0" smtClean="0">
              <a:solidFill>
                <a:srgbClr val="C00000"/>
              </a:solidFill>
            </a:endParaRPr>
          </a:p>
          <a:p>
            <a:r>
              <a:rPr lang="en-US" altLang="zh-TW" dirty="0">
                <a:solidFill>
                  <a:schemeClr val="bg1">
                    <a:lumMod val="65000"/>
                  </a:schemeClr>
                </a:solidFill>
              </a:rPr>
              <a:t>What</a:t>
            </a:r>
            <a:r>
              <a:rPr lang="en-US" altLang="zh-TW" dirty="0" smtClean="0">
                <a:solidFill>
                  <a:srgbClr val="C00000"/>
                </a:solidFill>
              </a:rPr>
              <a:t> </a:t>
            </a:r>
            <a:r>
              <a:rPr lang="en-US" altLang="zh-TW" dirty="0">
                <a:solidFill>
                  <a:schemeClr val="bg1">
                    <a:lumMod val="65000"/>
                  </a:schemeClr>
                </a:solidFill>
              </a:rPr>
              <a:t>is VDI?</a:t>
            </a:r>
          </a:p>
          <a:p>
            <a:r>
              <a:rPr lang="en-US" altLang="zh-TW" dirty="0">
                <a:solidFill>
                  <a:schemeClr val="bg1">
                    <a:lumMod val="65000"/>
                  </a:schemeClr>
                </a:solidFill>
              </a:rPr>
              <a:t>Composition of VDI</a:t>
            </a:r>
          </a:p>
          <a:p>
            <a:r>
              <a:rPr lang="en-US" altLang="zh-TW" dirty="0">
                <a:solidFill>
                  <a:srgbClr val="C00000"/>
                </a:solidFill>
              </a:rPr>
              <a:t>Advantages and Disadvantage</a:t>
            </a:r>
          </a:p>
        </p:txBody>
      </p:sp>
    </p:spTree>
    <p:extLst>
      <p:ext uri="{BB962C8B-B14F-4D97-AF65-F5344CB8AC3E}">
        <p14:creationId xmlns="" xmlns:p14="http://schemas.microsoft.com/office/powerpoint/2010/main" val="42160628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Advantages</a:t>
            </a:r>
            <a:endParaRPr lang="zh-TW" altLang="en-US" dirty="0"/>
          </a:p>
        </p:txBody>
      </p:sp>
      <p:sp>
        <p:nvSpPr>
          <p:cNvPr id="3" name="內容版面配置區 2"/>
          <p:cNvSpPr>
            <a:spLocks noGrp="1"/>
          </p:cNvSpPr>
          <p:nvPr>
            <p:ph idx="1"/>
          </p:nvPr>
        </p:nvSpPr>
        <p:spPr>
          <a:xfrm>
            <a:off x="457200" y="1268760"/>
            <a:ext cx="8229600" cy="5256584"/>
          </a:xfrm>
        </p:spPr>
        <p:txBody>
          <a:bodyPr>
            <a:normAutofit fontScale="85000" lnSpcReduction="20000"/>
          </a:bodyPr>
          <a:lstStyle/>
          <a:p>
            <a:r>
              <a:rPr lang="en-US" altLang="zh-TW" dirty="0"/>
              <a:t>Improved</a:t>
            </a:r>
            <a:r>
              <a:rPr lang="en-US" altLang="zh-TW" dirty="0" smtClean="0"/>
              <a:t> utilization</a:t>
            </a:r>
          </a:p>
          <a:p>
            <a:pPr lvl="1"/>
            <a:r>
              <a:rPr lang="en-US" altLang="zh-TW" dirty="0" smtClean="0"/>
              <a:t>Efficient </a:t>
            </a:r>
            <a:r>
              <a:rPr lang="en-US" altLang="zh-TW" dirty="0"/>
              <a:t>use of CPU and memory </a:t>
            </a:r>
            <a:r>
              <a:rPr lang="en-US" altLang="zh-TW" dirty="0" smtClean="0"/>
              <a:t>resources</a:t>
            </a:r>
          </a:p>
          <a:p>
            <a:pPr lvl="1"/>
            <a:endParaRPr lang="en-US" altLang="zh-TW" dirty="0"/>
          </a:p>
          <a:p>
            <a:r>
              <a:rPr lang="en-US" altLang="zh-TW" dirty="0"/>
              <a:t>Improved</a:t>
            </a:r>
            <a:r>
              <a:rPr lang="en-US" altLang="zh-TW" dirty="0" smtClean="0"/>
              <a:t> availability</a:t>
            </a:r>
          </a:p>
          <a:p>
            <a:pPr lvl="1"/>
            <a:r>
              <a:rPr lang="en-US" altLang="zh-TW" dirty="0" smtClean="0"/>
              <a:t>Reduced </a:t>
            </a:r>
            <a:r>
              <a:rPr lang="en-US" altLang="zh-TW" dirty="0"/>
              <a:t>desktop </a:t>
            </a:r>
            <a:r>
              <a:rPr lang="en-US" altLang="zh-TW" dirty="0" smtClean="0"/>
              <a:t>downtime</a:t>
            </a:r>
          </a:p>
          <a:p>
            <a:pPr lvl="1"/>
            <a:endParaRPr lang="en-US" altLang="zh-TW" dirty="0"/>
          </a:p>
          <a:p>
            <a:r>
              <a:rPr lang="en-US" altLang="zh-TW" dirty="0"/>
              <a:t>Improved</a:t>
            </a:r>
            <a:r>
              <a:rPr lang="en-US" altLang="zh-TW" dirty="0" smtClean="0"/>
              <a:t> manageability</a:t>
            </a:r>
          </a:p>
          <a:p>
            <a:pPr lvl="1"/>
            <a:r>
              <a:rPr lang="en-US" altLang="zh-TW" dirty="0" smtClean="0"/>
              <a:t>Patches </a:t>
            </a:r>
            <a:r>
              <a:rPr lang="en-US" altLang="zh-TW" dirty="0"/>
              <a:t>and upgrades performed in data </a:t>
            </a:r>
            <a:r>
              <a:rPr lang="en-US" altLang="zh-TW" dirty="0" smtClean="0"/>
              <a:t>center</a:t>
            </a:r>
          </a:p>
          <a:p>
            <a:pPr lvl="1"/>
            <a:r>
              <a:rPr lang="en-US" altLang="zh-TW" dirty="0"/>
              <a:t>Centralized management reduces operational </a:t>
            </a:r>
            <a:r>
              <a:rPr lang="en-US" altLang="zh-TW" dirty="0" smtClean="0"/>
              <a:t>expenses</a:t>
            </a:r>
          </a:p>
          <a:p>
            <a:pPr lvl="1"/>
            <a:endParaRPr lang="zh-TW" altLang="en-US" dirty="0"/>
          </a:p>
          <a:p>
            <a:r>
              <a:rPr lang="en-US" altLang="zh-TW" dirty="0" smtClean="0"/>
              <a:t>Improved security</a:t>
            </a:r>
          </a:p>
          <a:p>
            <a:pPr lvl="1"/>
            <a:r>
              <a:rPr lang="en-US" altLang="zh-TW" dirty="0"/>
              <a:t>Data and applications reside in secure data </a:t>
            </a:r>
            <a:r>
              <a:rPr lang="en-US" altLang="zh-TW" dirty="0" smtClean="0"/>
              <a:t>centers</a:t>
            </a:r>
          </a:p>
          <a:p>
            <a:pPr lvl="1"/>
            <a:endParaRPr lang="en-US" altLang="zh-TW" dirty="0"/>
          </a:p>
          <a:p>
            <a:r>
              <a:rPr lang="en-US" altLang="zh-TW" dirty="0"/>
              <a:t>Rapid Client Deployment </a:t>
            </a:r>
            <a:endParaRPr lang="en-US" altLang="zh-TW" dirty="0" smtClean="0"/>
          </a:p>
          <a:p>
            <a:pPr lvl="1"/>
            <a:r>
              <a:rPr lang="en-US" altLang="zh-TW" dirty="0" smtClean="0"/>
              <a:t>New </a:t>
            </a:r>
            <a:r>
              <a:rPr lang="en-US" altLang="zh-TW" dirty="0"/>
              <a:t>users can be up and running </a:t>
            </a:r>
            <a:r>
              <a:rPr lang="en-US" altLang="zh-TW" dirty="0" smtClean="0"/>
              <a:t>quickly</a:t>
            </a:r>
            <a:endParaRPr lang="en-US" altLang="zh-TW" dirty="0"/>
          </a:p>
        </p:txBody>
      </p:sp>
    </p:spTree>
    <p:extLst>
      <p:ext uri="{BB962C8B-B14F-4D97-AF65-F5344CB8AC3E}">
        <p14:creationId xmlns="" xmlns:p14="http://schemas.microsoft.com/office/powerpoint/2010/main" val="1222249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Disadvantages</a:t>
            </a:r>
            <a:endParaRPr lang="zh-TW" altLang="en-US" dirty="0"/>
          </a:p>
        </p:txBody>
      </p:sp>
      <p:sp>
        <p:nvSpPr>
          <p:cNvPr id="3" name="內容版面配置區 2"/>
          <p:cNvSpPr>
            <a:spLocks noGrp="1"/>
          </p:cNvSpPr>
          <p:nvPr>
            <p:ph idx="1"/>
          </p:nvPr>
        </p:nvSpPr>
        <p:spPr/>
        <p:txBody>
          <a:bodyPr>
            <a:normAutofit fontScale="85000" lnSpcReduction="20000"/>
          </a:bodyPr>
          <a:lstStyle/>
          <a:p>
            <a:r>
              <a:rPr lang="en-US" altLang="zh-TW" dirty="0"/>
              <a:t>N</a:t>
            </a:r>
            <a:r>
              <a:rPr lang="en-US" altLang="zh-TW" dirty="0" smtClean="0"/>
              <a:t>eed </a:t>
            </a:r>
            <a:r>
              <a:rPr lang="en-US" altLang="zh-TW" dirty="0"/>
              <a:t>a unique image for each user who requires a different set of </a:t>
            </a:r>
            <a:r>
              <a:rPr lang="en-US" altLang="zh-TW" dirty="0" smtClean="0"/>
              <a:t>applications</a:t>
            </a:r>
            <a:endParaRPr lang="en-US" altLang="zh-TW" dirty="0"/>
          </a:p>
          <a:p>
            <a:endParaRPr lang="en-US" altLang="zh-TW" dirty="0" smtClean="0"/>
          </a:p>
          <a:p>
            <a:r>
              <a:rPr lang="en-US" altLang="zh-TW" dirty="0" smtClean="0"/>
              <a:t>Require </a:t>
            </a:r>
            <a:r>
              <a:rPr lang="en-US" altLang="zh-TW" dirty="0"/>
              <a:t>a major investment in server hardware, and possibly in storage and network </a:t>
            </a:r>
            <a:r>
              <a:rPr lang="en-US" altLang="zh-TW" dirty="0" smtClean="0"/>
              <a:t>infrastructure</a:t>
            </a:r>
          </a:p>
          <a:p>
            <a:pPr lvl="1"/>
            <a:r>
              <a:rPr lang="en-US" altLang="zh-TW" dirty="0"/>
              <a:t>This might no be feasible for some smaller </a:t>
            </a:r>
            <a:r>
              <a:rPr lang="en-US" altLang="zh-TW" dirty="0" smtClean="0"/>
              <a:t>businesses</a:t>
            </a:r>
            <a:endParaRPr lang="en-US" altLang="zh-TW" dirty="0"/>
          </a:p>
          <a:p>
            <a:endParaRPr lang="en-US" altLang="zh-TW" dirty="0"/>
          </a:p>
          <a:p>
            <a:r>
              <a:rPr lang="en-US" altLang="zh-TW" dirty="0"/>
              <a:t>Administrators </a:t>
            </a:r>
            <a:r>
              <a:rPr lang="en-US" altLang="zh-TW" dirty="0" smtClean="0"/>
              <a:t>need </a:t>
            </a:r>
            <a:r>
              <a:rPr lang="en-US" altLang="zh-TW" dirty="0"/>
              <a:t>to learn the VDI software’s capabilities and </a:t>
            </a:r>
            <a:r>
              <a:rPr lang="en-US" altLang="zh-TW" dirty="0" smtClean="0"/>
              <a:t>limitations</a:t>
            </a:r>
          </a:p>
          <a:p>
            <a:endParaRPr lang="en-US" altLang="zh-TW" dirty="0" smtClean="0"/>
          </a:p>
          <a:p>
            <a:r>
              <a:rPr lang="en-US" altLang="zh-TW" dirty="0"/>
              <a:t>Server-side problems can affect multiple users--everyone using that server or that image</a:t>
            </a:r>
            <a:r>
              <a:rPr lang="en-US" altLang="zh-TW" dirty="0" smtClean="0"/>
              <a:t>.</a:t>
            </a:r>
          </a:p>
          <a:p>
            <a:pPr lvl="1"/>
            <a:r>
              <a:rPr lang="en-US" altLang="zh-TW" dirty="0" smtClean="0"/>
              <a:t>It’s </a:t>
            </a:r>
            <a:r>
              <a:rPr lang="en-US" altLang="zh-TW" dirty="0"/>
              <a:t>a good </a:t>
            </a:r>
            <a:r>
              <a:rPr lang="en-US" altLang="zh-TW" dirty="0" smtClean="0"/>
              <a:t>to </a:t>
            </a:r>
            <a:r>
              <a:rPr lang="en-US" altLang="zh-TW" dirty="0"/>
              <a:t>set up redundant servers as a </a:t>
            </a:r>
            <a:r>
              <a:rPr lang="en-US" altLang="zh-TW" dirty="0" smtClean="0"/>
              <a:t>failsafe</a:t>
            </a:r>
            <a:endParaRPr lang="en-US" altLang="zh-TW" dirty="0"/>
          </a:p>
        </p:txBody>
      </p:sp>
    </p:spTree>
    <p:extLst>
      <p:ext uri="{BB962C8B-B14F-4D97-AF65-F5344CB8AC3E}">
        <p14:creationId xmlns="" xmlns:p14="http://schemas.microsoft.com/office/powerpoint/2010/main" val="9290158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Agenda</a:t>
            </a:r>
            <a:endParaRPr lang="zh-TW" altLang="en-US" dirty="0"/>
          </a:p>
        </p:txBody>
      </p:sp>
      <p:sp>
        <p:nvSpPr>
          <p:cNvPr id="3" name="內容版面配置區 2"/>
          <p:cNvSpPr>
            <a:spLocks noGrp="1"/>
          </p:cNvSpPr>
          <p:nvPr>
            <p:ph idx="1"/>
          </p:nvPr>
        </p:nvSpPr>
        <p:spPr/>
        <p:txBody>
          <a:bodyPr>
            <a:normAutofit/>
          </a:bodyPr>
          <a:lstStyle/>
          <a:p>
            <a:r>
              <a:rPr lang="en-US" altLang="zh-TW" dirty="0" smtClean="0">
                <a:solidFill>
                  <a:schemeClr val="bg1">
                    <a:lumMod val="75000"/>
                  </a:schemeClr>
                </a:solidFill>
              </a:rPr>
              <a:t>Overview</a:t>
            </a:r>
          </a:p>
          <a:p>
            <a:pPr lvl="1"/>
            <a:endParaRPr lang="en-US" altLang="zh-TW" dirty="0"/>
          </a:p>
          <a:p>
            <a:r>
              <a:rPr lang="en-US" altLang="zh-TW" dirty="0" smtClean="0"/>
              <a:t>Virtual Desktop Infrastructure</a:t>
            </a:r>
          </a:p>
          <a:p>
            <a:pPr lvl="1"/>
            <a:r>
              <a:rPr lang="en-US" altLang="zh-TW" dirty="0">
                <a:solidFill>
                  <a:schemeClr val="bg1">
                    <a:lumMod val="75000"/>
                  </a:schemeClr>
                </a:solidFill>
              </a:rPr>
              <a:t>Concept</a:t>
            </a:r>
          </a:p>
          <a:p>
            <a:pPr lvl="1"/>
            <a:r>
              <a:rPr lang="en-US" altLang="zh-TW" dirty="0"/>
              <a:t>Challenge</a:t>
            </a:r>
          </a:p>
          <a:p>
            <a:pPr lvl="1"/>
            <a:r>
              <a:rPr lang="en-US" altLang="zh-TW" dirty="0" smtClean="0">
                <a:solidFill>
                  <a:schemeClr val="bg1">
                    <a:lumMod val="75000"/>
                  </a:schemeClr>
                </a:solidFill>
              </a:rPr>
              <a:t>Case Study</a:t>
            </a:r>
          </a:p>
          <a:p>
            <a:pPr lvl="2"/>
            <a:r>
              <a:rPr lang="en-US" altLang="zh-TW" dirty="0" smtClean="0">
                <a:solidFill>
                  <a:schemeClr val="bg1">
                    <a:lumMod val="75000"/>
                  </a:schemeClr>
                </a:solidFill>
              </a:rPr>
              <a:t>VMware VDI</a:t>
            </a:r>
          </a:p>
          <a:p>
            <a:pPr lvl="2"/>
            <a:r>
              <a:rPr lang="en-US" altLang="zh-TW" dirty="0">
                <a:solidFill>
                  <a:schemeClr val="bg1">
                    <a:lumMod val="75000"/>
                  </a:schemeClr>
                </a:solidFill>
              </a:rPr>
              <a:t>Citrix </a:t>
            </a:r>
            <a:r>
              <a:rPr lang="en-US" altLang="zh-TW" dirty="0" err="1" smtClean="0">
                <a:solidFill>
                  <a:schemeClr val="bg1">
                    <a:lumMod val="75000"/>
                  </a:schemeClr>
                </a:solidFill>
              </a:rPr>
              <a:t>XenDesktop</a:t>
            </a:r>
            <a:endParaRPr lang="en-US" altLang="zh-TW" dirty="0" smtClean="0">
              <a:solidFill>
                <a:schemeClr val="bg1">
                  <a:lumMod val="75000"/>
                </a:schemeClr>
              </a:solidFill>
            </a:endParaRPr>
          </a:p>
          <a:p>
            <a:pPr lvl="2"/>
            <a:r>
              <a:rPr lang="en-US" altLang="zh-TW" dirty="0" err="1" smtClean="0">
                <a:solidFill>
                  <a:schemeClr val="bg1">
                    <a:lumMod val="75000"/>
                  </a:schemeClr>
                </a:solidFill>
              </a:rPr>
              <a:t>Ulteo</a:t>
            </a:r>
            <a:r>
              <a:rPr lang="en-US" altLang="zh-TW" dirty="0" smtClean="0">
                <a:solidFill>
                  <a:schemeClr val="bg1">
                    <a:lumMod val="75000"/>
                  </a:schemeClr>
                </a:solidFill>
              </a:rPr>
              <a:t> OVD</a:t>
            </a:r>
          </a:p>
          <a:p>
            <a:endParaRPr lang="en-US" altLang="zh-TW" dirty="0" smtClean="0"/>
          </a:p>
        </p:txBody>
      </p:sp>
    </p:spTree>
    <p:extLst>
      <p:ext uri="{BB962C8B-B14F-4D97-AF65-F5344CB8AC3E}">
        <p14:creationId xmlns="" xmlns:p14="http://schemas.microsoft.com/office/powerpoint/2010/main" val="17957913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Challenges for VDI</a:t>
            </a:r>
            <a:endParaRPr lang="zh-TW" altLang="en-US" dirty="0"/>
          </a:p>
        </p:txBody>
      </p:sp>
      <p:sp>
        <p:nvSpPr>
          <p:cNvPr id="3" name="內容版面配置區 2"/>
          <p:cNvSpPr>
            <a:spLocks noGrp="1"/>
          </p:cNvSpPr>
          <p:nvPr>
            <p:ph idx="1"/>
          </p:nvPr>
        </p:nvSpPr>
        <p:spPr/>
        <p:txBody>
          <a:bodyPr/>
          <a:lstStyle/>
          <a:p>
            <a:r>
              <a:rPr lang="en-US" altLang="zh-TW" dirty="0" smtClean="0"/>
              <a:t>Challenges</a:t>
            </a:r>
          </a:p>
          <a:p>
            <a:pPr lvl="1"/>
            <a:r>
              <a:rPr lang="en-US" altLang="zh-TW" dirty="0" smtClean="0"/>
              <a:t>Interoperability </a:t>
            </a:r>
          </a:p>
          <a:p>
            <a:pPr lvl="1"/>
            <a:r>
              <a:rPr lang="en-US" altLang="zh-TW" dirty="0" smtClean="0"/>
              <a:t>Ecosystem</a:t>
            </a:r>
          </a:p>
          <a:p>
            <a:pPr lvl="1"/>
            <a:r>
              <a:rPr lang="en-US" altLang="zh-TW" dirty="0" smtClean="0"/>
              <a:t>Mobile access</a:t>
            </a:r>
          </a:p>
        </p:txBody>
      </p:sp>
    </p:spTree>
    <p:extLst>
      <p:ext uri="{BB962C8B-B14F-4D97-AF65-F5344CB8AC3E}">
        <p14:creationId xmlns="" xmlns:p14="http://schemas.microsoft.com/office/powerpoint/2010/main" val="9118397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Interoperability</a:t>
            </a:r>
            <a:endParaRPr lang="zh-TW" altLang="en-US" dirty="0"/>
          </a:p>
        </p:txBody>
      </p:sp>
      <p:sp>
        <p:nvSpPr>
          <p:cNvPr id="3" name="內容版面配置區 2"/>
          <p:cNvSpPr>
            <a:spLocks noGrp="1"/>
          </p:cNvSpPr>
          <p:nvPr>
            <p:ph idx="1"/>
          </p:nvPr>
        </p:nvSpPr>
        <p:spPr>
          <a:xfrm>
            <a:off x="457200" y="1412776"/>
            <a:ext cx="8229600" cy="1972816"/>
          </a:xfrm>
        </p:spPr>
        <p:txBody>
          <a:bodyPr/>
          <a:lstStyle/>
          <a:p>
            <a:r>
              <a:rPr lang="en-US" altLang="zh-TW" dirty="0"/>
              <a:t>Although current VDI </a:t>
            </a:r>
            <a:r>
              <a:rPr lang="en-US" altLang="zh-TW" dirty="0" smtClean="0"/>
              <a:t>are </a:t>
            </a:r>
            <a:r>
              <a:rPr lang="en-US" altLang="zh-TW" dirty="0"/>
              <a:t>aiming the </a:t>
            </a:r>
            <a:r>
              <a:rPr lang="en-US" altLang="zh-TW" dirty="0" smtClean="0"/>
              <a:t>same goal</a:t>
            </a:r>
            <a:r>
              <a:rPr lang="en-US" altLang="zh-TW" dirty="0"/>
              <a:t>, they are defined by different companies </a:t>
            </a:r>
            <a:r>
              <a:rPr lang="en-US" altLang="zh-TW" dirty="0" smtClean="0"/>
              <a:t>using different </a:t>
            </a:r>
            <a:r>
              <a:rPr lang="en-US" altLang="zh-TW" dirty="0"/>
              <a:t>methodologies. </a:t>
            </a:r>
            <a:endParaRPr lang="en-US" altLang="zh-TW" dirty="0" smtClean="0"/>
          </a:p>
          <a:p>
            <a:r>
              <a:rPr lang="en-US" altLang="zh-TW" dirty="0" smtClean="0"/>
              <a:t>So </a:t>
            </a:r>
            <a:r>
              <a:rPr lang="en-US" altLang="zh-TW" dirty="0"/>
              <a:t>……</a:t>
            </a:r>
            <a:endParaRPr lang="zh-TW" altLang="en-US" dirty="0"/>
          </a:p>
        </p:txBody>
      </p:sp>
      <p:pic>
        <p:nvPicPr>
          <p:cNvPr id="102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2339752" y="2996952"/>
            <a:ext cx="4841082" cy="33843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5009016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Ecosystem</a:t>
            </a:r>
            <a:endParaRPr lang="zh-TW" altLang="en-US" dirty="0"/>
          </a:p>
        </p:txBody>
      </p:sp>
      <p:sp>
        <p:nvSpPr>
          <p:cNvPr id="3" name="內容版面配置區 2"/>
          <p:cNvSpPr>
            <a:spLocks noGrp="1"/>
          </p:cNvSpPr>
          <p:nvPr>
            <p:ph idx="1"/>
          </p:nvPr>
        </p:nvSpPr>
        <p:spPr>
          <a:xfrm>
            <a:off x="611560" y="1484784"/>
            <a:ext cx="7920880" cy="1944216"/>
          </a:xfrm>
        </p:spPr>
        <p:txBody>
          <a:bodyPr>
            <a:normAutofit/>
          </a:bodyPr>
          <a:lstStyle/>
          <a:p>
            <a:r>
              <a:rPr lang="en-US" altLang="zh-TW" dirty="0"/>
              <a:t>Each layer have </a:t>
            </a:r>
            <a:r>
              <a:rPr lang="en-US" altLang="zh-TW" dirty="0" smtClean="0"/>
              <a:t>tight-coupling relationship</a:t>
            </a:r>
          </a:p>
          <a:p>
            <a:pPr lvl="1"/>
            <a:r>
              <a:rPr lang="en-US" altLang="zh-TW" dirty="0" smtClean="0"/>
              <a:t>They cannot move forward independently</a:t>
            </a:r>
          </a:p>
          <a:p>
            <a:pPr lvl="1"/>
            <a:endParaRPr lang="en-US" altLang="zh-TW" dirty="0" smtClean="0"/>
          </a:p>
          <a:p>
            <a:r>
              <a:rPr lang="en-US" altLang="zh-TW" dirty="0" smtClean="0"/>
              <a:t>Main problem for less interoperability.</a:t>
            </a:r>
            <a:endParaRPr lang="zh-TW" altLang="en-US" dirty="0"/>
          </a:p>
        </p:txBody>
      </p:sp>
      <p:grpSp>
        <p:nvGrpSpPr>
          <p:cNvPr id="7" name="群組 6"/>
          <p:cNvGrpSpPr/>
          <p:nvPr/>
        </p:nvGrpSpPr>
        <p:grpSpPr>
          <a:xfrm>
            <a:off x="3851920" y="3789040"/>
            <a:ext cx="1800200" cy="2664296"/>
            <a:chOff x="2339752" y="1844824"/>
            <a:chExt cx="2160240" cy="3240360"/>
          </a:xfrm>
        </p:grpSpPr>
        <p:sp>
          <p:nvSpPr>
            <p:cNvPr id="4" name="矩形 3"/>
            <p:cNvSpPr/>
            <p:nvPr/>
          </p:nvSpPr>
          <p:spPr>
            <a:xfrm>
              <a:off x="2339752" y="1844824"/>
              <a:ext cx="2160240" cy="10801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400" dirty="0" smtClean="0"/>
                <a:t>VDI server</a:t>
              </a:r>
              <a:endParaRPr lang="zh-TW" altLang="en-US" sz="2400" dirty="0"/>
            </a:p>
          </p:txBody>
        </p:sp>
        <p:sp>
          <p:nvSpPr>
            <p:cNvPr id="5" name="矩形 4"/>
            <p:cNvSpPr/>
            <p:nvPr/>
          </p:nvSpPr>
          <p:spPr>
            <a:xfrm>
              <a:off x="2339752" y="2924944"/>
              <a:ext cx="2160240" cy="108012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TW" sz="2400" dirty="0" smtClean="0"/>
                <a:t>VDI Protocol</a:t>
              </a:r>
              <a:endParaRPr lang="zh-TW" altLang="en-US" sz="2400" dirty="0"/>
            </a:p>
          </p:txBody>
        </p:sp>
        <p:sp>
          <p:nvSpPr>
            <p:cNvPr id="6" name="矩形 5"/>
            <p:cNvSpPr/>
            <p:nvPr/>
          </p:nvSpPr>
          <p:spPr>
            <a:xfrm>
              <a:off x="2339752" y="4005064"/>
              <a:ext cx="2160240" cy="108012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TW" sz="2400" dirty="0" smtClean="0"/>
                <a:t>VDI Client</a:t>
              </a:r>
              <a:endParaRPr lang="zh-TW" altLang="en-US" sz="2400" dirty="0"/>
            </a:p>
          </p:txBody>
        </p:sp>
      </p:grpSp>
    </p:spTree>
    <p:extLst>
      <p:ext uri="{BB962C8B-B14F-4D97-AF65-F5344CB8AC3E}">
        <p14:creationId xmlns="" xmlns:p14="http://schemas.microsoft.com/office/powerpoint/2010/main" val="15612734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Mobile </a:t>
            </a:r>
            <a:r>
              <a:rPr lang="en-US" altLang="zh-TW" dirty="0"/>
              <a:t>A</a:t>
            </a:r>
            <a:r>
              <a:rPr lang="en-US" altLang="zh-TW" dirty="0" smtClean="0"/>
              <a:t>ccess</a:t>
            </a:r>
            <a:endParaRPr lang="zh-TW" altLang="en-US" dirty="0"/>
          </a:p>
        </p:txBody>
      </p:sp>
      <p:sp>
        <p:nvSpPr>
          <p:cNvPr id="3" name="內容版面配置區 2"/>
          <p:cNvSpPr>
            <a:spLocks noGrp="1"/>
          </p:cNvSpPr>
          <p:nvPr>
            <p:ph idx="1"/>
          </p:nvPr>
        </p:nvSpPr>
        <p:spPr>
          <a:xfrm>
            <a:off x="457200" y="1340768"/>
            <a:ext cx="8229600" cy="5112568"/>
          </a:xfrm>
        </p:spPr>
        <p:txBody>
          <a:bodyPr>
            <a:normAutofit/>
          </a:bodyPr>
          <a:lstStyle/>
          <a:p>
            <a:r>
              <a:rPr lang="en-US" altLang="zh-TW" dirty="0"/>
              <a:t>Streaming application in the </a:t>
            </a:r>
            <a:r>
              <a:rPr lang="en-US" altLang="zh-TW" dirty="0" smtClean="0"/>
              <a:t>best current </a:t>
            </a:r>
            <a:r>
              <a:rPr lang="en-US" altLang="zh-TW" dirty="0"/>
              <a:t>systems consuming extra </a:t>
            </a:r>
            <a:r>
              <a:rPr lang="en-US" altLang="zh-TW" dirty="0" smtClean="0"/>
              <a:t>8x bandwidth </a:t>
            </a:r>
            <a:r>
              <a:rPr lang="en-US" altLang="zh-TW" dirty="0"/>
              <a:t>compared to </a:t>
            </a:r>
            <a:r>
              <a:rPr lang="en-US" altLang="zh-TW" dirty="0" smtClean="0"/>
              <a:t>original </a:t>
            </a:r>
            <a:r>
              <a:rPr lang="en-US" altLang="zh-TW" dirty="0" err="1" smtClean="0"/>
              <a:t>bitrate</a:t>
            </a:r>
            <a:endParaRPr lang="en-US" altLang="zh-TW" dirty="0" smtClean="0"/>
          </a:p>
          <a:p>
            <a:endParaRPr lang="en-US" altLang="zh-TW" dirty="0" smtClean="0"/>
          </a:p>
          <a:p>
            <a:r>
              <a:rPr lang="en-US" altLang="zh-TW" dirty="0" smtClean="0"/>
              <a:t>Service </a:t>
            </a:r>
            <a:r>
              <a:rPr lang="en-US" altLang="zh-TW" dirty="0"/>
              <a:t>continuity </a:t>
            </a:r>
            <a:r>
              <a:rPr lang="en-US" altLang="zh-TW" dirty="0" smtClean="0"/>
              <a:t>issue</a:t>
            </a:r>
          </a:p>
          <a:p>
            <a:pPr lvl="1"/>
            <a:r>
              <a:rPr lang="en-US" altLang="zh-TW" dirty="0"/>
              <a:t>S</a:t>
            </a:r>
            <a:r>
              <a:rPr lang="en-US" altLang="zh-TW" dirty="0" smtClean="0"/>
              <a:t>witching over different </a:t>
            </a:r>
            <a:r>
              <a:rPr lang="en-US" altLang="zh-TW" dirty="0"/>
              <a:t>access networks and </a:t>
            </a:r>
            <a:r>
              <a:rPr lang="en-US" altLang="zh-TW" dirty="0" smtClean="0"/>
              <a:t>different devices</a:t>
            </a:r>
          </a:p>
          <a:p>
            <a:pPr lvl="1"/>
            <a:endParaRPr lang="en-US" altLang="zh-TW" dirty="0"/>
          </a:p>
          <a:p>
            <a:r>
              <a:rPr lang="en-US" altLang="zh-TW" dirty="0" smtClean="0"/>
              <a:t>Duplicate </a:t>
            </a:r>
            <a:r>
              <a:rPr lang="en-US" altLang="zh-TW" dirty="0"/>
              <a:t>sign-on </a:t>
            </a:r>
            <a:r>
              <a:rPr lang="en-US" altLang="zh-TW" dirty="0" smtClean="0"/>
              <a:t>issue</a:t>
            </a:r>
          </a:p>
          <a:p>
            <a:pPr lvl="1"/>
            <a:r>
              <a:rPr lang="en-US" altLang="zh-TW" dirty="0" smtClean="0"/>
              <a:t>Mobile </a:t>
            </a:r>
            <a:r>
              <a:rPr lang="en-US" altLang="zh-TW" dirty="0"/>
              <a:t>user will </a:t>
            </a:r>
            <a:r>
              <a:rPr lang="en-US" altLang="zh-TW" dirty="0" smtClean="0"/>
              <a:t>be authenticated </a:t>
            </a:r>
            <a:r>
              <a:rPr lang="en-US" altLang="zh-TW" dirty="0"/>
              <a:t>at least twice (one by </a:t>
            </a:r>
            <a:r>
              <a:rPr lang="en-US" altLang="zh-TW" dirty="0" smtClean="0"/>
              <a:t>the network</a:t>
            </a:r>
            <a:r>
              <a:rPr lang="en-US" altLang="zh-TW" dirty="0"/>
              <a:t>, and another by VDI server)</a:t>
            </a:r>
            <a:endParaRPr lang="zh-TW" altLang="en-US" dirty="0"/>
          </a:p>
        </p:txBody>
      </p:sp>
    </p:spTree>
    <p:extLst>
      <p:ext uri="{BB962C8B-B14F-4D97-AF65-F5344CB8AC3E}">
        <p14:creationId xmlns="" xmlns:p14="http://schemas.microsoft.com/office/powerpoint/2010/main" val="25074958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320747" y="2268439"/>
            <a:ext cx="1486287" cy="13716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11267" name="Title 1"/>
          <p:cNvSpPr txBox="1">
            <a:spLocks/>
          </p:cNvSpPr>
          <p:nvPr/>
        </p:nvSpPr>
        <p:spPr bwMode="auto">
          <a:xfrm>
            <a:off x="285825" y="684213"/>
            <a:ext cx="6402467" cy="506412"/>
          </a:xfrm>
          <a:prstGeom prst="rect">
            <a:avLst/>
          </a:prstGeom>
          <a:noFill/>
          <a:ln w="9525">
            <a:noFill/>
            <a:miter lim="800000"/>
            <a:headEnd/>
            <a:tailEnd/>
          </a:ln>
        </p:spPr>
        <p:txBody>
          <a:bodyPr/>
          <a:lstStyle/>
          <a:p>
            <a:pPr eaLnBrk="0" hangingPunct="0">
              <a:lnSpc>
                <a:spcPct val="85000"/>
              </a:lnSpc>
            </a:pPr>
            <a:endParaRPr lang="zh-TW" altLang="zh-TW" sz="3600">
              <a:solidFill>
                <a:schemeClr val="accent1"/>
              </a:solidFill>
              <a:ea typeface="新細明體" charset="-120"/>
            </a:endParaRPr>
          </a:p>
        </p:txBody>
      </p:sp>
      <p:sp>
        <p:nvSpPr>
          <p:cNvPr id="5" name="AutoShape 31"/>
          <p:cNvSpPr>
            <a:spLocks noChangeArrowheads="1"/>
          </p:cNvSpPr>
          <p:nvPr/>
        </p:nvSpPr>
        <p:spPr bwMode="auto">
          <a:xfrm>
            <a:off x="6964589" y="2725640"/>
            <a:ext cx="1063795" cy="490537"/>
          </a:xfrm>
          <a:prstGeom prst="roundRect">
            <a:avLst>
              <a:gd name="adj" fmla="val 16667"/>
            </a:avLst>
          </a:prstGeom>
          <a:solidFill>
            <a:schemeClr val="accent1"/>
          </a:solidFill>
          <a:ln w="28575" algn="ctr">
            <a:solidFill>
              <a:schemeClr val="bg1"/>
            </a:solidFill>
            <a:round/>
            <a:headEnd/>
            <a:tailEnd/>
          </a:ln>
        </p:spPr>
        <p:txBody>
          <a:bodyPr anchor="ctr"/>
          <a:lstStyle/>
          <a:p>
            <a:pPr algn="ctr">
              <a:spcBef>
                <a:spcPct val="20000"/>
              </a:spcBef>
              <a:spcAft>
                <a:spcPct val="20000"/>
              </a:spcAft>
              <a:defRPr/>
            </a:pPr>
            <a:r>
              <a:rPr lang="en-US" sz="1200" dirty="0">
                <a:solidFill>
                  <a:schemeClr val="bg1"/>
                </a:solidFill>
                <a:latin typeface="+mn-lt"/>
              </a:rPr>
              <a:t>Applications</a:t>
            </a:r>
          </a:p>
        </p:txBody>
      </p:sp>
      <p:sp>
        <p:nvSpPr>
          <p:cNvPr id="6" name="AutoShape 39"/>
          <p:cNvSpPr>
            <a:spLocks noChangeArrowheads="1"/>
          </p:cNvSpPr>
          <p:nvPr/>
        </p:nvSpPr>
        <p:spPr bwMode="auto">
          <a:xfrm>
            <a:off x="6964589" y="3987701"/>
            <a:ext cx="930121" cy="490538"/>
          </a:xfrm>
          <a:prstGeom prst="roundRect">
            <a:avLst>
              <a:gd name="adj" fmla="val 16667"/>
            </a:avLst>
          </a:prstGeom>
          <a:solidFill>
            <a:schemeClr val="accent1"/>
          </a:solidFill>
          <a:ln w="28575" algn="ctr">
            <a:solidFill>
              <a:schemeClr val="bg1"/>
            </a:solidFill>
            <a:round/>
            <a:headEnd/>
            <a:tailEnd/>
          </a:ln>
        </p:spPr>
        <p:txBody>
          <a:bodyPr anchor="ctr"/>
          <a:lstStyle/>
          <a:p>
            <a:pPr algn="ctr">
              <a:spcBef>
                <a:spcPct val="20000"/>
              </a:spcBef>
              <a:spcAft>
                <a:spcPct val="20000"/>
              </a:spcAft>
              <a:defRPr/>
            </a:pPr>
            <a:r>
              <a:rPr lang="en-US" sz="1200" dirty="0">
                <a:solidFill>
                  <a:schemeClr val="bg1"/>
                </a:solidFill>
                <a:latin typeface="+mn-lt"/>
              </a:rPr>
              <a:t>Operating System</a:t>
            </a:r>
          </a:p>
        </p:txBody>
      </p:sp>
      <p:sp>
        <p:nvSpPr>
          <p:cNvPr id="7" name="AutoShape 31"/>
          <p:cNvSpPr>
            <a:spLocks noChangeArrowheads="1"/>
          </p:cNvSpPr>
          <p:nvPr/>
        </p:nvSpPr>
        <p:spPr bwMode="auto">
          <a:xfrm>
            <a:off x="6964589" y="1412776"/>
            <a:ext cx="1423835" cy="490538"/>
          </a:xfrm>
          <a:prstGeom prst="roundRect">
            <a:avLst>
              <a:gd name="adj" fmla="val 16667"/>
            </a:avLst>
          </a:prstGeom>
          <a:solidFill>
            <a:schemeClr val="accent1"/>
          </a:solidFill>
          <a:ln w="28575" algn="ctr">
            <a:solidFill>
              <a:schemeClr val="bg1"/>
            </a:solidFill>
            <a:round/>
            <a:headEnd/>
            <a:tailEnd/>
          </a:ln>
        </p:spPr>
        <p:txBody>
          <a:bodyPr anchor="ctr"/>
          <a:lstStyle/>
          <a:p>
            <a:pPr algn="ctr">
              <a:spcBef>
                <a:spcPct val="20000"/>
              </a:spcBef>
              <a:spcAft>
                <a:spcPct val="20000"/>
              </a:spcAft>
              <a:defRPr/>
            </a:pPr>
            <a:r>
              <a:rPr lang="en-US" sz="1200" dirty="0">
                <a:solidFill>
                  <a:schemeClr val="bg1"/>
                </a:solidFill>
                <a:latin typeface="+mn-lt"/>
              </a:rPr>
              <a:t>User data &amp; preferences</a:t>
            </a:r>
          </a:p>
        </p:txBody>
      </p:sp>
      <p:cxnSp>
        <p:nvCxnSpPr>
          <p:cNvPr id="8" name="Straight Arrow Connector 7"/>
          <p:cNvCxnSpPr>
            <a:cxnSpLocks noChangeShapeType="1"/>
          </p:cNvCxnSpPr>
          <p:nvPr/>
        </p:nvCxnSpPr>
        <p:spPr bwMode="auto">
          <a:xfrm rot="10800000">
            <a:off x="6008268" y="2954239"/>
            <a:ext cx="914638" cy="0"/>
          </a:xfrm>
          <a:prstGeom prst="straightConnector1">
            <a:avLst/>
          </a:prstGeom>
          <a:noFill/>
          <a:ln w="114300">
            <a:solidFill>
              <a:schemeClr val="accent1"/>
            </a:solidFill>
            <a:round/>
            <a:headEnd/>
            <a:tailEnd type="triangle" w="sm" len="med"/>
          </a:ln>
        </p:spPr>
      </p:cxnSp>
      <p:cxnSp>
        <p:nvCxnSpPr>
          <p:cNvPr id="9" name="Straight Arrow Connector 8"/>
          <p:cNvCxnSpPr>
            <a:cxnSpLocks noChangeShapeType="1"/>
          </p:cNvCxnSpPr>
          <p:nvPr/>
        </p:nvCxnSpPr>
        <p:spPr bwMode="auto">
          <a:xfrm rot="10800000" flipV="1">
            <a:off x="6008268" y="1735039"/>
            <a:ext cx="914638" cy="762000"/>
          </a:xfrm>
          <a:prstGeom prst="straightConnector1">
            <a:avLst/>
          </a:prstGeom>
          <a:noFill/>
          <a:ln w="114300">
            <a:solidFill>
              <a:schemeClr val="accent1"/>
            </a:solidFill>
            <a:round/>
            <a:headEnd/>
            <a:tailEnd type="triangle" w="sm" len="med"/>
          </a:ln>
        </p:spPr>
      </p:cxnSp>
      <p:cxnSp>
        <p:nvCxnSpPr>
          <p:cNvPr id="10" name="Straight Arrow Connector 9"/>
          <p:cNvCxnSpPr>
            <a:cxnSpLocks noChangeShapeType="1"/>
          </p:cNvCxnSpPr>
          <p:nvPr/>
        </p:nvCxnSpPr>
        <p:spPr bwMode="auto">
          <a:xfrm rot="10800000">
            <a:off x="6008268" y="3411439"/>
            <a:ext cx="914638" cy="762000"/>
          </a:xfrm>
          <a:prstGeom prst="straightConnector1">
            <a:avLst/>
          </a:prstGeom>
          <a:noFill/>
          <a:ln w="114300">
            <a:solidFill>
              <a:schemeClr val="accent1"/>
            </a:solidFill>
            <a:round/>
            <a:headEnd/>
            <a:tailEnd type="triangle" w="sm" len="med"/>
          </a:ln>
        </p:spPr>
      </p:cxnSp>
      <p:sp>
        <p:nvSpPr>
          <p:cNvPr id="11" name="TextBox 10"/>
          <p:cNvSpPr txBox="1">
            <a:spLocks noChangeArrowheads="1"/>
          </p:cNvSpPr>
          <p:nvPr/>
        </p:nvSpPr>
        <p:spPr bwMode="auto">
          <a:xfrm rot="-1800000">
            <a:off x="6242754" y="1712884"/>
            <a:ext cx="583814" cy="707886"/>
          </a:xfrm>
          <a:prstGeom prst="rect">
            <a:avLst/>
          </a:prstGeom>
          <a:noFill/>
          <a:ln w="9525">
            <a:noFill/>
            <a:miter lim="800000"/>
            <a:headEnd/>
            <a:tailEnd/>
          </a:ln>
        </p:spPr>
        <p:txBody>
          <a:bodyPr wrap="none">
            <a:spAutoFit/>
          </a:bodyPr>
          <a:lstStyle/>
          <a:p>
            <a:r>
              <a:rPr lang="en-US" altLang="zh-TW" sz="4000">
                <a:solidFill>
                  <a:srgbClr val="C00000"/>
                </a:solidFill>
                <a:latin typeface="Arial Black" pitchFamily="34" charset="0"/>
                <a:ea typeface="新細明體" charset="-120"/>
              </a:rPr>
              <a:t>X</a:t>
            </a:r>
          </a:p>
        </p:txBody>
      </p:sp>
      <p:cxnSp>
        <p:nvCxnSpPr>
          <p:cNvPr id="11275" name="Straight Arrow Connector 185"/>
          <p:cNvCxnSpPr>
            <a:cxnSpLocks noChangeShapeType="1"/>
          </p:cNvCxnSpPr>
          <p:nvPr/>
        </p:nvCxnSpPr>
        <p:spPr bwMode="auto">
          <a:xfrm rot="10800000">
            <a:off x="2864200" y="2954240"/>
            <a:ext cx="1829276" cy="1587"/>
          </a:xfrm>
          <a:prstGeom prst="straightConnector1">
            <a:avLst/>
          </a:prstGeom>
          <a:noFill/>
          <a:ln w="114300">
            <a:solidFill>
              <a:srgbClr val="C00000"/>
            </a:solidFill>
            <a:prstDash val="sysDot"/>
            <a:round/>
            <a:headEnd/>
            <a:tailEnd type="triangle" w="sm" len="med"/>
          </a:ln>
        </p:spPr>
      </p:cxnSp>
      <p:sp>
        <p:nvSpPr>
          <p:cNvPr id="53" name="AutoShape 31"/>
          <p:cNvSpPr>
            <a:spLocks noChangeArrowheads="1"/>
          </p:cNvSpPr>
          <p:nvPr/>
        </p:nvSpPr>
        <p:spPr bwMode="auto">
          <a:xfrm>
            <a:off x="2063891" y="2649439"/>
            <a:ext cx="685979" cy="304800"/>
          </a:xfrm>
          <a:prstGeom prst="roundRect">
            <a:avLst>
              <a:gd name="adj" fmla="val 16667"/>
            </a:avLst>
          </a:prstGeom>
          <a:solidFill>
            <a:schemeClr val="accent1"/>
          </a:solidFill>
          <a:ln w="28575" algn="ctr">
            <a:noFill/>
            <a:round/>
            <a:headEnd/>
            <a:tailEnd/>
          </a:ln>
        </p:spPr>
        <p:txBody>
          <a:bodyPr anchor="ctr"/>
          <a:lstStyle/>
          <a:p>
            <a:pPr algn="ctr">
              <a:spcBef>
                <a:spcPct val="20000"/>
              </a:spcBef>
              <a:spcAft>
                <a:spcPct val="20000"/>
              </a:spcAft>
              <a:defRPr/>
            </a:pPr>
            <a:r>
              <a:rPr lang="en-US" sz="900" dirty="0">
                <a:solidFill>
                  <a:schemeClr val="bg1"/>
                </a:solidFill>
                <a:latin typeface="+mn-lt"/>
              </a:rPr>
              <a:t>Apps</a:t>
            </a:r>
          </a:p>
        </p:txBody>
      </p:sp>
      <p:sp>
        <p:nvSpPr>
          <p:cNvPr id="54" name="AutoShape 39"/>
          <p:cNvSpPr>
            <a:spLocks noChangeArrowheads="1"/>
          </p:cNvSpPr>
          <p:nvPr/>
        </p:nvSpPr>
        <p:spPr bwMode="auto">
          <a:xfrm>
            <a:off x="2063891" y="2954239"/>
            <a:ext cx="685979" cy="304800"/>
          </a:xfrm>
          <a:prstGeom prst="roundRect">
            <a:avLst>
              <a:gd name="adj" fmla="val 16667"/>
            </a:avLst>
          </a:prstGeom>
          <a:solidFill>
            <a:schemeClr val="accent1"/>
          </a:solidFill>
          <a:ln w="28575" algn="ctr">
            <a:noFill/>
            <a:round/>
            <a:headEnd/>
            <a:tailEnd/>
          </a:ln>
        </p:spPr>
        <p:txBody>
          <a:bodyPr anchor="ctr"/>
          <a:lstStyle/>
          <a:p>
            <a:pPr algn="ctr">
              <a:spcBef>
                <a:spcPct val="20000"/>
              </a:spcBef>
              <a:spcAft>
                <a:spcPct val="20000"/>
              </a:spcAft>
              <a:defRPr/>
            </a:pPr>
            <a:r>
              <a:rPr lang="en-US" sz="900" dirty="0">
                <a:solidFill>
                  <a:schemeClr val="bg1"/>
                </a:solidFill>
                <a:latin typeface="+mn-lt"/>
              </a:rPr>
              <a:t>Windows</a:t>
            </a:r>
          </a:p>
        </p:txBody>
      </p:sp>
      <p:sp>
        <p:nvSpPr>
          <p:cNvPr id="55" name="AutoShape 31"/>
          <p:cNvSpPr>
            <a:spLocks noChangeArrowheads="1"/>
          </p:cNvSpPr>
          <p:nvPr/>
        </p:nvSpPr>
        <p:spPr bwMode="auto">
          <a:xfrm>
            <a:off x="2063891" y="2344639"/>
            <a:ext cx="685979" cy="304800"/>
          </a:xfrm>
          <a:prstGeom prst="roundRect">
            <a:avLst>
              <a:gd name="adj" fmla="val 16667"/>
            </a:avLst>
          </a:prstGeom>
          <a:solidFill>
            <a:schemeClr val="accent1"/>
          </a:solidFill>
          <a:ln w="28575" algn="ctr">
            <a:noFill/>
            <a:round/>
            <a:headEnd/>
            <a:tailEnd/>
          </a:ln>
        </p:spPr>
        <p:txBody>
          <a:bodyPr anchor="ctr"/>
          <a:lstStyle/>
          <a:p>
            <a:pPr algn="ctr">
              <a:spcBef>
                <a:spcPct val="20000"/>
              </a:spcBef>
              <a:spcAft>
                <a:spcPct val="20000"/>
              </a:spcAft>
              <a:defRPr/>
            </a:pPr>
            <a:r>
              <a:rPr lang="en-US" sz="900" dirty="0">
                <a:solidFill>
                  <a:schemeClr val="bg1"/>
                </a:solidFill>
                <a:latin typeface="+mn-lt"/>
              </a:rPr>
              <a:t>Profile</a:t>
            </a:r>
          </a:p>
        </p:txBody>
      </p:sp>
      <p:sp>
        <p:nvSpPr>
          <p:cNvPr id="56" name="AutoShape 39"/>
          <p:cNvSpPr>
            <a:spLocks noChangeArrowheads="1"/>
          </p:cNvSpPr>
          <p:nvPr/>
        </p:nvSpPr>
        <p:spPr bwMode="auto">
          <a:xfrm>
            <a:off x="2063891" y="3259039"/>
            <a:ext cx="685979" cy="304800"/>
          </a:xfrm>
          <a:prstGeom prst="roundRect">
            <a:avLst>
              <a:gd name="adj" fmla="val 16667"/>
            </a:avLst>
          </a:prstGeom>
          <a:solidFill>
            <a:schemeClr val="accent1"/>
          </a:solidFill>
          <a:ln w="28575" algn="ctr">
            <a:noFill/>
            <a:round/>
            <a:headEnd/>
            <a:tailEnd/>
          </a:ln>
        </p:spPr>
        <p:txBody>
          <a:bodyPr anchor="ctr"/>
          <a:lstStyle/>
          <a:p>
            <a:pPr algn="ctr">
              <a:spcBef>
                <a:spcPct val="20000"/>
              </a:spcBef>
              <a:spcAft>
                <a:spcPct val="20000"/>
              </a:spcAft>
              <a:defRPr/>
            </a:pPr>
            <a:r>
              <a:rPr lang="en-US" sz="900" dirty="0">
                <a:solidFill>
                  <a:schemeClr val="bg1"/>
                </a:solidFill>
                <a:latin typeface="+mn-lt"/>
              </a:rPr>
              <a:t>Hardware</a:t>
            </a:r>
          </a:p>
        </p:txBody>
      </p:sp>
      <p:sp>
        <p:nvSpPr>
          <p:cNvPr id="57" name="TextBox 56"/>
          <p:cNvSpPr txBox="1"/>
          <p:nvPr/>
        </p:nvSpPr>
        <p:spPr>
          <a:xfrm>
            <a:off x="2807035" y="2192239"/>
            <a:ext cx="800308" cy="461962"/>
          </a:xfrm>
          <a:prstGeom prst="rect">
            <a:avLst/>
          </a:prstGeom>
          <a:noFill/>
        </p:spPr>
        <p:txBody>
          <a:bodyPr>
            <a:spAutoFit/>
          </a:bodyPr>
          <a:lstStyle/>
          <a:p>
            <a:pPr>
              <a:defRPr/>
            </a:pPr>
            <a:r>
              <a:rPr lang="en-US" sz="1200" b="1" dirty="0">
                <a:latin typeface="+mn-lt"/>
              </a:rPr>
              <a:t>Tightly</a:t>
            </a:r>
          </a:p>
          <a:p>
            <a:pPr>
              <a:defRPr/>
            </a:pPr>
            <a:r>
              <a:rPr lang="en-US" sz="1200" b="1" dirty="0">
                <a:latin typeface="+mn-lt"/>
              </a:rPr>
              <a:t>Coupled</a:t>
            </a:r>
          </a:p>
        </p:txBody>
      </p:sp>
      <p:sp>
        <p:nvSpPr>
          <p:cNvPr id="58" name="TextBox 57"/>
          <p:cNvSpPr txBox="1"/>
          <p:nvPr/>
        </p:nvSpPr>
        <p:spPr>
          <a:xfrm>
            <a:off x="971600" y="4005064"/>
            <a:ext cx="3306675" cy="830997"/>
          </a:xfrm>
          <a:prstGeom prst="rect">
            <a:avLst/>
          </a:prstGeom>
          <a:noFill/>
        </p:spPr>
        <p:txBody>
          <a:bodyPr wrap="square">
            <a:spAutoFit/>
          </a:bodyPr>
          <a:lstStyle/>
          <a:p>
            <a:pPr marL="180975" indent="-180975">
              <a:buFont typeface="Arial" pitchFamily="34" charset="0"/>
              <a:buChar char="•"/>
              <a:defRPr/>
            </a:pPr>
            <a:r>
              <a:rPr lang="en-US" altLang="zh-TW" sz="1200" dirty="0" smtClean="0"/>
              <a:t>Tight binding between layers</a:t>
            </a:r>
          </a:p>
          <a:p>
            <a:pPr marL="638175" lvl="1" indent="-180975">
              <a:buFont typeface="Arial" pitchFamily="34" charset="0"/>
              <a:buChar char="•"/>
              <a:defRPr/>
            </a:pPr>
            <a:r>
              <a:rPr lang="en-US" altLang="zh-TW" sz="1200" dirty="0" smtClean="0"/>
              <a:t>The components are linked together in ways that are difficult to support and maintain</a:t>
            </a:r>
          </a:p>
        </p:txBody>
      </p:sp>
      <p:grpSp>
        <p:nvGrpSpPr>
          <p:cNvPr id="2" name="Group 225"/>
          <p:cNvGrpSpPr>
            <a:grpSpLocks/>
          </p:cNvGrpSpPr>
          <p:nvPr/>
        </p:nvGrpSpPr>
        <p:grpSpPr bwMode="auto">
          <a:xfrm>
            <a:off x="3914604" y="2636739"/>
            <a:ext cx="721707" cy="622300"/>
            <a:chOff x="2880" y="1930"/>
            <a:chExt cx="714" cy="461"/>
          </a:xfrm>
        </p:grpSpPr>
        <p:sp>
          <p:nvSpPr>
            <p:cNvPr id="11354" name="Freeform 226"/>
            <p:cNvSpPr>
              <a:spLocks/>
            </p:cNvSpPr>
            <p:nvPr/>
          </p:nvSpPr>
          <p:spPr bwMode="auto">
            <a:xfrm>
              <a:off x="2882" y="1935"/>
              <a:ext cx="709" cy="454"/>
            </a:xfrm>
            <a:custGeom>
              <a:avLst/>
              <a:gdLst>
                <a:gd name="T0" fmla="*/ 292025 w 300"/>
                <a:gd name="T1" fmla="*/ 100821 h 192"/>
                <a:gd name="T2" fmla="*/ 273374 w 300"/>
                <a:gd name="T3" fmla="*/ 60827 h 192"/>
                <a:gd name="T4" fmla="*/ 274267 w 300"/>
                <a:gd name="T5" fmla="*/ 53676 h 192"/>
                <a:gd name="T6" fmla="*/ 242209 w 300"/>
                <a:gd name="T7" fmla="*/ 21511 h 192"/>
                <a:gd name="T8" fmla="*/ 219922 w 300"/>
                <a:gd name="T9" fmla="*/ 30238 h 192"/>
                <a:gd name="T10" fmla="*/ 154888 w 300"/>
                <a:gd name="T11" fmla="*/ 0 h 192"/>
                <a:gd name="T12" fmla="*/ 88533 w 300"/>
                <a:gd name="T13" fmla="*/ 30238 h 192"/>
                <a:gd name="T14" fmla="*/ 69170 w 300"/>
                <a:gd name="T15" fmla="*/ 25199 h 192"/>
                <a:gd name="T16" fmla="*/ 28395 w 300"/>
                <a:gd name="T17" fmla="*/ 66591 h 192"/>
                <a:gd name="T18" fmla="*/ 29268 w 300"/>
                <a:gd name="T19" fmla="*/ 72373 h 192"/>
                <a:gd name="T20" fmla="*/ 26335 w 300"/>
                <a:gd name="T21" fmla="*/ 71500 h 192"/>
                <a:gd name="T22" fmla="*/ 0 w 300"/>
                <a:gd name="T23" fmla="*/ 98759 h 192"/>
                <a:gd name="T24" fmla="*/ 26335 w 300"/>
                <a:gd name="T25" fmla="*/ 125138 h 192"/>
                <a:gd name="T26" fmla="*/ 39903 w 300"/>
                <a:gd name="T27" fmla="*/ 121168 h 192"/>
                <a:gd name="T28" fmla="*/ 37806 w 300"/>
                <a:gd name="T29" fmla="*/ 136018 h 192"/>
                <a:gd name="T30" fmla="*/ 88533 w 300"/>
                <a:gd name="T31" fmla="*/ 187764 h 192"/>
                <a:gd name="T32" fmla="*/ 127686 w 300"/>
                <a:gd name="T33" fmla="*/ 169879 h 192"/>
                <a:gd name="T34" fmla="*/ 154888 w 300"/>
                <a:gd name="T35" fmla="*/ 173951 h 192"/>
                <a:gd name="T36" fmla="*/ 199347 w 300"/>
                <a:gd name="T37" fmla="*/ 161151 h 192"/>
                <a:gd name="T38" fmla="*/ 226854 w 300"/>
                <a:gd name="T39" fmla="*/ 173951 h 192"/>
                <a:gd name="T40" fmla="*/ 259801 w 300"/>
                <a:gd name="T41" fmla="*/ 149621 h 192"/>
                <a:gd name="T42" fmla="*/ 292025 w 300"/>
                <a:gd name="T43" fmla="*/ 100821 h 19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0"/>
                <a:gd name="T67" fmla="*/ 0 h 192"/>
                <a:gd name="T68" fmla="*/ 300 w 300"/>
                <a:gd name="T69" fmla="*/ 192 h 19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0" h="192">
                  <a:moveTo>
                    <a:pt x="300" y="103"/>
                  </a:moveTo>
                  <a:cubicBezTo>
                    <a:pt x="300" y="87"/>
                    <a:pt x="293" y="72"/>
                    <a:pt x="281" y="62"/>
                  </a:cubicBezTo>
                  <a:cubicBezTo>
                    <a:pt x="282" y="60"/>
                    <a:pt x="282" y="58"/>
                    <a:pt x="282" y="55"/>
                  </a:cubicBezTo>
                  <a:cubicBezTo>
                    <a:pt x="282" y="37"/>
                    <a:pt x="267" y="22"/>
                    <a:pt x="249" y="22"/>
                  </a:cubicBezTo>
                  <a:cubicBezTo>
                    <a:pt x="240" y="22"/>
                    <a:pt x="232" y="25"/>
                    <a:pt x="226" y="31"/>
                  </a:cubicBezTo>
                  <a:cubicBezTo>
                    <a:pt x="210" y="12"/>
                    <a:pt x="186" y="0"/>
                    <a:pt x="159" y="0"/>
                  </a:cubicBezTo>
                  <a:cubicBezTo>
                    <a:pt x="132" y="0"/>
                    <a:pt x="107" y="12"/>
                    <a:pt x="91" y="31"/>
                  </a:cubicBezTo>
                  <a:cubicBezTo>
                    <a:pt x="85" y="28"/>
                    <a:pt x="78" y="26"/>
                    <a:pt x="71" y="26"/>
                  </a:cubicBezTo>
                  <a:cubicBezTo>
                    <a:pt x="48" y="26"/>
                    <a:pt x="29" y="45"/>
                    <a:pt x="29" y="68"/>
                  </a:cubicBezTo>
                  <a:cubicBezTo>
                    <a:pt x="29" y="70"/>
                    <a:pt x="30" y="72"/>
                    <a:pt x="30" y="74"/>
                  </a:cubicBezTo>
                  <a:cubicBezTo>
                    <a:pt x="29" y="73"/>
                    <a:pt x="28" y="73"/>
                    <a:pt x="27" y="73"/>
                  </a:cubicBezTo>
                  <a:cubicBezTo>
                    <a:pt x="12" y="73"/>
                    <a:pt x="0" y="86"/>
                    <a:pt x="0" y="101"/>
                  </a:cubicBezTo>
                  <a:cubicBezTo>
                    <a:pt x="0" y="116"/>
                    <a:pt x="12" y="128"/>
                    <a:pt x="27" y="128"/>
                  </a:cubicBezTo>
                  <a:cubicBezTo>
                    <a:pt x="32" y="128"/>
                    <a:pt x="37" y="126"/>
                    <a:pt x="41" y="124"/>
                  </a:cubicBezTo>
                  <a:cubicBezTo>
                    <a:pt x="39" y="129"/>
                    <a:pt x="39" y="134"/>
                    <a:pt x="39" y="139"/>
                  </a:cubicBezTo>
                  <a:cubicBezTo>
                    <a:pt x="39" y="168"/>
                    <a:pt x="62" y="192"/>
                    <a:pt x="91" y="192"/>
                  </a:cubicBezTo>
                  <a:cubicBezTo>
                    <a:pt x="107" y="192"/>
                    <a:pt x="122" y="185"/>
                    <a:pt x="131" y="174"/>
                  </a:cubicBezTo>
                  <a:cubicBezTo>
                    <a:pt x="140" y="176"/>
                    <a:pt x="149" y="178"/>
                    <a:pt x="159" y="178"/>
                  </a:cubicBezTo>
                  <a:cubicBezTo>
                    <a:pt x="176" y="178"/>
                    <a:pt x="192" y="173"/>
                    <a:pt x="205" y="165"/>
                  </a:cubicBezTo>
                  <a:cubicBezTo>
                    <a:pt x="212" y="173"/>
                    <a:pt x="222" y="178"/>
                    <a:pt x="233" y="178"/>
                  </a:cubicBezTo>
                  <a:cubicBezTo>
                    <a:pt x="249" y="178"/>
                    <a:pt x="262" y="168"/>
                    <a:pt x="267" y="153"/>
                  </a:cubicBezTo>
                  <a:cubicBezTo>
                    <a:pt x="286" y="145"/>
                    <a:pt x="300" y="126"/>
                    <a:pt x="300" y="103"/>
                  </a:cubicBezTo>
                  <a:close/>
                </a:path>
              </a:pathLst>
            </a:custGeom>
            <a:solidFill>
              <a:srgbClr val="A6ACBE"/>
            </a:solidFill>
            <a:ln w="9525">
              <a:noFill/>
              <a:round/>
              <a:headEnd/>
              <a:tailEnd/>
            </a:ln>
          </p:spPr>
          <p:txBody>
            <a:bodyPr/>
            <a:lstStyle/>
            <a:p>
              <a:endParaRPr lang="zh-TW" altLang="en-US"/>
            </a:p>
          </p:txBody>
        </p:sp>
        <p:sp>
          <p:nvSpPr>
            <p:cNvPr id="11355" name="Freeform 227"/>
            <p:cNvSpPr>
              <a:spLocks/>
            </p:cNvSpPr>
            <p:nvPr/>
          </p:nvSpPr>
          <p:spPr bwMode="auto">
            <a:xfrm>
              <a:off x="2882" y="1935"/>
              <a:ext cx="709" cy="454"/>
            </a:xfrm>
            <a:custGeom>
              <a:avLst/>
              <a:gdLst>
                <a:gd name="T0" fmla="*/ 292025 w 300"/>
                <a:gd name="T1" fmla="*/ 100821 h 192"/>
                <a:gd name="T2" fmla="*/ 273374 w 300"/>
                <a:gd name="T3" fmla="*/ 60827 h 192"/>
                <a:gd name="T4" fmla="*/ 274267 w 300"/>
                <a:gd name="T5" fmla="*/ 53676 h 192"/>
                <a:gd name="T6" fmla="*/ 242209 w 300"/>
                <a:gd name="T7" fmla="*/ 21511 h 192"/>
                <a:gd name="T8" fmla="*/ 219922 w 300"/>
                <a:gd name="T9" fmla="*/ 30238 h 192"/>
                <a:gd name="T10" fmla="*/ 154888 w 300"/>
                <a:gd name="T11" fmla="*/ 0 h 192"/>
                <a:gd name="T12" fmla="*/ 88533 w 300"/>
                <a:gd name="T13" fmla="*/ 30238 h 192"/>
                <a:gd name="T14" fmla="*/ 69170 w 300"/>
                <a:gd name="T15" fmla="*/ 25199 h 192"/>
                <a:gd name="T16" fmla="*/ 28395 w 300"/>
                <a:gd name="T17" fmla="*/ 66591 h 192"/>
                <a:gd name="T18" fmla="*/ 29268 w 300"/>
                <a:gd name="T19" fmla="*/ 71500 h 192"/>
                <a:gd name="T20" fmla="*/ 26335 w 300"/>
                <a:gd name="T21" fmla="*/ 71500 h 192"/>
                <a:gd name="T22" fmla="*/ 0 w 300"/>
                <a:gd name="T23" fmla="*/ 98759 h 192"/>
                <a:gd name="T24" fmla="*/ 26335 w 300"/>
                <a:gd name="T25" fmla="*/ 125138 h 192"/>
                <a:gd name="T26" fmla="*/ 39903 w 300"/>
                <a:gd name="T27" fmla="*/ 121168 h 192"/>
                <a:gd name="T28" fmla="*/ 37806 w 300"/>
                <a:gd name="T29" fmla="*/ 136018 h 192"/>
                <a:gd name="T30" fmla="*/ 88533 w 300"/>
                <a:gd name="T31" fmla="*/ 187764 h 192"/>
                <a:gd name="T32" fmla="*/ 127686 w 300"/>
                <a:gd name="T33" fmla="*/ 169879 h 192"/>
                <a:gd name="T34" fmla="*/ 154888 w 300"/>
                <a:gd name="T35" fmla="*/ 173951 h 192"/>
                <a:gd name="T36" fmla="*/ 199347 w 300"/>
                <a:gd name="T37" fmla="*/ 161151 h 192"/>
                <a:gd name="T38" fmla="*/ 226854 w 300"/>
                <a:gd name="T39" fmla="*/ 173951 h 192"/>
                <a:gd name="T40" fmla="*/ 259801 w 300"/>
                <a:gd name="T41" fmla="*/ 149621 h 192"/>
                <a:gd name="T42" fmla="*/ 292025 w 300"/>
                <a:gd name="T43" fmla="*/ 100821 h 19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0"/>
                <a:gd name="T67" fmla="*/ 0 h 192"/>
                <a:gd name="T68" fmla="*/ 300 w 300"/>
                <a:gd name="T69" fmla="*/ 192 h 19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0" h="192">
                  <a:moveTo>
                    <a:pt x="300" y="103"/>
                  </a:moveTo>
                  <a:cubicBezTo>
                    <a:pt x="300" y="87"/>
                    <a:pt x="293" y="72"/>
                    <a:pt x="281" y="62"/>
                  </a:cubicBezTo>
                  <a:cubicBezTo>
                    <a:pt x="282" y="60"/>
                    <a:pt x="282" y="58"/>
                    <a:pt x="282" y="55"/>
                  </a:cubicBezTo>
                  <a:cubicBezTo>
                    <a:pt x="282" y="37"/>
                    <a:pt x="267" y="22"/>
                    <a:pt x="249" y="22"/>
                  </a:cubicBezTo>
                  <a:cubicBezTo>
                    <a:pt x="240" y="22"/>
                    <a:pt x="232" y="25"/>
                    <a:pt x="226" y="31"/>
                  </a:cubicBezTo>
                  <a:cubicBezTo>
                    <a:pt x="210" y="12"/>
                    <a:pt x="186" y="0"/>
                    <a:pt x="159" y="0"/>
                  </a:cubicBezTo>
                  <a:cubicBezTo>
                    <a:pt x="132" y="0"/>
                    <a:pt x="107" y="12"/>
                    <a:pt x="91" y="31"/>
                  </a:cubicBezTo>
                  <a:cubicBezTo>
                    <a:pt x="85" y="28"/>
                    <a:pt x="78" y="26"/>
                    <a:pt x="71" y="26"/>
                  </a:cubicBezTo>
                  <a:cubicBezTo>
                    <a:pt x="48" y="26"/>
                    <a:pt x="29" y="45"/>
                    <a:pt x="29" y="68"/>
                  </a:cubicBezTo>
                  <a:cubicBezTo>
                    <a:pt x="29" y="70"/>
                    <a:pt x="30" y="72"/>
                    <a:pt x="30" y="73"/>
                  </a:cubicBezTo>
                  <a:cubicBezTo>
                    <a:pt x="29" y="73"/>
                    <a:pt x="28" y="73"/>
                    <a:pt x="27" y="73"/>
                  </a:cubicBezTo>
                  <a:cubicBezTo>
                    <a:pt x="12" y="73"/>
                    <a:pt x="0" y="86"/>
                    <a:pt x="0" y="101"/>
                  </a:cubicBezTo>
                  <a:cubicBezTo>
                    <a:pt x="0" y="116"/>
                    <a:pt x="12" y="128"/>
                    <a:pt x="27" y="128"/>
                  </a:cubicBezTo>
                  <a:cubicBezTo>
                    <a:pt x="32" y="128"/>
                    <a:pt x="37" y="126"/>
                    <a:pt x="41" y="124"/>
                  </a:cubicBezTo>
                  <a:cubicBezTo>
                    <a:pt x="39" y="129"/>
                    <a:pt x="39" y="134"/>
                    <a:pt x="39" y="139"/>
                  </a:cubicBezTo>
                  <a:cubicBezTo>
                    <a:pt x="39" y="168"/>
                    <a:pt x="62" y="192"/>
                    <a:pt x="91" y="192"/>
                  </a:cubicBezTo>
                  <a:cubicBezTo>
                    <a:pt x="107" y="192"/>
                    <a:pt x="122" y="185"/>
                    <a:pt x="131" y="174"/>
                  </a:cubicBezTo>
                  <a:cubicBezTo>
                    <a:pt x="140" y="176"/>
                    <a:pt x="149" y="178"/>
                    <a:pt x="159" y="178"/>
                  </a:cubicBezTo>
                  <a:cubicBezTo>
                    <a:pt x="176" y="178"/>
                    <a:pt x="192" y="173"/>
                    <a:pt x="205" y="165"/>
                  </a:cubicBezTo>
                  <a:cubicBezTo>
                    <a:pt x="212" y="173"/>
                    <a:pt x="222" y="178"/>
                    <a:pt x="233" y="178"/>
                  </a:cubicBezTo>
                  <a:cubicBezTo>
                    <a:pt x="249" y="178"/>
                    <a:pt x="262" y="168"/>
                    <a:pt x="267" y="153"/>
                  </a:cubicBezTo>
                  <a:cubicBezTo>
                    <a:pt x="286" y="145"/>
                    <a:pt x="300" y="126"/>
                    <a:pt x="300" y="103"/>
                  </a:cubicBezTo>
                  <a:close/>
                </a:path>
              </a:pathLst>
            </a:custGeom>
            <a:solidFill>
              <a:srgbClr val="A6ACBE"/>
            </a:solidFill>
            <a:ln w="9525">
              <a:noFill/>
              <a:round/>
              <a:headEnd/>
              <a:tailEnd/>
            </a:ln>
          </p:spPr>
          <p:txBody>
            <a:bodyPr/>
            <a:lstStyle/>
            <a:p>
              <a:endParaRPr lang="zh-TW" altLang="en-US"/>
            </a:p>
          </p:txBody>
        </p:sp>
        <p:sp>
          <p:nvSpPr>
            <p:cNvPr id="11356" name="Freeform 228"/>
            <p:cNvSpPr>
              <a:spLocks noEditPoints="1"/>
            </p:cNvSpPr>
            <p:nvPr/>
          </p:nvSpPr>
          <p:spPr bwMode="auto">
            <a:xfrm>
              <a:off x="2880" y="1930"/>
              <a:ext cx="714" cy="461"/>
            </a:xfrm>
            <a:custGeom>
              <a:avLst/>
              <a:gdLst>
                <a:gd name="T0" fmla="*/ 276261 w 302"/>
                <a:gd name="T1" fmla="*/ 61441 h 195"/>
                <a:gd name="T2" fmla="*/ 277006 w 302"/>
                <a:gd name="T3" fmla="*/ 55694 h 195"/>
                <a:gd name="T4" fmla="*/ 220588 w 302"/>
                <a:gd name="T5" fmla="*/ 31461 h 195"/>
                <a:gd name="T6" fmla="*/ 222489 w 302"/>
                <a:gd name="T7" fmla="*/ 31461 h 195"/>
                <a:gd name="T8" fmla="*/ 88701 w 302"/>
                <a:gd name="T9" fmla="*/ 31461 h 195"/>
                <a:gd name="T10" fmla="*/ 70173 w 302"/>
                <a:gd name="T11" fmla="*/ 26357 h 195"/>
                <a:gd name="T12" fmla="*/ 28423 w 302"/>
                <a:gd name="T13" fmla="*/ 74377 h 195"/>
                <a:gd name="T14" fmla="*/ 30213 w 302"/>
                <a:gd name="T15" fmla="*/ 72287 h 195"/>
                <a:gd name="T16" fmla="*/ 0 w 302"/>
                <a:gd name="T17" fmla="*/ 100737 h 195"/>
                <a:gd name="T18" fmla="*/ 40833 w 302"/>
                <a:gd name="T19" fmla="*/ 125009 h 195"/>
                <a:gd name="T20" fmla="*/ 39301 w 302"/>
                <a:gd name="T21" fmla="*/ 123104 h 195"/>
                <a:gd name="T22" fmla="*/ 89983 w 302"/>
                <a:gd name="T23" fmla="*/ 190294 h 195"/>
                <a:gd name="T24" fmla="*/ 128912 w 302"/>
                <a:gd name="T25" fmla="*/ 172520 h 195"/>
                <a:gd name="T26" fmla="*/ 201863 w 302"/>
                <a:gd name="T27" fmla="*/ 163929 h 195"/>
                <a:gd name="T28" fmla="*/ 228241 w 302"/>
                <a:gd name="T29" fmla="*/ 176646 h 195"/>
                <a:gd name="T30" fmla="*/ 262667 w 302"/>
                <a:gd name="T31" fmla="*/ 153083 h 195"/>
                <a:gd name="T32" fmla="*/ 260539 w 302"/>
                <a:gd name="T33" fmla="*/ 151026 h 195"/>
                <a:gd name="T34" fmla="*/ 201863 w 302"/>
                <a:gd name="T35" fmla="*/ 161872 h 195"/>
                <a:gd name="T36" fmla="*/ 156151 w 302"/>
                <a:gd name="T37" fmla="*/ 173672 h 195"/>
                <a:gd name="T38" fmla="*/ 128002 w 302"/>
                <a:gd name="T39" fmla="*/ 170894 h 195"/>
                <a:gd name="T40" fmla="*/ 39960 w 302"/>
                <a:gd name="T41" fmla="*/ 137439 h 195"/>
                <a:gd name="T42" fmla="*/ 42119 w 302"/>
                <a:gd name="T43" fmla="*/ 122231 h 195"/>
                <a:gd name="T44" fmla="*/ 27250 w 302"/>
                <a:gd name="T45" fmla="*/ 125009 h 195"/>
                <a:gd name="T46" fmla="*/ 27250 w 302"/>
                <a:gd name="T47" fmla="*/ 75089 h 195"/>
                <a:gd name="T48" fmla="*/ 31463 w 302"/>
                <a:gd name="T49" fmla="*/ 75089 h 195"/>
                <a:gd name="T50" fmla="*/ 31463 w 302"/>
                <a:gd name="T51" fmla="*/ 68103 h 195"/>
                <a:gd name="T52" fmla="*/ 88701 w 302"/>
                <a:gd name="T53" fmla="*/ 33019 h 195"/>
                <a:gd name="T54" fmla="*/ 156151 w 302"/>
                <a:gd name="T55" fmla="*/ 2974 h 195"/>
                <a:gd name="T56" fmla="*/ 221829 w 302"/>
                <a:gd name="T57" fmla="*/ 33019 h 195"/>
                <a:gd name="T58" fmla="*/ 243982 w 302"/>
                <a:gd name="T59" fmla="*/ 25116 h 195"/>
                <a:gd name="T60" fmla="*/ 274204 w 302"/>
                <a:gd name="T61" fmla="*/ 62311 h 195"/>
                <a:gd name="T62" fmla="*/ 292002 w 302"/>
                <a:gd name="T63" fmla="*/ 102266 h 195"/>
                <a:gd name="T64" fmla="*/ 260539 w 302"/>
                <a:gd name="T65" fmla="*/ 151026 h 1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2"/>
                <a:gd name="T100" fmla="*/ 0 h 195"/>
                <a:gd name="T101" fmla="*/ 302 w 302"/>
                <a:gd name="T102" fmla="*/ 195 h 1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2" h="195">
                  <a:moveTo>
                    <a:pt x="302" y="105"/>
                  </a:moveTo>
                  <a:cubicBezTo>
                    <a:pt x="302" y="89"/>
                    <a:pt x="295" y="73"/>
                    <a:pt x="283" y="63"/>
                  </a:cubicBezTo>
                  <a:cubicBezTo>
                    <a:pt x="284" y="63"/>
                    <a:pt x="284" y="64"/>
                    <a:pt x="284" y="64"/>
                  </a:cubicBezTo>
                  <a:cubicBezTo>
                    <a:pt x="284" y="62"/>
                    <a:pt x="284" y="60"/>
                    <a:pt x="284" y="57"/>
                  </a:cubicBezTo>
                  <a:cubicBezTo>
                    <a:pt x="284" y="38"/>
                    <a:pt x="269" y="23"/>
                    <a:pt x="250" y="23"/>
                  </a:cubicBezTo>
                  <a:cubicBezTo>
                    <a:pt x="241" y="23"/>
                    <a:pt x="233" y="26"/>
                    <a:pt x="226" y="32"/>
                  </a:cubicBezTo>
                  <a:cubicBezTo>
                    <a:pt x="226" y="32"/>
                    <a:pt x="227" y="31"/>
                    <a:pt x="227" y="31"/>
                  </a:cubicBezTo>
                  <a:cubicBezTo>
                    <a:pt x="228" y="31"/>
                    <a:pt x="228" y="32"/>
                    <a:pt x="228" y="32"/>
                  </a:cubicBezTo>
                  <a:cubicBezTo>
                    <a:pt x="211" y="12"/>
                    <a:pt x="186" y="0"/>
                    <a:pt x="160" y="0"/>
                  </a:cubicBezTo>
                  <a:cubicBezTo>
                    <a:pt x="133" y="0"/>
                    <a:pt x="108" y="12"/>
                    <a:pt x="91" y="32"/>
                  </a:cubicBezTo>
                  <a:cubicBezTo>
                    <a:pt x="91" y="32"/>
                    <a:pt x="92" y="31"/>
                    <a:pt x="93" y="32"/>
                  </a:cubicBezTo>
                  <a:cubicBezTo>
                    <a:pt x="86" y="28"/>
                    <a:pt x="79" y="27"/>
                    <a:pt x="72" y="27"/>
                  </a:cubicBezTo>
                  <a:cubicBezTo>
                    <a:pt x="48" y="27"/>
                    <a:pt x="29" y="46"/>
                    <a:pt x="29" y="70"/>
                  </a:cubicBezTo>
                  <a:cubicBezTo>
                    <a:pt x="29" y="72"/>
                    <a:pt x="29" y="74"/>
                    <a:pt x="29" y="76"/>
                  </a:cubicBezTo>
                  <a:cubicBezTo>
                    <a:pt x="29" y="75"/>
                    <a:pt x="29" y="75"/>
                    <a:pt x="30" y="74"/>
                  </a:cubicBezTo>
                  <a:cubicBezTo>
                    <a:pt x="30" y="74"/>
                    <a:pt x="31" y="74"/>
                    <a:pt x="31" y="74"/>
                  </a:cubicBezTo>
                  <a:cubicBezTo>
                    <a:pt x="30" y="74"/>
                    <a:pt x="29" y="74"/>
                    <a:pt x="28" y="74"/>
                  </a:cubicBezTo>
                  <a:cubicBezTo>
                    <a:pt x="13" y="74"/>
                    <a:pt x="0" y="87"/>
                    <a:pt x="0" y="103"/>
                  </a:cubicBezTo>
                  <a:cubicBezTo>
                    <a:pt x="0" y="118"/>
                    <a:pt x="13" y="131"/>
                    <a:pt x="28" y="131"/>
                  </a:cubicBezTo>
                  <a:cubicBezTo>
                    <a:pt x="33" y="131"/>
                    <a:pt x="38" y="130"/>
                    <a:pt x="42" y="128"/>
                  </a:cubicBezTo>
                  <a:cubicBezTo>
                    <a:pt x="42" y="128"/>
                    <a:pt x="41" y="128"/>
                    <a:pt x="41" y="127"/>
                  </a:cubicBezTo>
                  <a:cubicBezTo>
                    <a:pt x="40" y="127"/>
                    <a:pt x="40" y="126"/>
                    <a:pt x="40" y="126"/>
                  </a:cubicBezTo>
                  <a:cubicBezTo>
                    <a:pt x="39" y="131"/>
                    <a:pt x="38" y="136"/>
                    <a:pt x="38" y="141"/>
                  </a:cubicBezTo>
                  <a:cubicBezTo>
                    <a:pt x="38" y="171"/>
                    <a:pt x="62" y="195"/>
                    <a:pt x="92" y="195"/>
                  </a:cubicBezTo>
                  <a:cubicBezTo>
                    <a:pt x="108" y="195"/>
                    <a:pt x="123" y="189"/>
                    <a:pt x="133" y="177"/>
                  </a:cubicBezTo>
                  <a:cubicBezTo>
                    <a:pt x="133" y="177"/>
                    <a:pt x="132" y="177"/>
                    <a:pt x="132" y="177"/>
                  </a:cubicBezTo>
                  <a:cubicBezTo>
                    <a:pt x="141" y="180"/>
                    <a:pt x="150" y="181"/>
                    <a:pt x="160" y="181"/>
                  </a:cubicBezTo>
                  <a:cubicBezTo>
                    <a:pt x="176" y="181"/>
                    <a:pt x="193" y="177"/>
                    <a:pt x="207" y="168"/>
                  </a:cubicBezTo>
                  <a:cubicBezTo>
                    <a:pt x="206" y="168"/>
                    <a:pt x="206" y="168"/>
                    <a:pt x="205" y="168"/>
                  </a:cubicBezTo>
                  <a:cubicBezTo>
                    <a:pt x="212" y="176"/>
                    <a:pt x="223" y="181"/>
                    <a:pt x="234" y="181"/>
                  </a:cubicBezTo>
                  <a:cubicBezTo>
                    <a:pt x="250" y="181"/>
                    <a:pt x="264" y="171"/>
                    <a:pt x="269" y="156"/>
                  </a:cubicBezTo>
                  <a:cubicBezTo>
                    <a:pt x="269" y="156"/>
                    <a:pt x="269" y="156"/>
                    <a:pt x="269" y="157"/>
                  </a:cubicBezTo>
                  <a:cubicBezTo>
                    <a:pt x="289" y="148"/>
                    <a:pt x="302" y="127"/>
                    <a:pt x="302" y="105"/>
                  </a:cubicBezTo>
                  <a:close/>
                  <a:moveTo>
                    <a:pt x="267" y="155"/>
                  </a:moveTo>
                  <a:cubicBezTo>
                    <a:pt x="262" y="169"/>
                    <a:pt x="249" y="178"/>
                    <a:pt x="234" y="178"/>
                  </a:cubicBezTo>
                  <a:cubicBezTo>
                    <a:pt x="224" y="178"/>
                    <a:pt x="214" y="174"/>
                    <a:pt x="207" y="166"/>
                  </a:cubicBezTo>
                  <a:cubicBezTo>
                    <a:pt x="207" y="165"/>
                    <a:pt x="206" y="165"/>
                    <a:pt x="206" y="165"/>
                  </a:cubicBezTo>
                  <a:cubicBezTo>
                    <a:pt x="192" y="174"/>
                    <a:pt x="176" y="178"/>
                    <a:pt x="160" y="178"/>
                  </a:cubicBezTo>
                  <a:cubicBezTo>
                    <a:pt x="150" y="178"/>
                    <a:pt x="141" y="177"/>
                    <a:pt x="133" y="174"/>
                  </a:cubicBezTo>
                  <a:cubicBezTo>
                    <a:pt x="132" y="174"/>
                    <a:pt x="132" y="174"/>
                    <a:pt x="131" y="175"/>
                  </a:cubicBezTo>
                  <a:cubicBezTo>
                    <a:pt x="121" y="186"/>
                    <a:pt x="107" y="192"/>
                    <a:pt x="92" y="192"/>
                  </a:cubicBezTo>
                  <a:cubicBezTo>
                    <a:pt x="64" y="192"/>
                    <a:pt x="41" y="169"/>
                    <a:pt x="41" y="141"/>
                  </a:cubicBezTo>
                  <a:cubicBezTo>
                    <a:pt x="41" y="136"/>
                    <a:pt x="42" y="131"/>
                    <a:pt x="43" y="127"/>
                  </a:cubicBezTo>
                  <a:cubicBezTo>
                    <a:pt x="43" y="126"/>
                    <a:pt x="43" y="125"/>
                    <a:pt x="43" y="125"/>
                  </a:cubicBezTo>
                  <a:cubicBezTo>
                    <a:pt x="42" y="125"/>
                    <a:pt x="42" y="125"/>
                    <a:pt x="41" y="125"/>
                  </a:cubicBezTo>
                  <a:cubicBezTo>
                    <a:pt x="37" y="127"/>
                    <a:pt x="33" y="128"/>
                    <a:pt x="28" y="128"/>
                  </a:cubicBezTo>
                  <a:cubicBezTo>
                    <a:pt x="14" y="128"/>
                    <a:pt x="3" y="117"/>
                    <a:pt x="3" y="103"/>
                  </a:cubicBezTo>
                  <a:cubicBezTo>
                    <a:pt x="3" y="88"/>
                    <a:pt x="14" y="77"/>
                    <a:pt x="28" y="77"/>
                  </a:cubicBezTo>
                  <a:cubicBezTo>
                    <a:pt x="29" y="77"/>
                    <a:pt x="30" y="77"/>
                    <a:pt x="31" y="77"/>
                  </a:cubicBezTo>
                  <a:cubicBezTo>
                    <a:pt x="31" y="77"/>
                    <a:pt x="32" y="77"/>
                    <a:pt x="32" y="77"/>
                  </a:cubicBezTo>
                  <a:cubicBezTo>
                    <a:pt x="32" y="76"/>
                    <a:pt x="32" y="76"/>
                    <a:pt x="32" y="75"/>
                  </a:cubicBezTo>
                  <a:cubicBezTo>
                    <a:pt x="32" y="73"/>
                    <a:pt x="32" y="72"/>
                    <a:pt x="32" y="70"/>
                  </a:cubicBezTo>
                  <a:cubicBezTo>
                    <a:pt x="32" y="48"/>
                    <a:pt x="50" y="30"/>
                    <a:pt x="72" y="30"/>
                  </a:cubicBezTo>
                  <a:cubicBezTo>
                    <a:pt x="79" y="30"/>
                    <a:pt x="86" y="31"/>
                    <a:pt x="91" y="34"/>
                  </a:cubicBezTo>
                  <a:cubicBezTo>
                    <a:pt x="92" y="35"/>
                    <a:pt x="93" y="35"/>
                    <a:pt x="93" y="34"/>
                  </a:cubicBezTo>
                  <a:cubicBezTo>
                    <a:pt x="110" y="15"/>
                    <a:pt x="134" y="3"/>
                    <a:pt x="160" y="3"/>
                  </a:cubicBezTo>
                  <a:cubicBezTo>
                    <a:pt x="185" y="3"/>
                    <a:pt x="209" y="15"/>
                    <a:pt x="226" y="34"/>
                  </a:cubicBezTo>
                  <a:cubicBezTo>
                    <a:pt x="226" y="34"/>
                    <a:pt x="227" y="34"/>
                    <a:pt x="227" y="34"/>
                  </a:cubicBezTo>
                  <a:cubicBezTo>
                    <a:pt x="227" y="34"/>
                    <a:pt x="228" y="34"/>
                    <a:pt x="228" y="34"/>
                  </a:cubicBezTo>
                  <a:cubicBezTo>
                    <a:pt x="234" y="29"/>
                    <a:pt x="242" y="26"/>
                    <a:pt x="250" y="26"/>
                  </a:cubicBezTo>
                  <a:cubicBezTo>
                    <a:pt x="267" y="26"/>
                    <a:pt x="281" y="40"/>
                    <a:pt x="281" y="57"/>
                  </a:cubicBezTo>
                  <a:cubicBezTo>
                    <a:pt x="281" y="59"/>
                    <a:pt x="281" y="61"/>
                    <a:pt x="281" y="64"/>
                  </a:cubicBezTo>
                  <a:cubicBezTo>
                    <a:pt x="281" y="64"/>
                    <a:pt x="281" y="65"/>
                    <a:pt x="281" y="65"/>
                  </a:cubicBezTo>
                  <a:cubicBezTo>
                    <a:pt x="293" y="75"/>
                    <a:pt x="299" y="90"/>
                    <a:pt x="299" y="105"/>
                  </a:cubicBezTo>
                  <a:cubicBezTo>
                    <a:pt x="299" y="126"/>
                    <a:pt x="287" y="145"/>
                    <a:pt x="267" y="154"/>
                  </a:cubicBezTo>
                  <a:cubicBezTo>
                    <a:pt x="267" y="154"/>
                    <a:pt x="267" y="154"/>
                    <a:pt x="267" y="155"/>
                  </a:cubicBezTo>
                  <a:close/>
                </a:path>
              </a:pathLst>
            </a:custGeom>
            <a:solidFill>
              <a:srgbClr val="231F20"/>
            </a:solidFill>
            <a:ln w="9525">
              <a:noFill/>
              <a:round/>
              <a:headEnd/>
              <a:tailEnd/>
            </a:ln>
          </p:spPr>
          <p:txBody>
            <a:bodyPr/>
            <a:lstStyle/>
            <a:p>
              <a:endParaRPr lang="zh-TW" altLang="en-US"/>
            </a:p>
          </p:txBody>
        </p:sp>
        <p:sp>
          <p:nvSpPr>
            <p:cNvPr id="11357" name="Freeform 229"/>
            <p:cNvSpPr>
              <a:spLocks/>
            </p:cNvSpPr>
            <p:nvPr/>
          </p:nvSpPr>
          <p:spPr bwMode="auto">
            <a:xfrm>
              <a:off x="2894" y="1947"/>
              <a:ext cx="686" cy="430"/>
            </a:xfrm>
            <a:custGeom>
              <a:avLst/>
              <a:gdLst>
                <a:gd name="T0" fmla="*/ 88300 w 290"/>
                <a:gd name="T1" fmla="*/ 28356 h 182"/>
                <a:gd name="T2" fmla="*/ 85322 w 290"/>
                <a:gd name="T3" fmla="*/ 31281 h 182"/>
                <a:gd name="T4" fmla="*/ 82502 w 290"/>
                <a:gd name="T5" fmla="*/ 29887 h 182"/>
                <a:gd name="T6" fmla="*/ 64664 w 290"/>
                <a:gd name="T7" fmla="*/ 25018 h 182"/>
                <a:gd name="T8" fmla="*/ 29399 w 290"/>
                <a:gd name="T9" fmla="*/ 61258 h 182"/>
                <a:gd name="T10" fmla="*/ 29399 w 290"/>
                <a:gd name="T11" fmla="*/ 66125 h 182"/>
                <a:gd name="T12" fmla="*/ 30272 w 290"/>
                <a:gd name="T13" fmla="*/ 71853 h 182"/>
                <a:gd name="T14" fmla="*/ 21538 w 290"/>
                <a:gd name="T15" fmla="*/ 70612 h 182"/>
                <a:gd name="T16" fmla="*/ 0 w 290"/>
                <a:gd name="T17" fmla="*/ 93204 h 182"/>
                <a:gd name="T18" fmla="*/ 21538 w 290"/>
                <a:gd name="T19" fmla="*/ 114633 h 182"/>
                <a:gd name="T20" fmla="*/ 32443 w 290"/>
                <a:gd name="T21" fmla="*/ 111835 h 182"/>
                <a:gd name="T22" fmla="*/ 43109 w 290"/>
                <a:gd name="T23" fmla="*/ 106099 h 182"/>
                <a:gd name="T24" fmla="*/ 40150 w 290"/>
                <a:gd name="T25" fmla="*/ 117565 h 182"/>
                <a:gd name="T26" fmla="*/ 38229 w 290"/>
                <a:gd name="T27" fmla="*/ 130314 h 182"/>
                <a:gd name="T28" fmla="*/ 84063 w 290"/>
                <a:gd name="T29" fmla="*/ 176671 h 182"/>
                <a:gd name="T30" fmla="*/ 120521 w 290"/>
                <a:gd name="T31" fmla="*/ 160189 h 182"/>
                <a:gd name="T32" fmla="*/ 122652 w 290"/>
                <a:gd name="T33" fmla="*/ 158285 h 182"/>
                <a:gd name="T34" fmla="*/ 125616 w 290"/>
                <a:gd name="T35" fmla="*/ 158949 h 182"/>
                <a:gd name="T36" fmla="*/ 150887 w 290"/>
                <a:gd name="T37" fmla="*/ 163152 h 182"/>
                <a:gd name="T38" fmla="*/ 193968 w 290"/>
                <a:gd name="T39" fmla="*/ 150465 h 182"/>
                <a:gd name="T40" fmla="*/ 196951 w 290"/>
                <a:gd name="T41" fmla="*/ 148355 h 182"/>
                <a:gd name="T42" fmla="*/ 200269 w 290"/>
                <a:gd name="T43" fmla="*/ 152525 h 182"/>
                <a:gd name="T44" fmla="*/ 223378 w 290"/>
                <a:gd name="T45" fmla="*/ 163152 h 182"/>
                <a:gd name="T46" fmla="*/ 251963 w 290"/>
                <a:gd name="T47" fmla="*/ 142576 h 182"/>
                <a:gd name="T48" fmla="*/ 252808 w 290"/>
                <a:gd name="T49" fmla="*/ 140903 h 182"/>
                <a:gd name="T50" fmla="*/ 254939 w 290"/>
                <a:gd name="T51" fmla="*/ 139651 h 182"/>
                <a:gd name="T52" fmla="*/ 284337 w 290"/>
                <a:gd name="T53" fmla="*/ 95354 h 182"/>
                <a:gd name="T54" fmla="*/ 267753 w 290"/>
                <a:gd name="T55" fmla="*/ 59108 h 182"/>
                <a:gd name="T56" fmla="*/ 265622 w 290"/>
                <a:gd name="T57" fmla="*/ 57055 h 182"/>
                <a:gd name="T58" fmla="*/ 265622 w 290"/>
                <a:gd name="T59" fmla="*/ 54246 h 182"/>
                <a:gd name="T60" fmla="*/ 266494 w 290"/>
                <a:gd name="T61" fmla="*/ 48519 h 182"/>
                <a:gd name="T62" fmla="*/ 239158 w 290"/>
                <a:gd name="T63" fmla="*/ 21429 h 182"/>
                <a:gd name="T64" fmla="*/ 220431 w 290"/>
                <a:gd name="T65" fmla="*/ 29228 h 182"/>
                <a:gd name="T66" fmla="*/ 216738 w 290"/>
                <a:gd name="T67" fmla="*/ 32035 h 182"/>
                <a:gd name="T68" fmla="*/ 212726 w 290"/>
                <a:gd name="T69" fmla="*/ 28356 h 182"/>
                <a:gd name="T70" fmla="*/ 150887 w 290"/>
                <a:gd name="T71" fmla="*/ 0 h 182"/>
                <a:gd name="T72" fmla="*/ 88300 w 290"/>
                <a:gd name="T73" fmla="*/ 28356 h 1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0"/>
                <a:gd name="T112" fmla="*/ 0 h 182"/>
                <a:gd name="T113" fmla="*/ 290 w 290"/>
                <a:gd name="T114" fmla="*/ 182 h 1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0" h="182">
                  <a:moveTo>
                    <a:pt x="90" y="29"/>
                  </a:moveTo>
                  <a:cubicBezTo>
                    <a:pt x="87" y="32"/>
                    <a:pt x="87" y="32"/>
                    <a:pt x="87" y="32"/>
                  </a:cubicBezTo>
                  <a:cubicBezTo>
                    <a:pt x="84" y="31"/>
                    <a:pt x="84" y="31"/>
                    <a:pt x="84" y="31"/>
                  </a:cubicBezTo>
                  <a:cubicBezTo>
                    <a:pt x="78" y="28"/>
                    <a:pt x="72" y="26"/>
                    <a:pt x="66" y="26"/>
                  </a:cubicBezTo>
                  <a:cubicBezTo>
                    <a:pt x="46" y="26"/>
                    <a:pt x="30" y="43"/>
                    <a:pt x="30" y="63"/>
                  </a:cubicBezTo>
                  <a:cubicBezTo>
                    <a:pt x="30" y="64"/>
                    <a:pt x="30" y="66"/>
                    <a:pt x="30" y="68"/>
                  </a:cubicBezTo>
                  <a:cubicBezTo>
                    <a:pt x="31" y="74"/>
                    <a:pt x="31" y="74"/>
                    <a:pt x="31" y="74"/>
                  </a:cubicBezTo>
                  <a:cubicBezTo>
                    <a:pt x="22" y="73"/>
                    <a:pt x="22" y="73"/>
                    <a:pt x="22" y="73"/>
                  </a:cubicBezTo>
                  <a:cubicBezTo>
                    <a:pt x="10" y="73"/>
                    <a:pt x="0" y="83"/>
                    <a:pt x="0" y="96"/>
                  </a:cubicBezTo>
                  <a:cubicBezTo>
                    <a:pt x="0" y="108"/>
                    <a:pt x="10" y="118"/>
                    <a:pt x="22" y="118"/>
                  </a:cubicBezTo>
                  <a:cubicBezTo>
                    <a:pt x="26" y="118"/>
                    <a:pt x="30" y="117"/>
                    <a:pt x="33" y="115"/>
                  </a:cubicBezTo>
                  <a:cubicBezTo>
                    <a:pt x="44" y="109"/>
                    <a:pt x="44" y="109"/>
                    <a:pt x="44" y="109"/>
                  </a:cubicBezTo>
                  <a:cubicBezTo>
                    <a:pt x="41" y="121"/>
                    <a:pt x="41" y="121"/>
                    <a:pt x="41" y="121"/>
                  </a:cubicBezTo>
                  <a:cubicBezTo>
                    <a:pt x="39" y="125"/>
                    <a:pt x="39" y="130"/>
                    <a:pt x="39" y="134"/>
                  </a:cubicBezTo>
                  <a:cubicBezTo>
                    <a:pt x="39" y="161"/>
                    <a:pt x="60" y="182"/>
                    <a:pt x="86" y="182"/>
                  </a:cubicBezTo>
                  <a:cubicBezTo>
                    <a:pt x="100" y="182"/>
                    <a:pt x="113" y="176"/>
                    <a:pt x="123" y="165"/>
                  </a:cubicBezTo>
                  <a:cubicBezTo>
                    <a:pt x="125" y="163"/>
                    <a:pt x="125" y="163"/>
                    <a:pt x="125" y="163"/>
                  </a:cubicBezTo>
                  <a:cubicBezTo>
                    <a:pt x="128" y="164"/>
                    <a:pt x="128" y="164"/>
                    <a:pt x="128" y="164"/>
                  </a:cubicBezTo>
                  <a:cubicBezTo>
                    <a:pt x="136" y="167"/>
                    <a:pt x="145" y="168"/>
                    <a:pt x="154" y="168"/>
                  </a:cubicBezTo>
                  <a:cubicBezTo>
                    <a:pt x="169" y="168"/>
                    <a:pt x="184" y="164"/>
                    <a:pt x="198" y="155"/>
                  </a:cubicBezTo>
                  <a:cubicBezTo>
                    <a:pt x="201" y="153"/>
                    <a:pt x="201" y="153"/>
                    <a:pt x="201" y="153"/>
                  </a:cubicBezTo>
                  <a:cubicBezTo>
                    <a:pt x="204" y="157"/>
                    <a:pt x="204" y="157"/>
                    <a:pt x="204" y="157"/>
                  </a:cubicBezTo>
                  <a:cubicBezTo>
                    <a:pt x="210" y="164"/>
                    <a:pt x="219" y="168"/>
                    <a:pt x="228" y="168"/>
                  </a:cubicBezTo>
                  <a:cubicBezTo>
                    <a:pt x="241" y="168"/>
                    <a:pt x="253" y="159"/>
                    <a:pt x="257" y="147"/>
                  </a:cubicBezTo>
                  <a:cubicBezTo>
                    <a:pt x="258" y="145"/>
                    <a:pt x="258" y="145"/>
                    <a:pt x="258" y="145"/>
                  </a:cubicBezTo>
                  <a:cubicBezTo>
                    <a:pt x="260" y="144"/>
                    <a:pt x="260" y="144"/>
                    <a:pt x="260" y="144"/>
                  </a:cubicBezTo>
                  <a:cubicBezTo>
                    <a:pt x="278" y="136"/>
                    <a:pt x="290" y="118"/>
                    <a:pt x="290" y="98"/>
                  </a:cubicBezTo>
                  <a:cubicBezTo>
                    <a:pt x="290" y="84"/>
                    <a:pt x="284" y="70"/>
                    <a:pt x="273" y="61"/>
                  </a:cubicBezTo>
                  <a:cubicBezTo>
                    <a:pt x="271" y="59"/>
                    <a:pt x="271" y="59"/>
                    <a:pt x="271" y="59"/>
                  </a:cubicBezTo>
                  <a:cubicBezTo>
                    <a:pt x="271" y="56"/>
                    <a:pt x="271" y="56"/>
                    <a:pt x="271" y="56"/>
                  </a:cubicBezTo>
                  <a:cubicBezTo>
                    <a:pt x="272" y="54"/>
                    <a:pt x="272" y="52"/>
                    <a:pt x="272" y="50"/>
                  </a:cubicBezTo>
                  <a:cubicBezTo>
                    <a:pt x="272" y="35"/>
                    <a:pt x="259" y="22"/>
                    <a:pt x="244" y="22"/>
                  </a:cubicBezTo>
                  <a:cubicBezTo>
                    <a:pt x="237" y="22"/>
                    <a:pt x="230" y="25"/>
                    <a:pt x="225" y="30"/>
                  </a:cubicBezTo>
                  <a:cubicBezTo>
                    <a:pt x="221" y="33"/>
                    <a:pt x="221" y="33"/>
                    <a:pt x="221" y="33"/>
                  </a:cubicBezTo>
                  <a:cubicBezTo>
                    <a:pt x="217" y="29"/>
                    <a:pt x="217" y="29"/>
                    <a:pt x="217" y="29"/>
                  </a:cubicBezTo>
                  <a:cubicBezTo>
                    <a:pt x="201" y="11"/>
                    <a:pt x="178" y="0"/>
                    <a:pt x="154" y="0"/>
                  </a:cubicBezTo>
                  <a:cubicBezTo>
                    <a:pt x="129" y="0"/>
                    <a:pt x="106" y="11"/>
                    <a:pt x="90" y="29"/>
                  </a:cubicBezTo>
                  <a:close/>
                </a:path>
              </a:pathLst>
            </a:custGeom>
            <a:gradFill rotWithShape="1">
              <a:gsLst>
                <a:gs pos="0">
                  <a:srgbClr val="DEE0E7"/>
                </a:gs>
                <a:gs pos="100000">
                  <a:srgbClr val="A6ACBE"/>
                </a:gs>
              </a:gsLst>
              <a:lin ang="5400000" scaled="1"/>
            </a:gradFill>
            <a:ln w="9525">
              <a:noFill/>
              <a:round/>
              <a:headEnd/>
              <a:tailEnd/>
            </a:ln>
          </p:spPr>
          <p:txBody>
            <a:bodyPr/>
            <a:lstStyle/>
            <a:p>
              <a:endParaRPr lang="zh-TW" altLang="en-US"/>
            </a:p>
          </p:txBody>
        </p:sp>
      </p:grpSp>
      <p:sp>
        <p:nvSpPr>
          <p:cNvPr id="65" name="TextBox 64"/>
          <p:cNvSpPr txBox="1">
            <a:spLocks noChangeArrowheads="1"/>
          </p:cNvSpPr>
          <p:nvPr/>
        </p:nvSpPr>
        <p:spPr bwMode="auto">
          <a:xfrm>
            <a:off x="2260395" y="2277964"/>
            <a:ext cx="274434" cy="230832"/>
          </a:xfrm>
          <a:prstGeom prst="rect">
            <a:avLst/>
          </a:prstGeom>
          <a:noFill/>
          <a:ln w="9525">
            <a:noFill/>
            <a:miter lim="800000"/>
            <a:headEnd/>
            <a:tailEnd/>
          </a:ln>
        </p:spPr>
        <p:txBody>
          <a:bodyPr wrap="none">
            <a:spAutoFit/>
          </a:bodyPr>
          <a:lstStyle/>
          <a:p>
            <a:r>
              <a:rPr lang="en-US" altLang="zh-TW" sz="900">
                <a:solidFill>
                  <a:srgbClr val="C00000"/>
                </a:solidFill>
                <a:latin typeface="Arial Black" pitchFamily="34" charset="0"/>
                <a:ea typeface="新細明體" charset="-120"/>
              </a:rPr>
              <a:t>X</a:t>
            </a:r>
          </a:p>
        </p:txBody>
      </p:sp>
      <p:sp>
        <p:nvSpPr>
          <p:cNvPr id="66" name="Rounded Rectangle 65"/>
          <p:cNvSpPr/>
          <p:nvPr/>
        </p:nvSpPr>
        <p:spPr>
          <a:xfrm>
            <a:off x="4922136" y="2035076"/>
            <a:ext cx="800308" cy="1828800"/>
          </a:xfrm>
          <a:prstGeom prst="roundRect">
            <a:avLst>
              <a:gd name="adj" fmla="val 3308"/>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cxnSp>
        <p:nvCxnSpPr>
          <p:cNvPr id="67" name="Straight Connector 66"/>
          <p:cNvCxnSpPr/>
          <p:nvPr/>
        </p:nvCxnSpPr>
        <p:spPr>
          <a:xfrm rot="5400000">
            <a:off x="5570639" y="2298006"/>
            <a:ext cx="304800" cy="119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5570639" y="2753619"/>
            <a:ext cx="304800" cy="119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5570639" y="3207644"/>
            <a:ext cx="304800" cy="119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70331" y="3142556"/>
            <a:ext cx="304800" cy="119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4770331" y="2674244"/>
            <a:ext cx="304800" cy="119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4808431" y="2259906"/>
            <a:ext cx="228600" cy="119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Text Box 39"/>
          <p:cNvSpPr txBox="1">
            <a:spLocks noChangeArrowheads="1"/>
          </p:cNvSpPr>
          <p:nvPr/>
        </p:nvSpPr>
        <p:spPr bwMode="auto">
          <a:xfrm>
            <a:off x="5372309" y="3054252"/>
            <a:ext cx="936795" cy="258532"/>
          </a:xfrm>
          <a:prstGeom prst="rect">
            <a:avLst/>
          </a:prstGeom>
          <a:noFill/>
          <a:ln w="9525" algn="ctr">
            <a:noFill/>
            <a:miter lim="800000"/>
            <a:headEnd/>
            <a:tailEnd/>
          </a:ln>
        </p:spPr>
        <p:txBody>
          <a:bodyPr wrap="none">
            <a:spAutoFit/>
          </a:bodyPr>
          <a:lstStyle/>
          <a:p>
            <a:pPr marL="180975" indent="-180975">
              <a:lnSpc>
                <a:spcPct val="90000"/>
              </a:lnSpc>
              <a:spcAft>
                <a:spcPct val="15000"/>
              </a:spcAft>
              <a:buClr>
                <a:srgbClr val="FE9800"/>
              </a:buClr>
              <a:defRPr/>
            </a:pPr>
            <a:r>
              <a:rPr lang="en-US" sz="1200" b="1" dirty="0">
                <a:solidFill>
                  <a:schemeClr val="accent1"/>
                </a:solidFill>
                <a:latin typeface="+mn-lt"/>
              </a:rPr>
              <a:t>6.	maintain</a:t>
            </a:r>
          </a:p>
        </p:txBody>
      </p:sp>
      <p:sp>
        <p:nvSpPr>
          <p:cNvPr id="74" name="Text Box 40"/>
          <p:cNvSpPr txBox="1">
            <a:spLocks noChangeArrowheads="1"/>
          </p:cNvSpPr>
          <p:nvPr/>
        </p:nvSpPr>
        <p:spPr bwMode="auto">
          <a:xfrm>
            <a:off x="4636311" y="3052664"/>
            <a:ext cx="782458" cy="258532"/>
          </a:xfrm>
          <a:prstGeom prst="rect">
            <a:avLst/>
          </a:prstGeom>
          <a:noFill/>
          <a:ln w="9525" algn="ctr">
            <a:noFill/>
            <a:miter lim="800000"/>
            <a:headEnd/>
            <a:tailEnd/>
          </a:ln>
        </p:spPr>
        <p:txBody>
          <a:bodyPr wrap="none">
            <a:spAutoFit/>
          </a:bodyPr>
          <a:lstStyle/>
          <a:p>
            <a:pPr marL="180975" indent="-180975">
              <a:lnSpc>
                <a:spcPct val="90000"/>
              </a:lnSpc>
              <a:spcAft>
                <a:spcPct val="15000"/>
              </a:spcAft>
              <a:buClr>
                <a:srgbClr val="FE9800"/>
              </a:buClr>
              <a:defRPr/>
            </a:pPr>
            <a:r>
              <a:rPr lang="en-US" sz="1200" b="1" dirty="0">
                <a:solidFill>
                  <a:schemeClr val="accent1"/>
                </a:solidFill>
                <a:latin typeface="+mn-lt"/>
              </a:rPr>
              <a:t>3.	secure</a:t>
            </a:r>
          </a:p>
        </p:txBody>
      </p:sp>
      <p:sp>
        <p:nvSpPr>
          <p:cNvPr id="75" name="Text Box 41"/>
          <p:cNvSpPr txBox="1">
            <a:spLocks noChangeArrowheads="1"/>
          </p:cNvSpPr>
          <p:nvPr/>
        </p:nvSpPr>
        <p:spPr bwMode="auto">
          <a:xfrm>
            <a:off x="4636311" y="2595464"/>
            <a:ext cx="755271" cy="258532"/>
          </a:xfrm>
          <a:prstGeom prst="rect">
            <a:avLst/>
          </a:prstGeom>
          <a:noFill/>
          <a:ln w="9525" algn="ctr">
            <a:noFill/>
            <a:miter lim="800000"/>
            <a:headEnd/>
            <a:tailEnd/>
          </a:ln>
        </p:spPr>
        <p:txBody>
          <a:bodyPr wrap="none">
            <a:spAutoFit/>
          </a:bodyPr>
          <a:lstStyle/>
          <a:p>
            <a:pPr marL="180975" indent="-180975">
              <a:lnSpc>
                <a:spcPct val="90000"/>
              </a:lnSpc>
              <a:spcAft>
                <a:spcPct val="15000"/>
              </a:spcAft>
              <a:buClr>
                <a:srgbClr val="FE9800"/>
              </a:buClr>
              <a:defRPr/>
            </a:pPr>
            <a:r>
              <a:rPr lang="en-US" sz="1200" b="1" dirty="0">
                <a:solidFill>
                  <a:schemeClr val="accent1"/>
                </a:solidFill>
                <a:latin typeface="+mn-lt"/>
              </a:rPr>
              <a:t>2.	image</a:t>
            </a:r>
          </a:p>
        </p:txBody>
      </p:sp>
      <p:sp>
        <p:nvSpPr>
          <p:cNvPr id="76" name="Text Box 42"/>
          <p:cNvSpPr txBox="1">
            <a:spLocks noChangeArrowheads="1"/>
          </p:cNvSpPr>
          <p:nvPr/>
        </p:nvSpPr>
        <p:spPr bwMode="auto">
          <a:xfrm>
            <a:off x="5372309" y="2595464"/>
            <a:ext cx="877163" cy="258532"/>
          </a:xfrm>
          <a:prstGeom prst="rect">
            <a:avLst/>
          </a:prstGeom>
          <a:noFill/>
          <a:ln w="9525" algn="ctr">
            <a:noFill/>
            <a:miter lim="800000"/>
            <a:headEnd/>
            <a:tailEnd/>
          </a:ln>
        </p:spPr>
        <p:txBody>
          <a:bodyPr wrap="none">
            <a:spAutoFit/>
          </a:bodyPr>
          <a:lstStyle/>
          <a:p>
            <a:pPr marL="180975" indent="-180975">
              <a:lnSpc>
                <a:spcPct val="90000"/>
              </a:lnSpc>
              <a:spcAft>
                <a:spcPct val="15000"/>
              </a:spcAft>
              <a:buClr>
                <a:srgbClr val="FE9800"/>
              </a:buClr>
              <a:defRPr/>
            </a:pPr>
            <a:r>
              <a:rPr lang="en-US" sz="1200" b="1" dirty="0">
                <a:solidFill>
                  <a:schemeClr val="accent1"/>
                </a:solidFill>
                <a:latin typeface="+mn-lt"/>
              </a:rPr>
              <a:t>7.	back-up</a:t>
            </a:r>
          </a:p>
        </p:txBody>
      </p:sp>
      <p:sp>
        <p:nvSpPr>
          <p:cNvPr id="77" name="Text Box 43"/>
          <p:cNvSpPr txBox="1">
            <a:spLocks noChangeArrowheads="1"/>
          </p:cNvSpPr>
          <p:nvPr/>
        </p:nvSpPr>
        <p:spPr bwMode="auto">
          <a:xfrm>
            <a:off x="5372309" y="2138265"/>
            <a:ext cx="717184" cy="258532"/>
          </a:xfrm>
          <a:prstGeom prst="rect">
            <a:avLst/>
          </a:prstGeom>
          <a:noFill/>
          <a:ln w="9525" algn="ctr">
            <a:noFill/>
            <a:miter lim="800000"/>
            <a:headEnd/>
            <a:tailEnd/>
          </a:ln>
        </p:spPr>
        <p:txBody>
          <a:bodyPr wrap="none">
            <a:spAutoFit/>
          </a:bodyPr>
          <a:lstStyle/>
          <a:p>
            <a:pPr marL="180975" indent="-180975">
              <a:lnSpc>
                <a:spcPct val="90000"/>
              </a:lnSpc>
              <a:spcAft>
                <a:spcPct val="15000"/>
              </a:spcAft>
              <a:buClr>
                <a:srgbClr val="FE9800"/>
              </a:buClr>
              <a:defRPr/>
            </a:pPr>
            <a:r>
              <a:rPr lang="en-US" sz="1200" b="1" dirty="0">
                <a:solidFill>
                  <a:schemeClr val="accent1"/>
                </a:solidFill>
                <a:latin typeface="+mn-lt"/>
              </a:rPr>
              <a:t>8.	retire</a:t>
            </a:r>
          </a:p>
        </p:txBody>
      </p:sp>
      <p:sp>
        <p:nvSpPr>
          <p:cNvPr id="78" name="Text Box 44"/>
          <p:cNvSpPr txBox="1">
            <a:spLocks noChangeArrowheads="1"/>
          </p:cNvSpPr>
          <p:nvPr/>
        </p:nvSpPr>
        <p:spPr bwMode="auto">
          <a:xfrm>
            <a:off x="4636311" y="2136677"/>
            <a:ext cx="863954" cy="258532"/>
          </a:xfrm>
          <a:prstGeom prst="rect">
            <a:avLst/>
          </a:prstGeom>
          <a:noFill/>
          <a:ln w="9525" algn="ctr">
            <a:noFill/>
            <a:miter lim="800000"/>
            <a:headEnd/>
            <a:tailEnd/>
          </a:ln>
        </p:spPr>
        <p:txBody>
          <a:bodyPr wrap="none">
            <a:spAutoFit/>
          </a:bodyPr>
          <a:lstStyle/>
          <a:p>
            <a:pPr marL="180975" indent="-180975">
              <a:lnSpc>
                <a:spcPct val="90000"/>
              </a:lnSpc>
              <a:spcAft>
                <a:spcPct val="15000"/>
              </a:spcAft>
              <a:buClr>
                <a:srgbClr val="FE9800"/>
              </a:buClr>
              <a:defRPr/>
            </a:pPr>
            <a:r>
              <a:rPr lang="en-US" sz="1200" b="1" dirty="0">
                <a:solidFill>
                  <a:schemeClr val="accent1"/>
                </a:solidFill>
                <a:latin typeface="+mn-lt"/>
              </a:rPr>
              <a:t>1.	procure</a:t>
            </a:r>
          </a:p>
        </p:txBody>
      </p:sp>
      <p:sp>
        <p:nvSpPr>
          <p:cNvPr id="79" name="Line 27"/>
          <p:cNvSpPr>
            <a:spLocks noChangeShapeType="1"/>
          </p:cNvSpPr>
          <p:nvPr/>
        </p:nvSpPr>
        <p:spPr bwMode="auto">
          <a:xfrm flipH="1">
            <a:off x="4922135" y="2522439"/>
            <a:ext cx="0" cy="76200"/>
          </a:xfrm>
          <a:prstGeom prst="line">
            <a:avLst/>
          </a:prstGeom>
          <a:noFill/>
          <a:ln w="38100">
            <a:solidFill>
              <a:schemeClr val="accent1"/>
            </a:solidFill>
            <a:round/>
            <a:headEnd/>
            <a:tailEnd type="triangle" w="med" len="med"/>
          </a:ln>
        </p:spPr>
        <p:txBody>
          <a:bodyPr/>
          <a:lstStyle/>
          <a:p>
            <a:pPr>
              <a:defRPr/>
            </a:pPr>
            <a:endParaRPr lang="en-US">
              <a:latin typeface="+mn-lt"/>
            </a:endParaRPr>
          </a:p>
        </p:txBody>
      </p:sp>
      <p:sp>
        <p:nvSpPr>
          <p:cNvPr id="80" name="Line 27"/>
          <p:cNvSpPr>
            <a:spLocks noChangeShapeType="1"/>
          </p:cNvSpPr>
          <p:nvPr/>
        </p:nvSpPr>
        <p:spPr bwMode="auto">
          <a:xfrm flipH="1">
            <a:off x="4922135" y="2990751"/>
            <a:ext cx="0" cy="76200"/>
          </a:xfrm>
          <a:prstGeom prst="line">
            <a:avLst/>
          </a:prstGeom>
          <a:noFill/>
          <a:ln w="38100">
            <a:solidFill>
              <a:schemeClr val="accent1"/>
            </a:solidFill>
            <a:round/>
            <a:headEnd/>
            <a:tailEnd type="triangle" w="med" len="med"/>
          </a:ln>
        </p:spPr>
        <p:txBody>
          <a:bodyPr/>
          <a:lstStyle/>
          <a:p>
            <a:pPr>
              <a:defRPr/>
            </a:pPr>
            <a:endParaRPr lang="en-US">
              <a:latin typeface="+mn-lt"/>
            </a:endParaRPr>
          </a:p>
        </p:txBody>
      </p:sp>
      <p:sp>
        <p:nvSpPr>
          <p:cNvPr id="81" name="Line 27"/>
          <p:cNvSpPr>
            <a:spLocks noChangeShapeType="1"/>
          </p:cNvSpPr>
          <p:nvPr/>
        </p:nvSpPr>
        <p:spPr bwMode="auto">
          <a:xfrm flipH="1" flipV="1">
            <a:off x="5722444" y="2838351"/>
            <a:ext cx="0" cy="76200"/>
          </a:xfrm>
          <a:prstGeom prst="line">
            <a:avLst/>
          </a:prstGeom>
          <a:noFill/>
          <a:ln w="38100">
            <a:solidFill>
              <a:schemeClr val="accent1"/>
            </a:solidFill>
            <a:round/>
            <a:headEnd/>
            <a:tailEnd type="triangle" w="med" len="med"/>
          </a:ln>
        </p:spPr>
        <p:txBody>
          <a:bodyPr/>
          <a:lstStyle/>
          <a:p>
            <a:pPr>
              <a:defRPr/>
            </a:pPr>
            <a:endParaRPr lang="en-US">
              <a:latin typeface="+mn-lt"/>
            </a:endParaRPr>
          </a:p>
        </p:txBody>
      </p:sp>
      <p:sp>
        <p:nvSpPr>
          <p:cNvPr id="82" name="Line 27"/>
          <p:cNvSpPr>
            <a:spLocks noChangeShapeType="1"/>
          </p:cNvSpPr>
          <p:nvPr/>
        </p:nvSpPr>
        <p:spPr bwMode="auto">
          <a:xfrm flipH="1" flipV="1">
            <a:off x="5722444" y="2377976"/>
            <a:ext cx="0" cy="76200"/>
          </a:xfrm>
          <a:prstGeom prst="line">
            <a:avLst/>
          </a:prstGeom>
          <a:noFill/>
          <a:ln w="38100">
            <a:solidFill>
              <a:schemeClr val="accent1"/>
            </a:solidFill>
            <a:round/>
            <a:headEnd/>
            <a:tailEnd type="triangle" w="med" len="med"/>
          </a:ln>
        </p:spPr>
        <p:txBody>
          <a:bodyPr/>
          <a:lstStyle/>
          <a:p>
            <a:pPr>
              <a:defRPr/>
            </a:pPr>
            <a:endParaRPr lang="en-US">
              <a:latin typeface="+mn-lt"/>
            </a:endParaRPr>
          </a:p>
        </p:txBody>
      </p:sp>
      <p:sp>
        <p:nvSpPr>
          <p:cNvPr id="83" name="TextBox 82"/>
          <p:cNvSpPr txBox="1"/>
          <p:nvPr/>
        </p:nvSpPr>
        <p:spPr>
          <a:xfrm>
            <a:off x="4716016" y="3903439"/>
            <a:ext cx="1580284" cy="461665"/>
          </a:xfrm>
          <a:prstGeom prst="rect">
            <a:avLst/>
          </a:prstGeom>
          <a:noFill/>
        </p:spPr>
        <p:txBody>
          <a:bodyPr wrap="square">
            <a:spAutoFit/>
          </a:bodyPr>
          <a:lstStyle/>
          <a:p>
            <a:pPr>
              <a:defRPr/>
            </a:pPr>
            <a:r>
              <a:rPr lang="en-US" sz="1200" dirty="0">
                <a:latin typeface="+mn-lt"/>
              </a:rPr>
              <a:t>Existing methods, tools, and processes </a:t>
            </a:r>
          </a:p>
        </p:txBody>
      </p:sp>
      <p:sp>
        <p:nvSpPr>
          <p:cNvPr id="84" name="TextBox 83"/>
          <p:cNvSpPr txBox="1"/>
          <p:nvPr/>
        </p:nvSpPr>
        <p:spPr>
          <a:xfrm>
            <a:off x="4789708" y="1619152"/>
            <a:ext cx="1078436" cy="415498"/>
          </a:xfrm>
          <a:prstGeom prst="rect">
            <a:avLst/>
          </a:prstGeom>
          <a:noFill/>
        </p:spPr>
        <p:txBody>
          <a:bodyPr wrap="square">
            <a:spAutoFit/>
          </a:bodyPr>
          <a:lstStyle/>
          <a:p>
            <a:pPr algn="ctr">
              <a:defRPr/>
            </a:pPr>
            <a:r>
              <a:rPr lang="en-US" sz="1050" b="1" dirty="0">
                <a:latin typeface="+mn-lt"/>
              </a:rPr>
              <a:t>Desktop Management</a:t>
            </a:r>
          </a:p>
        </p:txBody>
      </p:sp>
      <p:cxnSp>
        <p:nvCxnSpPr>
          <p:cNvPr id="85" name="Straight Connector 84"/>
          <p:cNvCxnSpPr/>
          <p:nvPr/>
        </p:nvCxnSpPr>
        <p:spPr>
          <a:xfrm rot="5400000">
            <a:off x="5608144" y="3640039"/>
            <a:ext cx="2286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Text Box 40"/>
          <p:cNvSpPr txBox="1">
            <a:spLocks noChangeArrowheads="1"/>
          </p:cNvSpPr>
          <p:nvPr/>
        </p:nvSpPr>
        <p:spPr bwMode="auto">
          <a:xfrm>
            <a:off x="5372309" y="3511452"/>
            <a:ext cx="886909" cy="258532"/>
          </a:xfrm>
          <a:prstGeom prst="rect">
            <a:avLst/>
          </a:prstGeom>
          <a:noFill/>
          <a:ln w="9525" algn="ctr">
            <a:noFill/>
            <a:miter lim="800000"/>
            <a:headEnd/>
            <a:tailEnd/>
          </a:ln>
        </p:spPr>
        <p:txBody>
          <a:bodyPr wrap="none">
            <a:spAutoFit/>
          </a:bodyPr>
          <a:lstStyle/>
          <a:p>
            <a:pPr marL="180975" indent="-180975">
              <a:lnSpc>
                <a:spcPct val="90000"/>
              </a:lnSpc>
              <a:spcAft>
                <a:spcPct val="15000"/>
              </a:spcAft>
              <a:buClr>
                <a:srgbClr val="FE9800"/>
              </a:buClr>
              <a:defRPr/>
            </a:pPr>
            <a:r>
              <a:rPr lang="en-US" sz="1200" b="1" dirty="0">
                <a:solidFill>
                  <a:schemeClr val="accent1"/>
                </a:solidFill>
                <a:latin typeface="+mn-lt"/>
              </a:rPr>
              <a:t>5.	monitor</a:t>
            </a:r>
          </a:p>
        </p:txBody>
      </p:sp>
      <p:sp>
        <p:nvSpPr>
          <p:cNvPr id="87" name="Line 27"/>
          <p:cNvSpPr>
            <a:spLocks noChangeShapeType="1"/>
          </p:cNvSpPr>
          <p:nvPr/>
        </p:nvSpPr>
        <p:spPr bwMode="auto">
          <a:xfrm flipH="1" flipV="1">
            <a:off x="5722444" y="3287614"/>
            <a:ext cx="0" cy="76200"/>
          </a:xfrm>
          <a:prstGeom prst="line">
            <a:avLst/>
          </a:prstGeom>
          <a:noFill/>
          <a:ln w="38100">
            <a:solidFill>
              <a:schemeClr val="accent1"/>
            </a:solidFill>
            <a:round/>
            <a:headEnd/>
            <a:tailEnd type="triangle" w="med" len="med"/>
          </a:ln>
        </p:spPr>
        <p:txBody>
          <a:bodyPr/>
          <a:lstStyle/>
          <a:p>
            <a:pPr>
              <a:defRPr/>
            </a:pPr>
            <a:endParaRPr lang="en-US">
              <a:latin typeface="+mn-lt"/>
            </a:endParaRPr>
          </a:p>
        </p:txBody>
      </p:sp>
      <p:cxnSp>
        <p:nvCxnSpPr>
          <p:cNvPr id="88" name="Straight Connector 87"/>
          <p:cNvCxnSpPr>
            <a:stCxn id="90" idx="0"/>
          </p:cNvCxnSpPr>
          <p:nvPr/>
        </p:nvCxnSpPr>
        <p:spPr>
          <a:xfrm rot="16200000" flipH="1">
            <a:off x="4770529" y="3602733"/>
            <a:ext cx="30321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9" name="Text Box 40"/>
          <p:cNvSpPr txBox="1">
            <a:spLocks noChangeArrowheads="1"/>
          </p:cNvSpPr>
          <p:nvPr/>
        </p:nvSpPr>
        <p:spPr bwMode="auto">
          <a:xfrm>
            <a:off x="4636311" y="3511452"/>
            <a:ext cx="804131" cy="258532"/>
          </a:xfrm>
          <a:prstGeom prst="rect">
            <a:avLst/>
          </a:prstGeom>
          <a:noFill/>
          <a:ln w="9525" algn="ctr">
            <a:noFill/>
            <a:miter lim="800000"/>
            <a:headEnd/>
            <a:tailEnd/>
          </a:ln>
        </p:spPr>
        <p:txBody>
          <a:bodyPr wrap="none">
            <a:spAutoFit/>
          </a:bodyPr>
          <a:lstStyle/>
          <a:p>
            <a:pPr marL="180975" indent="-180975">
              <a:lnSpc>
                <a:spcPct val="90000"/>
              </a:lnSpc>
              <a:spcAft>
                <a:spcPct val="15000"/>
              </a:spcAft>
              <a:buClr>
                <a:srgbClr val="FE9800"/>
              </a:buClr>
              <a:defRPr/>
            </a:pPr>
            <a:r>
              <a:rPr lang="en-US" sz="1200" b="1" dirty="0">
                <a:solidFill>
                  <a:schemeClr val="accent1"/>
                </a:solidFill>
                <a:latin typeface="+mn-lt"/>
              </a:rPr>
              <a:t>4.	deploy</a:t>
            </a:r>
          </a:p>
        </p:txBody>
      </p:sp>
      <p:sp>
        <p:nvSpPr>
          <p:cNvPr id="90" name="Line 27"/>
          <p:cNvSpPr>
            <a:spLocks noChangeShapeType="1"/>
          </p:cNvSpPr>
          <p:nvPr/>
        </p:nvSpPr>
        <p:spPr bwMode="auto">
          <a:xfrm flipH="1">
            <a:off x="4922135" y="3451126"/>
            <a:ext cx="0" cy="76200"/>
          </a:xfrm>
          <a:prstGeom prst="line">
            <a:avLst/>
          </a:prstGeom>
          <a:noFill/>
          <a:ln w="38100">
            <a:solidFill>
              <a:schemeClr val="accent1"/>
            </a:solidFill>
            <a:round/>
            <a:headEnd/>
            <a:tailEnd type="triangle" w="med" len="med"/>
          </a:ln>
        </p:spPr>
        <p:txBody>
          <a:bodyPr/>
          <a:lstStyle/>
          <a:p>
            <a:pPr>
              <a:defRPr/>
            </a:pPr>
            <a:endParaRPr lang="en-US">
              <a:latin typeface="+mn-lt"/>
            </a:endParaRPr>
          </a:p>
        </p:txBody>
      </p:sp>
      <p:sp>
        <p:nvSpPr>
          <p:cNvPr id="91" name="TextBox 90"/>
          <p:cNvSpPr txBox="1">
            <a:spLocks noChangeArrowheads="1"/>
          </p:cNvSpPr>
          <p:nvPr/>
        </p:nvSpPr>
        <p:spPr bwMode="auto">
          <a:xfrm>
            <a:off x="4923326" y="2268439"/>
            <a:ext cx="1141659" cy="1569660"/>
          </a:xfrm>
          <a:prstGeom prst="rect">
            <a:avLst/>
          </a:prstGeom>
          <a:noFill/>
          <a:ln w="9525">
            <a:noFill/>
            <a:miter lim="800000"/>
            <a:headEnd/>
            <a:tailEnd/>
          </a:ln>
        </p:spPr>
        <p:txBody>
          <a:bodyPr wrap="none">
            <a:spAutoFit/>
          </a:bodyPr>
          <a:lstStyle/>
          <a:p>
            <a:r>
              <a:rPr lang="en-US" altLang="zh-TW" sz="9600" dirty="0">
                <a:solidFill>
                  <a:srgbClr val="C00000"/>
                </a:solidFill>
                <a:latin typeface="Arial Black" pitchFamily="34" charset="0"/>
                <a:ea typeface="新細明體" charset="-120"/>
              </a:rPr>
              <a:t>X</a:t>
            </a:r>
          </a:p>
        </p:txBody>
      </p:sp>
      <p:pic>
        <p:nvPicPr>
          <p:cNvPr id="92" name="Picture 3" descr="C:\Users\aaronc\AppData\Local\Microsoft\Windows\Temporary Internet Files\Content.IE5\VB63JS3L\MMj01726370000[1].gif"/>
          <p:cNvPicPr>
            <a:picLocks noChangeAspect="1" noChangeArrowheads="1" noCrop="1"/>
          </p:cNvPicPr>
          <p:nvPr/>
        </p:nvPicPr>
        <p:blipFill>
          <a:blip r:embed="rId3" cstate="print">
            <a:duotone>
              <a:prstClr val="black"/>
              <a:srgbClr val="FF0000">
                <a:tint val="45000"/>
                <a:satMod val="400000"/>
              </a:srgbClr>
            </a:duotone>
          </a:blip>
          <a:srcRect/>
          <a:stretch>
            <a:fillRect/>
          </a:stretch>
        </p:blipFill>
        <p:spPr bwMode="auto">
          <a:xfrm>
            <a:off x="6422736" y="2744700"/>
            <a:ext cx="328698" cy="438150"/>
          </a:xfrm>
          <a:prstGeom prst="rect">
            <a:avLst/>
          </a:prstGeom>
          <a:noFill/>
        </p:spPr>
      </p:pic>
      <p:sp>
        <p:nvSpPr>
          <p:cNvPr id="93" name="TextBox 92"/>
          <p:cNvSpPr txBox="1"/>
          <p:nvPr/>
        </p:nvSpPr>
        <p:spPr>
          <a:xfrm>
            <a:off x="2807035" y="3254277"/>
            <a:ext cx="800308" cy="461963"/>
          </a:xfrm>
          <a:prstGeom prst="rect">
            <a:avLst/>
          </a:prstGeom>
          <a:noFill/>
        </p:spPr>
        <p:txBody>
          <a:bodyPr>
            <a:spAutoFit/>
          </a:bodyPr>
          <a:lstStyle/>
          <a:p>
            <a:pPr>
              <a:defRPr/>
            </a:pPr>
            <a:r>
              <a:rPr lang="en-US" sz="1200" b="1" dirty="0">
                <a:latin typeface="+mn-lt"/>
              </a:rPr>
              <a:t>Locally Installed</a:t>
            </a:r>
          </a:p>
        </p:txBody>
      </p:sp>
      <p:grpSp>
        <p:nvGrpSpPr>
          <p:cNvPr id="4" name="Group 177"/>
          <p:cNvGrpSpPr>
            <a:grpSpLocks/>
          </p:cNvGrpSpPr>
          <p:nvPr/>
        </p:nvGrpSpPr>
        <p:grpSpPr bwMode="auto">
          <a:xfrm>
            <a:off x="1381485" y="2465289"/>
            <a:ext cx="604995" cy="927100"/>
            <a:chOff x="6765925" y="1600200"/>
            <a:chExt cx="1090295" cy="1254125"/>
          </a:xfrm>
        </p:grpSpPr>
        <p:grpSp>
          <p:nvGrpSpPr>
            <p:cNvPr id="12" name="Group 19"/>
            <p:cNvGrpSpPr>
              <a:grpSpLocks/>
            </p:cNvGrpSpPr>
            <p:nvPr/>
          </p:nvGrpSpPr>
          <p:grpSpPr bwMode="auto">
            <a:xfrm>
              <a:off x="6781808" y="1600197"/>
              <a:ext cx="1074420" cy="1142999"/>
              <a:chOff x="4274" y="2647"/>
              <a:chExt cx="702" cy="746"/>
            </a:xfrm>
          </p:grpSpPr>
          <p:grpSp>
            <p:nvGrpSpPr>
              <p:cNvPr id="13" name="Group 20"/>
              <p:cNvGrpSpPr>
                <a:grpSpLocks/>
              </p:cNvGrpSpPr>
              <p:nvPr/>
            </p:nvGrpSpPr>
            <p:grpSpPr bwMode="auto">
              <a:xfrm>
                <a:off x="4274" y="2647"/>
                <a:ext cx="490" cy="644"/>
                <a:chOff x="4082" y="2501"/>
                <a:chExt cx="490" cy="644"/>
              </a:xfrm>
            </p:grpSpPr>
            <p:sp>
              <p:nvSpPr>
                <p:cNvPr id="11343"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TW" altLang="en-US"/>
                </a:p>
              </p:txBody>
            </p:sp>
            <p:sp>
              <p:nvSpPr>
                <p:cNvPr id="11344"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11345"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11346"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TW" altLang="en-US"/>
                </a:p>
              </p:txBody>
            </p:sp>
            <p:sp>
              <p:nvSpPr>
                <p:cNvPr id="11347"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TW" altLang="en-US"/>
                </a:p>
              </p:txBody>
            </p:sp>
            <p:sp>
              <p:nvSpPr>
                <p:cNvPr id="11348"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TW" altLang="en-US"/>
                </a:p>
              </p:txBody>
            </p:sp>
            <p:sp>
              <p:nvSpPr>
                <p:cNvPr id="11349"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TW" altLang="en-US"/>
                </a:p>
              </p:txBody>
            </p:sp>
            <p:sp>
              <p:nvSpPr>
                <p:cNvPr id="11350"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TW" altLang="en-US"/>
                </a:p>
              </p:txBody>
            </p:sp>
            <p:sp>
              <p:nvSpPr>
                <p:cNvPr id="11351"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TW" altLang="en-US"/>
                </a:p>
              </p:txBody>
            </p:sp>
            <p:sp>
              <p:nvSpPr>
                <p:cNvPr id="11352"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TW" altLang="en-US"/>
                </a:p>
              </p:txBody>
            </p:sp>
            <p:sp>
              <p:nvSpPr>
                <p:cNvPr id="11353"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TW" altLang="en-US"/>
                </a:p>
              </p:txBody>
            </p:sp>
          </p:grpSp>
          <p:grpSp>
            <p:nvGrpSpPr>
              <p:cNvPr id="14" name="Group 32"/>
              <p:cNvGrpSpPr>
                <a:grpSpLocks/>
              </p:cNvGrpSpPr>
              <p:nvPr/>
            </p:nvGrpSpPr>
            <p:grpSpPr bwMode="auto">
              <a:xfrm>
                <a:off x="4560" y="2850"/>
                <a:ext cx="416" cy="543"/>
                <a:chOff x="4368" y="2704"/>
                <a:chExt cx="416" cy="543"/>
              </a:xfrm>
            </p:grpSpPr>
            <p:sp>
              <p:nvSpPr>
                <p:cNvPr id="11325" name="Freeform 33"/>
                <p:cNvSpPr>
                  <a:spLocks/>
                </p:cNvSpPr>
                <p:nvPr/>
              </p:nvSpPr>
              <p:spPr bwMode="auto">
                <a:xfrm>
                  <a:off x="4449" y="3164"/>
                  <a:ext cx="203" cy="59"/>
                </a:xfrm>
                <a:custGeom>
                  <a:avLst/>
                  <a:gdLst>
                    <a:gd name="T0" fmla="*/ 0 w 203"/>
                    <a:gd name="T1" fmla="*/ 10 h 59"/>
                    <a:gd name="T2" fmla="*/ 163 w 203"/>
                    <a:gd name="T3" fmla="*/ 59 h 59"/>
                    <a:gd name="T4" fmla="*/ 203 w 203"/>
                    <a:gd name="T5" fmla="*/ 50 h 59"/>
                    <a:gd name="T6" fmla="*/ 40 w 203"/>
                    <a:gd name="T7" fmla="*/ 0 h 59"/>
                    <a:gd name="T8" fmla="*/ 0 w 203"/>
                    <a:gd name="T9" fmla="*/ 10 h 59"/>
                    <a:gd name="T10" fmla="*/ 0 60000 65536"/>
                    <a:gd name="T11" fmla="*/ 0 60000 65536"/>
                    <a:gd name="T12" fmla="*/ 0 60000 65536"/>
                    <a:gd name="T13" fmla="*/ 0 60000 65536"/>
                    <a:gd name="T14" fmla="*/ 0 60000 65536"/>
                    <a:gd name="T15" fmla="*/ 0 w 203"/>
                    <a:gd name="T16" fmla="*/ 0 h 59"/>
                    <a:gd name="T17" fmla="*/ 203 w 203"/>
                    <a:gd name="T18" fmla="*/ 59 h 59"/>
                  </a:gdLst>
                  <a:ahLst/>
                  <a:cxnLst>
                    <a:cxn ang="T10">
                      <a:pos x="T0" y="T1"/>
                    </a:cxn>
                    <a:cxn ang="T11">
                      <a:pos x="T2" y="T3"/>
                    </a:cxn>
                    <a:cxn ang="T12">
                      <a:pos x="T4" y="T5"/>
                    </a:cxn>
                    <a:cxn ang="T13">
                      <a:pos x="T6" y="T7"/>
                    </a:cxn>
                    <a:cxn ang="T14">
                      <a:pos x="T8" y="T9"/>
                    </a:cxn>
                  </a:cxnLst>
                  <a:rect l="T15" t="T16" r="T17" b="T18"/>
                  <a:pathLst>
                    <a:path w="203" h="59">
                      <a:moveTo>
                        <a:pt x="0" y="10"/>
                      </a:moveTo>
                      <a:lnTo>
                        <a:pt x="163" y="59"/>
                      </a:lnTo>
                      <a:lnTo>
                        <a:pt x="203" y="50"/>
                      </a:lnTo>
                      <a:lnTo>
                        <a:pt x="40" y="0"/>
                      </a:lnTo>
                      <a:lnTo>
                        <a:pt x="0" y="10"/>
                      </a:lnTo>
                      <a:close/>
                    </a:path>
                  </a:pathLst>
                </a:custGeom>
                <a:solidFill>
                  <a:srgbClr val="646C89"/>
                </a:solidFill>
                <a:ln w="9525">
                  <a:noFill/>
                  <a:round/>
                  <a:headEnd/>
                  <a:tailEnd/>
                </a:ln>
              </p:spPr>
              <p:txBody>
                <a:bodyPr/>
                <a:lstStyle/>
                <a:p>
                  <a:endParaRPr lang="zh-TW" altLang="en-US"/>
                </a:p>
              </p:txBody>
            </p:sp>
            <p:sp>
              <p:nvSpPr>
                <p:cNvPr id="11326" name="Freeform 34"/>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919BAD"/>
                </a:solidFill>
                <a:ln w="9525">
                  <a:noFill/>
                  <a:round/>
                  <a:headEnd/>
                  <a:tailEnd/>
                </a:ln>
              </p:spPr>
              <p:txBody>
                <a:bodyPr/>
                <a:lstStyle/>
                <a:p>
                  <a:endParaRPr lang="zh-TW" altLang="en-US"/>
                </a:p>
              </p:txBody>
            </p:sp>
            <p:sp>
              <p:nvSpPr>
                <p:cNvPr id="11327" name="Freeform 35"/>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F474C"/>
                </a:solidFill>
                <a:ln w="9525">
                  <a:noFill/>
                  <a:round/>
                  <a:headEnd/>
                  <a:tailEnd/>
                </a:ln>
              </p:spPr>
              <p:txBody>
                <a:bodyPr/>
                <a:lstStyle/>
                <a:p>
                  <a:endParaRPr lang="zh-TW" altLang="en-US"/>
                </a:p>
              </p:txBody>
            </p:sp>
            <p:sp>
              <p:nvSpPr>
                <p:cNvPr id="11328" name="Freeform 36"/>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535B61"/>
                </a:solidFill>
                <a:ln w="9525">
                  <a:noFill/>
                  <a:round/>
                  <a:headEnd/>
                  <a:tailEnd/>
                </a:ln>
              </p:spPr>
              <p:txBody>
                <a:bodyPr/>
                <a:lstStyle/>
                <a:p>
                  <a:endParaRPr lang="zh-TW" altLang="en-US"/>
                </a:p>
              </p:txBody>
            </p:sp>
            <p:sp>
              <p:nvSpPr>
                <p:cNvPr id="11329" name="Freeform 37"/>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3F474C"/>
                </a:solidFill>
                <a:ln w="9525">
                  <a:noFill/>
                  <a:round/>
                  <a:headEnd/>
                  <a:tailEnd/>
                </a:ln>
              </p:spPr>
              <p:txBody>
                <a:bodyPr/>
                <a:lstStyle/>
                <a:p>
                  <a:endParaRPr lang="zh-TW" altLang="en-US"/>
                </a:p>
              </p:txBody>
            </p:sp>
            <p:sp>
              <p:nvSpPr>
                <p:cNvPr id="11330" name="Freeform 38"/>
                <p:cNvSpPr>
                  <a:spLocks/>
                </p:cNvSpPr>
                <p:nvPr/>
              </p:nvSpPr>
              <p:spPr bwMode="auto">
                <a:xfrm>
                  <a:off x="4394" y="2739"/>
                  <a:ext cx="40" cy="376"/>
                </a:xfrm>
                <a:custGeom>
                  <a:avLst/>
                  <a:gdLst>
                    <a:gd name="T0" fmla="*/ 0 w 40"/>
                    <a:gd name="T1" fmla="*/ 10 h 376"/>
                    <a:gd name="T2" fmla="*/ 0 w 40"/>
                    <a:gd name="T3" fmla="*/ 376 h 376"/>
                    <a:gd name="T4" fmla="*/ 40 w 40"/>
                    <a:gd name="T5" fmla="*/ 366 h 376"/>
                    <a:gd name="T6" fmla="*/ 40 w 40"/>
                    <a:gd name="T7" fmla="*/ 0 h 376"/>
                    <a:gd name="T8" fmla="*/ 0 w 40"/>
                    <a:gd name="T9" fmla="*/ 10 h 376"/>
                    <a:gd name="T10" fmla="*/ 0 60000 65536"/>
                    <a:gd name="T11" fmla="*/ 0 60000 65536"/>
                    <a:gd name="T12" fmla="*/ 0 60000 65536"/>
                    <a:gd name="T13" fmla="*/ 0 60000 65536"/>
                    <a:gd name="T14" fmla="*/ 0 60000 65536"/>
                    <a:gd name="T15" fmla="*/ 0 w 40"/>
                    <a:gd name="T16" fmla="*/ 0 h 376"/>
                    <a:gd name="T17" fmla="*/ 40 w 40"/>
                    <a:gd name="T18" fmla="*/ 376 h 376"/>
                  </a:gdLst>
                  <a:ahLst/>
                  <a:cxnLst>
                    <a:cxn ang="T10">
                      <a:pos x="T0" y="T1"/>
                    </a:cxn>
                    <a:cxn ang="T11">
                      <a:pos x="T2" y="T3"/>
                    </a:cxn>
                    <a:cxn ang="T12">
                      <a:pos x="T4" y="T5"/>
                    </a:cxn>
                    <a:cxn ang="T13">
                      <a:pos x="T6" y="T7"/>
                    </a:cxn>
                    <a:cxn ang="T14">
                      <a:pos x="T8" y="T9"/>
                    </a:cxn>
                  </a:cxnLst>
                  <a:rect l="T15" t="T16" r="T17" b="T18"/>
                  <a:pathLst>
                    <a:path w="40" h="376">
                      <a:moveTo>
                        <a:pt x="0" y="10"/>
                      </a:moveTo>
                      <a:lnTo>
                        <a:pt x="0" y="376"/>
                      </a:lnTo>
                      <a:lnTo>
                        <a:pt x="40" y="366"/>
                      </a:lnTo>
                      <a:lnTo>
                        <a:pt x="40" y="0"/>
                      </a:lnTo>
                      <a:lnTo>
                        <a:pt x="0" y="10"/>
                      </a:lnTo>
                      <a:close/>
                    </a:path>
                  </a:pathLst>
                </a:custGeom>
                <a:solidFill>
                  <a:srgbClr val="363B49"/>
                </a:solidFill>
                <a:ln w="9525">
                  <a:noFill/>
                  <a:round/>
                  <a:headEnd/>
                  <a:tailEnd/>
                </a:ln>
              </p:spPr>
              <p:txBody>
                <a:bodyPr/>
                <a:lstStyle/>
                <a:p>
                  <a:endParaRPr lang="zh-TW" altLang="en-US"/>
                </a:p>
              </p:txBody>
            </p:sp>
            <p:sp>
              <p:nvSpPr>
                <p:cNvPr id="11331" name="Freeform 39"/>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A6ACBE"/>
                </a:solidFill>
                <a:ln w="9525">
                  <a:noFill/>
                  <a:round/>
                  <a:headEnd/>
                  <a:tailEnd/>
                </a:ln>
              </p:spPr>
              <p:txBody>
                <a:bodyPr/>
                <a:lstStyle/>
                <a:p>
                  <a:endParaRPr lang="zh-TW" altLang="en-US"/>
                </a:p>
              </p:txBody>
            </p:sp>
            <p:sp>
              <p:nvSpPr>
                <p:cNvPr id="11332" name="Freeform 40"/>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63B49"/>
                </a:solidFill>
                <a:ln w="9525">
                  <a:noFill/>
                  <a:round/>
                  <a:headEnd/>
                  <a:tailEnd/>
                </a:ln>
              </p:spPr>
              <p:txBody>
                <a:bodyPr/>
                <a:lstStyle/>
                <a:p>
                  <a:endParaRPr lang="zh-TW" altLang="en-US"/>
                </a:p>
              </p:txBody>
            </p:sp>
            <p:sp>
              <p:nvSpPr>
                <p:cNvPr id="11333" name="Freeform 41"/>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363B49"/>
                </a:solidFill>
                <a:ln w="9525">
                  <a:noFill/>
                  <a:round/>
                  <a:headEnd/>
                  <a:tailEnd/>
                </a:ln>
              </p:spPr>
              <p:txBody>
                <a:bodyPr/>
                <a:lstStyle/>
                <a:p>
                  <a:endParaRPr lang="zh-TW" altLang="en-US"/>
                </a:p>
              </p:txBody>
            </p:sp>
            <p:sp>
              <p:nvSpPr>
                <p:cNvPr id="11334" name="Freeform 42"/>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231F20"/>
                </a:solidFill>
                <a:ln w="9525">
                  <a:noFill/>
                  <a:round/>
                  <a:headEnd/>
                  <a:tailEnd/>
                </a:ln>
              </p:spPr>
              <p:txBody>
                <a:bodyPr/>
                <a:lstStyle/>
                <a:p>
                  <a:endParaRPr lang="zh-TW" altLang="en-US"/>
                </a:p>
              </p:txBody>
            </p:sp>
            <p:sp>
              <p:nvSpPr>
                <p:cNvPr id="11335" name="Freeform 43"/>
                <p:cNvSpPr>
                  <a:spLocks/>
                </p:cNvSpPr>
                <p:nvPr/>
              </p:nvSpPr>
              <p:spPr bwMode="auto">
                <a:xfrm>
                  <a:off x="4380" y="3101"/>
                  <a:ext cx="400" cy="115"/>
                </a:xfrm>
                <a:custGeom>
                  <a:avLst/>
                  <a:gdLst>
                    <a:gd name="T0" fmla="*/ 0 w 400"/>
                    <a:gd name="T1" fmla="*/ 9 h 115"/>
                    <a:gd name="T2" fmla="*/ 362 w 400"/>
                    <a:gd name="T3" fmla="*/ 115 h 115"/>
                    <a:gd name="T4" fmla="*/ 400 w 400"/>
                    <a:gd name="T5" fmla="*/ 106 h 115"/>
                    <a:gd name="T6" fmla="*/ 40 w 400"/>
                    <a:gd name="T7" fmla="*/ 0 h 115"/>
                    <a:gd name="T8" fmla="*/ 0 w 400"/>
                    <a:gd name="T9" fmla="*/ 9 h 115"/>
                    <a:gd name="T10" fmla="*/ 0 60000 65536"/>
                    <a:gd name="T11" fmla="*/ 0 60000 65536"/>
                    <a:gd name="T12" fmla="*/ 0 60000 65536"/>
                    <a:gd name="T13" fmla="*/ 0 60000 65536"/>
                    <a:gd name="T14" fmla="*/ 0 60000 65536"/>
                    <a:gd name="T15" fmla="*/ 0 w 400"/>
                    <a:gd name="T16" fmla="*/ 0 h 115"/>
                    <a:gd name="T17" fmla="*/ 400 w 400"/>
                    <a:gd name="T18" fmla="*/ 115 h 115"/>
                  </a:gdLst>
                  <a:ahLst/>
                  <a:cxnLst>
                    <a:cxn ang="T10">
                      <a:pos x="T0" y="T1"/>
                    </a:cxn>
                    <a:cxn ang="T11">
                      <a:pos x="T2" y="T3"/>
                    </a:cxn>
                    <a:cxn ang="T12">
                      <a:pos x="T4" y="T5"/>
                    </a:cxn>
                    <a:cxn ang="T13">
                      <a:pos x="T6" y="T7"/>
                    </a:cxn>
                    <a:cxn ang="T14">
                      <a:pos x="T8" y="T9"/>
                    </a:cxn>
                  </a:cxnLst>
                  <a:rect l="T15" t="T16" r="T17" b="T18"/>
                  <a:pathLst>
                    <a:path w="400" h="115">
                      <a:moveTo>
                        <a:pt x="0" y="9"/>
                      </a:moveTo>
                      <a:lnTo>
                        <a:pt x="362" y="115"/>
                      </a:lnTo>
                      <a:lnTo>
                        <a:pt x="400" y="106"/>
                      </a:lnTo>
                      <a:lnTo>
                        <a:pt x="40" y="0"/>
                      </a:lnTo>
                      <a:lnTo>
                        <a:pt x="0" y="9"/>
                      </a:lnTo>
                      <a:close/>
                    </a:path>
                  </a:pathLst>
                </a:custGeom>
                <a:solidFill>
                  <a:srgbClr val="363B49"/>
                </a:solidFill>
                <a:ln w="9525">
                  <a:noFill/>
                  <a:round/>
                  <a:headEnd/>
                  <a:tailEnd/>
                </a:ln>
              </p:spPr>
              <p:txBody>
                <a:bodyPr/>
                <a:lstStyle/>
                <a:p>
                  <a:endParaRPr lang="zh-TW" altLang="en-US"/>
                </a:p>
              </p:txBody>
            </p:sp>
            <p:sp>
              <p:nvSpPr>
                <p:cNvPr id="11336" name="Freeform 44"/>
                <p:cNvSpPr>
                  <a:spLocks/>
                </p:cNvSpPr>
                <p:nvPr/>
              </p:nvSpPr>
              <p:spPr bwMode="auto">
                <a:xfrm>
                  <a:off x="4373" y="2709"/>
                  <a:ext cx="409" cy="120"/>
                </a:xfrm>
                <a:custGeom>
                  <a:avLst/>
                  <a:gdLst>
                    <a:gd name="T0" fmla="*/ 0 w 409"/>
                    <a:gd name="T1" fmla="*/ 9 h 120"/>
                    <a:gd name="T2" fmla="*/ 369 w 409"/>
                    <a:gd name="T3" fmla="*/ 120 h 120"/>
                    <a:gd name="T4" fmla="*/ 409 w 409"/>
                    <a:gd name="T5" fmla="*/ 111 h 120"/>
                    <a:gd name="T6" fmla="*/ 40 w 409"/>
                    <a:gd name="T7" fmla="*/ 0 h 120"/>
                    <a:gd name="T8" fmla="*/ 0 w 409"/>
                    <a:gd name="T9" fmla="*/ 9 h 120"/>
                    <a:gd name="T10" fmla="*/ 0 60000 65536"/>
                    <a:gd name="T11" fmla="*/ 0 60000 65536"/>
                    <a:gd name="T12" fmla="*/ 0 60000 65536"/>
                    <a:gd name="T13" fmla="*/ 0 60000 65536"/>
                    <a:gd name="T14" fmla="*/ 0 60000 65536"/>
                    <a:gd name="T15" fmla="*/ 0 w 409"/>
                    <a:gd name="T16" fmla="*/ 0 h 120"/>
                    <a:gd name="T17" fmla="*/ 409 w 409"/>
                    <a:gd name="T18" fmla="*/ 120 h 120"/>
                  </a:gdLst>
                  <a:ahLst/>
                  <a:cxnLst>
                    <a:cxn ang="T10">
                      <a:pos x="T0" y="T1"/>
                    </a:cxn>
                    <a:cxn ang="T11">
                      <a:pos x="T2" y="T3"/>
                    </a:cxn>
                    <a:cxn ang="T12">
                      <a:pos x="T4" y="T5"/>
                    </a:cxn>
                    <a:cxn ang="T13">
                      <a:pos x="T6" y="T7"/>
                    </a:cxn>
                    <a:cxn ang="T14">
                      <a:pos x="T8" y="T9"/>
                    </a:cxn>
                  </a:cxnLst>
                  <a:rect l="T15" t="T16" r="T17" b="T18"/>
                  <a:pathLst>
                    <a:path w="409" h="120">
                      <a:moveTo>
                        <a:pt x="0" y="9"/>
                      </a:moveTo>
                      <a:lnTo>
                        <a:pt x="369" y="120"/>
                      </a:lnTo>
                      <a:lnTo>
                        <a:pt x="409" y="111"/>
                      </a:lnTo>
                      <a:lnTo>
                        <a:pt x="40" y="0"/>
                      </a:lnTo>
                      <a:lnTo>
                        <a:pt x="0" y="9"/>
                      </a:lnTo>
                      <a:close/>
                    </a:path>
                  </a:pathLst>
                </a:custGeom>
                <a:solidFill>
                  <a:srgbClr val="DFE0E5"/>
                </a:solidFill>
                <a:ln w="9525">
                  <a:noFill/>
                  <a:round/>
                  <a:headEnd/>
                  <a:tailEnd/>
                </a:ln>
              </p:spPr>
              <p:txBody>
                <a:bodyPr/>
                <a:lstStyle/>
                <a:p>
                  <a:endParaRPr lang="zh-TW" altLang="en-US"/>
                </a:p>
              </p:txBody>
            </p:sp>
            <p:sp>
              <p:nvSpPr>
                <p:cNvPr id="11337" name="Freeform 45"/>
                <p:cNvSpPr>
                  <a:spLocks/>
                </p:cNvSpPr>
                <p:nvPr/>
              </p:nvSpPr>
              <p:spPr bwMode="auto">
                <a:xfrm>
                  <a:off x="4742" y="2820"/>
                  <a:ext cx="40" cy="422"/>
                </a:xfrm>
                <a:custGeom>
                  <a:avLst/>
                  <a:gdLst>
                    <a:gd name="T0" fmla="*/ 0 w 40"/>
                    <a:gd name="T1" fmla="*/ 9 h 422"/>
                    <a:gd name="T2" fmla="*/ 0 w 40"/>
                    <a:gd name="T3" fmla="*/ 422 h 422"/>
                    <a:gd name="T4" fmla="*/ 40 w 40"/>
                    <a:gd name="T5" fmla="*/ 413 h 422"/>
                    <a:gd name="T6" fmla="*/ 40 w 40"/>
                    <a:gd name="T7" fmla="*/ 0 h 422"/>
                    <a:gd name="T8" fmla="*/ 0 w 40"/>
                    <a:gd name="T9" fmla="*/ 9 h 422"/>
                    <a:gd name="T10" fmla="*/ 0 60000 65536"/>
                    <a:gd name="T11" fmla="*/ 0 60000 65536"/>
                    <a:gd name="T12" fmla="*/ 0 60000 65536"/>
                    <a:gd name="T13" fmla="*/ 0 60000 65536"/>
                    <a:gd name="T14" fmla="*/ 0 60000 65536"/>
                    <a:gd name="T15" fmla="*/ 0 w 40"/>
                    <a:gd name="T16" fmla="*/ 0 h 422"/>
                    <a:gd name="T17" fmla="*/ 40 w 40"/>
                    <a:gd name="T18" fmla="*/ 422 h 422"/>
                  </a:gdLst>
                  <a:ahLst/>
                  <a:cxnLst>
                    <a:cxn ang="T10">
                      <a:pos x="T0" y="T1"/>
                    </a:cxn>
                    <a:cxn ang="T11">
                      <a:pos x="T2" y="T3"/>
                    </a:cxn>
                    <a:cxn ang="T12">
                      <a:pos x="T4" y="T5"/>
                    </a:cxn>
                    <a:cxn ang="T13">
                      <a:pos x="T6" y="T7"/>
                    </a:cxn>
                    <a:cxn ang="T14">
                      <a:pos x="T8" y="T9"/>
                    </a:cxn>
                  </a:cxnLst>
                  <a:rect l="T15" t="T16" r="T17" b="T18"/>
                  <a:pathLst>
                    <a:path w="40" h="422">
                      <a:moveTo>
                        <a:pt x="0" y="9"/>
                      </a:moveTo>
                      <a:lnTo>
                        <a:pt x="0" y="422"/>
                      </a:lnTo>
                      <a:lnTo>
                        <a:pt x="40" y="413"/>
                      </a:lnTo>
                      <a:lnTo>
                        <a:pt x="40" y="0"/>
                      </a:lnTo>
                      <a:lnTo>
                        <a:pt x="0" y="9"/>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11338" name="Freeform 46"/>
                <p:cNvSpPr>
                  <a:spLocks/>
                </p:cNvSpPr>
                <p:nvPr/>
              </p:nvSpPr>
              <p:spPr bwMode="auto">
                <a:xfrm>
                  <a:off x="4406" y="2751"/>
                  <a:ext cx="322" cy="449"/>
                </a:xfrm>
                <a:custGeom>
                  <a:avLst/>
                  <a:gdLst>
                    <a:gd name="T0" fmla="*/ 0 w 322"/>
                    <a:gd name="T1" fmla="*/ 357 h 449"/>
                    <a:gd name="T2" fmla="*/ 322 w 322"/>
                    <a:gd name="T3" fmla="*/ 449 h 449"/>
                    <a:gd name="T4" fmla="*/ 322 w 322"/>
                    <a:gd name="T5" fmla="*/ 95 h 449"/>
                    <a:gd name="T6" fmla="*/ 0 w 322"/>
                    <a:gd name="T7" fmla="*/ 0 h 449"/>
                    <a:gd name="T8" fmla="*/ 0 w 322"/>
                    <a:gd name="T9" fmla="*/ 357 h 449"/>
                    <a:gd name="T10" fmla="*/ 0 60000 65536"/>
                    <a:gd name="T11" fmla="*/ 0 60000 65536"/>
                    <a:gd name="T12" fmla="*/ 0 60000 65536"/>
                    <a:gd name="T13" fmla="*/ 0 60000 65536"/>
                    <a:gd name="T14" fmla="*/ 0 60000 65536"/>
                    <a:gd name="T15" fmla="*/ 0 w 322"/>
                    <a:gd name="T16" fmla="*/ 0 h 449"/>
                    <a:gd name="T17" fmla="*/ 322 w 322"/>
                    <a:gd name="T18" fmla="*/ 449 h 449"/>
                  </a:gdLst>
                  <a:ahLst/>
                  <a:cxnLst>
                    <a:cxn ang="T10">
                      <a:pos x="T0" y="T1"/>
                    </a:cxn>
                    <a:cxn ang="T11">
                      <a:pos x="T2" y="T3"/>
                    </a:cxn>
                    <a:cxn ang="T12">
                      <a:pos x="T4" y="T5"/>
                    </a:cxn>
                    <a:cxn ang="T13">
                      <a:pos x="T6" y="T7"/>
                    </a:cxn>
                    <a:cxn ang="T14">
                      <a:pos x="T8" y="T9"/>
                    </a:cxn>
                  </a:cxnLst>
                  <a:rect l="T15" t="T16" r="T17" b="T18"/>
                  <a:pathLst>
                    <a:path w="322" h="449">
                      <a:moveTo>
                        <a:pt x="0" y="357"/>
                      </a:moveTo>
                      <a:lnTo>
                        <a:pt x="322" y="449"/>
                      </a:lnTo>
                      <a:lnTo>
                        <a:pt x="322" y="95"/>
                      </a:lnTo>
                      <a:lnTo>
                        <a:pt x="0" y="0"/>
                      </a:lnTo>
                      <a:lnTo>
                        <a:pt x="0" y="357"/>
                      </a:lnTo>
                      <a:close/>
                    </a:path>
                  </a:pathLst>
                </a:custGeom>
                <a:solidFill>
                  <a:srgbClr val="3874BA"/>
                </a:solidFill>
                <a:ln w="9525">
                  <a:noFill/>
                  <a:round/>
                  <a:headEnd/>
                  <a:tailEnd/>
                </a:ln>
              </p:spPr>
              <p:txBody>
                <a:bodyPr/>
                <a:lstStyle/>
                <a:p>
                  <a:endParaRPr lang="zh-TW" altLang="en-US"/>
                </a:p>
              </p:txBody>
            </p:sp>
            <p:sp>
              <p:nvSpPr>
                <p:cNvPr id="11339" name="Freeform 47"/>
                <p:cNvSpPr>
                  <a:spLocks/>
                </p:cNvSpPr>
                <p:nvPr/>
              </p:nvSpPr>
              <p:spPr bwMode="auto">
                <a:xfrm>
                  <a:off x="4416" y="2768"/>
                  <a:ext cx="297" cy="304"/>
                </a:xfrm>
                <a:custGeom>
                  <a:avLst/>
                  <a:gdLst>
                    <a:gd name="T0" fmla="*/ 0 w 126"/>
                    <a:gd name="T1" fmla="*/ 0 h 129"/>
                    <a:gd name="T2" fmla="*/ 0 w 126"/>
                    <a:gd name="T3" fmla="*/ 84818 h 129"/>
                    <a:gd name="T4" fmla="*/ 55383 w 126"/>
                    <a:gd name="T5" fmla="*/ 102917 h 129"/>
                    <a:gd name="T6" fmla="*/ 120056 w 126"/>
                    <a:gd name="T7" fmla="*/ 122627 h 129"/>
                    <a:gd name="T8" fmla="*/ 120056 w 126"/>
                    <a:gd name="T9" fmla="*/ 36332 h 129"/>
                    <a:gd name="T10" fmla="*/ 0 w 126"/>
                    <a:gd name="T11" fmla="*/ 0 h 129"/>
                    <a:gd name="T12" fmla="*/ 0 60000 65536"/>
                    <a:gd name="T13" fmla="*/ 0 60000 65536"/>
                    <a:gd name="T14" fmla="*/ 0 60000 65536"/>
                    <a:gd name="T15" fmla="*/ 0 60000 65536"/>
                    <a:gd name="T16" fmla="*/ 0 60000 65536"/>
                    <a:gd name="T17" fmla="*/ 0 60000 65536"/>
                    <a:gd name="T18" fmla="*/ 0 w 126"/>
                    <a:gd name="T19" fmla="*/ 0 h 129"/>
                    <a:gd name="T20" fmla="*/ 126 w 126"/>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26" h="129">
                      <a:moveTo>
                        <a:pt x="0" y="0"/>
                      </a:moveTo>
                      <a:cubicBezTo>
                        <a:pt x="0" y="89"/>
                        <a:pt x="0" y="89"/>
                        <a:pt x="0" y="89"/>
                      </a:cubicBezTo>
                      <a:cubicBezTo>
                        <a:pt x="0" y="89"/>
                        <a:pt x="30" y="124"/>
                        <a:pt x="58" y="108"/>
                      </a:cubicBezTo>
                      <a:cubicBezTo>
                        <a:pt x="86" y="91"/>
                        <a:pt x="126" y="129"/>
                        <a:pt x="126" y="129"/>
                      </a:cubicBezTo>
                      <a:cubicBezTo>
                        <a:pt x="126" y="38"/>
                        <a:pt x="126" y="38"/>
                        <a:pt x="126" y="38"/>
                      </a:cubicBezTo>
                      <a:lnTo>
                        <a:pt x="0" y="0"/>
                      </a:lnTo>
                      <a:close/>
                    </a:path>
                  </a:pathLst>
                </a:custGeom>
                <a:gradFill rotWithShape="1">
                  <a:gsLst>
                    <a:gs pos="0">
                      <a:srgbClr val="94B4DA"/>
                    </a:gs>
                    <a:gs pos="100000">
                      <a:srgbClr val="3874BA"/>
                    </a:gs>
                  </a:gsLst>
                  <a:lin ang="5400000" scaled="1"/>
                </a:gradFill>
                <a:ln w="9525">
                  <a:noFill/>
                  <a:round/>
                  <a:headEnd/>
                  <a:tailEnd/>
                </a:ln>
              </p:spPr>
              <p:txBody>
                <a:bodyPr/>
                <a:lstStyle/>
                <a:p>
                  <a:endParaRPr lang="zh-TW" altLang="en-US"/>
                </a:p>
              </p:txBody>
            </p:sp>
            <p:sp>
              <p:nvSpPr>
                <p:cNvPr id="11340" name="Freeform 48"/>
                <p:cNvSpPr>
                  <a:spLocks/>
                </p:cNvSpPr>
                <p:nvPr/>
              </p:nvSpPr>
              <p:spPr bwMode="auto">
                <a:xfrm>
                  <a:off x="4394" y="2751"/>
                  <a:ext cx="334" cy="463"/>
                </a:xfrm>
                <a:custGeom>
                  <a:avLst/>
                  <a:gdLst>
                    <a:gd name="T0" fmla="*/ 334 w 334"/>
                    <a:gd name="T1" fmla="*/ 463 h 463"/>
                    <a:gd name="T2" fmla="*/ 334 w 334"/>
                    <a:gd name="T3" fmla="*/ 458 h 463"/>
                    <a:gd name="T4" fmla="*/ 7 w 334"/>
                    <a:gd name="T5" fmla="*/ 361 h 463"/>
                    <a:gd name="T6" fmla="*/ 7 w 334"/>
                    <a:gd name="T7" fmla="*/ 0 h 463"/>
                    <a:gd name="T8" fmla="*/ 0 w 334"/>
                    <a:gd name="T9" fmla="*/ 0 h 463"/>
                    <a:gd name="T10" fmla="*/ 3 w 334"/>
                    <a:gd name="T11" fmla="*/ 364 h 463"/>
                    <a:gd name="T12" fmla="*/ 3 w 334"/>
                    <a:gd name="T13" fmla="*/ 364 h 463"/>
                    <a:gd name="T14" fmla="*/ 334 w 334"/>
                    <a:gd name="T15" fmla="*/ 463 h 463"/>
                    <a:gd name="T16" fmla="*/ 0 60000 65536"/>
                    <a:gd name="T17" fmla="*/ 0 60000 65536"/>
                    <a:gd name="T18" fmla="*/ 0 60000 65536"/>
                    <a:gd name="T19" fmla="*/ 0 60000 65536"/>
                    <a:gd name="T20" fmla="*/ 0 60000 65536"/>
                    <a:gd name="T21" fmla="*/ 0 60000 65536"/>
                    <a:gd name="T22" fmla="*/ 0 60000 65536"/>
                    <a:gd name="T23" fmla="*/ 0 60000 65536"/>
                    <a:gd name="T24" fmla="*/ 0 w 334"/>
                    <a:gd name="T25" fmla="*/ 0 h 463"/>
                    <a:gd name="T26" fmla="*/ 334 w 334"/>
                    <a:gd name="T27" fmla="*/ 463 h 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 h="463">
                      <a:moveTo>
                        <a:pt x="334" y="463"/>
                      </a:moveTo>
                      <a:lnTo>
                        <a:pt x="334" y="458"/>
                      </a:lnTo>
                      <a:lnTo>
                        <a:pt x="7" y="361"/>
                      </a:lnTo>
                      <a:lnTo>
                        <a:pt x="7" y="0"/>
                      </a:lnTo>
                      <a:lnTo>
                        <a:pt x="0" y="0"/>
                      </a:lnTo>
                      <a:lnTo>
                        <a:pt x="3" y="364"/>
                      </a:lnTo>
                      <a:lnTo>
                        <a:pt x="334" y="463"/>
                      </a:lnTo>
                      <a:close/>
                    </a:path>
                  </a:pathLst>
                </a:custGeom>
                <a:solidFill>
                  <a:srgbClr val="DFE0E5"/>
                </a:solidFill>
                <a:ln w="9525">
                  <a:noFill/>
                  <a:round/>
                  <a:headEnd/>
                  <a:tailEnd/>
                </a:ln>
              </p:spPr>
              <p:txBody>
                <a:bodyPr/>
                <a:lstStyle/>
                <a:p>
                  <a:endParaRPr lang="zh-TW" altLang="en-US"/>
                </a:p>
              </p:txBody>
            </p:sp>
            <p:sp>
              <p:nvSpPr>
                <p:cNvPr id="11341" name="Freeform 49"/>
                <p:cNvSpPr>
                  <a:spLocks noEditPoints="1"/>
                </p:cNvSpPr>
                <p:nvPr/>
              </p:nvSpPr>
              <p:spPr bwMode="auto">
                <a:xfrm>
                  <a:off x="4373" y="2718"/>
                  <a:ext cx="371" cy="524"/>
                </a:xfrm>
                <a:custGeom>
                  <a:avLst/>
                  <a:gdLst>
                    <a:gd name="T0" fmla="*/ 0 w 157"/>
                    <a:gd name="T1" fmla="*/ 0 h 222"/>
                    <a:gd name="T2" fmla="*/ 0 w 157"/>
                    <a:gd name="T3" fmla="*/ 168570 h 222"/>
                    <a:gd name="T4" fmla="*/ 152672 w 157"/>
                    <a:gd name="T5" fmla="*/ 213927 h 222"/>
                    <a:gd name="T6" fmla="*/ 152672 w 157"/>
                    <a:gd name="T7" fmla="*/ 45288 h 222"/>
                    <a:gd name="T8" fmla="*/ 0 w 157"/>
                    <a:gd name="T9" fmla="*/ 0 h 222"/>
                    <a:gd name="T10" fmla="*/ 143962 w 157"/>
                    <a:gd name="T11" fmla="*/ 201263 h 222"/>
                    <a:gd name="T12" fmla="*/ 9951 w 157"/>
                    <a:gd name="T13" fmla="*/ 162053 h 222"/>
                    <a:gd name="T14" fmla="*/ 8694 w 157"/>
                    <a:gd name="T15" fmla="*/ 13466 h 222"/>
                    <a:gd name="T16" fmla="*/ 143962 w 157"/>
                    <a:gd name="T17" fmla="*/ 51864 h 222"/>
                    <a:gd name="T18" fmla="*/ 143962 w 157"/>
                    <a:gd name="T19" fmla="*/ 201263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
                    <a:gd name="T31" fmla="*/ 0 h 222"/>
                    <a:gd name="T32" fmla="*/ 157 w 157"/>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 h="222">
                      <a:moveTo>
                        <a:pt x="0" y="0"/>
                      </a:moveTo>
                      <a:cubicBezTo>
                        <a:pt x="0" y="175"/>
                        <a:pt x="0" y="175"/>
                        <a:pt x="0" y="175"/>
                      </a:cubicBezTo>
                      <a:cubicBezTo>
                        <a:pt x="157" y="222"/>
                        <a:pt x="157" y="222"/>
                        <a:pt x="157" y="222"/>
                      </a:cubicBezTo>
                      <a:cubicBezTo>
                        <a:pt x="157" y="47"/>
                        <a:pt x="157" y="47"/>
                        <a:pt x="157" y="47"/>
                      </a:cubicBezTo>
                      <a:lnTo>
                        <a:pt x="0" y="0"/>
                      </a:lnTo>
                      <a:close/>
                      <a:moveTo>
                        <a:pt x="148" y="209"/>
                      </a:moveTo>
                      <a:cubicBezTo>
                        <a:pt x="121" y="200"/>
                        <a:pt x="25" y="173"/>
                        <a:pt x="10" y="168"/>
                      </a:cubicBezTo>
                      <a:cubicBezTo>
                        <a:pt x="10" y="153"/>
                        <a:pt x="9" y="39"/>
                        <a:pt x="9" y="14"/>
                      </a:cubicBezTo>
                      <a:cubicBezTo>
                        <a:pt x="37" y="22"/>
                        <a:pt x="133" y="49"/>
                        <a:pt x="148" y="54"/>
                      </a:cubicBezTo>
                      <a:cubicBezTo>
                        <a:pt x="148" y="68"/>
                        <a:pt x="148" y="183"/>
                        <a:pt x="148" y="209"/>
                      </a:cubicBezTo>
                      <a:close/>
                    </a:path>
                  </a:pathLst>
                </a:custGeom>
                <a:solidFill>
                  <a:srgbClr val="A6ACBE"/>
                </a:solidFill>
                <a:ln w="9525">
                  <a:noFill/>
                  <a:round/>
                  <a:headEnd/>
                  <a:tailEnd/>
                </a:ln>
              </p:spPr>
              <p:txBody>
                <a:bodyPr/>
                <a:lstStyle/>
                <a:p>
                  <a:endParaRPr lang="zh-TW" altLang="en-US"/>
                </a:p>
              </p:txBody>
            </p:sp>
            <p:sp>
              <p:nvSpPr>
                <p:cNvPr id="11342" name="Freeform 50"/>
                <p:cNvSpPr>
                  <a:spLocks noEditPoints="1"/>
                </p:cNvSpPr>
                <p:nvPr/>
              </p:nvSpPr>
              <p:spPr bwMode="auto">
                <a:xfrm>
                  <a:off x="4368" y="2704"/>
                  <a:ext cx="416" cy="543"/>
                </a:xfrm>
                <a:custGeom>
                  <a:avLst/>
                  <a:gdLst>
                    <a:gd name="T0" fmla="*/ 2061 w 176"/>
                    <a:gd name="T1" fmla="*/ 6894 h 230"/>
                    <a:gd name="T2" fmla="*/ 18514 w 176"/>
                    <a:gd name="T3" fmla="*/ 2920 h 230"/>
                    <a:gd name="T4" fmla="*/ 17789 w 176"/>
                    <a:gd name="T5" fmla="*/ 2920 h 230"/>
                    <a:gd name="T6" fmla="*/ 170704 w 176"/>
                    <a:gd name="T7" fmla="*/ 48346 h 230"/>
                    <a:gd name="T8" fmla="*/ 168643 w 176"/>
                    <a:gd name="T9" fmla="*/ 47437 h 230"/>
                    <a:gd name="T10" fmla="*/ 168643 w 176"/>
                    <a:gd name="T11" fmla="*/ 216277 h 230"/>
                    <a:gd name="T12" fmla="*/ 170704 w 176"/>
                    <a:gd name="T13" fmla="*/ 215040 h 230"/>
                    <a:gd name="T14" fmla="*/ 153816 w 176"/>
                    <a:gd name="T15" fmla="*/ 219079 h 230"/>
                    <a:gd name="T16" fmla="*/ 155000 w 176"/>
                    <a:gd name="T17" fmla="*/ 219079 h 230"/>
                    <a:gd name="T18" fmla="*/ 117009 w 176"/>
                    <a:gd name="T19" fmla="*/ 207648 h 230"/>
                    <a:gd name="T20" fmla="*/ 115769 w 176"/>
                    <a:gd name="T21" fmla="*/ 207648 h 230"/>
                    <a:gd name="T22" fmla="*/ 115769 w 176"/>
                    <a:gd name="T23" fmla="*/ 208451 h 230"/>
                    <a:gd name="T24" fmla="*/ 114948 w 176"/>
                    <a:gd name="T25" fmla="*/ 213357 h 230"/>
                    <a:gd name="T26" fmla="*/ 117009 w 176"/>
                    <a:gd name="T27" fmla="*/ 212119 h 230"/>
                    <a:gd name="T28" fmla="*/ 100093 w 176"/>
                    <a:gd name="T29" fmla="*/ 216277 h 230"/>
                    <a:gd name="T30" fmla="*/ 101282 w 176"/>
                    <a:gd name="T31" fmla="*/ 216277 h 230"/>
                    <a:gd name="T32" fmla="*/ 32985 w 176"/>
                    <a:gd name="T33" fmla="*/ 195844 h 230"/>
                    <a:gd name="T34" fmla="*/ 34147 w 176"/>
                    <a:gd name="T35" fmla="*/ 197081 h 230"/>
                    <a:gd name="T36" fmla="*/ 34147 w 176"/>
                    <a:gd name="T37" fmla="*/ 192236 h 230"/>
                    <a:gd name="T38" fmla="*/ 32985 w 176"/>
                    <a:gd name="T39" fmla="*/ 194132 h 230"/>
                    <a:gd name="T40" fmla="*/ 49873 w 176"/>
                    <a:gd name="T41" fmla="*/ 190090 h 230"/>
                    <a:gd name="T42" fmla="*/ 50745 w 176"/>
                    <a:gd name="T43" fmla="*/ 189221 h 230"/>
                    <a:gd name="T44" fmla="*/ 49873 w 176"/>
                    <a:gd name="T45" fmla="*/ 187170 h 230"/>
                    <a:gd name="T46" fmla="*/ 2061 w 176"/>
                    <a:gd name="T47" fmla="*/ 173014 h 230"/>
                    <a:gd name="T48" fmla="*/ 2971 w 176"/>
                    <a:gd name="T49" fmla="*/ 174563 h 230"/>
                    <a:gd name="T50" fmla="*/ 2971 w 176"/>
                    <a:gd name="T51" fmla="*/ 5713 h 230"/>
                    <a:gd name="T52" fmla="*/ 2061 w 176"/>
                    <a:gd name="T53" fmla="*/ 6894 h 230"/>
                    <a:gd name="T54" fmla="*/ 872 w 176"/>
                    <a:gd name="T55" fmla="*/ 175734 h 230"/>
                    <a:gd name="T56" fmla="*/ 48632 w 176"/>
                    <a:gd name="T57" fmla="*/ 190090 h 230"/>
                    <a:gd name="T58" fmla="*/ 47816 w 176"/>
                    <a:gd name="T59" fmla="*/ 188041 h 230"/>
                    <a:gd name="T60" fmla="*/ 48632 w 176"/>
                    <a:gd name="T61" fmla="*/ 187170 h 230"/>
                    <a:gd name="T62" fmla="*/ 32091 w 176"/>
                    <a:gd name="T63" fmla="*/ 190999 h 230"/>
                    <a:gd name="T64" fmla="*/ 31363 w 176"/>
                    <a:gd name="T65" fmla="*/ 192236 h 230"/>
                    <a:gd name="T66" fmla="*/ 31363 w 176"/>
                    <a:gd name="T67" fmla="*/ 197081 h 230"/>
                    <a:gd name="T68" fmla="*/ 32091 w 176"/>
                    <a:gd name="T69" fmla="*/ 198608 h 230"/>
                    <a:gd name="T70" fmla="*/ 100093 w 176"/>
                    <a:gd name="T71" fmla="*/ 219079 h 230"/>
                    <a:gd name="T72" fmla="*/ 101282 w 176"/>
                    <a:gd name="T73" fmla="*/ 219079 h 230"/>
                    <a:gd name="T74" fmla="*/ 117009 w 176"/>
                    <a:gd name="T75" fmla="*/ 215040 h 230"/>
                    <a:gd name="T76" fmla="*/ 117882 w 176"/>
                    <a:gd name="T77" fmla="*/ 213357 h 230"/>
                    <a:gd name="T78" fmla="*/ 118770 w 176"/>
                    <a:gd name="T79" fmla="*/ 208451 h 230"/>
                    <a:gd name="T80" fmla="*/ 117882 w 176"/>
                    <a:gd name="T81" fmla="*/ 210568 h 230"/>
                    <a:gd name="T82" fmla="*/ 117009 w 176"/>
                    <a:gd name="T83" fmla="*/ 210568 h 230"/>
                    <a:gd name="T84" fmla="*/ 153816 w 176"/>
                    <a:gd name="T85" fmla="*/ 222000 h 230"/>
                    <a:gd name="T86" fmla="*/ 155000 w 176"/>
                    <a:gd name="T87" fmla="*/ 222000 h 230"/>
                    <a:gd name="T88" fmla="*/ 170704 w 176"/>
                    <a:gd name="T89" fmla="*/ 218333 h 230"/>
                    <a:gd name="T90" fmla="*/ 171392 w 176"/>
                    <a:gd name="T91" fmla="*/ 216277 h 230"/>
                    <a:gd name="T92" fmla="*/ 171392 w 176"/>
                    <a:gd name="T93" fmla="*/ 47437 h 230"/>
                    <a:gd name="T94" fmla="*/ 170704 w 176"/>
                    <a:gd name="T95" fmla="*/ 46200 h 230"/>
                    <a:gd name="T96" fmla="*/ 18514 w 176"/>
                    <a:gd name="T97" fmla="*/ 0 h 230"/>
                    <a:gd name="T98" fmla="*/ 18514 w 176"/>
                    <a:gd name="T99" fmla="*/ 0 h 230"/>
                    <a:gd name="T100" fmla="*/ 872 w 176"/>
                    <a:gd name="T101" fmla="*/ 3674 h 230"/>
                    <a:gd name="T102" fmla="*/ 0 w 176"/>
                    <a:gd name="T103" fmla="*/ 5713 h 230"/>
                    <a:gd name="T104" fmla="*/ 0 w 176"/>
                    <a:gd name="T105" fmla="*/ 174563 h 230"/>
                    <a:gd name="T106" fmla="*/ 872 w 176"/>
                    <a:gd name="T107" fmla="*/ 175734 h 2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230"/>
                    <a:gd name="T164" fmla="*/ 176 w 176"/>
                    <a:gd name="T165" fmla="*/ 230 h 2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230">
                      <a:moveTo>
                        <a:pt x="2" y="7"/>
                      </a:moveTo>
                      <a:cubicBezTo>
                        <a:pt x="19" y="3"/>
                        <a:pt x="19" y="3"/>
                        <a:pt x="19" y="3"/>
                      </a:cubicBezTo>
                      <a:cubicBezTo>
                        <a:pt x="19" y="3"/>
                        <a:pt x="19" y="3"/>
                        <a:pt x="18" y="3"/>
                      </a:cubicBezTo>
                      <a:cubicBezTo>
                        <a:pt x="175" y="50"/>
                        <a:pt x="175" y="50"/>
                        <a:pt x="175" y="50"/>
                      </a:cubicBezTo>
                      <a:cubicBezTo>
                        <a:pt x="174" y="50"/>
                        <a:pt x="173" y="50"/>
                        <a:pt x="173" y="49"/>
                      </a:cubicBezTo>
                      <a:cubicBezTo>
                        <a:pt x="173" y="224"/>
                        <a:pt x="173" y="224"/>
                        <a:pt x="173" y="224"/>
                      </a:cubicBezTo>
                      <a:cubicBezTo>
                        <a:pt x="173" y="223"/>
                        <a:pt x="174" y="223"/>
                        <a:pt x="175" y="223"/>
                      </a:cubicBezTo>
                      <a:cubicBezTo>
                        <a:pt x="158" y="227"/>
                        <a:pt x="158" y="227"/>
                        <a:pt x="158" y="227"/>
                      </a:cubicBezTo>
                      <a:cubicBezTo>
                        <a:pt x="158" y="227"/>
                        <a:pt x="159" y="227"/>
                        <a:pt x="159" y="227"/>
                      </a:cubicBezTo>
                      <a:cubicBezTo>
                        <a:pt x="120" y="215"/>
                        <a:pt x="120" y="215"/>
                        <a:pt x="120" y="215"/>
                      </a:cubicBezTo>
                      <a:cubicBezTo>
                        <a:pt x="120" y="215"/>
                        <a:pt x="120" y="215"/>
                        <a:pt x="119" y="215"/>
                      </a:cubicBezTo>
                      <a:cubicBezTo>
                        <a:pt x="119" y="215"/>
                        <a:pt x="119" y="216"/>
                        <a:pt x="119" y="216"/>
                      </a:cubicBezTo>
                      <a:cubicBezTo>
                        <a:pt x="118" y="221"/>
                        <a:pt x="118" y="221"/>
                        <a:pt x="118" y="221"/>
                      </a:cubicBezTo>
                      <a:cubicBezTo>
                        <a:pt x="118" y="221"/>
                        <a:pt x="119" y="220"/>
                        <a:pt x="120" y="220"/>
                      </a:cubicBezTo>
                      <a:cubicBezTo>
                        <a:pt x="103" y="224"/>
                        <a:pt x="103" y="224"/>
                        <a:pt x="103" y="224"/>
                      </a:cubicBezTo>
                      <a:cubicBezTo>
                        <a:pt x="103" y="224"/>
                        <a:pt x="103" y="224"/>
                        <a:pt x="104" y="224"/>
                      </a:cubicBezTo>
                      <a:cubicBezTo>
                        <a:pt x="34" y="203"/>
                        <a:pt x="34" y="203"/>
                        <a:pt x="34" y="203"/>
                      </a:cubicBezTo>
                      <a:cubicBezTo>
                        <a:pt x="35" y="203"/>
                        <a:pt x="35" y="203"/>
                        <a:pt x="35" y="204"/>
                      </a:cubicBezTo>
                      <a:cubicBezTo>
                        <a:pt x="35" y="199"/>
                        <a:pt x="35" y="199"/>
                        <a:pt x="35" y="199"/>
                      </a:cubicBezTo>
                      <a:cubicBezTo>
                        <a:pt x="35" y="200"/>
                        <a:pt x="35" y="201"/>
                        <a:pt x="34" y="201"/>
                      </a:cubicBezTo>
                      <a:cubicBezTo>
                        <a:pt x="51" y="197"/>
                        <a:pt x="51" y="197"/>
                        <a:pt x="51" y="197"/>
                      </a:cubicBezTo>
                      <a:cubicBezTo>
                        <a:pt x="51" y="197"/>
                        <a:pt x="52" y="196"/>
                        <a:pt x="52" y="196"/>
                      </a:cubicBezTo>
                      <a:cubicBezTo>
                        <a:pt x="52" y="195"/>
                        <a:pt x="51" y="194"/>
                        <a:pt x="51" y="194"/>
                      </a:cubicBezTo>
                      <a:cubicBezTo>
                        <a:pt x="2" y="179"/>
                        <a:pt x="2" y="179"/>
                        <a:pt x="2" y="179"/>
                      </a:cubicBezTo>
                      <a:cubicBezTo>
                        <a:pt x="3" y="180"/>
                        <a:pt x="3" y="180"/>
                        <a:pt x="3" y="181"/>
                      </a:cubicBezTo>
                      <a:cubicBezTo>
                        <a:pt x="3" y="6"/>
                        <a:pt x="3" y="6"/>
                        <a:pt x="3" y="6"/>
                      </a:cubicBezTo>
                      <a:cubicBezTo>
                        <a:pt x="3" y="7"/>
                        <a:pt x="3" y="7"/>
                        <a:pt x="2" y="7"/>
                      </a:cubicBezTo>
                      <a:close/>
                      <a:moveTo>
                        <a:pt x="1" y="182"/>
                      </a:moveTo>
                      <a:cubicBezTo>
                        <a:pt x="50" y="197"/>
                        <a:pt x="50" y="197"/>
                        <a:pt x="50" y="197"/>
                      </a:cubicBezTo>
                      <a:cubicBezTo>
                        <a:pt x="49" y="197"/>
                        <a:pt x="49" y="196"/>
                        <a:pt x="49" y="195"/>
                      </a:cubicBezTo>
                      <a:cubicBezTo>
                        <a:pt x="49" y="195"/>
                        <a:pt x="49" y="194"/>
                        <a:pt x="50" y="194"/>
                      </a:cubicBezTo>
                      <a:cubicBezTo>
                        <a:pt x="33" y="198"/>
                        <a:pt x="33" y="198"/>
                        <a:pt x="33" y="198"/>
                      </a:cubicBezTo>
                      <a:cubicBezTo>
                        <a:pt x="33" y="198"/>
                        <a:pt x="32" y="199"/>
                        <a:pt x="32" y="199"/>
                      </a:cubicBezTo>
                      <a:cubicBezTo>
                        <a:pt x="32" y="204"/>
                        <a:pt x="32" y="204"/>
                        <a:pt x="32" y="204"/>
                      </a:cubicBezTo>
                      <a:cubicBezTo>
                        <a:pt x="32" y="205"/>
                        <a:pt x="32" y="205"/>
                        <a:pt x="33" y="206"/>
                      </a:cubicBezTo>
                      <a:cubicBezTo>
                        <a:pt x="103" y="227"/>
                        <a:pt x="103" y="227"/>
                        <a:pt x="103" y="227"/>
                      </a:cubicBezTo>
                      <a:cubicBezTo>
                        <a:pt x="103" y="227"/>
                        <a:pt x="103" y="227"/>
                        <a:pt x="104" y="227"/>
                      </a:cubicBezTo>
                      <a:cubicBezTo>
                        <a:pt x="120" y="223"/>
                        <a:pt x="120" y="223"/>
                        <a:pt x="120" y="223"/>
                      </a:cubicBezTo>
                      <a:cubicBezTo>
                        <a:pt x="121" y="223"/>
                        <a:pt x="121" y="222"/>
                        <a:pt x="121" y="221"/>
                      </a:cubicBezTo>
                      <a:cubicBezTo>
                        <a:pt x="122" y="216"/>
                        <a:pt x="122" y="216"/>
                        <a:pt x="122" y="216"/>
                      </a:cubicBezTo>
                      <a:cubicBezTo>
                        <a:pt x="122" y="217"/>
                        <a:pt x="121" y="217"/>
                        <a:pt x="121" y="218"/>
                      </a:cubicBezTo>
                      <a:cubicBezTo>
                        <a:pt x="121" y="218"/>
                        <a:pt x="120" y="218"/>
                        <a:pt x="120" y="218"/>
                      </a:cubicBezTo>
                      <a:cubicBezTo>
                        <a:pt x="158" y="230"/>
                        <a:pt x="158" y="230"/>
                        <a:pt x="158" y="230"/>
                      </a:cubicBezTo>
                      <a:cubicBezTo>
                        <a:pt x="158" y="230"/>
                        <a:pt x="159" y="230"/>
                        <a:pt x="159" y="230"/>
                      </a:cubicBezTo>
                      <a:cubicBezTo>
                        <a:pt x="175" y="226"/>
                        <a:pt x="175" y="226"/>
                        <a:pt x="175" y="226"/>
                      </a:cubicBezTo>
                      <a:cubicBezTo>
                        <a:pt x="176" y="225"/>
                        <a:pt x="176" y="225"/>
                        <a:pt x="176" y="224"/>
                      </a:cubicBezTo>
                      <a:cubicBezTo>
                        <a:pt x="176" y="49"/>
                        <a:pt x="176" y="49"/>
                        <a:pt x="176" y="49"/>
                      </a:cubicBezTo>
                      <a:cubicBezTo>
                        <a:pt x="176" y="48"/>
                        <a:pt x="176" y="48"/>
                        <a:pt x="175" y="48"/>
                      </a:cubicBezTo>
                      <a:cubicBezTo>
                        <a:pt x="19" y="0"/>
                        <a:pt x="19" y="0"/>
                        <a:pt x="19" y="0"/>
                      </a:cubicBezTo>
                      <a:cubicBezTo>
                        <a:pt x="19" y="0"/>
                        <a:pt x="19" y="0"/>
                        <a:pt x="19" y="0"/>
                      </a:cubicBezTo>
                      <a:cubicBezTo>
                        <a:pt x="1" y="4"/>
                        <a:pt x="1" y="4"/>
                        <a:pt x="1" y="4"/>
                      </a:cubicBezTo>
                      <a:cubicBezTo>
                        <a:pt x="1" y="5"/>
                        <a:pt x="0" y="5"/>
                        <a:pt x="0" y="6"/>
                      </a:cubicBezTo>
                      <a:cubicBezTo>
                        <a:pt x="0" y="181"/>
                        <a:pt x="0" y="181"/>
                        <a:pt x="0" y="181"/>
                      </a:cubicBezTo>
                      <a:cubicBezTo>
                        <a:pt x="0" y="182"/>
                        <a:pt x="1" y="182"/>
                        <a:pt x="1" y="182"/>
                      </a:cubicBezTo>
                      <a:close/>
                    </a:path>
                  </a:pathLst>
                </a:custGeom>
                <a:solidFill>
                  <a:srgbClr val="231F20"/>
                </a:solidFill>
                <a:ln w="9525">
                  <a:noFill/>
                  <a:round/>
                  <a:headEnd/>
                  <a:tailEnd/>
                </a:ln>
              </p:spPr>
              <p:txBody>
                <a:bodyPr/>
                <a:lstStyle/>
                <a:p>
                  <a:endParaRPr lang="zh-TW" altLang="en-US"/>
                </a:p>
              </p:txBody>
            </p:sp>
          </p:grpSp>
        </p:grpSp>
        <p:grpSp>
          <p:nvGrpSpPr>
            <p:cNvPr id="15" name="Group 122"/>
            <p:cNvGrpSpPr>
              <a:grpSpLocks/>
            </p:cNvGrpSpPr>
            <p:nvPr/>
          </p:nvGrpSpPr>
          <p:grpSpPr bwMode="auto">
            <a:xfrm>
              <a:off x="6765925" y="2133600"/>
              <a:ext cx="396875" cy="720725"/>
              <a:chOff x="145" y="1491"/>
              <a:chExt cx="166" cy="302"/>
            </a:xfrm>
          </p:grpSpPr>
          <p:sp>
            <p:nvSpPr>
              <p:cNvPr id="11317" name="Freeform 4"/>
              <p:cNvSpPr>
                <a:spLocks/>
              </p:cNvSpPr>
              <p:nvPr/>
            </p:nvSpPr>
            <p:spPr bwMode="auto">
              <a:xfrm>
                <a:off x="150" y="1600"/>
                <a:ext cx="158" cy="190"/>
              </a:xfrm>
              <a:custGeom>
                <a:avLst/>
                <a:gdLst>
                  <a:gd name="T0" fmla="*/ 1937 w 100"/>
                  <a:gd name="T1" fmla="*/ 4744 h 120"/>
                  <a:gd name="T2" fmla="*/ 2953 w 100"/>
                  <a:gd name="T3" fmla="*/ 4397 h 120"/>
                  <a:gd name="T4" fmla="*/ 3890 w 100"/>
                  <a:gd name="T5" fmla="*/ 0 h 120"/>
                  <a:gd name="T6" fmla="*/ 0 w 100"/>
                  <a:gd name="T7" fmla="*/ 0 h 120"/>
                  <a:gd name="T8" fmla="*/ 986 w 100"/>
                  <a:gd name="T9" fmla="*/ 4397 h 120"/>
                  <a:gd name="T10" fmla="*/ 1937 w 100"/>
                  <a:gd name="T11" fmla="*/ 4744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6"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gradFill rotWithShape="1">
                <a:gsLst>
                  <a:gs pos="0">
                    <a:srgbClr val="2B588E"/>
                  </a:gs>
                  <a:gs pos="50000">
                    <a:srgbClr val="3874BA"/>
                  </a:gs>
                  <a:gs pos="100000">
                    <a:srgbClr val="2B588E"/>
                  </a:gs>
                </a:gsLst>
                <a:lin ang="0" scaled="1"/>
              </a:gradFill>
              <a:ln w="9525">
                <a:noFill/>
                <a:round/>
                <a:headEnd/>
                <a:tailEnd/>
              </a:ln>
            </p:spPr>
            <p:txBody>
              <a:bodyPr/>
              <a:lstStyle/>
              <a:p>
                <a:endParaRPr lang="zh-TW" altLang="en-US"/>
              </a:p>
            </p:txBody>
          </p:sp>
          <p:sp>
            <p:nvSpPr>
              <p:cNvPr id="11318" name="Oval 5"/>
              <p:cNvSpPr>
                <a:spLocks noChangeArrowheads="1"/>
              </p:cNvSpPr>
              <p:nvPr/>
            </p:nvSpPr>
            <p:spPr bwMode="auto">
              <a:xfrm>
                <a:off x="150" y="1569"/>
                <a:ext cx="159" cy="61"/>
              </a:xfrm>
              <a:prstGeom prst="ellipse">
                <a:avLst/>
              </a:prstGeom>
              <a:solidFill>
                <a:srgbClr val="6BA5D9"/>
              </a:solidFill>
              <a:ln w="9525">
                <a:noFill/>
                <a:round/>
                <a:headEnd/>
                <a:tailEnd/>
              </a:ln>
            </p:spPr>
            <p:txBody>
              <a:bodyPr/>
              <a:lstStyle/>
              <a:p>
                <a:endParaRPr lang="zh-TW" altLang="zh-TW">
                  <a:ea typeface="新細明體" charset="-120"/>
                </a:endParaRPr>
              </a:p>
            </p:txBody>
          </p:sp>
          <p:sp>
            <p:nvSpPr>
              <p:cNvPr id="11319" name="Freeform 6"/>
              <p:cNvSpPr>
                <a:spLocks/>
              </p:cNvSpPr>
              <p:nvPr/>
            </p:nvSpPr>
            <p:spPr bwMode="auto">
              <a:xfrm>
                <a:off x="150" y="1598"/>
                <a:ext cx="159" cy="32"/>
              </a:xfrm>
              <a:custGeom>
                <a:avLst/>
                <a:gdLst>
                  <a:gd name="T0" fmla="*/ 1883 w 101"/>
                  <a:gd name="T1" fmla="*/ 806 h 20"/>
                  <a:gd name="T2" fmla="*/ 0 w 101"/>
                  <a:gd name="T3" fmla="*/ 0 h 20"/>
                  <a:gd name="T4" fmla="*/ 0 w 101"/>
                  <a:gd name="T5" fmla="*/ 54 h 20"/>
                  <a:gd name="T6" fmla="*/ 1883 w 101"/>
                  <a:gd name="T7" fmla="*/ 861 h 20"/>
                  <a:gd name="T8" fmla="*/ 3807 w 101"/>
                  <a:gd name="T9" fmla="*/ 54 h 20"/>
                  <a:gd name="T10" fmla="*/ 3758 w 101"/>
                  <a:gd name="T11" fmla="*/ 0 h 20"/>
                  <a:gd name="T12" fmla="*/ 1883 w 101"/>
                  <a:gd name="T13" fmla="*/ 806 h 20"/>
                  <a:gd name="T14" fmla="*/ 0 60000 65536"/>
                  <a:gd name="T15" fmla="*/ 0 60000 65536"/>
                  <a:gd name="T16" fmla="*/ 0 60000 65536"/>
                  <a:gd name="T17" fmla="*/ 0 60000 65536"/>
                  <a:gd name="T18" fmla="*/ 0 60000 65536"/>
                  <a:gd name="T19" fmla="*/ 0 60000 65536"/>
                  <a:gd name="T20" fmla="*/ 0 60000 65536"/>
                  <a:gd name="T21" fmla="*/ 0 w 101"/>
                  <a:gd name="T22" fmla="*/ 0 h 20"/>
                  <a:gd name="T23" fmla="*/ 101 w 101"/>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 h="20">
                    <a:moveTo>
                      <a:pt x="50" y="19"/>
                    </a:moveTo>
                    <a:cubicBezTo>
                      <a:pt x="23" y="19"/>
                      <a:pt x="1" y="10"/>
                      <a:pt x="0" y="0"/>
                    </a:cubicBezTo>
                    <a:cubicBezTo>
                      <a:pt x="0" y="0"/>
                      <a:pt x="0" y="0"/>
                      <a:pt x="0" y="1"/>
                    </a:cubicBezTo>
                    <a:cubicBezTo>
                      <a:pt x="0" y="11"/>
                      <a:pt x="22" y="20"/>
                      <a:pt x="50" y="20"/>
                    </a:cubicBezTo>
                    <a:cubicBezTo>
                      <a:pt x="78" y="20"/>
                      <a:pt x="101" y="11"/>
                      <a:pt x="101" y="1"/>
                    </a:cubicBezTo>
                    <a:cubicBezTo>
                      <a:pt x="101" y="0"/>
                      <a:pt x="100" y="0"/>
                      <a:pt x="100" y="0"/>
                    </a:cubicBezTo>
                    <a:cubicBezTo>
                      <a:pt x="100" y="10"/>
                      <a:pt x="78" y="19"/>
                      <a:pt x="50" y="19"/>
                    </a:cubicBezTo>
                    <a:close/>
                  </a:path>
                </a:pathLst>
              </a:custGeom>
              <a:solidFill>
                <a:srgbClr val="135BA7"/>
              </a:solidFill>
              <a:ln w="9525">
                <a:noFill/>
                <a:round/>
                <a:headEnd/>
                <a:tailEnd/>
              </a:ln>
            </p:spPr>
            <p:txBody>
              <a:bodyPr/>
              <a:lstStyle/>
              <a:p>
                <a:endParaRPr lang="zh-TW" altLang="en-US"/>
              </a:p>
            </p:txBody>
          </p:sp>
          <p:sp>
            <p:nvSpPr>
              <p:cNvPr id="11320" name="Oval 7"/>
              <p:cNvSpPr>
                <a:spLocks noChangeArrowheads="1"/>
              </p:cNvSpPr>
              <p:nvPr/>
            </p:nvSpPr>
            <p:spPr bwMode="auto">
              <a:xfrm>
                <a:off x="178" y="1570"/>
                <a:ext cx="101" cy="51"/>
              </a:xfrm>
              <a:prstGeom prst="ellipse">
                <a:avLst/>
              </a:prstGeom>
              <a:gradFill rotWithShape="1">
                <a:gsLst>
                  <a:gs pos="0">
                    <a:srgbClr val="324C64"/>
                  </a:gs>
                  <a:gs pos="100000">
                    <a:srgbClr val="6BA5D9"/>
                  </a:gs>
                </a:gsLst>
                <a:path path="shape">
                  <a:fillToRect l="50000" t="50000" r="50000" b="50000"/>
                </a:path>
              </a:gradFill>
              <a:ln w="9525" algn="ctr">
                <a:noFill/>
                <a:round/>
                <a:headEnd/>
                <a:tailEnd/>
              </a:ln>
            </p:spPr>
            <p:txBody>
              <a:bodyPr/>
              <a:lstStyle/>
              <a:p>
                <a:endParaRPr lang="zh-TW" altLang="zh-TW">
                  <a:ea typeface="新細明體" charset="-120"/>
                </a:endParaRPr>
              </a:p>
            </p:txBody>
          </p:sp>
          <p:sp>
            <p:nvSpPr>
              <p:cNvPr id="11321" name="Oval 8"/>
              <p:cNvSpPr>
                <a:spLocks noChangeArrowheads="1"/>
              </p:cNvSpPr>
              <p:nvPr/>
            </p:nvSpPr>
            <p:spPr bwMode="auto">
              <a:xfrm>
                <a:off x="176" y="1494"/>
                <a:ext cx="105" cy="104"/>
              </a:xfrm>
              <a:prstGeom prst="ellipse">
                <a:avLst/>
              </a:prstGeom>
              <a:gradFill rotWithShape="1">
                <a:gsLst>
                  <a:gs pos="0">
                    <a:srgbClr val="6BA5D9"/>
                  </a:gs>
                  <a:gs pos="100000">
                    <a:srgbClr val="5C8EBB"/>
                  </a:gs>
                </a:gsLst>
                <a:lin ang="5400000" scaled="1"/>
              </a:gradFill>
              <a:ln w="9525">
                <a:noFill/>
                <a:round/>
                <a:headEnd/>
                <a:tailEnd/>
              </a:ln>
            </p:spPr>
            <p:txBody>
              <a:bodyPr/>
              <a:lstStyle/>
              <a:p>
                <a:endParaRPr lang="zh-TW" altLang="zh-TW">
                  <a:ea typeface="新細明體" charset="-120"/>
                </a:endParaRPr>
              </a:p>
            </p:txBody>
          </p:sp>
          <p:sp>
            <p:nvSpPr>
              <p:cNvPr id="11322" name="Freeform 9"/>
              <p:cNvSpPr>
                <a:spLocks/>
              </p:cNvSpPr>
              <p:nvPr/>
            </p:nvSpPr>
            <p:spPr bwMode="auto">
              <a:xfrm>
                <a:off x="145" y="1491"/>
                <a:ext cx="166" cy="302"/>
              </a:xfrm>
              <a:custGeom>
                <a:avLst/>
                <a:gdLst>
                  <a:gd name="T0" fmla="*/ 4095 w 105"/>
                  <a:gd name="T1" fmla="*/ 2688 h 191"/>
                  <a:gd name="T2" fmla="*/ 3149 w 105"/>
                  <a:gd name="T3" fmla="*/ 1992 h 191"/>
                  <a:gd name="T4" fmla="*/ 3217 w 105"/>
                  <a:gd name="T5" fmla="*/ 2035 h 191"/>
                  <a:gd name="T6" fmla="*/ 3217 w 105"/>
                  <a:gd name="T7" fmla="*/ 2074 h 191"/>
                  <a:gd name="T8" fmla="*/ 3230 w 105"/>
                  <a:gd name="T9" fmla="*/ 696 h 191"/>
                  <a:gd name="T10" fmla="*/ 2074 w 105"/>
                  <a:gd name="T11" fmla="*/ 0 h 191"/>
                  <a:gd name="T12" fmla="*/ 885 w 105"/>
                  <a:gd name="T13" fmla="*/ 696 h 191"/>
                  <a:gd name="T14" fmla="*/ 938 w 105"/>
                  <a:gd name="T15" fmla="*/ 2074 h 191"/>
                  <a:gd name="T16" fmla="*/ 938 w 105"/>
                  <a:gd name="T17" fmla="*/ 2035 h 191"/>
                  <a:gd name="T18" fmla="*/ 987 w 105"/>
                  <a:gd name="T19" fmla="*/ 1992 h 191"/>
                  <a:gd name="T20" fmla="*/ 82 w 105"/>
                  <a:gd name="T21" fmla="*/ 2818 h 191"/>
                  <a:gd name="T22" fmla="*/ 206 w 105"/>
                  <a:gd name="T23" fmla="*/ 3279 h 191"/>
                  <a:gd name="T24" fmla="*/ 270 w 105"/>
                  <a:gd name="T25" fmla="*/ 3743 h 191"/>
                  <a:gd name="T26" fmla="*/ 593 w 105"/>
                  <a:gd name="T27" fmla="*/ 5155 h 191"/>
                  <a:gd name="T28" fmla="*/ 885 w 105"/>
                  <a:gd name="T29" fmla="*/ 6582 h 191"/>
                  <a:gd name="T30" fmla="*/ 1020 w 105"/>
                  <a:gd name="T31" fmla="*/ 6938 h 191"/>
                  <a:gd name="T32" fmla="*/ 1020 w 105"/>
                  <a:gd name="T33" fmla="*/ 6938 h 191"/>
                  <a:gd name="T34" fmla="*/ 1094 w 105"/>
                  <a:gd name="T35" fmla="*/ 7183 h 191"/>
                  <a:gd name="T36" fmla="*/ 2212 w 105"/>
                  <a:gd name="T37" fmla="*/ 7400 h 191"/>
                  <a:gd name="T38" fmla="*/ 3110 w 105"/>
                  <a:gd name="T39" fmla="*/ 7046 h 191"/>
                  <a:gd name="T40" fmla="*/ 3557 w 105"/>
                  <a:gd name="T41" fmla="*/ 5053 h 191"/>
                  <a:gd name="T42" fmla="*/ 3742 w 105"/>
                  <a:gd name="T43" fmla="*/ 4250 h 191"/>
                  <a:gd name="T44" fmla="*/ 3946 w 105"/>
                  <a:gd name="T45" fmla="*/ 3441 h 191"/>
                  <a:gd name="T46" fmla="*/ 3979 w 105"/>
                  <a:gd name="T47" fmla="*/ 3218 h 191"/>
                  <a:gd name="T48" fmla="*/ 4095 w 105"/>
                  <a:gd name="T49" fmla="*/ 2688 h 191"/>
                  <a:gd name="T50" fmla="*/ 4095 w 105"/>
                  <a:gd name="T51" fmla="*/ 2688 h 191"/>
                  <a:gd name="T52" fmla="*/ 4031 w 105"/>
                  <a:gd name="T53" fmla="*/ 2633 h 191"/>
                  <a:gd name="T54" fmla="*/ 3979 w 105"/>
                  <a:gd name="T55" fmla="*/ 2688 h 191"/>
                  <a:gd name="T56" fmla="*/ 3979 w 105"/>
                  <a:gd name="T57" fmla="*/ 2688 h 191"/>
                  <a:gd name="T58" fmla="*/ 3872 w 105"/>
                  <a:gd name="T59" fmla="*/ 3218 h 191"/>
                  <a:gd name="T60" fmla="*/ 3824 w 105"/>
                  <a:gd name="T61" fmla="*/ 3407 h 191"/>
                  <a:gd name="T62" fmla="*/ 3624 w 105"/>
                  <a:gd name="T63" fmla="*/ 4217 h 191"/>
                  <a:gd name="T64" fmla="*/ 3437 w 105"/>
                  <a:gd name="T65" fmla="*/ 5053 h 191"/>
                  <a:gd name="T66" fmla="*/ 3012 w 105"/>
                  <a:gd name="T67" fmla="*/ 7046 h 191"/>
                  <a:gd name="T68" fmla="*/ 2212 w 105"/>
                  <a:gd name="T69" fmla="*/ 7313 h 191"/>
                  <a:gd name="T70" fmla="*/ 1154 w 105"/>
                  <a:gd name="T71" fmla="*/ 7107 h 191"/>
                  <a:gd name="T72" fmla="*/ 1137 w 105"/>
                  <a:gd name="T73" fmla="*/ 6938 h 191"/>
                  <a:gd name="T74" fmla="*/ 1137 w 105"/>
                  <a:gd name="T75" fmla="*/ 6918 h 191"/>
                  <a:gd name="T76" fmla="*/ 1020 w 105"/>
                  <a:gd name="T77" fmla="*/ 6514 h 191"/>
                  <a:gd name="T78" fmla="*/ 692 w 105"/>
                  <a:gd name="T79" fmla="*/ 5107 h 191"/>
                  <a:gd name="T80" fmla="*/ 395 w 105"/>
                  <a:gd name="T81" fmla="*/ 3743 h 191"/>
                  <a:gd name="T82" fmla="*/ 270 w 105"/>
                  <a:gd name="T83" fmla="*/ 3279 h 191"/>
                  <a:gd name="T84" fmla="*/ 206 w 105"/>
                  <a:gd name="T85" fmla="*/ 2767 h 191"/>
                  <a:gd name="T86" fmla="*/ 1020 w 105"/>
                  <a:gd name="T87" fmla="*/ 2095 h 191"/>
                  <a:gd name="T88" fmla="*/ 1067 w 105"/>
                  <a:gd name="T89" fmla="*/ 2074 h 191"/>
                  <a:gd name="T90" fmla="*/ 1020 w 105"/>
                  <a:gd name="T91" fmla="*/ 2035 h 191"/>
                  <a:gd name="T92" fmla="*/ 1020 w 105"/>
                  <a:gd name="T93" fmla="*/ 797 h 191"/>
                  <a:gd name="T94" fmla="*/ 2074 w 105"/>
                  <a:gd name="T95" fmla="*/ 130 h 191"/>
                  <a:gd name="T96" fmla="*/ 3149 w 105"/>
                  <a:gd name="T97" fmla="*/ 797 h 191"/>
                  <a:gd name="T98" fmla="*/ 3110 w 105"/>
                  <a:gd name="T99" fmla="*/ 2035 h 191"/>
                  <a:gd name="T100" fmla="*/ 3110 w 105"/>
                  <a:gd name="T101" fmla="*/ 2074 h 191"/>
                  <a:gd name="T102" fmla="*/ 3149 w 105"/>
                  <a:gd name="T103" fmla="*/ 2095 h 191"/>
                  <a:gd name="T104" fmla="*/ 3979 w 105"/>
                  <a:gd name="T105" fmla="*/ 2688 h 191"/>
                  <a:gd name="T106" fmla="*/ 3979 w 105"/>
                  <a:gd name="T107" fmla="*/ 2688 h 191"/>
                  <a:gd name="T108" fmla="*/ 4031 w 105"/>
                  <a:gd name="T109" fmla="*/ 2750 h 191"/>
                  <a:gd name="T110" fmla="*/ 4095 w 105"/>
                  <a:gd name="T111" fmla="*/ 2688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9"/>
                    </a:moveTo>
                    <a:cubicBezTo>
                      <a:pt x="105" y="61"/>
                      <a:pt x="97" y="55"/>
                      <a:pt x="81" y="51"/>
                    </a:cubicBezTo>
                    <a:cubicBezTo>
                      <a:pt x="82" y="51"/>
                      <a:pt x="82" y="52"/>
                      <a:pt x="82" y="52"/>
                    </a:cubicBezTo>
                    <a:cubicBezTo>
                      <a:pt x="83" y="52"/>
                      <a:pt x="83" y="53"/>
                      <a:pt x="82" y="53"/>
                    </a:cubicBezTo>
                    <a:cubicBezTo>
                      <a:pt x="89" y="43"/>
                      <a:pt x="89" y="30"/>
                      <a:pt x="83" y="18"/>
                    </a:cubicBezTo>
                    <a:cubicBezTo>
                      <a:pt x="77" y="7"/>
                      <a:pt x="66" y="0"/>
                      <a:pt x="53" y="0"/>
                    </a:cubicBezTo>
                    <a:cubicBezTo>
                      <a:pt x="40" y="0"/>
                      <a:pt x="29" y="7"/>
                      <a:pt x="23" y="18"/>
                    </a:cubicBezTo>
                    <a:cubicBezTo>
                      <a:pt x="17" y="30"/>
                      <a:pt x="17" y="43"/>
                      <a:pt x="24" y="53"/>
                    </a:cubicBezTo>
                    <a:cubicBezTo>
                      <a:pt x="24" y="53"/>
                      <a:pt x="24" y="52"/>
                      <a:pt x="24" y="52"/>
                    </a:cubicBezTo>
                    <a:cubicBezTo>
                      <a:pt x="24" y="52"/>
                      <a:pt x="24" y="51"/>
                      <a:pt x="25" y="51"/>
                    </a:cubicBezTo>
                    <a:cubicBezTo>
                      <a:pt x="3" y="57"/>
                      <a:pt x="0" y="66"/>
                      <a:pt x="2" y="72"/>
                    </a:cubicBezTo>
                    <a:cubicBezTo>
                      <a:pt x="5" y="84"/>
                      <a:pt x="5" y="84"/>
                      <a:pt x="5" y="84"/>
                    </a:cubicBezTo>
                    <a:cubicBezTo>
                      <a:pt x="7" y="96"/>
                      <a:pt x="7" y="96"/>
                      <a:pt x="7" y="96"/>
                    </a:cubicBezTo>
                    <a:cubicBezTo>
                      <a:pt x="15" y="132"/>
                      <a:pt x="15" y="132"/>
                      <a:pt x="15" y="132"/>
                    </a:cubicBezTo>
                    <a:cubicBezTo>
                      <a:pt x="23" y="168"/>
                      <a:pt x="23" y="168"/>
                      <a:pt x="23" y="168"/>
                    </a:cubicBezTo>
                    <a:cubicBezTo>
                      <a:pt x="26" y="178"/>
                      <a:pt x="26" y="178"/>
                      <a:pt x="26" y="178"/>
                    </a:cubicBezTo>
                    <a:cubicBezTo>
                      <a:pt x="26" y="178"/>
                      <a:pt x="26" y="178"/>
                      <a:pt x="26" y="178"/>
                    </a:cubicBezTo>
                    <a:cubicBezTo>
                      <a:pt x="26" y="180"/>
                      <a:pt x="27" y="182"/>
                      <a:pt x="28" y="184"/>
                    </a:cubicBezTo>
                    <a:cubicBezTo>
                      <a:pt x="34" y="189"/>
                      <a:pt x="43" y="191"/>
                      <a:pt x="57" y="190"/>
                    </a:cubicBezTo>
                    <a:cubicBezTo>
                      <a:pt x="63"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4" y="78"/>
                      <a:pt x="105" y="73"/>
                      <a:pt x="105" y="69"/>
                    </a:cubicBezTo>
                    <a:cubicBezTo>
                      <a:pt x="105" y="69"/>
                      <a:pt x="105" y="69"/>
                      <a:pt x="105" y="69"/>
                    </a:cubicBezTo>
                    <a:cubicBezTo>
                      <a:pt x="105" y="68"/>
                      <a:pt x="104" y="67"/>
                      <a:pt x="103" y="67"/>
                    </a:cubicBezTo>
                    <a:cubicBezTo>
                      <a:pt x="103" y="67"/>
                      <a:pt x="102" y="68"/>
                      <a:pt x="102" y="69"/>
                    </a:cubicBezTo>
                    <a:cubicBezTo>
                      <a:pt x="102" y="69"/>
                      <a:pt x="102" y="69"/>
                      <a:pt x="102" y="69"/>
                    </a:cubicBezTo>
                    <a:cubicBezTo>
                      <a:pt x="102" y="72"/>
                      <a:pt x="101" y="77"/>
                      <a:pt x="99" y="82"/>
                    </a:cubicBezTo>
                    <a:cubicBezTo>
                      <a:pt x="99" y="84"/>
                      <a:pt x="98" y="86"/>
                      <a:pt x="98" y="87"/>
                    </a:cubicBezTo>
                    <a:cubicBezTo>
                      <a:pt x="93" y="108"/>
                      <a:pt x="93" y="108"/>
                      <a:pt x="93" y="108"/>
                    </a:cubicBezTo>
                    <a:cubicBezTo>
                      <a:pt x="88" y="129"/>
                      <a:pt x="88" y="129"/>
                      <a:pt x="88" y="129"/>
                    </a:cubicBezTo>
                    <a:cubicBezTo>
                      <a:pt x="77" y="180"/>
                      <a:pt x="77" y="180"/>
                      <a:pt x="77" y="180"/>
                    </a:cubicBezTo>
                    <a:cubicBezTo>
                      <a:pt x="76" y="183"/>
                      <a:pt x="72" y="186"/>
                      <a:pt x="57" y="187"/>
                    </a:cubicBezTo>
                    <a:cubicBezTo>
                      <a:pt x="44" y="188"/>
                      <a:pt x="35" y="186"/>
                      <a:pt x="30" y="182"/>
                    </a:cubicBezTo>
                    <a:cubicBezTo>
                      <a:pt x="29" y="181"/>
                      <a:pt x="29" y="179"/>
                      <a:pt x="29" y="178"/>
                    </a:cubicBezTo>
                    <a:cubicBezTo>
                      <a:pt x="29" y="177"/>
                      <a:pt x="29" y="177"/>
                      <a:pt x="29" y="177"/>
                    </a:cubicBezTo>
                    <a:cubicBezTo>
                      <a:pt x="26" y="167"/>
                      <a:pt x="26" y="167"/>
                      <a:pt x="26" y="167"/>
                    </a:cubicBezTo>
                    <a:cubicBezTo>
                      <a:pt x="18" y="131"/>
                      <a:pt x="18" y="131"/>
                      <a:pt x="18" y="131"/>
                    </a:cubicBezTo>
                    <a:cubicBezTo>
                      <a:pt x="10" y="96"/>
                      <a:pt x="10" y="96"/>
                      <a:pt x="10" y="96"/>
                    </a:cubicBezTo>
                    <a:cubicBezTo>
                      <a:pt x="7" y="84"/>
                      <a:pt x="7" y="84"/>
                      <a:pt x="7" y="84"/>
                    </a:cubicBezTo>
                    <a:cubicBezTo>
                      <a:pt x="5" y="71"/>
                      <a:pt x="5" y="71"/>
                      <a:pt x="5" y="71"/>
                    </a:cubicBezTo>
                    <a:cubicBezTo>
                      <a:pt x="3" y="62"/>
                      <a:pt x="15" y="57"/>
                      <a:pt x="26" y="54"/>
                    </a:cubicBezTo>
                    <a:cubicBezTo>
                      <a:pt x="26" y="54"/>
                      <a:pt x="26" y="54"/>
                      <a:pt x="27" y="53"/>
                    </a:cubicBezTo>
                    <a:cubicBezTo>
                      <a:pt x="27" y="53"/>
                      <a:pt x="27" y="52"/>
                      <a:pt x="26" y="52"/>
                    </a:cubicBezTo>
                    <a:cubicBezTo>
                      <a:pt x="20" y="42"/>
                      <a:pt x="20" y="30"/>
                      <a:pt x="26" y="20"/>
                    </a:cubicBezTo>
                    <a:cubicBezTo>
                      <a:pt x="31" y="9"/>
                      <a:pt x="42" y="3"/>
                      <a:pt x="53" y="3"/>
                    </a:cubicBezTo>
                    <a:cubicBezTo>
                      <a:pt x="65" y="3"/>
                      <a:pt x="75" y="9"/>
                      <a:pt x="81" y="20"/>
                    </a:cubicBezTo>
                    <a:cubicBezTo>
                      <a:pt x="86" y="30"/>
                      <a:pt x="86" y="42"/>
                      <a:pt x="80" y="52"/>
                    </a:cubicBezTo>
                    <a:cubicBezTo>
                      <a:pt x="79" y="52"/>
                      <a:pt x="79" y="53"/>
                      <a:pt x="80" y="53"/>
                    </a:cubicBezTo>
                    <a:cubicBezTo>
                      <a:pt x="80" y="54"/>
                      <a:pt x="80" y="54"/>
                      <a:pt x="81" y="54"/>
                    </a:cubicBezTo>
                    <a:cubicBezTo>
                      <a:pt x="95" y="58"/>
                      <a:pt x="102" y="63"/>
                      <a:pt x="102" y="69"/>
                    </a:cubicBezTo>
                    <a:cubicBezTo>
                      <a:pt x="102" y="69"/>
                      <a:pt x="102" y="69"/>
                      <a:pt x="102" y="69"/>
                    </a:cubicBezTo>
                    <a:cubicBezTo>
                      <a:pt x="102" y="69"/>
                      <a:pt x="103" y="70"/>
                      <a:pt x="103" y="70"/>
                    </a:cubicBezTo>
                    <a:cubicBezTo>
                      <a:pt x="104" y="70"/>
                      <a:pt x="105" y="69"/>
                      <a:pt x="105" y="69"/>
                    </a:cubicBezTo>
                    <a:close/>
                  </a:path>
                </a:pathLst>
              </a:custGeom>
              <a:solidFill>
                <a:srgbClr val="231F20"/>
              </a:solidFill>
              <a:ln w="9525">
                <a:noFill/>
                <a:round/>
                <a:headEnd/>
                <a:tailEnd/>
              </a:ln>
            </p:spPr>
            <p:txBody>
              <a:bodyPr/>
              <a:lstStyle/>
              <a:p>
                <a:endParaRPr lang="zh-TW" altLang="en-US"/>
              </a:p>
            </p:txBody>
          </p:sp>
        </p:grpSp>
      </p:grpSp>
      <p:sp>
        <p:nvSpPr>
          <p:cNvPr id="11314" name="Title 133"/>
          <p:cNvSpPr>
            <a:spLocks noGrp="1"/>
          </p:cNvSpPr>
          <p:nvPr>
            <p:ph type="title"/>
          </p:nvPr>
        </p:nvSpPr>
        <p:spPr/>
        <p:txBody>
          <a:bodyPr/>
          <a:lstStyle/>
          <a:p>
            <a:r>
              <a:rPr lang="en-US" altLang="zh-TW" smtClean="0">
                <a:ea typeface="新細明體" charset="-120"/>
              </a:rPr>
              <a:t>Typical Desktop Deployment</a:t>
            </a:r>
          </a:p>
        </p:txBody>
      </p:sp>
      <p:sp>
        <p:nvSpPr>
          <p:cNvPr id="94" name="TextBox 57"/>
          <p:cNvSpPr txBox="1"/>
          <p:nvPr/>
        </p:nvSpPr>
        <p:spPr>
          <a:xfrm>
            <a:off x="971600" y="4870901"/>
            <a:ext cx="3306675" cy="646331"/>
          </a:xfrm>
          <a:prstGeom prst="rect">
            <a:avLst/>
          </a:prstGeom>
          <a:noFill/>
        </p:spPr>
        <p:txBody>
          <a:bodyPr wrap="square">
            <a:spAutoFit/>
          </a:bodyPr>
          <a:lstStyle/>
          <a:p>
            <a:pPr marL="180975" indent="-180975">
              <a:buFont typeface="Arial" pitchFamily="34" charset="0"/>
              <a:buChar char="•"/>
              <a:defRPr/>
            </a:pPr>
            <a:r>
              <a:rPr lang="en-US" altLang="zh-TW" sz="1200" dirty="0" smtClean="0"/>
              <a:t>A problem at one layer often causes a chain reaction</a:t>
            </a:r>
          </a:p>
          <a:p>
            <a:pPr marL="638175" lvl="2" indent="-180975">
              <a:buFont typeface="Arial" pitchFamily="34" charset="0"/>
              <a:buChar char="•"/>
              <a:defRPr/>
            </a:pPr>
            <a:r>
              <a:rPr lang="en-US" altLang="zh-TW" sz="1200" dirty="0" smtClean="0"/>
              <a:t>May destroy the whole stack</a:t>
            </a:r>
          </a:p>
        </p:txBody>
      </p:sp>
      <p:sp>
        <p:nvSpPr>
          <p:cNvPr id="95" name="TextBox 57"/>
          <p:cNvSpPr txBox="1"/>
          <p:nvPr/>
        </p:nvSpPr>
        <p:spPr>
          <a:xfrm>
            <a:off x="977293" y="5581689"/>
            <a:ext cx="3306675" cy="1015663"/>
          </a:xfrm>
          <a:prstGeom prst="rect">
            <a:avLst/>
          </a:prstGeom>
          <a:noFill/>
        </p:spPr>
        <p:txBody>
          <a:bodyPr wrap="square">
            <a:spAutoFit/>
          </a:bodyPr>
          <a:lstStyle/>
          <a:p>
            <a:pPr marL="180975" indent="-180975">
              <a:buFont typeface="Arial" pitchFamily="34" charset="0"/>
              <a:buChar char="•"/>
              <a:defRPr/>
            </a:pPr>
            <a:r>
              <a:rPr lang="en-US" altLang="zh-TW" sz="1200" dirty="0" smtClean="0"/>
              <a:t>Make recovery difficult</a:t>
            </a:r>
          </a:p>
          <a:p>
            <a:pPr marL="180975" indent="-180975">
              <a:buFont typeface="Arial" pitchFamily="34" charset="0"/>
              <a:buChar char="•"/>
              <a:defRPr/>
            </a:pPr>
            <a:r>
              <a:rPr lang="en-US" altLang="zh-TW" sz="1200" dirty="0" smtClean="0"/>
              <a:t>Threaten any locally stored user data and settings</a:t>
            </a:r>
          </a:p>
          <a:p>
            <a:pPr marL="638175" lvl="1" indent="-180975">
              <a:buFont typeface="Arial" pitchFamily="34" charset="0"/>
              <a:buChar char="•"/>
              <a:defRPr/>
            </a:pPr>
            <a:r>
              <a:rPr lang="en-US" altLang="zh-TW" sz="1200" dirty="0" smtClean="0"/>
              <a:t>Most organizations just replace or re-image the whole PC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5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0"/>
                            </p:stCondLst>
                            <p:childTnLst>
                              <p:par>
                                <p:cTn id="25" presetID="2" presetClass="entr" presetSubtype="2"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1+#ppt_w/2"/>
                                          </p:val>
                                        </p:tav>
                                        <p:tav tm="100000">
                                          <p:val>
                                            <p:strVal val="#ppt_x"/>
                                          </p:val>
                                        </p:tav>
                                      </p:tavLst>
                                    </p:anim>
                                    <p:anim calcmode="lin" valueType="num">
                                      <p:cBhvr additive="base">
                                        <p:cTn id="28" dur="500" fill="hold"/>
                                        <p:tgtEl>
                                          <p:spTgt spid="54"/>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 presetClass="entr" presetSubtype="2" fill="hold" grpId="0" nodeType="afterEffect">
                                  <p:stCondLst>
                                    <p:cond delay="0"/>
                                  </p:stCondLst>
                                  <p:childTnLst>
                                    <p:set>
                                      <p:cBhvr>
                                        <p:cTn id="31" dur="1" fill="hold">
                                          <p:stCondLst>
                                            <p:cond delay="0"/>
                                          </p:stCondLst>
                                        </p:cTn>
                                        <p:tgtEl>
                                          <p:spTgt spid="53"/>
                                        </p:tgtEl>
                                        <p:attrNameLst>
                                          <p:attrName>style.visibility</p:attrName>
                                        </p:attrNameLst>
                                      </p:cBhvr>
                                      <p:to>
                                        <p:strVal val="visible"/>
                                      </p:to>
                                    </p:set>
                                    <p:anim calcmode="lin" valueType="num">
                                      <p:cBhvr additive="base">
                                        <p:cTn id="32" dur="500" fill="hold"/>
                                        <p:tgtEl>
                                          <p:spTgt spid="53"/>
                                        </p:tgtEl>
                                        <p:attrNameLst>
                                          <p:attrName>ppt_x</p:attrName>
                                        </p:attrNameLst>
                                      </p:cBhvr>
                                      <p:tavLst>
                                        <p:tav tm="0">
                                          <p:val>
                                            <p:strVal val="1+#ppt_w/2"/>
                                          </p:val>
                                        </p:tav>
                                        <p:tav tm="100000">
                                          <p:val>
                                            <p:strVal val="#ppt_x"/>
                                          </p:val>
                                        </p:tav>
                                      </p:tavLst>
                                    </p:anim>
                                    <p:anim calcmode="lin" valueType="num">
                                      <p:cBhvr additive="base">
                                        <p:cTn id="33" dur="500" fill="hold"/>
                                        <p:tgtEl>
                                          <p:spTgt spid="53"/>
                                        </p:tgtEl>
                                        <p:attrNameLst>
                                          <p:attrName>ppt_y</p:attrName>
                                        </p:attrNameLst>
                                      </p:cBhvr>
                                      <p:tavLst>
                                        <p:tav tm="0">
                                          <p:val>
                                            <p:strVal val="#ppt_y"/>
                                          </p:val>
                                        </p:tav>
                                        <p:tav tm="100000">
                                          <p:val>
                                            <p:strVal val="#ppt_y"/>
                                          </p:val>
                                        </p:tav>
                                      </p:tavLst>
                                    </p:anim>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fade">
                                      <p:cBhvr>
                                        <p:cTn id="42" dur="500"/>
                                        <p:tgtEl>
                                          <p:spTgt spid="9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nodeType="afterEffect">
                                  <p:stCondLst>
                                    <p:cond delay="500"/>
                                  </p:stCondLst>
                                  <p:childTnLst>
                                    <p:set>
                                      <p:cBhvr>
                                        <p:cTn id="59" dur="1" fill="hold">
                                          <p:stCondLst>
                                            <p:cond delay="0"/>
                                          </p:stCondLst>
                                        </p:cTn>
                                        <p:tgtEl>
                                          <p:spTgt spid="92"/>
                                        </p:tgtEl>
                                        <p:attrNameLst>
                                          <p:attrName>style.visibility</p:attrName>
                                        </p:attrNameLst>
                                      </p:cBhvr>
                                      <p:to>
                                        <p:strVal val="visible"/>
                                      </p:to>
                                    </p:se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91"/>
                                        </p:tgtEl>
                                        <p:attrNameLst>
                                          <p:attrName>style.visibility</p:attrName>
                                        </p:attrNameLst>
                                      </p:cBhvr>
                                      <p:to>
                                        <p:strVal val="visible"/>
                                      </p:to>
                                    </p:set>
                                    <p:animEffect transition="in" filter="fade">
                                      <p:cBhvr>
                                        <p:cTn id="63" dur="500"/>
                                        <p:tgtEl>
                                          <p:spTgt spid="91"/>
                                        </p:tgtEl>
                                      </p:cBhvr>
                                    </p:animEffect>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94"/>
                                        </p:tgtEl>
                                        <p:attrNameLst>
                                          <p:attrName>style.visibility</p:attrName>
                                        </p:attrNameLst>
                                      </p:cBhvr>
                                      <p:to>
                                        <p:strVal val="visible"/>
                                      </p:to>
                                    </p:set>
                                    <p:animEffect transition="in" filter="fade">
                                      <p:cBhvr>
                                        <p:cTn id="67" dur="500"/>
                                        <p:tgtEl>
                                          <p:spTgt spid="9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95"/>
                                        </p:tgtEl>
                                        <p:attrNameLst>
                                          <p:attrName>style.visibility</p:attrName>
                                        </p:attrNameLst>
                                      </p:cBhvr>
                                      <p:to>
                                        <p:strVal val="visible"/>
                                      </p:to>
                                    </p:set>
                                    <p:animEffect transition="in" filter="fade">
                                      <p:cBhvr>
                                        <p:cTn id="72"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11" grpId="0"/>
      <p:bldP spid="53" grpId="0" animBg="1"/>
      <p:bldP spid="54" grpId="0" animBg="1"/>
      <p:bldP spid="55" grpId="0" animBg="1"/>
      <p:bldP spid="56" grpId="0" animBg="1"/>
      <p:bldP spid="57" grpId="0"/>
      <p:bldP spid="65" grpId="0"/>
      <p:bldP spid="91" grpId="0"/>
      <p:bldP spid="9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Agenda</a:t>
            </a:r>
            <a:endParaRPr lang="zh-TW" altLang="en-US" dirty="0"/>
          </a:p>
        </p:txBody>
      </p:sp>
      <p:sp>
        <p:nvSpPr>
          <p:cNvPr id="3" name="內容版面配置區 2"/>
          <p:cNvSpPr>
            <a:spLocks noGrp="1"/>
          </p:cNvSpPr>
          <p:nvPr>
            <p:ph idx="1"/>
          </p:nvPr>
        </p:nvSpPr>
        <p:spPr/>
        <p:txBody>
          <a:bodyPr>
            <a:normAutofit/>
          </a:bodyPr>
          <a:lstStyle/>
          <a:p>
            <a:r>
              <a:rPr lang="en-US" altLang="zh-TW" dirty="0" smtClean="0">
                <a:solidFill>
                  <a:schemeClr val="bg1">
                    <a:lumMod val="75000"/>
                  </a:schemeClr>
                </a:solidFill>
              </a:rPr>
              <a:t>Overview</a:t>
            </a:r>
          </a:p>
          <a:p>
            <a:pPr lvl="1"/>
            <a:endParaRPr lang="en-US" altLang="zh-TW" dirty="0"/>
          </a:p>
          <a:p>
            <a:r>
              <a:rPr lang="en-US" altLang="zh-TW" dirty="0" smtClean="0"/>
              <a:t>Virtual Desktop Infrastructure</a:t>
            </a:r>
          </a:p>
          <a:p>
            <a:pPr lvl="1"/>
            <a:r>
              <a:rPr lang="en-US" altLang="zh-TW" dirty="0">
                <a:solidFill>
                  <a:schemeClr val="bg1">
                    <a:lumMod val="75000"/>
                  </a:schemeClr>
                </a:solidFill>
              </a:rPr>
              <a:t>Concept</a:t>
            </a:r>
          </a:p>
          <a:p>
            <a:pPr lvl="1"/>
            <a:r>
              <a:rPr lang="en-US" altLang="zh-TW" dirty="0">
                <a:solidFill>
                  <a:schemeClr val="bg1">
                    <a:lumMod val="75000"/>
                  </a:schemeClr>
                </a:solidFill>
              </a:rPr>
              <a:t>Challenge</a:t>
            </a:r>
          </a:p>
          <a:p>
            <a:pPr lvl="1"/>
            <a:r>
              <a:rPr lang="en-US" altLang="zh-TW" dirty="0"/>
              <a:t>Case</a:t>
            </a:r>
            <a:r>
              <a:rPr lang="en-US" altLang="zh-TW" dirty="0" smtClean="0">
                <a:solidFill>
                  <a:schemeClr val="bg1">
                    <a:lumMod val="75000"/>
                  </a:schemeClr>
                </a:solidFill>
              </a:rPr>
              <a:t> </a:t>
            </a:r>
            <a:r>
              <a:rPr lang="en-US" altLang="zh-TW" dirty="0"/>
              <a:t>Study</a:t>
            </a:r>
          </a:p>
          <a:p>
            <a:pPr lvl="2"/>
            <a:r>
              <a:rPr lang="en-US" altLang="zh-TW" dirty="0"/>
              <a:t>VMware</a:t>
            </a:r>
            <a:r>
              <a:rPr lang="en-US" altLang="zh-TW" dirty="0" smtClean="0">
                <a:solidFill>
                  <a:schemeClr val="bg1">
                    <a:lumMod val="75000"/>
                  </a:schemeClr>
                </a:solidFill>
              </a:rPr>
              <a:t> </a:t>
            </a:r>
            <a:r>
              <a:rPr lang="en-US" altLang="zh-TW" dirty="0" smtClean="0"/>
              <a:t>VDI</a:t>
            </a:r>
          </a:p>
          <a:p>
            <a:pPr lvl="2"/>
            <a:r>
              <a:rPr lang="en-US" altLang="zh-TW" dirty="0" smtClean="0">
                <a:solidFill>
                  <a:schemeClr val="bg1">
                    <a:lumMod val="75000"/>
                  </a:schemeClr>
                </a:solidFill>
              </a:rPr>
              <a:t>Citrix </a:t>
            </a:r>
            <a:r>
              <a:rPr lang="en-US" altLang="zh-TW" dirty="0" err="1" smtClean="0">
                <a:solidFill>
                  <a:schemeClr val="bg1">
                    <a:lumMod val="75000"/>
                  </a:schemeClr>
                </a:solidFill>
              </a:rPr>
              <a:t>XenDesktop</a:t>
            </a:r>
            <a:endParaRPr lang="en-US" altLang="zh-TW" dirty="0" smtClean="0">
              <a:solidFill>
                <a:schemeClr val="bg1">
                  <a:lumMod val="75000"/>
                </a:schemeClr>
              </a:solidFill>
            </a:endParaRPr>
          </a:p>
          <a:p>
            <a:pPr lvl="2"/>
            <a:r>
              <a:rPr lang="en-US" altLang="zh-TW" dirty="0" err="1" smtClean="0">
                <a:solidFill>
                  <a:schemeClr val="bg1">
                    <a:lumMod val="75000"/>
                  </a:schemeClr>
                </a:solidFill>
              </a:rPr>
              <a:t>Ulteo</a:t>
            </a:r>
            <a:r>
              <a:rPr lang="en-US" altLang="zh-TW" dirty="0" smtClean="0">
                <a:solidFill>
                  <a:schemeClr val="bg1">
                    <a:lumMod val="75000"/>
                  </a:schemeClr>
                </a:solidFill>
              </a:rPr>
              <a:t> </a:t>
            </a:r>
            <a:r>
              <a:rPr lang="en-US" altLang="zh-TW" dirty="0">
                <a:solidFill>
                  <a:schemeClr val="bg1">
                    <a:lumMod val="75000"/>
                  </a:schemeClr>
                </a:solidFill>
              </a:rPr>
              <a:t>OVD</a:t>
            </a:r>
          </a:p>
          <a:p>
            <a:pPr lvl="2"/>
            <a:endParaRPr lang="en-US" altLang="zh-TW" dirty="0"/>
          </a:p>
          <a:p>
            <a:endParaRPr lang="en-US" altLang="zh-TW" dirty="0" smtClean="0"/>
          </a:p>
        </p:txBody>
      </p:sp>
    </p:spTree>
    <p:extLst>
      <p:ext uri="{BB962C8B-B14F-4D97-AF65-F5344CB8AC3E}">
        <p14:creationId xmlns="" xmlns:p14="http://schemas.microsoft.com/office/powerpoint/2010/main" val="42037246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981075" y="314846"/>
            <a:ext cx="7695381" cy="809898"/>
          </a:xfrm>
        </p:spPr>
        <p:txBody>
          <a:bodyPr>
            <a:normAutofit/>
          </a:bodyPr>
          <a:lstStyle/>
          <a:p>
            <a:pPr eaLnBrk="1" hangingPunct="1"/>
            <a:r>
              <a:rPr lang="en-US" altLang="zh-TW" dirty="0" smtClean="0">
                <a:ea typeface="新細明體" charset="-120"/>
              </a:rPr>
              <a:t>VMware VDI  </a:t>
            </a:r>
          </a:p>
        </p:txBody>
      </p:sp>
      <p:grpSp>
        <p:nvGrpSpPr>
          <p:cNvPr id="2" name="Group 3"/>
          <p:cNvGrpSpPr>
            <a:grpSpLocks/>
          </p:cNvGrpSpPr>
          <p:nvPr/>
        </p:nvGrpSpPr>
        <p:grpSpPr bwMode="auto">
          <a:xfrm>
            <a:off x="339725" y="3918669"/>
            <a:ext cx="3649663" cy="2292350"/>
            <a:chOff x="214" y="1541"/>
            <a:chExt cx="2299" cy="1444"/>
          </a:xfrm>
        </p:grpSpPr>
        <p:sp>
          <p:nvSpPr>
            <p:cNvPr id="17414" name="Line 4"/>
            <p:cNvSpPr>
              <a:spLocks noChangeShapeType="1"/>
            </p:cNvSpPr>
            <p:nvPr/>
          </p:nvSpPr>
          <p:spPr bwMode="auto">
            <a:xfrm flipH="1" flipV="1">
              <a:off x="991" y="1833"/>
              <a:ext cx="594" cy="153"/>
            </a:xfrm>
            <a:prstGeom prst="line">
              <a:avLst/>
            </a:prstGeom>
            <a:noFill/>
            <a:ln w="28575">
              <a:solidFill>
                <a:schemeClr val="folHlink"/>
              </a:solidFill>
              <a:round/>
              <a:headEnd/>
              <a:tailEnd/>
            </a:ln>
          </p:spPr>
          <p:txBody>
            <a:bodyPr anchor="ctr"/>
            <a:lstStyle/>
            <a:p>
              <a:endParaRPr lang="zh-TW" altLang="en-US"/>
            </a:p>
          </p:txBody>
        </p:sp>
        <p:sp>
          <p:nvSpPr>
            <p:cNvPr id="17415" name="Line 5"/>
            <p:cNvSpPr>
              <a:spLocks noChangeShapeType="1"/>
            </p:cNvSpPr>
            <p:nvPr/>
          </p:nvSpPr>
          <p:spPr bwMode="auto">
            <a:xfrm flipV="1">
              <a:off x="634" y="2211"/>
              <a:ext cx="942" cy="36"/>
            </a:xfrm>
            <a:prstGeom prst="line">
              <a:avLst/>
            </a:prstGeom>
            <a:noFill/>
            <a:ln w="28575">
              <a:solidFill>
                <a:schemeClr val="folHlink"/>
              </a:solidFill>
              <a:round/>
              <a:headEnd/>
              <a:tailEnd/>
            </a:ln>
          </p:spPr>
          <p:txBody>
            <a:bodyPr anchor="ctr"/>
            <a:lstStyle/>
            <a:p>
              <a:endParaRPr lang="zh-TW" altLang="en-US"/>
            </a:p>
          </p:txBody>
        </p:sp>
        <p:sp>
          <p:nvSpPr>
            <p:cNvPr id="17416" name="Line 6"/>
            <p:cNvSpPr>
              <a:spLocks noChangeShapeType="1"/>
            </p:cNvSpPr>
            <p:nvPr/>
          </p:nvSpPr>
          <p:spPr bwMode="auto">
            <a:xfrm flipV="1">
              <a:off x="1117" y="2418"/>
              <a:ext cx="459" cy="270"/>
            </a:xfrm>
            <a:prstGeom prst="line">
              <a:avLst/>
            </a:prstGeom>
            <a:noFill/>
            <a:ln w="28575">
              <a:solidFill>
                <a:schemeClr val="folHlink"/>
              </a:solidFill>
              <a:round/>
              <a:headEnd/>
              <a:tailEnd/>
            </a:ln>
          </p:spPr>
          <p:txBody>
            <a:bodyPr anchor="ctr"/>
            <a:lstStyle/>
            <a:p>
              <a:endParaRPr lang="zh-TW" altLang="en-US"/>
            </a:p>
          </p:txBody>
        </p:sp>
        <p:pic>
          <p:nvPicPr>
            <p:cNvPr id="17417" name="Picture 7" descr="desktop2"/>
            <p:cNvPicPr>
              <a:picLocks noChangeAspect="1" noChangeArrowheads="1"/>
            </p:cNvPicPr>
            <p:nvPr/>
          </p:nvPicPr>
          <p:blipFill>
            <a:blip r:embed="rId3" cstate="print"/>
            <a:srcRect/>
            <a:stretch>
              <a:fillRect/>
            </a:stretch>
          </p:blipFill>
          <p:spPr bwMode="auto">
            <a:xfrm>
              <a:off x="634" y="2428"/>
              <a:ext cx="904" cy="557"/>
            </a:xfrm>
            <a:prstGeom prst="rect">
              <a:avLst/>
            </a:prstGeom>
            <a:noFill/>
            <a:ln w="9525">
              <a:noFill/>
              <a:miter lim="800000"/>
              <a:headEnd/>
              <a:tailEnd/>
            </a:ln>
          </p:spPr>
        </p:pic>
        <p:pic>
          <p:nvPicPr>
            <p:cNvPr id="17418" name="Picture 8" descr="laptop"/>
            <p:cNvPicPr>
              <a:picLocks noChangeAspect="1" noChangeArrowheads="1"/>
            </p:cNvPicPr>
            <p:nvPr/>
          </p:nvPicPr>
          <p:blipFill>
            <a:blip r:embed="rId4" cstate="print"/>
            <a:srcRect/>
            <a:stretch>
              <a:fillRect/>
            </a:stretch>
          </p:blipFill>
          <p:spPr bwMode="auto">
            <a:xfrm>
              <a:off x="214" y="2010"/>
              <a:ext cx="610" cy="545"/>
            </a:xfrm>
            <a:prstGeom prst="rect">
              <a:avLst/>
            </a:prstGeom>
            <a:noFill/>
            <a:ln w="9525">
              <a:noFill/>
              <a:miter lim="800000"/>
              <a:headEnd/>
              <a:tailEnd/>
            </a:ln>
          </p:spPr>
        </p:pic>
        <p:pic>
          <p:nvPicPr>
            <p:cNvPr id="17419" name="Picture 9" descr="server_shadow"/>
            <p:cNvPicPr>
              <a:picLocks noChangeAspect="1" noChangeArrowheads="1"/>
            </p:cNvPicPr>
            <p:nvPr/>
          </p:nvPicPr>
          <p:blipFill>
            <a:blip r:embed="rId5" cstate="print"/>
            <a:srcRect/>
            <a:stretch>
              <a:fillRect/>
            </a:stretch>
          </p:blipFill>
          <p:spPr bwMode="auto">
            <a:xfrm>
              <a:off x="1465" y="1695"/>
              <a:ext cx="1048" cy="1053"/>
            </a:xfrm>
            <a:prstGeom prst="rect">
              <a:avLst/>
            </a:prstGeom>
            <a:noFill/>
            <a:ln w="9525">
              <a:noFill/>
              <a:miter lim="800000"/>
              <a:headEnd/>
              <a:tailEnd/>
            </a:ln>
          </p:spPr>
        </p:pic>
        <p:pic>
          <p:nvPicPr>
            <p:cNvPr id="17420" name="Picture 10" descr="THINCLIENT"/>
            <p:cNvPicPr>
              <a:picLocks noChangeAspect="1" noChangeArrowheads="1"/>
            </p:cNvPicPr>
            <p:nvPr/>
          </p:nvPicPr>
          <p:blipFill>
            <a:blip r:embed="rId6" cstate="print"/>
            <a:srcRect/>
            <a:stretch>
              <a:fillRect/>
            </a:stretch>
          </p:blipFill>
          <p:spPr bwMode="auto">
            <a:xfrm>
              <a:off x="448" y="1541"/>
              <a:ext cx="726" cy="552"/>
            </a:xfrm>
            <a:prstGeom prst="rect">
              <a:avLst/>
            </a:prstGeom>
            <a:noFill/>
            <a:ln w="9525">
              <a:noFill/>
              <a:miter lim="800000"/>
              <a:headEnd/>
              <a:tailEnd/>
            </a:ln>
          </p:spPr>
        </p:pic>
      </p:grpSp>
      <p:sp>
        <p:nvSpPr>
          <p:cNvPr id="17412" name="Text Box 11"/>
          <p:cNvSpPr txBox="1">
            <a:spLocks noChangeArrowheads="1"/>
          </p:cNvSpPr>
          <p:nvPr/>
        </p:nvSpPr>
        <p:spPr bwMode="auto">
          <a:xfrm>
            <a:off x="4103688" y="3518619"/>
            <a:ext cx="4689475" cy="3006725"/>
          </a:xfrm>
          <a:prstGeom prst="rect">
            <a:avLst/>
          </a:prstGeom>
          <a:noFill/>
          <a:ln w="9525">
            <a:noFill/>
            <a:miter lim="800000"/>
            <a:headEnd/>
            <a:tailEnd/>
          </a:ln>
        </p:spPr>
        <p:txBody>
          <a:bodyPr>
            <a:spAutoFit/>
          </a:bodyPr>
          <a:lstStyle/>
          <a:p>
            <a:pPr marL="233363" indent="-233363" algn="l">
              <a:spcBef>
                <a:spcPct val="35000"/>
              </a:spcBef>
              <a:buClr>
                <a:schemeClr val="accent1"/>
              </a:buClr>
              <a:buFont typeface="Arial Black" pitchFamily="34" charset="0"/>
              <a:buChar char="&gt;"/>
            </a:pPr>
            <a:r>
              <a:rPr lang="en-US" altLang="zh-TW" sz="1800" dirty="0">
                <a:solidFill>
                  <a:schemeClr val="tx2"/>
                </a:solidFill>
                <a:ea typeface="新細明體" charset="-120"/>
              </a:rPr>
              <a:t>Control and manageability in an </a:t>
            </a:r>
            <a:br>
              <a:rPr lang="en-US" altLang="zh-TW" sz="1800" dirty="0">
                <a:solidFill>
                  <a:schemeClr val="tx2"/>
                </a:solidFill>
                <a:ea typeface="新細明體" charset="-120"/>
              </a:rPr>
            </a:br>
            <a:r>
              <a:rPr lang="en-US" altLang="zh-TW" sz="1800" dirty="0">
                <a:solidFill>
                  <a:schemeClr val="tx2"/>
                </a:solidFill>
                <a:ea typeface="新細明體" charset="-120"/>
              </a:rPr>
              <a:t>end-to-end solution</a:t>
            </a:r>
          </a:p>
          <a:p>
            <a:pPr marL="233363" indent="-233363" algn="l">
              <a:spcBef>
                <a:spcPct val="35000"/>
              </a:spcBef>
              <a:buClr>
                <a:schemeClr val="accent1"/>
              </a:buClr>
              <a:buFont typeface="Arial Black" pitchFamily="34" charset="0"/>
              <a:buChar char="&gt;"/>
            </a:pPr>
            <a:r>
              <a:rPr lang="en-US" altLang="zh-TW" sz="1800" dirty="0">
                <a:solidFill>
                  <a:schemeClr val="tx2"/>
                </a:solidFill>
                <a:ea typeface="新細明體" charset="-120"/>
              </a:rPr>
              <a:t>Familiar end-user experience</a:t>
            </a:r>
          </a:p>
          <a:p>
            <a:pPr marL="233363" indent="-233363" algn="l">
              <a:spcBef>
                <a:spcPct val="35000"/>
              </a:spcBef>
              <a:buClr>
                <a:schemeClr val="accent1"/>
              </a:buClr>
              <a:buFont typeface="Arial Black" pitchFamily="34" charset="0"/>
              <a:buChar char="&gt;"/>
            </a:pPr>
            <a:r>
              <a:rPr lang="en-US" altLang="zh-TW" sz="1800" dirty="0">
                <a:solidFill>
                  <a:schemeClr val="tx2"/>
                </a:solidFill>
                <a:ea typeface="新細明體" charset="-120"/>
              </a:rPr>
              <a:t>Rapid desktop deployments </a:t>
            </a:r>
          </a:p>
          <a:p>
            <a:pPr marL="233363" indent="-233363" algn="l">
              <a:spcBef>
                <a:spcPct val="35000"/>
              </a:spcBef>
              <a:buClr>
                <a:schemeClr val="accent1"/>
              </a:buClr>
              <a:buFont typeface="Arial Black" pitchFamily="34" charset="0"/>
              <a:buChar char="&gt;"/>
            </a:pPr>
            <a:r>
              <a:rPr lang="en-US" altLang="zh-TW" sz="1800" dirty="0">
                <a:solidFill>
                  <a:schemeClr val="tx2"/>
                </a:solidFill>
                <a:ea typeface="新細明體" charset="-120"/>
              </a:rPr>
              <a:t>Enterprise-class scalability, management and reliability</a:t>
            </a:r>
          </a:p>
          <a:p>
            <a:pPr marL="233363" indent="-233363" algn="l">
              <a:spcBef>
                <a:spcPct val="35000"/>
              </a:spcBef>
              <a:buClr>
                <a:schemeClr val="accent1"/>
              </a:buClr>
              <a:buFont typeface="Arial Black" pitchFamily="34" charset="0"/>
              <a:buChar char="&gt;"/>
            </a:pPr>
            <a:r>
              <a:rPr lang="en-US" altLang="zh-TW" sz="1800" dirty="0">
                <a:solidFill>
                  <a:schemeClr val="tx2"/>
                </a:solidFill>
                <a:ea typeface="新細明體" charset="-120"/>
              </a:rPr>
              <a:t>Tight integration with VMware VI3 – proven virtualization platform</a:t>
            </a:r>
          </a:p>
          <a:p>
            <a:pPr marL="233363" indent="-233363" algn="l">
              <a:spcBef>
                <a:spcPct val="35000"/>
              </a:spcBef>
              <a:buClr>
                <a:schemeClr val="accent1"/>
              </a:buClr>
              <a:buFont typeface="Arial Black" pitchFamily="34" charset="0"/>
              <a:buChar char="&gt;"/>
            </a:pPr>
            <a:endParaRPr lang="en-US" altLang="zh-TW" dirty="0">
              <a:solidFill>
                <a:schemeClr val="tx2"/>
              </a:solidFill>
              <a:ea typeface="新細明體" charset="-120"/>
            </a:endParaRPr>
          </a:p>
        </p:txBody>
      </p:sp>
      <p:sp>
        <p:nvSpPr>
          <p:cNvPr id="14" name="內容版面配置區 2"/>
          <p:cNvSpPr txBox="1">
            <a:spLocks/>
          </p:cNvSpPr>
          <p:nvPr/>
        </p:nvSpPr>
        <p:spPr>
          <a:xfrm>
            <a:off x="467544" y="1196752"/>
            <a:ext cx="8229600" cy="1972816"/>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altLang="zh-TW" sz="2400" b="0" i="0" u="none" strike="noStrike" kern="1200" cap="none" spc="0" normalizeH="0" baseline="0" noProof="0" dirty="0" smtClean="0">
                <a:ln>
                  <a:noFill/>
                </a:ln>
                <a:solidFill>
                  <a:schemeClr val="tx2">
                    <a:lumMod val="75000"/>
                  </a:schemeClr>
                </a:solidFill>
                <a:effectLst/>
                <a:uLnTx/>
                <a:uFillTx/>
                <a:latin typeface="Cambria" pitchFamily="18" charset="0"/>
                <a:ea typeface="+mn-ea"/>
                <a:cs typeface="+mn-cs"/>
              </a:rPr>
              <a:t>An end-to-end</a:t>
            </a:r>
            <a:r>
              <a:rPr kumimoji="0" lang="en-US" altLang="zh-TW" sz="2400" b="0" i="0" u="none" strike="noStrike" kern="1200" cap="none" spc="0" normalizeH="0" noProof="0" dirty="0" smtClean="0">
                <a:ln>
                  <a:noFill/>
                </a:ln>
                <a:solidFill>
                  <a:schemeClr val="tx2">
                    <a:lumMod val="75000"/>
                  </a:schemeClr>
                </a:solidFill>
                <a:effectLst/>
                <a:uLnTx/>
                <a:uFillTx/>
                <a:latin typeface="Cambria" pitchFamily="18" charset="0"/>
                <a:ea typeface="+mn-ea"/>
                <a:cs typeface="+mn-cs"/>
              </a:rPr>
              <a:t> desktop virtualization solution</a:t>
            </a:r>
          </a:p>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lang="en-US" altLang="zh-TW" sz="2400" baseline="0" dirty="0" smtClean="0">
                <a:solidFill>
                  <a:schemeClr val="tx2">
                    <a:lumMod val="75000"/>
                  </a:schemeClr>
                </a:solidFill>
                <a:latin typeface="Cambria" pitchFamily="18" charset="0"/>
              </a:rPr>
              <a:t>Use</a:t>
            </a:r>
            <a:r>
              <a:rPr lang="en-US" altLang="zh-TW" sz="2400" dirty="0" smtClean="0">
                <a:solidFill>
                  <a:schemeClr val="tx2">
                    <a:lumMod val="75000"/>
                  </a:schemeClr>
                </a:solidFill>
                <a:latin typeface="Cambria" pitchFamily="18" charset="0"/>
              </a:rPr>
              <a:t> </a:t>
            </a:r>
            <a:r>
              <a:rPr lang="en-US" altLang="zh-TW" sz="2400" dirty="0" err="1" smtClean="0">
                <a:solidFill>
                  <a:schemeClr val="tx2">
                    <a:lumMod val="75000"/>
                  </a:schemeClr>
                </a:solidFill>
                <a:latin typeface="Cambria" pitchFamily="18" charset="0"/>
              </a:rPr>
              <a:t>Vmware’s</a:t>
            </a:r>
            <a:r>
              <a:rPr lang="en-US" altLang="zh-TW" sz="2400" dirty="0" smtClean="0">
                <a:solidFill>
                  <a:schemeClr val="tx2">
                    <a:lumMod val="75000"/>
                  </a:schemeClr>
                </a:solidFill>
                <a:latin typeface="Cambria" pitchFamily="18" charset="0"/>
              </a:rPr>
              <a:t> proven virtualization platform (VI3)</a:t>
            </a:r>
          </a:p>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altLang="zh-TW" sz="2400" b="0" i="0" u="none" strike="noStrike" kern="1200" cap="none" spc="0" normalizeH="0" baseline="0" noProof="0" dirty="0" smtClean="0">
                <a:ln>
                  <a:noFill/>
                </a:ln>
                <a:solidFill>
                  <a:schemeClr val="tx2">
                    <a:lumMod val="75000"/>
                  </a:schemeClr>
                </a:solidFill>
                <a:effectLst/>
                <a:uLnTx/>
                <a:uFillTx/>
                <a:latin typeface="Cambria" pitchFamily="18" charset="0"/>
                <a:ea typeface="+mn-ea"/>
                <a:cs typeface="+mn-cs"/>
              </a:rPr>
              <a:t>Deliver</a:t>
            </a:r>
            <a:r>
              <a:rPr kumimoji="0" lang="en-US" altLang="zh-TW" sz="2400" b="0" i="0" u="none" strike="noStrike" kern="1200" cap="none" spc="0" normalizeH="0" noProof="0" dirty="0" smtClean="0">
                <a:ln>
                  <a:noFill/>
                </a:ln>
                <a:solidFill>
                  <a:schemeClr val="tx2">
                    <a:lumMod val="75000"/>
                  </a:schemeClr>
                </a:solidFill>
                <a:effectLst/>
                <a:uLnTx/>
                <a:uFillTx/>
                <a:latin typeface="Cambria" pitchFamily="18" charset="0"/>
                <a:ea typeface="+mn-ea"/>
                <a:cs typeface="+mn-cs"/>
              </a:rPr>
              <a:t> enterprise-class desktop control and manageability while providing a familiar user experience</a:t>
            </a:r>
            <a:endParaRPr kumimoji="0" lang="en-US" altLang="zh-TW" sz="2400" b="0" i="0" u="none" strike="noStrike" kern="1200" cap="none" spc="0" normalizeH="0" baseline="0" noProof="0" dirty="0" smtClean="0">
              <a:ln>
                <a:noFill/>
              </a:ln>
              <a:solidFill>
                <a:schemeClr val="tx2">
                  <a:lumMod val="75000"/>
                </a:schemeClr>
              </a:solidFill>
              <a:effectLst/>
              <a:uLnTx/>
              <a:uFillTx/>
              <a:latin typeface="Cambria" pitchFamily="18" charset="0"/>
              <a:ea typeface="+mn-ea"/>
              <a:cs typeface="+mn-cs"/>
            </a:endParaRPr>
          </a:p>
        </p:txBody>
      </p:sp>
    </p:spTree>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81075" y="332657"/>
            <a:ext cx="7119317" cy="665882"/>
          </a:xfrm>
        </p:spPr>
        <p:txBody>
          <a:bodyPr wrap="square">
            <a:normAutofit fontScale="90000"/>
          </a:bodyPr>
          <a:lstStyle/>
          <a:p>
            <a:pPr eaLnBrk="1" hangingPunct="1"/>
            <a:r>
              <a:rPr lang="en-US" altLang="zh-TW" dirty="0" smtClean="0">
                <a:ea typeface="新細明體" charset="-120"/>
              </a:rPr>
              <a:t>VMware VDI Solution </a:t>
            </a:r>
          </a:p>
        </p:txBody>
      </p:sp>
      <p:pic>
        <p:nvPicPr>
          <p:cNvPr id="577539" name="Picture 3" descr="vi3_3"/>
          <p:cNvPicPr>
            <a:picLocks noChangeAspect="1" noChangeArrowheads="1"/>
          </p:cNvPicPr>
          <p:nvPr/>
        </p:nvPicPr>
        <p:blipFill>
          <a:blip r:embed="rId3" cstate="print"/>
          <a:srcRect/>
          <a:stretch>
            <a:fillRect/>
          </a:stretch>
        </p:blipFill>
        <p:spPr bwMode="auto">
          <a:xfrm>
            <a:off x="1979712" y="4732486"/>
            <a:ext cx="2797175" cy="1720850"/>
          </a:xfrm>
          <a:prstGeom prst="rect">
            <a:avLst/>
          </a:prstGeom>
          <a:noFill/>
          <a:ln w="9525">
            <a:noFill/>
            <a:miter lim="800000"/>
            <a:headEnd/>
            <a:tailEnd/>
          </a:ln>
        </p:spPr>
      </p:pic>
      <p:pic>
        <p:nvPicPr>
          <p:cNvPr id="577540" name="Picture 4" descr="vi3_2"/>
          <p:cNvPicPr>
            <a:picLocks noChangeAspect="1" noChangeArrowheads="1"/>
          </p:cNvPicPr>
          <p:nvPr/>
        </p:nvPicPr>
        <p:blipFill>
          <a:blip r:embed="rId4" cstate="print"/>
          <a:srcRect/>
          <a:stretch>
            <a:fillRect/>
          </a:stretch>
        </p:blipFill>
        <p:spPr bwMode="auto">
          <a:xfrm>
            <a:off x="2517875" y="3853011"/>
            <a:ext cx="2906712" cy="1525588"/>
          </a:xfrm>
          <a:prstGeom prst="rect">
            <a:avLst/>
          </a:prstGeom>
          <a:noFill/>
          <a:ln w="9525">
            <a:noFill/>
            <a:miter lim="800000"/>
            <a:headEnd/>
            <a:tailEnd/>
          </a:ln>
        </p:spPr>
      </p:pic>
      <p:pic>
        <p:nvPicPr>
          <p:cNvPr id="18437" name="Picture 5" descr="vi3_1"/>
          <p:cNvPicPr>
            <a:picLocks noChangeAspect="1" noChangeArrowheads="1"/>
          </p:cNvPicPr>
          <p:nvPr/>
        </p:nvPicPr>
        <p:blipFill>
          <a:blip r:embed="rId5" cstate="print"/>
          <a:srcRect/>
          <a:stretch>
            <a:fillRect/>
          </a:stretch>
        </p:blipFill>
        <p:spPr bwMode="auto">
          <a:xfrm>
            <a:off x="3132237" y="1538436"/>
            <a:ext cx="4662488" cy="437197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7540"/>
                                        </p:tgtEl>
                                        <p:attrNameLst>
                                          <p:attrName>style.visibility</p:attrName>
                                        </p:attrNameLst>
                                      </p:cBhvr>
                                      <p:to>
                                        <p:strVal val="visible"/>
                                      </p:to>
                                    </p:set>
                                    <p:animEffect transition="in" filter="fade">
                                      <p:cBhvr>
                                        <p:cTn id="7" dur="1000"/>
                                        <p:tgtEl>
                                          <p:spTgt spid="5775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7539"/>
                                        </p:tgtEl>
                                        <p:attrNameLst>
                                          <p:attrName>style.visibility</p:attrName>
                                        </p:attrNameLst>
                                      </p:cBhvr>
                                      <p:to>
                                        <p:strVal val="visible"/>
                                      </p:to>
                                    </p:set>
                                    <p:animEffect transition="in" filter="fade">
                                      <p:cBhvr>
                                        <p:cTn id="12" dur="1000"/>
                                        <p:tgtEl>
                                          <p:spTgt spid="577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467544" y="1593304"/>
            <a:ext cx="8280920" cy="4572000"/>
          </a:xfrm>
        </p:spPr>
        <p:txBody>
          <a:bodyPr>
            <a:normAutofit lnSpcReduction="10000"/>
          </a:bodyPr>
          <a:lstStyle/>
          <a:p>
            <a:pPr>
              <a:lnSpc>
                <a:spcPct val="90000"/>
              </a:lnSpc>
              <a:spcBef>
                <a:spcPct val="50000"/>
              </a:spcBef>
              <a:spcAft>
                <a:spcPct val="0"/>
              </a:spcAft>
            </a:pPr>
            <a:r>
              <a:rPr lang="en-US" altLang="zh-TW" dirty="0" smtClean="0">
                <a:ea typeface="新細明體" charset="-120"/>
              </a:rPr>
              <a:t>Manage desktops &amp; servers on a single platform</a:t>
            </a:r>
          </a:p>
          <a:p>
            <a:pPr lvl="1">
              <a:lnSpc>
                <a:spcPct val="90000"/>
              </a:lnSpc>
              <a:spcBef>
                <a:spcPct val="50000"/>
              </a:spcBef>
              <a:spcAft>
                <a:spcPct val="0"/>
              </a:spcAft>
            </a:pPr>
            <a:r>
              <a:rPr lang="en-US" altLang="zh-TW" dirty="0" smtClean="0">
                <a:ea typeface="新細明體" charset="-120"/>
              </a:rPr>
              <a:t>No retraining: similar administrative experience across desktops and servers</a:t>
            </a:r>
          </a:p>
          <a:p>
            <a:pPr lvl="1" eaLnBrk="1" hangingPunct="1">
              <a:lnSpc>
                <a:spcPct val="90000"/>
              </a:lnSpc>
              <a:spcBef>
                <a:spcPct val="50000"/>
              </a:spcBef>
              <a:spcAft>
                <a:spcPct val="0"/>
              </a:spcAft>
            </a:pPr>
            <a:r>
              <a:rPr lang="en-US" altLang="zh-TW" dirty="0" smtClean="0">
                <a:ea typeface="新細明體" charset="-120"/>
              </a:rPr>
              <a:t>End-to-end single vendor solution: common management, service and support</a:t>
            </a:r>
          </a:p>
          <a:p>
            <a:pPr lvl="1" eaLnBrk="1" hangingPunct="1">
              <a:lnSpc>
                <a:spcPct val="90000"/>
              </a:lnSpc>
              <a:spcBef>
                <a:spcPct val="50000"/>
              </a:spcBef>
              <a:spcAft>
                <a:spcPct val="0"/>
              </a:spcAft>
            </a:pPr>
            <a:r>
              <a:rPr lang="en-US" altLang="zh-TW" dirty="0" smtClean="0">
                <a:ea typeface="新細明體" charset="-120"/>
              </a:rPr>
              <a:t>Bring powerful data center capabilities to the desktop:</a:t>
            </a:r>
          </a:p>
          <a:p>
            <a:pPr lvl="2" eaLnBrk="1" hangingPunct="1">
              <a:lnSpc>
                <a:spcPct val="90000"/>
              </a:lnSpc>
              <a:spcBef>
                <a:spcPct val="20000"/>
              </a:spcBef>
              <a:spcAft>
                <a:spcPct val="0"/>
              </a:spcAft>
            </a:pPr>
            <a:r>
              <a:rPr lang="en-US" altLang="zh-TW" sz="1800" dirty="0" smtClean="0">
                <a:ea typeface="新細明體" charset="-120"/>
              </a:rPr>
              <a:t>VI3 Business Continuity (HA &amp; DRS)</a:t>
            </a:r>
          </a:p>
          <a:p>
            <a:pPr lvl="2" eaLnBrk="1" hangingPunct="1">
              <a:lnSpc>
                <a:spcPct val="90000"/>
              </a:lnSpc>
              <a:spcBef>
                <a:spcPct val="20000"/>
              </a:spcBef>
              <a:spcAft>
                <a:spcPct val="0"/>
              </a:spcAft>
            </a:pPr>
            <a:r>
              <a:rPr lang="en-US" altLang="zh-TW" sz="1800" dirty="0" smtClean="0">
                <a:ea typeface="新細明體" charset="-120"/>
              </a:rPr>
              <a:t>Simplify backups and disaster recovery</a:t>
            </a:r>
          </a:p>
          <a:p>
            <a:pPr lvl="1" eaLnBrk="1" hangingPunct="1">
              <a:lnSpc>
                <a:spcPct val="90000"/>
              </a:lnSpc>
              <a:spcBef>
                <a:spcPct val="50000"/>
              </a:spcBef>
              <a:spcAft>
                <a:spcPct val="0"/>
              </a:spcAft>
            </a:pPr>
            <a:r>
              <a:rPr lang="en-US" altLang="zh-TW" dirty="0" smtClean="0">
                <a:ea typeface="新細明體" charset="-120"/>
              </a:rPr>
              <a:t>No single point of failure: </a:t>
            </a:r>
          </a:p>
          <a:p>
            <a:pPr lvl="2" eaLnBrk="1" hangingPunct="1">
              <a:lnSpc>
                <a:spcPct val="90000"/>
              </a:lnSpc>
              <a:spcBef>
                <a:spcPct val="20000"/>
              </a:spcBef>
              <a:spcAft>
                <a:spcPct val="0"/>
              </a:spcAft>
            </a:pPr>
            <a:r>
              <a:rPr lang="en-US" altLang="zh-TW" sz="1800" dirty="0" smtClean="0">
                <a:ea typeface="新細明體" charset="-120"/>
              </a:rPr>
              <a:t>Synchronized VDI servers </a:t>
            </a:r>
          </a:p>
          <a:p>
            <a:pPr lvl="2" eaLnBrk="1" hangingPunct="1">
              <a:lnSpc>
                <a:spcPct val="90000"/>
              </a:lnSpc>
              <a:spcBef>
                <a:spcPct val="20000"/>
              </a:spcBef>
              <a:spcAft>
                <a:spcPct val="0"/>
              </a:spcAft>
            </a:pPr>
            <a:r>
              <a:rPr lang="en-US" altLang="zh-TW" sz="1800" dirty="0" smtClean="0">
                <a:ea typeface="新細明體" charset="-120"/>
              </a:rPr>
              <a:t>Support for industry std server load balancing</a:t>
            </a:r>
          </a:p>
          <a:p>
            <a:pPr lvl="1" eaLnBrk="1" hangingPunct="1">
              <a:lnSpc>
                <a:spcPct val="90000"/>
              </a:lnSpc>
              <a:spcBef>
                <a:spcPct val="50000"/>
              </a:spcBef>
              <a:spcAft>
                <a:spcPct val="0"/>
              </a:spcAft>
            </a:pPr>
            <a:r>
              <a:rPr lang="en-US" altLang="zh-TW" dirty="0" smtClean="0">
                <a:ea typeface="新細明體" charset="-120"/>
              </a:rPr>
              <a:t>Runs desktops on proven virtualization platform (VI3)</a:t>
            </a:r>
          </a:p>
        </p:txBody>
      </p:sp>
      <p:sp>
        <p:nvSpPr>
          <p:cNvPr id="19459" name="Rectangle 2"/>
          <p:cNvSpPr>
            <a:spLocks noGrp="1" noChangeArrowheads="1"/>
          </p:cNvSpPr>
          <p:nvPr>
            <p:ph type="title"/>
          </p:nvPr>
        </p:nvSpPr>
        <p:spPr>
          <a:xfrm>
            <a:off x="323528" y="404665"/>
            <a:ext cx="8496944" cy="1008112"/>
          </a:xfrm>
        </p:spPr>
        <p:txBody>
          <a:bodyPr>
            <a:normAutofit fontScale="90000"/>
          </a:bodyPr>
          <a:lstStyle/>
          <a:p>
            <a:pPr eaLnBrk="1" hangingPunct="1"/>
            <a:r>
              <a:rPr lang="en-US" altLang="zh-TW" dirty="0" smtClean="0">
                <a:ea typeface="新細明體" charset="-120"/>
              </a:rPr>
              <a:t>VMware Infrastructure 3 Integration   </a:t>
            </a:r>
          </a:p>
        </p:txBody>
      </p:sp>
    </p:spTree>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79512" y="260648"/>
            <a:ext cx="8640960" cy="691257"/>
          </a:xfrm>
        </p:spPr>
        <p:txBody>
          <a:bodyPr>
            <a:noAutofit/>
          </a:bodyPr>
          <a:lstStyle/>
          <a:p>
            <a:pPr eaLnBrk="1" hangingPunct="1"/>
            <a:r>
              <a:rPr lang="en-US" altLang="zh-TW" sz="3600" dirty="0" smtClean="0">
                <a:ea typeface="新細明體" charset="-120"/>
              </a:rPr>
              <a:t>VMware Virtual Desktop Manager   </a:t>
            </a:r>
          </a:p>
        </p:txBody>
      </p:sp>
      <p:sp>
        <p:nvSpPr>
          <p:cNvPr id="20483" name="Rectangle 3"/>
          <p:cNvSpPr>
            <a:spLocks noGrp="1" noChangeArrowheads="1"/>
          </p:cNvSpPr>
          <p:nvPr>
            <p:ph type="body" idx="1"/>
          </p:nvPr>
        </p:nvSpPr>
        <p:spPr>
          <a:xfrm>
            <a:off x="539552" y="1618605"/>
            <a:ext cx="4829175" cy="4572000"/>
          </a:xfrm>
          <a:noFill/>
        </p:spPr>
        <p:txBody>
          <a:bodyPr>
            <a:normAutofit fontScale="77500" lnSpcReduction="20000"/>
          </a:bodyPr>
          <a:lstStyle/>
          <a:p>
            <a:pPr>
              <a:spcBef>
                <a:spcPct val="50000"/>
              </a:spcBef>
              <a:spcAft>
                <a:spcPct val="0"/>
              </a:spcAft>
            </a:pPr>
            <a:r>
              <a:rPr lang="en-US" altLang="zh-TW" dirty="0" smtClean="0">
                <a:ea typeface="新細明體" charset="-120"/>
              </a:rPr>
              <a:t>Enterprise-class connection broker, connects users to their desktops via RDP</a:t>
            </a:r>
          </a:p>
          <a:p>
            <a:pPr lvl="1">
              <a:spcBef>
                <a:spcPct val="50000"/>
              </a:spcBef>
              <a:spcAft>
                <a:spcPct val="0"/>
              </a:spcAft>
            </a:pPr>
            <a:r>
              <a:rPr lang="en-US" altLang="zh-TW" dirty="0" smtClean="0">
                <a:ea typeface="新細明體" charset="-120"/>
              </a:rPr>
              <a:t>Web-based administrative interface</a:t>
            </a:r>
          </a:p>
          <a:p>
            <a:pPr lvl="1">
              <a:spcBef>
                <a:spcPct val="50000"/>
              </a:spcBef>
              <a:spcAft>
                <a:spcPct val="0"/>
              </a:spcAft>
            </a:pPr>
            <a:r>
              <a:rPr lang="en-US" altLang="zh-TW" dirty="0" smtClean="0">
                <a:ea typeface="新細明體" charset="-120"/>
              </a:rPr>
              <a:t>Automatically assigns desktops </a:t>
            </a:r>
          </a:p>
          <a:p>
            <a:pPr lvl="1">
              <a:spcBef>
                <a:spcPct val="50000"/>
              </a:spcBef>
              <a:spcAft>
                <a:spcPct val="0"/>
              </a:spcAft>
            </a:pPr>
            <a:r>
              <a:rPr lang="en-US" altLang="zh-TW" dirty="0" smtClean="0">
                <a:ea typeface="新細明體" charset="-120"/>
              </a:rPr>
              <a:t>Performs automatic desktop </a:t>
            </a:r>
            <a:br>
              <a:rPr lang="en-US" altLang="zh-TW" dirty="0" smtClean="0">
                <a:ea typeface="新細明體" charset="-120"/>
              </a:rPr>
            </a:br>
            <a:r>
              <a:rPr lang="en-US" altLang="zh-TW" dirty="0" smtClean="0">
                <a:ea typeface="新細明體" charset="-120"/>
              </a:rPr>
              <a:t>provisioning as needed</a:t>
            </a:r>
          </a:p>
          <a:p>
            <a:pPr>
              <a:spcBef>
                <a:spcPct val="50000"/>
              </a:spcBef>
              <a:spcAft>
                <a:spcPct val="0"/>
              </a:spcAft>
            </a:pPr>
            <a:r>
              <a:rPr lang="en-US" altLang="zh-TW" sz="3100" dirty="0" smtClean="0">
                <a:ea typeface="新細明體" charset="-120"/>
              </a:rPr>
              <a:t>Designed for small to enterprise organizations</a:t>
            </a:r>
          </a:p>
          <a:p>
            <a:pPr lvl="1">
              <a:spcBef>
                <a:spcPct val="50000"/>
              </a:spcBef>
              <a:spcAft>
                <a:spcPct val="0"/>
              </a:spcAft>
            </a:pPr>
            <a:r>
              <a:rPr lang="en-US" altLang="zh-TW" dirty="0" smtClean="0">
                <a:ea typeface="新細明體" charset="-120"/>
              </a:rPr>
              <a:t>Tightly integrated with VMware Infrastructure 3 for high availability, security &amp; scalability</a:t>
            </a:r>
          </a:p>
          <a:p>
            <a:pPr lvl="1">
              <a:spcBef>
                <a:spcPct val="50000"/>
              </a:spcBef>
              <a:spcAft>
                <a:spcPct val="0"/>
              </a:spcAft>
            </a:pPr>
            <a:r>
              <a:rPr lang="en-US" altLang="zh-TW" dirty="0" smtClean="0">
                <a:ea typeface="新細明體" charset="-120"/>
              </a:rPr>
              <a:t>Multiple VDM servers can support thousands of users</a:t>
            </a:r>
          </a:p>
        </p:txBody>
      </p:sp>
      <p:sp>
        <p:nvSpPr>
          <p:cNvPr id="20484" name="Text Box 4"/>
          <p:cNvSpPr txBox="1">
            <a:spLocks noChangeArrowheads="1"/>
          </p:cNvSpPr>
          <p:nvPr/>
        </p:nvSpPr>
        <p:spPr bwMode="auto">
          <a:xfrm>
            <a:off x="1835696" y="6237312"/>
            <a:ext cx="5904656" cy="396875"/>
          </a:xfrm>
          <a:prstGeom prst="rect">
            <a:avLst/>
          </a:prstGeom>
          <a:noFill/>
          <a:ln w="9525" algn="ctr">
            <a:noFill/>
            <a:miter lim="800000"/>
            <a:headEnd/>
            <a:tailEnd/>
          </a:ln>
        </p:spPr>
        <p:txBody>
          <a:bodyPr wrap="square">
            <a:spAutoFit/>
          </a:bodyPr>
          <a:lstStyle/>
          <a:p>
            <a:pPr>
              <a:spcBef>
                <a:spcPct val="50000"/>
              </a:spcBef>
            </a:pPr>
            <a:r>
              <a:rPr lang="en-US" altLang="zh-TW" sz="2000" b="1" i="1" dirty="0">
                <a:solidFill>
                  <a:schemeClr val="folHlink"/>
                </a:solidFill>
                <a:ea typeface="新細明體" charset="-120"/>
              </a:rPr>
              <a:t>Enterprise-class Virtual Desktop Management Server</a:t>
            </a:r>
          </a:p>
        </p:txBody>
      </p:sp>
      <p:grpSp>
        <p:nvGrpSpPr>
          <p:cNvPr id="2" name="Group 7"/>
          <p:cNvGrpSpPr>
            <a:grpSpLocks/>
          </p:cNvGrpSpPr>
          <p:nvPr/>
        </p:nvGrpSpPr>
        <p:grpSpPr bwMode="auto">
          <a:xfrm>
            <a:off x="5334943" y="1531293"/>
            <a:ext cx="3305175" cy="2738437"/>
            <a:chOff x="1647" y="594"/>
            <a:chExt cx="3324" cy="2754"/>
          </a:xfrm>
        </p:grpSpPr>
        <p:pic>
          <p:nvPicPr>
            <p:cNvPr id="20486" name="Picture 8" descr="vi3_2"/>
            <p:cNvPicPr>
              <a:picLocks noChangeAspect="1" noChangeArrowheads="1"/>
            </p:cNvPicPr>
            <p:nvPr/>
          </p:nvPicPr>
          <p:blipFill>
            <a:blip r:embed="rId3" cstate="print"/>
            <a:srcRect/>
            <a:stretch>
              <a:fillRect/>
            </a:stretch>
          </p:blipFill>
          <p:spPr bwMode="auto">
            <a:xfrm>
              <a:off x="1647" y="2052"/>
              <a:ext cx="1831" cy="961"/>
            </a:xfrm>
            <a:prstGeom prst="rect">
              <a:avLst/>
            </a:prstGeom>
            <a:noFill/>
            <a:ln w="9525">
              <a:noFill/>
              <a:miter lim="800000"/>
              <a:headEnd/>
              <a:tailEnd/>
            </a:ln>
          </p:spPr>
        </p:pic>
        <p:pic>
          <p:nvPicPr>
            <p:cNvPr id="20487" name="Picture 9" descr="vi3_1"/>
            <p:cNvPicPr>
              <a:picLocks noChangeAspect="1" noChangeArrowheads="1"/>
            </p:cNvPicPr>
            <p:nvPr/>
          </p:nvPicPr>
          <p:blipFill>
            <a:blip r:embed="rId4" cstate="print"/>
            <a:srcRect/>
            <a:stretch>
              <a:fillRect/>
            </a:stretch>
          </p:blipFill>
          <p:spPr bwMode="auto">
            <a:xfrm>
              <a:off x="2034" y="594"/>
              <a:ext cx="2937" cy="2754"/>
            </a:xfrm>
            <a:prstGeom prst="rect">
              <a:avLst/>
            </a:prstGeom>
            <a:noFill/>
            <a:ln w="9525">
              <a:noFill/>
              <a:miter lim="800000"/>
              <a:headEnd/>
              <a:tailEnd/>
            </a:ln>
          </p:spPr>
        </p:pic>
      </p:gr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3" descr="Indiv_des"/>
          <p:cNvPicPr>
            <a:picLocks noChangeAspect="1" noChangeArrowheads="1"/>
          </p:cNvPicPr>
          <p:nvPr/>
        </p:nvPicPr>
        <p:blipFill>
          <a:blip r:embed="rId3" cstate="print"/>
          <a:srcRect/>
          <a:stretch>
            <a:fillRect/>
          </a:stretch>
        </p:blipFill>
        <p:spPr bwMode="auto">
          <a:xfrm>
            <a:off x="3791272" y="1628800"/>
            <a:ext cx="5029200" cy="4572000"/>
          </a:xfrm>
          <a:prstGeom prst="rect">
            <a:avLst/>
          </a:prstGeom>
          <a:noFill/>
          <a:ln w="9525">
            <a:noFill/>
            <a:miter lim="800000"/>
            <a:headEnd/>
            <a:tailEnd/>
          </a:ln>
        </p:spPr>
      </p:pic>
      <p:sp>
        <p:nvSpPr>
          <p:cNvPr id="21507" name="Rectangle 2"/>
          <p:cNvSpPr>
            <a:spLocks noGrp="1" noChangeArrowheads="1"/>
          </p:cNvSpPr>
          <p:nvPr>
            <p:ph type="title"/>
          </p:nvPr>
        </p:nvSpPr>
        <p:spPr>
          <a:xfrm>
            <a:off x="755576" y="404665"/>
            <a:ext cx="8162925" cy="593874"/>
          </a:xfrm>
        </p:spPr>
        <p:txBody>
          <a:bodyPr>
            <a:normAutofit fontScale="90000"/>
          </a:bodyPr>
          <a:lstStyle/>
          <a:p>
            <a:pPr eaLnBrk="1" hangingPunct="1"/>
            <a:r>
              <a:rPr lang="en-US" altLang="zh-TW" dirty="0" smtClean="0">
                <a:ea typeface="新細明體" charset="-120"/>
              </a:rPr>
              <a:t>VMware VDM: Individual Desktops  </a:t>
            </a:r>
          </a:p>
        </p:txBody>
      </p:sp>
      <p:sp>
        <p:nvSpPr>
          <p:cNvPr id="21508" name="Rectangle 6"/>
          <p:cNvSpPr>
            <a:spLocks noGrp="1" noChangeArrowheads="1"/>
          </p:cNvSpPr>
          <p:nvPr>
            <p:ph type="body" idx="1"/>
          </p:nvPr>
        </p:nvSpPr>
        <p:spPr>
          <a:xfrm>
            <a:off x="179512" y="1556792"/>
            <a:ext cx="3714750" cy="3744416"/>
          </a:xfrm>
          <a:noFill/>
        </p:spPr>
        <p:txBody>
          <a:bodyPr>
            <a:normAutofit lnSpcReduction="10000"/>
          </a:bodyPr>
          <a:lstStyle/>
          <a:p>
            <a:pPr>
              <a:spcBef>
                <a:spcPct val="50000"/>
              </a:spcBef>
              <a:spcAft>
                <a:spcPct val="0"/>
              </a:spcAft>
            </a:pPr>
            <a:r>
              <a:rPr lang="en-US" altLang="zh-TW" sz="2200" dirty="0" smtClean="0">
                <a:ea typeface="新細明體" charset="-120"/>
              </a:rPr>
              <a:t>Desktop virtual machines were created specifically for each user.</a:t>
            </a:r>
          </a:p>
          <a:p>
            <a:pPr>
              <a:spcBef>
                <a:spcPct val="50000"/>
              </a:spcBef>
              <a:spcAft>
                <a:spcPct val="0"/>
              </a:spcAft>
            </a:pPr>
            <a:r>
              <a:rPr lang="en-US" altLang="zh-TW" sz="2200" dirty="0" smtClean="0">
                <a:ea typeface="新細明體" charset="-120"/>
              </a:rPr>
              <a:t>User is manually associated with a virtual desktop through VDM Administrator. </a:t>
            </a:r>
          </a:p>
          <a:p>
            <a:pPr>
              <a:spcBef>
                <a:spcPct val="50000"/>
              </a:spcBef>
              <a:spcAft>
                <a:spcPct val="0"/>
              </a:spcAft>
            </a:pPr>
            <a:r>
              <a:rPr lang="en-US" altLang="zh-TW" sz="2200" dirty="0" smtClean="0">
                <a:ea typeface="新細明體" charset="-120"/>
              </a:rPr>
              <a:t>User is connected to same desktop on subsequent connections</a:t>
            </a:r>
          </a:p>
          <a:p>
            <a:pPr lvl="1" eaLnBrk="1" hangingPunct="1">
              <a:spcBef>
                <a:spcPct val="50000"/>
              </a:spcBef>
              <a:spcAft>
                <a:spcPct val="0"/>
              </a:spcAft>
            </a:pPr>
            <a:endParaRPr lang="en-US" altLang="zh-TW" sz="1800" dirty="0" smtClean="0">
              <a:ea typeface="新細明體" charset="-120"/>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9" descr="NonP_Pool"/>
          <p:cNvPicPr>
            <a:picLocks noChangeAspect="1" noChangeArrowheads="1"/>
          </p:cNvPicPr>
          <p:nvPr/>
        </p:nvPicPr>
        <p:blipFill>
          <a:blip r:embed="rId3" cstate="print"/>
          <a:srcRect/>
          <a:stretch>
            <a:fillRect/>
          </a:stretch>
        </p:blipFill>
        <p:spPr bwMode="auto">
          <a:xfrm>
            <a:off x="3935288" y="1677119"/>
            <a:ext cx="5029200" cy="4848225"/>
          </a:xfrm>
          <a:prstGeom prst="rect">
            <a:avLst/>
          </a:prstGeom>
          <a:noFill/>
          <a:ln w="9525">
            <a:noFill/>
            <a:miter lim="800000"/>
            <a:headEnd/>
            <a:tailEnd/>
          </a:ln>
        </p:spPr>
      </p:pic>
      <p:sp>
        <p:nvSpPr>
          <p:cNvPr id="23555" name="Rectangle 2"/>
          <p:cNvSpPr>
            <a:spLocks noGrp="1" noChangeArrowheads="1"/>
          </p:cNvSpPr>
          <p:nvPr>
            <p:ph type="title"/>
          </p:nvPr>
        </p:nvSpPr>
        <p:spPr>
          <a:xfrm>
            <a:off x="467544" y="332657"/>
            <a:ext cx="8208912" cy="665882"/>
          </a:xfrm>
        </p:spPr>
        <p:txBody>
          <a:bodyPr>
            <a:normAutofit fontScale="90000"/>
          </a:bodyPr>
          <a:lstStyle/>
          <a:p>
            <a:pPr eaLnBrk="1" hangingPunct="1"/>
            <a:r>
              <a:rPr lang="en-US" altLang="zh-TW" dirty="0" smtClean="0">
                <a:ea typeface="新細明體" charset="-120"/>
              </a:rPr>
              <a:t>VMware VDM: Non-Persistent Pools </a:t>
            </a:r>
          </a:p>
        </p:txBody>
      </p:sp>
      <p:sp>
        <p:nvSpPr>
          <p:cNvPr id="23556" name="Rectangle 3"/>
          <p:cNvSpPr>
            <a:spLocks noGrp="1" noChangeArrowheads="1"/>
          </p:cNvSpPr>
          <p:nvPr>
            <p:ph type="body" idx="1"/>
          </p:nvPr>
        </p:nvSpPr>
        <p:spPr>
          <a:xfrm>
            <a:off x="323528" y="1628800"/>
            <a:ext cx="3714750" cy="4464050"/>
          </a:xfrm>
          <a:noFill/>
        </p:spPr>
        <p:txBody>
          <a:bodyPr/>
          <a:lstStyle/>
          <a:p>
            <a:pPr>
              <a:spcBef>
                <a:spcPct val="50000"/>
              </a:spcBef>
              <a:spcAft>
                <a:spcPct val="0"/>
              </a:spcAft>
            </a:pPr>
            <a:r>
              <a:rPr lang="en-US" altLang="zh-TW" sz="2200" dirty="0" smtClean="0">
                <a:ea typeface="新細明體" charset="-120"/>
              </a:rPr>
              <a:t>Individual isolated desktops returned to pool after each use </a:t>
            </a:r>
          </a:p>
          <a:p>
            <a:pPr>
              <a:spcBef>
                <a:spcPct val="50000"/>
              </a:spcBef>
              <a:spcAft>
                <a:spcPct val="0"/>
              </a:spcAft>
            </a:pPr>
            <a:r>
              <a:rPr lang="en-US" altLang="zh-TW" sz="2200" dirty="0" smtClean="0">
                <a:ea typeface="新細明體" charset="-120"/>
              </a:rPr>
              <a:t>Reverts to pre-determined state for future use</a:t>
            </a:r>
          </a:p>
          <a:p>
            <a:pPr>
              <a:spcBef>
                <a:spcPct val="50000"/>
              </a:spcBef>
              <a:spcAft>
                <a:spcPct val="0"/>
              </a:spcAft>
            </a:pPr>
            <a:r>
              <a:rPr lang="en-US" altLang="zh-TW" sz="2200" dirty="0" smtClean="0">
                <a:ea typeface="新細明體" charset="-120"/>
              </a:rPr>
              <a:t>Efficient way to populate &amp; provision desktops to end users</a:t>
            </a:r>
          </a:p>
          <a:p>
            <a:pPr>
              <a:spcBef>
                <a:spcPct val="50000"/>
              </a:spcBef>
              <a:spcAft>
                <a:spcPct val="0"/>
              </a:spcAft>
            </a:pPr>
            <a:r>
              <a:rPr lang="en-US" altLang="zh-TW" sz="2200" dirty="0" smtClean="0">
                <a:ea typeface="新細明體" charset="-120"/>
              </a:rPr>
              <a:t>Common template used to create all desktops</a:t>
            </a:r>
          </a:p>
          <a:p>
            <a:pPr lvl="1" eaLnBrk="1" hangingPunct="1">
              <a:spcBef>
                <a:spcPct val="50000"/>
              </a:spcBef>
              <a:spcAft>
                <a:spcPct val="0"/>
              </a:spcAft>
            </a:pPr>
            <a:endParaRPr lang="en-US" altLang="zh-TW" sz="1800" dirty="0" smtClean="0">
              <a:ea typeface="新細明體" charset="-120"/>
            </a:endParaRPr>
          </a:p>
          <a:p>
            <a:pPr marL="0" indent="0" eaLnBrk="1" hangingPunct="1">
              <a:spcBef>
                <a:spcPct val="50000"/>
              </a:spcBef>
              <a:buFont typeface="Wingdings 3" pitchFamily="18" charset="2"/>
              <a:buNone/>
            </a:pPr>
            <a:endParaRPr lang="en-US" altLang="zh-TW" sz="1800" dirty="0" smtClean="0">
              <a:ea typeface="新細明體" charset="-120"/>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2" descr="Pers_Pool"/>
          <p:cNvPicPr>
            <a:picLocks noChangeAspect="1" noChangeArrowheads="1"/>
          </p:cNvPicPr>
          <p:nvPr/>
        </p:nvPicPr>
        <p:blipFill>
          <a:blip r:embed="rId3" cstate="print"/>
          <a:srcRect/>
          <a:stretch>
            <a:fillRect/>
          </a:stretch>
        </p:blipFill>
        <p:spPr bwMode="auto">
          <a:xfrm>
            <a:off x="4374579" y="1484784"/>
            <a:ext cx="4733925" cy="4772025"/>
          </a:xfrm>
          <a:prstGeom prst="rect">
            <a:avLst/>
          </a:prstGeom>
          <a:noFill/>
          <a:ln w="9525">
            <a:noFill/>
            <a:miter lim="800000"/>
            <a:headEnd/>
            <a:tailEnd/>
          </a:ln>
        </p:spPr>
      </p:pic>
      <p:sp>
        <p:nvSpPr>
          <p:cNvPr id="24579" name="Rectangle 2"/>
          <p:cNvSpPr>
            <a:spLocks noGrp="1" noChangeArrowheads="1"/>
          </p:cNvSpPr>
          <p:nvPr>
            <p:ph type="title"/>
          </p:nvPr>
        </p:nvSpPr>
        <p:spPr>
          <a:xfrm>
            <a:off x="981075" y="332657"/>
            <a:ext cx="7623373" cy="665882"/>
          </a:xfrm>
        </p:spPr>
        <p:txBody>
          <a:bodyPr>
            <a:normAutofit fontScale="90000"/>
          </a:bodyPr>
          <a:lstStyle/>
          <a:p>
            <a:pPr eaLnBrk="1" hangingPunct="1"/>
            <a:r>
              <a:rPr lang="en-US" altLang="zh-TW" dirty="0" smtClean="0">
                <a:ea typeface="新細明體" charset="-120"/>
              </a:rPr>
              <a:t>VMware VDM: Persistent Pools </a:t>
            </a:r>
          </a:p>
        </p:txBody>
      </p:sp>
      <p:sp>
        <p:nvSpPr>
          <p:cNvPr id="24580" name="Rectangle 3"/>
          <p:cNvSpPr>
            <a:spLocks noGrp="1" noChangeArrowheads="1"/>
          </p:cNvSpPr>
          <p:nvPr>
            <p:ph type="body" idx="1"/>
          </p:nvPr>
        </p:nvSpPr>
        <p:spPr>
          <a:xfrm>
            <a:off x="395536" y="1340768"/>
            <a:ext cx="3714750" cy="4735512"/>
          </a:xfrm>
          <a:noFill/>
        </p:spPr>
        <p:txBody>
          <a:bodyPr/>
          <a:lstStyle/>
          <a:p>
            <a:pPr>
              <a:spcBef>
                <a:spcPct val="50000"/>
              </a:spcBef>
              <a:spcAft>
                <a:spcPct val="0"/>
              </a:spcAft>
            </a:pPr>
            <a:r>
              <a:rPr lang="en-US" altLang="zh-TW" sz="2200" dirty="0" smtClean="0">
                <a:ea typeface="新細明體" charset="-120"/>
              </a:rPr>
              <a:t>Individual isolated desktops assigned to user on first log-in </a:t>
            </a:r>
          </a:p>
          <a:p>
            <a:pPr>
              <a:spcBef>
                <a:spcPct val="50000"/>
              </a:spcBef>
              <a:spcAft>
                <a:spcPct val="0"/>
              </a:spcAft>
            </a:pPr>
            <a:r>
              <a:rPr lang="en-US" altLang="zh-TW" sz="2200" dirty="0" smtClean="0">
                <a:ea typeface="新細明體" charset="-120"/>
              </a:rPr>
              <a:t>Desktop remains associated with the user on subsequent logins</a:t>
            </a:r>
          </a:p>
          <a:p>
            <a:pPr>
              <a:spcBef>
                <a:spcPct val="50000"/>
              </a:spcBef>
              <a:spcAft>
                <a:spcPct val="0"/>
              </a:spcAft>
            </a:pPr>
            <a:r>
              <a:rPr lang="en-US" altLang="zh-TW" sz="2200" dirty="0" smtClean="0">
                <a:ea typeface="新細明體" charset="-120"/>
              </a:rPr>
              <a:t>Efficient way to populate &amp; provision desktops to end users</a:t>
            </a:r>
          </a:p>
          <a:p>
            <a:pPr>
              <a:spcBef>
                <a:spcPct val="50000"/>
              </a:spcBef>
              <a:spcAft>
                <a:spcPct val="0"/>
              </a:spcAft>
            </a:pPr>
            <a:r>
              <a:rPr lang="en-US" altLang="zh-TW" sz="2200" dirty="0" smtClean="0">
                <a:ea typeface="新細明體" charset="-120"/>
              </a:rPr>
              <a:t>Common template used to create all desktops</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5"/>
          <p:cNvSpPr>
            <a:spLocks noGrp="1" noChangeArrowheads="1"/>
          </p:cNvSpPr>
          <p:nvPr>
            <p:ph type="body" idx="4294967295"/>
          </p:nvPr>
        </p:nvSpPr>
        <p:spPr>
          <a:xfrm>
            <a:off x="539552" y="1296988"/>
            <a:ext cx="6477198" cy="4940324"/>
          </a:xfrm>
          <a:noFill/>
        </p:spPr>
        <p:txBody>
          <a:bodyPr/>
          <a:lstStyle/>
          <a:p>
            <a:pPr>
              <a:spcBef>
                <a:spcPct val="50000"/>
              </a:spcBef>
              <a:spcAft>
                <a:spcPct val="0"/>
              </a:spcAft>
            </a:pPr>
            <a:r>
              <a:rPr lang="en-US" altLang="zh-TW" sz="2400" dirty="0" smtClean="0">
                <a:ea typeface="新細明體" charset="-120"/>
              </a:rPr>
              <a:t>Full integration with Microsoft Active Directory (AD):</a:t>
            </a:r>
          </a:p>
          <a:p>
            <a:pPr lvl="1">
              <a:spcBef>
                <a:spcPct val="35000"/>
              </a:spcBef>
              <a:spcAft>
                <a:spcPct val="0"/>
              </a:spcAft>
            </a:pPr>
            <a:r>
              <a:rPr lang="en-US" altLang="zh-TW" sz="2000" dirty="0" smtClean="0">
                <a:ea typeface="新細明體" charset="-120"/>
              </a:rPr>
              <a:t>User credentials authenticated against AD;</a:t>
            </a:r>
          </a:p>
          <a:p>
            <a:pPr lvl="1">
              <a:spcBef>
                <a:spcPct val="35000"/>
              </a:spcBef>
              <a:spcAft>
                <a:spcPct val="0"/>
              </a:spcAft>
            </a:pPr>
            <a:r>
              <a:rPr lang="en-US" altLang="zh-TW" sz="2000" dirty="0" smtClean="0">
                <a:ea typeface="新細明體" charset="-120"/>
              </a:rPr>
              <a:t>VDM Connection Server maintains authenticated session for each user;</a:t>
            </a:r>
          </a:p>
          <a:p>
            <a:pPr lvl="1">
              <a:spcBef>
                <a:spcPct val="35000"/>
              </a:spcBef>
              <a:spcAft>
                <a:spcPct val="0"/>
              </a:spcAft>
            </a:pPr>
            <a:r>
              <a:rPr lang="en-US" altLang="zh-TW" sz="2000" dirty="0" smtClean="0">
                <a:ea typeface="新細明體" charset="-120"/>
              </a:rPr>
              <a:t>‘Single sign-on’ (SSO) to virtual desktops</a:t>
            </a:r>
          </a:p>
          <a:p>
            <a:pPr>
              <a:spcBef>
                <a:spcPct val="75000"/>
              </a:spcBef>
              <a:spcAft>
                <a:spcPct val="0"/>
              </a:spcAft>
            </a:pPr>
            <a:r>
              <a:rPr lang="en-US" altLang="zh-TW" sz="2400" dirty="0" smtClean="0">
                <a:ea typeface="新細明體" charset="-120"/>
              </a:rPr>
              <a:t>Optional SSL encapsulation &amp; tunneling</a:t>
            </a:r>
          </a:p>
          <a:p>
            <a:pPr>
              <a:spcBef>
                <a:spcPct val="50000"/>
              </a:spcBef>
              <a:spcAft>
                <a:spcPct val="0"/>
              </a:spcAft>
            </a:pPr>
            <a:r>
              <a:rPr lang="en-US" altLang="zh-TW" sz="2400" dirty="0" smtClean="0">
                <a:ea typeface="新細明體" charset="-120"/>
              </a:rPr>
              <a:t>Optional two-factor authentication via RSA </a:t>
            </a:r>
            <a:r>
              <a:rPr lang="en-US" altLang="zh-TW" sz="2400" dirty="0" err="1" smtClean="0">
                <a:ea typeface="新細明體" charset="-120"/>
              </a:rPr>
              <a:t>SecurID</a:t>
            </a:r>
            <a:r>
              <a:rPr lang="en-US" altLang="zh-TW" sz="2400" baseline="30000" dirty="0" smtClean="0">
                <a:ea typeface="新細明體" charset="-120"/>
              </a:rPr>
              <a:t>®</a:t>
            </a:r>
          </a:p>
          <a:p>
            <a:pPr>
              <a:spcBef>
                <a:spcPct val="50000"/>
              </a:spcBef>
              <a:spcAft>
                <a:spcPct val="0"/>
              </a:spcAft>
            </a:pPr>
            <a:r>
              <a:rPr lang="en-US" altLang="zh-TW" sz="2400" dirty="0" smtClean="0">
                <a:ea typeface="新細明體" charset="-120"/>
              </a:rPr>
              <a:t>Event logs</a:t>
            </a:r>
            <a:endParaRPr lang="en-US" altLang="zh-TW" sz="2400" dirty="0" smtClean="0">
              <a:solidFill>
                <a:schemeClr val="tx1"/>
              </a:solidFill>
              <a:ea typeface="新細明體" charset="-120"/>
            </a:endParaRPr>
          </a:p>
          <a:p>
            <a:pPr lvl="1" eaLnBrk="1" hangingPunct="1">
              <a:spcAft>
                <a:spcPct val="0"/>
              </a:spcAft>
            </a:pPr>
            <a:endParaRPr lang="en-US" altLang="zh-TW" sz="1800" dirty="0" smtClean="0">
              <a:ea typeface="新細明體" charset="-120"/>
            </a:endParaRPr>
          </a:p>
        </p:txBody>
      </p:sp>
      <p:sp>
        <p:nvSpPr>
          <p:cNvPr id="1028" name="Rectangle 4"/>
          <p:cNvSpPr>
            <a:spLocks noGrp="1" noChangeArrowheads="1"/>
          </p:cNvSpPr>
          <p:nvPr>
            <p:ph type="title"/>
          </p:nvPr>
        </p:nvSpPr>
        <p:spPr>
          <a:xfrm>
            <a:off x="981075" y="404664"/>
            <a:ext cx="7551365" cy="792087"/>
          </a:xfrm>
        </p:spPr>
        <p:txBody>
          <a:bodyPr>
            <a:normAutofit/>
          </a:bodyPr>
          <a:lstStyle/>
          <a:p>
            <a:pPr eaLnBrk="1" hangingPunct="1"/>
            <a:r>
              <a:rPr lang="en-US" altLang="zh-TW" dirty="0" smtClean="0">
                <a:ea typeface="新細明體" charset="-120"/>
              </a:rPr>
              <a:t>VMware VDM Security</a:t>
            </a:r>
          </a:p>
        </p:txBody>
      </p:sp>
      <p:grpSp>
        <p:nvGrpSpPr>
          <p:cNvPr id="2" name="Group 8"/>
          <p:cNvGrpSpPr>
            <a:grpSpLocks/>
          </p:cNvGrpSpPr>
          <p:nvPr/>
        </p:nvGrpSpPr>
        <p:grpSpPr bwMode="auto">
          <a:xfrm>
            <a:off x="7261225" y="3862388"/>
            <a:ext cx="1382713" cy="1600200"/>
            <a:chOff x="2352" y="3072"/>
            <a:chExt cx="487" cy="480"/>
          </a:xfrm>
        </p:grpSpPr>
        <p:pic>
          <p:nvPicPr>
            <p:cNvPr id="1030" name="Picture 9" descr="small_server"/>
            <p:cNvPicPr>
              <a:picLocks noChangeAspect="1" noChangeArrowheads="1"/>
            </p:cNvPicPr>
            <p:nvPr/>
          </p:nvPicPr>
          <p:blipFill>
            <a:blip r:embed="rId4" cstate="print"/>
            <a:srcRect/>
            <a:stretch>
              <a:fillRect/>
            </a:stretch>
          </p:blipFill>
          <p:spPr bwMode="auto">
            <a:xfrm>
              <a:off x="2352" y="3072"/>
              <a:ext cx="366" cy="480"/>
            </a:xfrm>
            <a:prstGeom prst="rect">
              <a:avLst/>
            </a:prstGeom>
            <a:noFill/>
            <a:ln w="9525">
              <a:noFill/>
              <a:miter lim="800000"/>
              <a:headEnd/>
              <a:tailEnd/>
            </a:ln>
          </p:spPr>
        </p:pic>
        <p:graphicFrame>
          <p:nvGraphicFramePr>
            <p:cNvPr id="1026" name="Object 10"/>
            <p:cNvGraphicFramePr>
              <a:graphicFrameLocks noChangeAspect="1"/>
            </p:cNvGraphicFramePr>
            <p:nvPr/>
          </p:nvGraphicFramePr>
          <p:xfrm>
            <a:off x="2544" y="3312"/>
            <a:ext cx="295" cy="233"/>
          </p:xfrm>
          <a:graphic>
            <a:graphicData uri="http://schemas.openxmlformats.org/presentationml/2006/ole">
              <p:oleObj spid="_x0000_s1026" name="Visio" r:id="rId5" imgW="468782" imgH="369113" progId="">
                <p:embed/>
              </p:oleObj>
            </a:graphicData>
          </a:graphic>
        </p:graphicFrame>
      </p:gr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6" descr="DGRM_VDI_release_DMZ_Q407"/>
          <p:cNvPicPr>
            <a:picLocks noChangeAspect="1" noChangeArrowheads="1"/>
          </p:cNvPicPr>
          <p:nvPr/>
        </p:nvPicPr>
        <p:blipFill>
          <a:blip r:embed="rId3" cstate="print"/>
          <a:srcRect/>
          <a:stretch>
            <a:fillRect/>
          </a:stretch>
        </p:blipFill>
        <p:spPr bwMode="auto">
          <a:xfrm>
            <a:off x="4241800" y="1637878"/>
            <a:ext cx="4597400" cy="4743450"/>
          </a:xfrm>
          <a:prstGeom prst="rect">
            <a:avLst/>
          </a:prstGeom>
          <a:noFill/>
          <a:ln w="9525">
            <a:noFill/>
            <a:miter lim="800000"/>
            <a:headEnd/>
            <a:tailEnd/>
          </a:ln>
        </p:spPr>
      </p:pic>
      <p:sp>
        <p:nvSpPr>
          <p:cNvPr id="25603" name="Rectangle 2"/>
          <p:cNvSpPr>
            <a:spLocks noGrp="1" noChangeArrowheads="1"/>
          </p:cNvSpPr>
          <p:nvPr>
            <p:ph type="title"/>
          </p:nvPr>
        </p:nvSpPr>
        <p:spPr>
          <a:xfrm>
            <a:off x="981074" y="595313"/>
            <a:ext cx="7695381" cy="403225"/>
          </a:xfrm>
        </p:spPr>
        <p:txBody>
          <a:bodyPr>
            <a:normAutofit fontScale="90000"/>
          </a:bodyPr>
          <a:lstStyle/>
          <a:p>
            <a:pPr eaLnBrk="1" hangingPunct="1"/>
            <a:r>
              <a:rPr lang="en-US" altLang="zh-TW" dirty="0" smtClean="0">
                <a:ea typeface="新細明體" charset="-120"/>
              </a:rPr>
              <a:t>VMware VDM Security Server  </a:t>
            </a:r>
          </a:p>
        </p:txBody>
      </p:sp>
      <p:sp>
        <p:nvSpPr>
          <p:cNvPr id="25604" name="Rectangle 3"/>
          <p:cNvSpPr>
            <a:spLocks noGrp="1" noChangeArrowheads="1"/>
          </p:cNvSpPr>
          <p:nvPr>
            <p:ph type="body" idx="1"/>
          </p:nvPr>
        </p:nvSpPr>
        <p:spPr>
          <a:xfrm>
            <a:off x="323528" y="1798216"/>
            <a:ext cx="4176464" cy="4151064"/>
          </a:xfrm>
          <a:noFill/>
        </p:spPr>
        <p:txBody>
          <a:bodyPr>
            <a:normAutofit lnSpcReduction="10000"/>
          </a:bodyPr>
          <a:lstStyle/>
          <a:p>
            <a:pPr>
              <a:spcBef>
                <a:spcPct val="50000"/>
              </a:spcBef>
              <a:spcAft>
                <a:spcPct val="0"/>
              </a:spcAft>
            </a:pPr>
            <a:r>
              <a:rPr lang="en-US" altLang="zh-TW" sz="2200" dirty="0" smtClean="0">
                <a:ea typeface="新細明體" charset="-120"/>
              </a:rPr>
              <a:t>SSL VPN used to secure connections between clients and VMware VDM connection broker</a:t>
            </a:r>
          </a:p>
          <a:p>
            <a:pPr>
              <a:spcBef>
                <a:spcPct val="50000"/>
              </a:spcBef>
              <a:spcAft>
                <a:spcPct val="0"/>
              </a:spcAft>
            </a:pPr>
            <a:r>
              <a:rPr lang="en-US" altLang="zh-TW" sz="2200" dirty="0" smtClean="0">
                <a:ea typeface="新細明體" charset="-120"/>
              </a:rPr>
              <a:t>Optionally runs within the DMZ (</a:t>
            </a:r>
            <a:r>
              <a:rPr lang="en-US" altLang="zh-TW" sz="2400" dirty="0" smtClean="0"/>
              <a:t>demilitarized zone</a:t>
            </a:r>
            <a:r>
              <a:rPr lang="en-US" altLang="zh-TW" sz="2200" dirty="0" smtClean="0">
                <a:ea typeface="新細明體" charset="-120"/>
              </a:rPr>
              <a:t>) for remote access users</a:t>
            </a:r>
          </a:p>
          <a:p>
            <a:pPr lvl="1">
              <a:spcAft>
                <a:spcPct val="0"/>
              </a:spcAft>
            </a:pPr>
            <a:r>
              <a:rPr lang="en-US" altLang="zh-TW" sz="1900" dirty="0" smtClean="0">
                <a:ea typeface="新細明體" charset="-120"/>
              </a:rPr>
              <a:t>Fully encrypted connections</a:t>
            </a:r>
          </a:p>
          <a:p>
            <a:pPr>
              <a:spcBef>
                <a:spcPct val="50000"/>
              </a:spcBef>
              <a:spcAft>
                <a:spcPct val="0"/>
              </a:spcAft>
            </a:pPr>
            <a:r>
              <a:rPr lang="en-US" altLang="zh-TW" sz="2200" dirty="0" smtClean="0">
                <a:ea typeface="新細明體" charset="-120"/>
              </a:rPr>
              <a:t>Grow security servers for scalability of secure connections</a:t>
            </a:r>
          </a:p>
        </p:txBody>
      </p:sp>
      <p:sp>
        <p:nvSpPr>
          <p:cNvPr id="25605" name="Text Box 7"/>
          <p:cNvSpPr txBox="1">
            <a:spLocks noChangeArrowheads="1"/>
          </p:cNvSpPr>
          <p:nvPr/>
        </p:nvSpPr>
        <p:spPr bwMode="auto">
          <a:xfrm>
            <a:off x="7045325" y="5784428"/>
            <a:ext cx="1906588" cy="549275"/>
          </a:xfrm>
          <a:prstGeom prst="rect">
            <a:avLst/>
          </a:prstGeom>
          <a:noFill/>
          <a:ln w="9525" algn="ctr">
            <a:noFill/>
            <a:miter lim="800000"/>
            <a:headEnd/>
            <a:tailEnd/>
          </a:ln>
        </p:spPr>
        <p:txBody>
          <a:bodyPr>
            <a:spAutoFit/>
          </a:bodyPr>
          <a:lstStyle/>
          <a:p>
            <a:pPr>
              <a:spcBef>
                <a:spcPct val="50000"/>
              </a:spcBef>
            </a:pPr>
            <a:r>
              <a:rPr lang="en-US" altLang="zh-TW" sz="1000" b="1">
                <a:solidFill>
                  <a:schemeClr val="tx2"/>
                </a:solidFill>
                <a:ea typeface="新細明體" charset="-120"/>
              </a:rPr>
              <a:t>Outside the firewall </a:t>
            </a:r>
            <a:br>
              <a:rPr lang="en-US" altLang="zh-TW" sz="1000" b="1">
                <a:solidFill>
                  <a:schemeClr val="tx2"/>
                </a:solidFill>
                <a:ea typeface="新細明體" charset="-120"/>
              </a:rPr>
            </a:br>
            <a:r>
              <a:rPr lang="en-US" altLang="zh-TW" sz="1000" b="1">
                <a:solidFill>
                  <a:schemeClr val="tx2"/>
                </a:solidFill>
                <a:ea typeface="新細明體" charset="-120"/>
              </a:rPr>
              <a:t>(remote access connections)</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200" dirty="0" smtClean="0"/>
              <a:t>Traditional Desktop </a:t>
            </a:r>
            <a:r>
              <a:rPr lang="en-US" altLang="zh-TW" sz="3200" dirty="0"/>
              <a:t>Infrastructure Challenges</a:t>
            </a:r>
          </a:p>
        </p:txBody>
      </p:sp>
      <p:pic>
        <p:nvPicPr>
          <p:cNvPr id="4098" name="Picture 2" descr="http://www.thedrum.com/uploads/drum_basic_article/97117/main_images/pc.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131840" y="2420489"/>
            <a:ext cx="2757686" cy="2229787"/>
          </a:xfrm>
          <a:prstGeom prst="rect">
            <a:avLst/>
          </a:prstGeom>
          <a:noFill/>
          <a:extLst>
            <a:ext uri="{909E8E84-426E-40DD-AFC4-6F175D3DCCD1}">
              <a14:hiddenFill xmlns="" xmlns:a14="http://schemas.microsoft.com/office/drawing/2010/main">
                <a:solidFill>
                  <a:srgbClr val="FFFFFF"/>
                </a:solidFill>
              </a14:hiddenFill>
            </a:ext>
          </a:extLst>
        </p:spPr>
      </p:pic>
      <p:sp>
        <p:nvSpPr>
          <p:cNvPr id="4" name="向右箭號 3"/>
          <p:cNvSpPr/>
          <p:nvPr/>
        </p:nvSpPr>
        <p:spPr>
          <a:xfrm rot="12580722">
            <a:off x="2043100" y="2420488"/>
            <a:ext cx="936104" cy="504056"/>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TW" altLang="en-US"/>
          </a:p>
        </p:txBody>
      </p:sp>
      <p:sp>
        <p:nvSpPr>
          <p:cNvPr id="6" name="向右箭號 5"/>
          <p:cNvSpPr/>
          <p:nvPr/>
        </p:nvSpPr>
        <p:spPr>
          <a:xfrm rot="8693978">
            <a:off x="2101383" y="4432181"/>
            <a:ext cx="936104" cy="504056"/>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TW" altLang="en-US"/>
          </a:p>
        </p:txBody>
      </p:sp>
      <p:sp>
        <p:nvSpPr>
          <p:cNvPr id="7" name="向右箭號 6"/>
          <p:cNvSpPr/>
          <p:nvPr/>
        </p:nvSpPr>
        <p:spPr>
          <a:xfrm rot="2141406">
            <a:off x="5893123" y="4432181"/>
            <a:ext cx="936104" cy="504056"/>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TW" altLang="en-US"/>
          </a:p>
        </p:txBody>
      </p:sp>
      <p:sp>
        <p:nvSpPr>
          <p:cNvPr id="8" name="向右箭號 7"/>
          <p:cNvSpPr/>
          <p:nvPr/>
        </p:nvSpPr>
        <p:spPr>
          <a:xfrm rot="19601550">
            <a:off x="5806631" y="2420488"/>
            <a:ext cx="936104" cy="504056"/>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TW" altLang="en-US"/>
          </a:p>
        </p:txBody>
      </p:sp>
      <p:sp>
        <p:nvSpPr>
          <p:cNvPr id="5" name="文字方塊 4"/>
          <p:cNvSpPr txBox="1"/>
          <p:nvPr/>
        </p:nvSpPr>
        <p:spPr>
          <a:xfrm>
            <a:off x="330761" y="1469975"/>
            <a:ext cx="3852530" cy="954107"/>
          </a:xfrm>
          <a:prstGeom prst="rect">
            <a:avLst/>
          </a:prstGeom>
        </p:spPr>
        <p:txBody>
          <a:bodyPr wrap="none">
            <a:spAutoFit/>
          </a:bodyPr>
          <a:lstStyle>
            <a:defPPr>
              <a:defRPr lang="zh-TW"/>
            </a:defPPr>
            <a:lvl1pPr>
              <a:defRPr sz="2400" b="1"/>
            </a:lvl1pPr>
          </a:lstStyle>
          <a:p>
            <a:r>
              <a:rPr lang="en-US" altLang="zh-TW" dirty="0"/>
              <a:t>Difficult to </a:t>
            </a:r>
            <a:r>
              <a:rPr lang="en-US" altLang="zh-TW" dirty="0" smtClean="0"/>
              <a:t>manage</a:t>
            </a:r>
          </a:p>
          <a:p>
            <a:pPr marL="342900" indent="-342900">
              <a:buFont typeface="Arial" pitchFamily="34" charset="0"/>
              <a:buChar char="•"/>
            </a:pPr>
            <a:r>
              <a:rPr lang="en-US" altLang="zh-TW" sz="1600" b="0" dirty="0" smtClean="0">
                <a:solidFill>
                  <a:schemeClr val="accent3">
                    <a:lumMod val="75000"/>
                  </a:schemeClr>
                </a:solidFill>
              </a:rPr>
              <a:t>Variety of </a:t>
            </a:r>
            <a:r>
              <a:rPr lang="en-US" altLang="zh-TW" sz="1600" b="0" dirty="0">
                <a:solidFill>
                  <a:schemeClr val="accent3">
                    <a:lumMod val="75000"/>
                  </a:schemeClr>
                </a:solidFill>
              </a:rPr>
              <a:t>PC hardware </a:t>
            </a:r>
            <a:r>
              <a:rPr lang="en-US" altLang="zh-TW" sz="1600" b="0" dirty="0" smtClean="0">
                <a:solidFill>
                  <a:schemeClr val="accent3">
                    <a:lumMod val="75000"/>
                  </a:schemeClr>
                </a:solidFill>
              </a:rPr>
              <a:t>and </a:t>
            </a:r>
            <a:r>
              <a:rPr lang="en-US" altLang="zh-TW" sz="1600" b="0" dirty="0">
                <a:solidFill>
                  <a:schemeClr val="accent3">
                    <a:lumMod val="75000"/>
                  </a:schemeClr>
                </a:solidFill>
              </a:rPr>
              <a:t>users’ </a:t>
            </a:r>
            <a:r>
              <a:rPr lang="en-US" altLang="zh-TW" sz="1600" b="0" dirty="0" smtClean="0">
                <a:solidFill>
                  <a:schemeClr val="accent3">
                    <a:lumMod val="75000"/>
                  </a:schemeClr>
                </a:solidFill>
              </a:rPr>
              <a:t>need</a:t>
            </a:r>
          </a:p>
          <a:p>
            <a:pPr marL="342900" indent="-342900">
              <a:buFont typeface="Arial" pitchFamily="34" charset="0"/>
              <a:buChar char="•"/>
            </a:pPr>
            <a:r>
              <a:rPr lang="en-US" altLang="zh-TW" sz="1600" b="0" dirty="0" smtClean="0">
                <a:solidFill>
                  <a:schemeClr val="accent3">
                    <a:lumMod val="75000"/>
                  </a:schemeClr>
                </a:solidFill>
              </a:rPr>
              <a:t>Broadly </a:t>
            </a:r>
            <a:r>
              <a:rPr lang="en-US" altLang="zh-TW" sz="1600" b="0" dirty="0">
                <a:solidFill>
                  <a:schemeClr val="accent3">
                    <a:lumMod val="75000"/>
                  </a:schemeClr>
                </a:solidFill>
              </a:rPr>
              <a:t>distributed PC </a:t>
            </a:r>
            <a:r>
              <a:rPr lang="en-US" altLang="zh-TW" sz="1600" b="0" dirty="0" smtClean="0">
                <a:solidFill>
                  <a:schemeClr val="accent3">
                    <a:lumMod val="75000"/>
                  </a:schemeClr>
                </a:solidFill>
              </a:rPr>
              <a:t>hardware</a:t>
            </a:r>
          </a:p>
        </p:txBody>
      </p:sp>
      <p:sp>
        <p:nvSpPr>
          <p:cNvPr id="10" name="文字方塊 9"/>
          <p:cNvSpPr txBox="1"/>
          <p:nvPr/>
        </p:nvSpPr>
        <p:spPr>
          <a:xfrm>
            <a:off x="344911" y="5138676"/>
            <a:ext cx="4299098" cy="1200329"/>
          </a:xfrm>
          <a:prstGeom prst="rect">
            <a:avLst/>
          </a:prstGeom>
          <a:noFill/>
        </p:spPr>
        <p:txBody>
          <a:bodyPr wrap="square" rtlCol="0">
            <a:spAutoFit/>
          </a:bodyPr>
          <a:lstStyle/>
          <a:p>
            <a:r>
              <a:rPr lang="en-US" altLang="zh-TW" sz="2400" b="1" dirty="0"/>
              <a:t>High total cost of </a:t>
            </a:r>
            <a:r>
              <a:rPr lang="en-US" altLang="zh-TW" sz="2400" b="1" dirty="0" smtClean="0"/>
              <a:t>ownership</a:t>
            </a:r>
          </a:p>
          <a:p>
            <a:pPr marL="285750" indent="-285750">
              <a:buFont typeface="Arial" pitchFamily="34" charset="0"/>
              <a:buChar char="•"/>
            </a:pPr>
            <a:r>
              <a:rPr lang="en-US" altLang="zh-TW" sz="1600" dirty="0" smtClean="0">
                <a:solidFill>
                  <a:schemeClr val="accent3">
                    <a:lumMod val="75000"/>
                  </a:schemeClr>
                </a:solidFill>
              </a:rPr>
              <a:t>High </a:t>
            </a:r>
            <a:r>
              <a:rPr lang="en-US" altLang="zh-TW" sz="1600" dirty="0">
                <a:solidFill>
                  <a:schemeClr val="accent3">
                    <a:lumMod val="75000"/>
                  </a:schemeClr>
                </a:solidFill>
              </a:rPr>
              <a:t>cost of </a:t>
            </a:r>
            <a:r>
              <a:rPr lang="en-US" altLang="zh-TW" sz="1600" dirty="0" smtClean="0">
                <a:solidFill>
                  <a:schemeClr val="accent3">
                    <a:lumMod val="75000"/>
                  </a:schemeClr>
                </a:solidFill>
              </a:rPr>
              <a:t>PC </a:t>
            </a:r>
            <a:r>
              <a:rPr lang="en-US" altLang="zh-TW" sz="1600" dirty="0">
                <a:solidFill>
                  <a:schemeClr val="accent3">
                    <a:lumMod val="75000"/>
                  </a:schemeClr>
                </a:solidFill>
              </a:rPr>
              <a:t>management and </a:t>
            </a:r>
            <a:r>
              <a:rPr lang="en-US" altLang="zh-TW" sz="1600" dirty="0" smtClean="0">
                <a:solidFill>
                  <a:schemeClr val="accent3">
                    <a:lumMod val="75000"/>
                  </a:schemeClr>
                </a:solidFill>
              </a:rPr>
              <a:t>support</a:t>
            </a:r>
          </a:p>
          <a:p>
            <a:pPr marL="285750" indent="-285750">
              <a:buFont typeface="Arial" pitchFamily="34" charset="0"/>
              <a:buChar char="•"/>
            </a:pPr>
            <a:r>
              <a:rPr lang="en-US" altLang="zh-TW" sz="1600" dirty="0" smtClean="0">
                <a:solidFill>
                  <a:schemeClr val="accent3">
                    <a:lumMod val="75000"/>
                  </a:schemeClr>
                </a:solidFill>
              </a:rPr>
              <a:t>Lack </a:t>
            </a:r>
            <a:r>
              <a:rPr lang="en-US" altLang="zh-TW" sz="1600" dirty="0">
                <a:solidFill>
                  <a:schemeClr val="accent3">
                    <a:lumMod val="75000"/>
                  </a:schemeClr>
                </a:solidFill>
              </a:rPr>
              <a:t>of standardization and the need for support personnel </a:t>
            </a:r>
            <a:r>
              <a:rPr lang="en-US" altLang="zh-TW" sz="1600" dirty="0" smtClean="0">
                <a:solidFill>
                  <a:schemeClr val="accent3">
                    <a:lumMod val="75000"/>
                  </a:schemeClr>
                </a:solidFill>
              </a:rPr>
              <a:t>to </a:t>
            </a:r>
            <a:r>
              <a:rPr lang="en-US" altLang="zh-TW" sz="1600" dirty="0">
                <a:solidFill>
                  <a:schemeClr val="accent3">
                    <a:lumMod val="75000"/>
                  </a:schemeClr>
                </a:solidFill>
              </a:rPr>
              <a:t>troubleshoot </a:t>
            </a:r>
            <a:r>
              <a:rPr lang="en-US" altLang="zh-TW" sz="1600" dirty="0" smtClean="0">
                <a:solidFill>
                  <a:schemeClr val="accent3">
                    <a:lumMod val="75000"/>
                  </a:schemeClr>
                </a:solidFill>
              </a:rPr>
              <a:t>issues</a:t>
            </a:r>
            <a:endParaRPr lang="zh-TW" altLang="en-US" sz="1600" dirty="0">
              <a:solidFill>
                <a:schemeClr val="accent3">
                  <a:lumMod val="75000"/>
                </a:schemeClr>
              </a:solidFill>
            </a:endParaRPr>
          </a:p>
        </p:txBody>
      </p:sp>
      <p:sp>
        <p:nvSpPr>
          <p:cNvPr id="9" name="矩形 8"/>
          <p:cNvSpPr/>
          <p:nvPr/>
        </p:nvSpPr>
        <p:spPr>
          <a:xfrm>
            <a:off x="4408489" y="5141510"/>
            <a:ext cx="4628007" cy="1446550"/>
          </a:xfrm>
          <a:prstGeom prst="rect">
            <a:avLst/>
          </a:prstGeom>
        </p:spPr>
        <p:txBody>
          <a:bodyPr wrap="square">
            <a:spAutoFit/>
          </a:bodyPr>
          <a:lstStyle/>
          <a:p>
            <a:r>
              <a:rPr lang="en-US" altLang="zh-TW" sz="2400" b="1" dirty="0"/>
              <a:t>Difficult to protect and secure </a:t>
            </a:r>
            <a:r>
              <a:rPr lang="en-US" altLang="zh-TW" sz="2400" b="1" dirty="0" smtClean="0"/>
              <a:t>data</a:t>
            </a:r>
          </a:p>
          <a:p>
            <a:pPr marL="342900" indent="-342900">
              <a:buFont typeface="Arial" pitchFamily="34" charset="0"/>
              <a:buChar char="•"/>
            </a:pPr>
            <a:r>
              <a:rPr lang="en-US" altLang="zh-TW" sz="1600" dirty="0" smtClean="0">
                <a:solidFill>
                  <a:schemeClr val="accent3">
                    <a:lumMod val="75000"/>
                  </a:schemeClr>
                </a:solidFill>
              </a:rPr>
              <a:t>Data back-up and data restored when PCs are failed or files are lost</a:t>
            </a:r>
            <a:endParaRPr lang="en-US" altLang="zh-TW" sz="1600" dirty="0">
              <a:solidFill>
                <a:schemeClr val="accent3">
                  <a:lumMod val="75000"/>
                </a:schemeClr>
              </a:solidFill>
            </a:endParaRPr>
          </a:p>
          <a:p>
            <a:pPr marL="342900" indent="-342900">
              <a:buFont typeface="Arial" pitchFamily="34" charset="0"/>
              <a:buChar char="•"/>
            </a:pPr>
            <a:r>
              <a:rPr lang="en-US" altLang="zh-TW" sz="1600" dirty="0" smtClean="0">
                <a:solidFill>
                  <a:schemeClr val="accent3">
                    <a:lumMod val="75000"/>
                  </a:schemeClr>
                </a:solidFill>
              </a:rPr>
              <a:t>The </a:t>
            </a:r>
            <a:r>
              <a:rPr lang="en-US" altLang="zh-TW" sz="1600" dirty="0">
                <a:solidFill>
                  <a:schemeClr val="accent3">
                    <a:lumMod val="75000"/>
                  </a:schemeClr>
                </a:solidFill>
              </a:rPr>
              <a:t>risk of PC </a:t>
            </a:r>
            <a:r>
              <a:rPr lang="en-US" altLang="zh-TW" sz="1600" dirty="0" smtClean="0">
                <a:solidFill>
                  <a:schemeClr val="accent3">
                    <a:lumMod val="75000"/>
                  </a:schemeClr>
                </a:solidFill>
              </a:rPr>
              <a:t>theft </a:t>
            </a:r>
            <a:r>
              <a:rPr lang="en-US" altLang="zh-TW" sz="1600" dirty="0">
                <a:solidFill>
                  <a:schemeClr val="accent3">
                    <a:lumMod val="75000"/>
                  </a:schemeClr>
                </a:solidFill>
              </a:rPr>
              <a:t>threatens the security of important </a:t>
            </a:r>
            <a:r>
              <a:rPr lang="en-US" altLang="zh-TW" sz="1600" dirty="0" smtClean="0">
                <a:solidFill>
                  <a:schemeClr val="accent3">
                    <a:lumMod val="75000"/>
                  </a:schemeClr>
                </a:solidFill>
              </a:rPr>
              <a:t>data</a:t>
            </a:r>
            <a:endParaRPr lang="zh-TW" altLang="en-US" sz="2400" b="1" dirty="0"/>
          </a:p>
        </p:txBody>
      </p:sp>
      <p:sp>
        <p:nvSpPr>
          <p:cNvPr id="11" name="矩形 10"/>
          <p:cNvSpPr/>
          <p:nvPr/>
        </p:nvSpPr>
        <p:spPr>
          <a:xfrm>
            <a:off x="4898534" y="1484784"/>
            <a:ext cx="4004109" cy="707886"/>
          </a:xfrm>
          <a:prstGeom prst="rect">
            <a:avLst/>
          </a:prstGeom>
          <a:noFill/>
        </p:spPr>
        <p:txBody>
          <a:bodyPr wrap="square" rtlCol="0">
            <a:spAutoFit/>
          </a:bodyPr>
          <a:lstStyle/>
          <a:p>
            <a:r>
              <a:rPr lang="en-US" altLang="zh-TW" sz="2400" b="1" dirty="0"/>
              <a:t>Inefficient resource </a:t>
            </a:r>
            <a:r>
              <a:rPr lang="en-US" altLang="zh-TW" sz="2400" b="1" dirty="0" smtClean="0"/>
              <a:t>utilization</a:t>
            </a:r>
          </a:p>
          <a:p>
            <a:pPr marL="285750" indent="-285750">
              <a:buFont typeface="Arial" pitchFamily="34" charset="0"/>
              <a:buChar char="•"/>
            </a:pPr>
            <a:r>
              <a:rPr lang="en-US" altLang="zh-TW" sz="1600" dirty="0">
                <a:solidFill>
                  <a:schemeClr val="accent3">
                    <a:lumMod val="75000"/>
                  </a:schemeClr>
                </a:solidFill>
              </a:rPr>
              <a:t>The distributed nature of </a:t>
            </a:r>
            <a:r>
              <a:rPr lang="en-US" altLang="zh-TW" sz="1600" dirty="0" smtClean="0">
                <a:solidFill>
                  <a:schemeClr val="accent3">
                    <a:lumMod val="75000"/>
                  </a:schemeClr>
                </a:solidFill>
              </a:rPr>
              <a:t>PCs</a:t>
            </a:r>
            <a:endParaRPr lang="zh-TW" altLang="en-US" sz="1600" dirty="0">
              <a:solidFill>
                <a:schemeClr val="accent3">
                  <a:lumMod val="75000"/>
                </a:schemeClr>
              </a:solidFill>
            </a:endParaRPr>
          </a:p>
        </p:txBody>
      </p:sp>
    </p:spTree>
    <p:extLst>
      <p:ext uri="{BB962C8B-B14F-4D97-AF65-F5344CB8AC3E}">
        <p14:creationId xmlns="" xmlns:p14="http://schemas.microsoft.com/office/powerpoint/2010/main" val="22921181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Grp="1" noChangeArrowheads="1"/>
          </p:cNvSpPr>
          <p:nvPr>
            <p:ph type="title"/>
          </p:nvPr>
        </p:nvSpPr>
        <p:spPr/>
        <p:txBody>
          <a:bodyPr/>
          <a:lstStyle/>
          <a:p>
            <a:pPr eaLnBrk="1" hangingPunct="1"/>
            <a:r>
              <a:rPr lang="en-US" altLang="zh-TW" smtClean="0">
                <a:ea typeface="新細明體" charset="-120"/>
              </a:rPr>
              <a:t>VMware VDI Client Access</a:t>
            </a:r>
          </a:p>
        </p:txBody>
      </p:sp>
      <p:sp>
        <p:nvSpPr>
          <p:cNvPr id="26627" name="Rectangle 7"/>
          <p:cNvSpPr>
            <a:spLocks noGrp="1" noChangeArrowheads="1"/>
          </p:cNvSpPr>
          <p:nvPr>
            <p:ph type="body" idx="1"/>
          </p:nvPr>
        </p:nvSpPr>
        <p:spPr>
          <a:xfrm>
            <a:off x="395537" y="1295400"/>
            <a:ext cx="6081464" cy="4572000"/>
          </a:xfrm>
        </p:spPr>
        <p:txBody>
          <a:bodyPr/>
          <a:lstStyle/>
          <a:p>
            <a:pPr marL="0" indent="0" eaLnBrk="1" hangingPunct="1">
              <a:spcAft>
                <a:spcPct val="25000"/>
              </a:spcAft>
              <a:buFont typeface="Wingdings 3" pitchFamily="18" charset="2"/>
              <a:buNone/>
            </a:pPr>
            <a:r>
              <a:rPr lang="en-US" altLang="zh-TW" sz="2000" dirty="0" smtClean="0">
                <a:solidFill>
                  <a:schemeClr val="folHlink"/>
                </a:solidFill>
                <a:ea typeface="新細明體" charset="-120"/>
              </a:rPr>
              <a:t>Native Windows Client</a:t>
            </a:r>
          </a:p>
          <a:p>
            <a:pPr lvl="1" eaLnBrk="1" hangingPunct="1">
              <a:spcAft>
                <a:spcPct val="25000"/>
              </a:spcAft>
            </a:pPr>
            <a:r>
              <a:rPr lang="en-US" altLang="zh-TW" sz="1800" dirty="0" smtClean="0">
                <a:ea typeface="新細明體" charset="-120"/>
              </a:rPr>
              <a:t>Provides extended capabilities </a:t>
            </a:r>
            <a:br>
              <a:rPr lang="en-US" altLang="zh-TW" sz="1800" dirty="0" smtClean="0">
                <a:ea typeface="新細明體" charset="-120"/>
              </a:rPr>
            </a:br>
            <a:r>
              <a:rPr lang="en-US" altLang="zh-TW" sz="1800" dirty="0" smtClean="0">
                <a:ea typeface="新細明體" charset="-120"/>
              </a:rPr>
              <a:t>(e.g. USB device support on </a:t>
            </a:r>
            <a:br>
              <a:rPr lang="en-US" altLang="zh-TW" sz="1800" dirty="0" smtClean="0">
                <a:ea typeface="新細明體" charset="-120"/>
              </a:rPr>
            </a:br>
            <a:r>
              <a:rPr lang="en-US" altLang="zh-TW" sz="1800" dirty="0" smtClean="0">
                <a:ea typeface="新細明體" charset="-120"/>
              </a:rPr>
              <a:t>Windows XP &amp; Vista)</a:t>
            </a:r>
          </a:p>
          <a:p>
            <a:pPr marL="0" indent="0" eaLnBrk="1" hangingPunct="1">
              <a:spcBef>
                <a:spcPct val="75000"/>
              </a:spcBef>
              <a:spcAft>
                <a:spcPct val="25000"/>
              </a:spcAft>
              <a:buFont typeface="Wingdings 3" pitchFamily="18" charset="2"/>
              <a:buNone/>
            </a:pPr>
            <a:r>
              <a:rPr lang="en-US" altLang="zh-TW" sz="2000" dirty="0" smtClean="0">
                <a:solidFill>
                  <a:schemeClr val="folHlink"/>
                </a:solidFill>
                <a:ea typeface="新細明體" charset="-120"/>
              </a:rPr>
              <a:t>Thin-Client Support</a:t>
            </a:r>
          </a:p>
          <a:p>
            <a:pPr lvl="1" eaLnBrk="1" hangingPunct="1">
              <a:spcAft>
                <a:spcPct val="35000"/>
              </a:spcAft>
            </a:pPr>
            <a:r>
              <a:rPr lang="en-US" altLang="zh-TW" sz="1800" dirty="0" smtClean="0">
                <a:ea typeface="新細明體" charset="-120"/>
              </a:rPr>
              <a:t>Thin clients based on Linux and </a:t>
            </a:r>
            <a:r>
              <a:rPr lang="en-US" altLang="zh-TW" sz="1800" dirty="0" err="1" smtClean="0">
                <a:ea typeface="新細明體" charset="-120"/>
              </a:rPr>
              <a:t>XPe</a:t>
            </a:r>
            <a:endParaRPr lang="en-US" altLang="zh-TW" sz="1800" dirty="0" smtClean="0">
              <a:ea typeface="新細明體" charset="-120"/>
            </a:endParaRPr>
          </a:p>
          <a:p>
            <a:pPr lvl="1" eaLnBrk="1" hangingPunct="1">
              <a:spcAft>
                <a:spcPct val="35000"/>
              </a:spcAft>
            </a:pPr>
            <a:r>
              <a:rPr lang="en-US" altLang="zh-TW" sz="1800" dirty="0" smtClean="0">
                <a:ea typeface="新細明體" charset="-120"/>
              </a:rPr>
              <a:t>WYSE </a:t>
            </a:r>
            <a:r>
              <a:rPr lang="en-US" altLang="zh-TW" sz="1800" dirty="0" err="1" smtClean="0">
                <a:ea typeface="新細明體" charset="-120"/>
              </a:rPr>
              <a:t>ThinOS</a:t>
            </a:r>
            <a:r>
              <a:rPr lang="en-US" altLang="zh-TW" sz="1800" dirty="0" smtClean="0">
                <a:ea typeface="新細明體" charset="-120"/>
              </a:rPr>
              <a:t> models</a:t>
            </a:r>
          </a:p>
          <a:p>
            <a:pPr marL="0" indent="0" eaLnBrk="1" hangingPunct="1">
              <a:spcBef>
                <a:spcPct val="75000"/>
              </a:spcBef>
              <a:spcAft>
                <a:spcPct val="25000"/>
              </a:spcAft>
              <a:buFont typeface="Wingdings 3" pitchFamily="18" charset="2"/>
              <a:buNone/>
            </a:pPr>
            <a:r>
              <a:rPr lang="en-US" altLang="zh-TW" sz="2000" dirty="0" smtClean="0">
                <a:solidFill>
                  <a:schemeClr val="folHlink"/>
                </a:solidFill>
                <a:ea typeface="新細明體" charset="-120"/>
              </a:rPr>
              <a:t>Browser Access</a:t>
            </a:r>
          </a:p>
          <a:p>
            <a:pPr lvl="1" eaLnBrk="1" hangingPunct="1">
              <a:spcAft>
                <a:spcPct val="25000"/>
              </a:spcAft>
            </a:pPr>
            <a:r>
              <a:rPr lang="en-US" altLang="zh-TW" sz="1800" dirty="0" smtClean="0">
                <a:ea typeface="新細明體" charset="-120"/>
              </a:rPr>
              <a:t>Windows, Linux &amp; Mac</a:t>
            </a:r>
          </a:p>
          <a:p>
            <a:pPr marL="0" indent="0" eaLnBrk="1" hangingPunct="1">
              <a:spcAft>
                <a:spcPct val="25000"/>
              </a:spcAft>
              <a:buFont typeface="Wingdings 3" pitchFamily="18" charset="2"/>
              <a:buNone/>
            </a:pPr>
            <a:endParaRPr lang="en-US" altLang="zh-TW" sz="2000" dirty="0" smtClean="0">
              <a:ea typeface="新細明體" charset="-120"/>
            </a:endParaRPr>
          </a:p>
        </p:txBody>
      </p:sp>
      <p:pic>
        <p:nvPicPr>
          <p:cNvPr id="26628" name="Picture 4" descr="icon_ThinClient_q207"/>
          <p:cNvPicPr>
            <a:picLocks noChangeAspect="1" noChangeArrowheads="1"/>
          </p:cNvPicPr>
          <p:nvPr/>
        </p:nvPicPr>
        <p:blipFill>
          <a:blip r:embed="rId3" cstate="print"/>
          <a:srcRect/>
          <a:stretch>
            <a:fillRect/>
          </a:stretch>
        </p:blipFill>
        <p:spPr bwMode="auto">
          <a:xfrm>
            <a:off x="5976938" y="1747838"/>
            <a:ext cx="1719262" cy="26003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981074" y="404665"/>
            <a:ext cx="7911405" cy="592286"/>
          </a:xfrm>
        </p:spPr>
        <p:txBody>
          <a:bodyPr wrap="square">
            <a:normAutofit fontScale="90000"/>
          </a:bodyPr>
          <a:lstStyle/>
          <a:p>
            <a:pPr eaLnBrk="1" hangingPunct="1"/>
            <a:r>
              <a:rPr lang="en-US" altLang="zh-TW" dirty="0" smtClean="0">
                <a:ea typeface="新細明體" charset="-120"/>
              </a:rPr>
              <a:t>What Distinguishes VMware VDI?</a:t>
            </a:r>
          </a:p>
        </p:txBody>
      </p:sp>
      <p:sp>
        <p:nvSpPr>
          <p:cNvPr id="27651" name="Rectangle 3"/>
          <p:cNvSpPr>
            <a:spLocks noGrp="1" noChangeArrowheads="1"/>
          </p:cNvSpPr>
          <p:nvPr>
            <p:ph type="body" idx="1"/>
          </p:nvPr>
        </p:nvSpPr>
        <p:spPr>
          <a:xfrm>
            <a:off x="938213" y="1295400"/>
            <a:ext cx="5024437" cy="2851150"/>
          </a:xfrm>
        </p:spPr>
        <p:txBody>
          <a:bodyPr>
            <a:normAutofit lnSpcReduction="10000"/>
          </a:bodyPr>
          <a:lstStyle/>
          <a:p>
            <a:pPr marL="0" indent="0" eaLnBrk="1" hangingPunct="1">
              <a:spcAft>
                <a:spcPct val="0"/>
              </a:spcAft>
              <a:buFont typeface="Wingdings 3" pitchFamily="18" charset="2"/>
              <a:buNone/>
            </a:pPr>
            <a:r>
              <a:rPr lang="en-US" altLang="zh-TW" sz="2000" smtClean="0">
                <a:solidFill>
                  <a:schemeClr val="folHlink"/>
                </a:solidFill>
                <a:ea typeface="新細明體" charset="-120"/>
              </a:rPr>
              <a:t>Familiar End-User Experience</a:t>
            </a:r>
          </a:p>
          <a:p>
            <a:pPr lvl="1" eaLnBrk="1" hangingPunct="1">
              <a:spcBef>
                <a:spcPct val="50000"/>
              </a:spcBef>
              <a:spcAft>
                <a:spcPct val="0"/>
              </a:spcAft>
            </a:pPr>
            <a:r>
              <a:rPr lang="en-US" altLang="zh-TW" sz="1800" smtClean="0">
                <a:ea typeface="新細明體" charset="-120"/>
              </a:rPr>
              <a:t>Run applications with no modifications. Virtual desktop is unchanged.</a:t>
            </a:r>
          </a:p>
          <a:p>
            <a:pPr lvl="1" eaLnBrk="1" hangingPunct="1">
              <a:spcBef>
                <a:spcPct val="50000"/>
              </a:spcBef>
              <a:spcAft>
                <a:spcPct val="0"/>
              </a:spcAft>
            </a:pPr>
            <a:r>
              <a:rPr lang="en-US" altLang="zh-TW" sz="1800" smtClean="0">
                <a:ea typeface="新細明體" charset="-120"/>
              </a:rPr>
              <a:t>Leverage existing desktop mgmt tools</a:t>
            </a:r>
          </a:p>
          <a:p>
            <a:pPr lvl="1" eaLnBrk="1" hangingPunct="1">
              <a:spcBef>
                <a:spcPct val="50000"/>
              </a:spcBef>
              <a:spcAft>
                <a:spcPct val="0"/>
              </a:spcAft>
            </a:pPr>
            <a:r>
              <a:rPr lang="en-US" altLang="zh-TW" sz="1800" smtClean="0">
                <a:ea typeface="新細明體" charset="-120"/>
              </a:rPr>
              <a:t>Support for USB devices through RDP extensions (e.g. local printing, storage, etc.)</a:t>
            </a:r>
          </a:p>
          <a:p>
            <a:pPr lvl="1" eaLnBrk="1" hangingPunct="1">
              <a:spcBef>
                <a:spcPct val="50000"/>
              </a:spcBef>
              <a:spcAft>
                <a:spcPct val="0"/>
              </a:spcAft>
            </a:pPr>
            <a:r>
              <a:rPr lang="en-US" altLang="zh-TW" sz="1800" smtClean="0">
                <a:ea typeface="新細明體" charset="-120"/>
              </a:rPr>
              <a:t>Support multi-monitors in “stretch mode”</a:t>
            </a:r>
          </a:p>
          <a:p>
            <a:pPr marL="0" indent="0" eaLnBrk="1" hangingPunct="1">
              <a:spcBef>
                <a:spcPct val="50000"/>
              </a:spcBef>
              <a:spcAft>
                <a:spcPct val="0"/>
              </a:spcAft>
              <a:buFont typeface="Wingdings 3" pitchFamily="18" charset="2"/>
              <a:buNone/>
            </a:pPr>
            <a:endParaRPr lang="en-US" altLang="zh-TW" sz="1800" b="0" smtClean="0">
              <a:ea typeface="新細明體" charset="-120"/>
            </a:endParaRPr>
          </a:p>
        </p:txBody>
      </p:sp>
      <p:grpSp>
        <p:nvGrpSpPr>
          <p:cNvPr id="2" name="Group 4"/>
          <p:cNvGrpSpPr>
            <a:grpSpLocks/>
          </p:cNvGrpSpPr>
          <p:nvPr/>
        </p:nvGrpSpPr>
        <p:grpSpPr bwMode="auto">
          <a:xfrm>
            <a:off x="6496050" y="1585913"/>
            <a:ext cx="2308225" cy="2989262"/>
            <a:chOff x="3949" y="963"/>
            <a:chExt cx="1454" cy="1883"/>
          </a:xfrm>
        </p:grpSpPr>
        <p:sp>
          <p:nvSpPr>
            <p:cNvPr id="27654" name="Rectangle 5"/>
            <p:cNvSpPr>
              <a:spLocks noChangeArrowheads="1"/>
            </p:cNvSpPr>
            <p:nvPr/>
          </p:nvSpPr>
          <p:spPr bwMode="auto">
            <a:xfrm>
              <a:off x="3949" y="981"/>
              <a:ext cx="1440" cy="1836"/>
            </a:xfrm>
            <a:prstGeom prst="rect">
              <a:avLst/>
            </a:prstGeom>
            <a:gradFill rotWithShape="1">
              <a:gsLst>
                <a:gs pos="0">
                  <a:srgbClr val="FFCC66">
                    <a:alpha val="21999"/>
                  </a:srgbClr>
                </a:gs>
                <a:gs pos="100000">
                  <a:srgbClr val="FFF0D3">
                    <a:alpha val="21999"/>
                  </a:srgbClr>
                </a:gs>
              </a:gsLst>
              <a:lin ang="5400000" scaled="1"/>
            </a:gradFill>
            <a:ln w="9525">
              <a:noFill/>
              <a:miter lim="800000"/>
              <a:headEnd/>
              <a:tailEnd/>
            </a:ln>
          </p:spPr>
          <p:txBody>
            <a:bodyPr wrap="none" anchor="ctr"/>
            <a:lstStyle/>
            <a:p>
              <a:endParaRPr lang="en-GB"/>
            </a:p>
          </p:txBody>
        </p:sp>
        <p:sp>
          <p:nvSpPr>
            <p:cNvPr id="27655" name="Text Box 6"/>
            <p:cNvSpPr txBox="1">
              <a:spLocks noChangeArrowheads="1"/>
            </p:cNvSpPr>
            <p:nvPr/>
          </p:nvSpPr>
          <p:spPr bwMode="auto">
            <a:xfrm>
              <a:off x="4021" y="1050"/>
              <a:ext cx="1265" cy="1118"/>
            </a:xfrm>
            <a:prstGeom prst="rect">
              <a:avLst/>
            </a:prstGeom>
            <a:noFill/>
            <a:ln w="12700" algn="ctr">
              <a:noFill/>
              <a:miter lim="800000"/>
              <a:headEnd/>
              <a:tailEnd/>
            </a:ln>
          </p:spPr>
          <p:txBody>
            <a:bodyPr>
              <a:spAutoFit/>
            </a:bodyPr>
            <a:lstStyle/>
            <a:p>
              <a:pPr algn="l">
                <a:spcBef>
                  <a:spcPct val="50000"/>
                </a:spcBef>
              </a:pPr>
              <a:r>
                <a:rPr lang="en-US" altLang="zh-TW" sz="1100" b="1">
                  <a:solidFill>
                    <a:schemeClr val="tx2"/>
                  </a:solidFill>
                  <a:ea typeface="新細明體" charset="-120"/>
                </a:rPr>
                <a:t>“Our users love their hosted desktops.  One user was totally upset and crying because she thought she had lost her documents. She couldn’t believe it when the terminal came back up and everything was just how she had left it.”</a:t>
              </a:r>
            </a:p>
          </p:txBody>
        </p:sp>
        <p:sp>
          <p:nvSpPr>
            <p:cNvPr id="27656" name="Rectangle 7"/>
            <p:cNvSpPr>
              <a:spLocks noChangeArrowheads="1"/>
            </p:cNvSpPr>
            <p:nvPr/>
          </p:nvSpPr>
          <p:spPr bwMode="auto">
            <a:xfrm>
              <a:off x="4021" y="2233"/>
              <a:ext cx="1382" cy="491"/>
            </a:xfrm>
            <a:prstGeom prst="rect">
              <a:avLst/>
            </a:prstGeom>
            <a:noFill/>
            <a:ln w="12700" algn="ctr">
              <a:noFill/>
              <a:miter lim="800000"/>
              <a:headEnd/>
              <a:tailEnd/>
            </a:ln>
          </p:spPr>
          <p:txBody>
            <a:bodyPr>
              <a:spAutoFit/>
            </a:bodyPr>
            <a:lstStyle/>
            <a:p>
              <a:pPr algn="l">
                <a:spcBef>
                  <a:spcPct val="50000"/>
                </a:spcBef>
              </a:pPr>
              <a:r>
                <a:rPr lang="en-US" altLang="zh-TW" sz="1200" b="1">
                  <a:solidFill>
                    <a:schemeClr val="tx2"/>
                  </a:solidFill>
                  <a:ea typeface="新細明體" charset="-120"/>
                </a:rPr>
                <a:t>David Siles</a:t>
              </a:r>
              <a:br>
                <a:rPr lang="en-US" altLang="zh-TW" sz="1200" b="1">
                  <a:solidFill>
                    <a:schemeClr val="tx2"/>
                  </a:solidFill>
                  <a:ea typeface="新細明體" charset="-120"/>
                </a:rPr>
              </a:br>
              <a:r>
                <a:rPr lang="en-US" altLang="zh-TW" sz="1100">
                  <a:solidFill>
                    <a:schemeClr val="tx2"/>
                  </a:solidFill>
                  <a:ea typeface="新細明體" charset="-120"/>
                </a:rPr>
                <a:t>CTO</a:t>
              </a:r>
              <a:r>
                <a:rPr lang="en-US" altLang="zh-TW" sz="1100" b="1">
                  <a:solidFill>
                    <a:schemeClr val="tx2"/>
                  </a:solidFill>
                  <a:ea typeface="新細明體" charset="-120"/>
                </a:rPr>
                <a:t/>
              </a:r>
              <a:br>
                <a:rPr lang="en-US" altLang="zh-TW" sz="1100" b="1">
                  <a:solidFill>
                    <a:schemeClr val="tx2"/>
                  </a:solidFill>
                  <a:ea typeface="新細明體" charset="-120"/>
                </a:rPr>
              </a:br>
              <a:r>
                <a:rPr lang="en-US" altLang="zh-TW" sz="1100">
                  <a:solidFill>
                    <a:schemeClr val="tx2"/>
                  </a:solidFill>
                  <a:ea typeface="新細明體" charset="-120"/>
                </a:rPr>
                <a:t>Kane County Government (Illinois)</a:t>
              </a:r>
            </a:p>
          </p:txBody>
        </p:sp>
        <p:sp>
          <p:nvSpPr>
            <p:cNvPr id="27657" name="Line 8"/>
            <p:cNvSpPr>
              <a:spLocks noChangeShapeType="1"/>
            </p:cNvSpPr>
            <p:nvPr/>
          </p:nvSpPr>
          <p:spPr bwMode="auto">
            <a:xfrm>
              <a:off x="3949" y="963"/>
              <a:ext cx="1440" cy="0"/>
            </a:xfrm>
            <a:prstGeom prst="line">
              <a:avLst/>
            </a:prstGeom>
            <a:noFill/>
            <a:ln w="19050">
              <a:solidFill>
                <a:srgbClr val="FDB913"/>
              </a:solidFill>
              <a:round/>
              <a:headEnd/>
              <a:tailEnd/>
            </a:ln>
          </p:spPr>
          <p:txBody>
            <a:bodyPr anchor="ctr"/>
            <a:lstStyle/>
            <a:p>
              <a:endParaRPr lang="zh-TW" altLang="en-US"/>
            </a:p>
          </p:txBody>
        </p:sp>
        <p:sp>
          <p:nvSpPr>
            <p:cNvPr id="27658" name="Line 9"/>
            <p:cNvSpPr>
              <a:spLocks noChangeShapeType="1"/>
            </p:cNvSpPr>
            <p:nvPr/>
          </p:nvSpPr>
          <p:spPr bwMode="auto">
            <a:xfrm>
              <a:off x="3949" y="2846"/>
              <a:ext cx="1440" cy="0"/>
            </a:xfrm>
            <a:prstGeom prst="line">
              <a:avLst/>
            </a:prstGeom>
            <a:noFill/>
            <a:ln w="19050">
              <a:solidFill>
                <a:srgbClr val="FDB913"/>
              </a:solidFill>
              <a:round/>
              <a:headEnd/>
              <a:tailEnd/>
            </a:ln>
          </p:spPr>
          <p:txBody>
            <a:bodyPr anchor="ctr"/>
            <a:lstStyle/>
            <a:p>
              <a:endParaRPr lang="zh-TW" altLang="en-US"/>
            </a:p>
          </p:txBody>
        </p:sp>
      </p:grpSp>
      <p:sp>
        <p:nvSpPr>
          <p:cNvPr id="27653" name="Text Box 10"/>
          <p:cNvSpPr txBox="1">
            <a:spLocks noChangeArrowheads="1"/>
          </p:cNvSpPr>
          <p:nvPr/>
        </p:nvSpPr>
        <p:spPr bwMode="auto">
          <a:xfrm>
            <a:off x="981075" y="4556125"/>
            <a:ext cx="4438650" cy="701675"/>
          </a:xfrm>
          <a:prstGeom prst="rect">
            <a:avLst/>
          </a:prstGeom>
          <a:noFill/>
          <a:ln w="9525" algn="ctr">
            <a:noFill/>
            <a:miter lim="800000"/>
            <a:headEnd/>
            <a:tailEnd/>
          </a:ln>
        </p:spPr>
        <p:txBody>
          <a:bodyPr>
            <a:spAutoFit/>
          </a:bodyPr>
          <a:lstStyle/>
          <a:p>
            <a:pPr>
              <a:spcBef>
                <a:spcPct val="100000"/>
              </a:spcBef>
              <a:buClr>
                <a:schemeClr val="accent1"/>
              </a:buClr>
              <a:buFont typeface="Arial Black" pitchFamily="34" charset="0"/>
              <a:buNone/>
            </a:pPr>
            <a:r>
              <a:rPr lang="en-US" altLang="zh-TW" sz="2000" b="1" i="1" dirty="0">
                <a:solidFill>
                  <a:schemeClr val="folHlink"/>
                </a:solidFill>
                <a:ea typeface="新細明體" charset="-120"/>
              </a:rPr>
              <a:t>Making the move to virtual desktops as seamless as possible</a:t>
            </a:r>
          </a:p>
        </p:txBody>
      </p:sp>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981074" y="595313"/>
            <a:ext cx="7623373" cy="403225"/>
          </a:xfrm>
        </p:spPr>
        <p:txBody>
          <a:bodyPr wrap="square">
            <a:normAutofit fontScale="90000"/>
          </a:bodyPr>
          <a:lstStyle/>
          <a:p>
            <a:pPr eaLnBrk="1" hangingPunct="1"/>
            <a:r>
              <a:rPr lang="en-US" altLang="zh-TW" dirty="0" smtClean="0">
                <a:ea typeface="新細明體" charset="-120"/>
              </a:rPr>
              <a:t>What Distinguishes VMware VDI? </a:t>
            </a:r>
          </a:p>
        </p:txBody>
      </p:sp>
      <p:sp>
        <p:nvSpPr>
          <p:cNvPr id="28675" name="Rectangle 3"/>
          <p:cNvSpPr>
            <a:spLocks noGrp="1" noChangeArrowheads="1"/>
          </p:cNvSpPr>
          <p:nvPr>
            <p:ph type="body" idx="1"/>
          </p:nvPr>
        </p:nvSpPr>
        <p:spPr>
          <a:xfrm>
            <a:off x="323528" y="1737320"/>
            <a:ext cx="4262761" cy="4572000"/>
          </a:xfrm>
        </p:spPr>
        <p:txBody>
          <a:bodyPr>
            <a:normAutofit/>
          </a:bodyPr>
          <a:lstStyle/>
          <a:p>
            <a:pPr marL="0" indent="0" eaLnBrk="1" hangingPunct="1">
              <a:spcBef>
                <a:spcPct val="25000"/>
              </a:spcBef>
              <a:spcAft>
                <a:spcPct val="0"/>
              </a:spcAft>
              <a:buFont typeface="Wingdings 3" pitchFamily="18" charset="2"/>
              <a:buNone/>
            </a:pPr>
            <a:r>
              <a:rPr lang="en-US" altLang="zh-TW" sz="2000" dirty="0" smtClean="0">
                <a:solidFill>
                  <a:schemeClr val="folHlink"/>
                </a:solidFill>
                <a:ea typeface="新細明體" charset="-120"/>
              </a:rPr>
              <a:t>Rapid Deployment</a:t>
            </a:r>
          </a:p>
          <a:p>
            <a:pPr lvl="1" eaLnBrk="1" hangingPunct="1">
              <a:spcBef>
                <a:spcPct val="50000"/>
              </a:spcBef>
              <a:spcAft>
                <a:spcPct val="0"/>
              </a:spcAft>
            </a:pPr>
            <a:r>
              <a:rPr lang="en-US" altLang="zh-TW" sz="1800" dirty="0" smtClean="0">
                <a:ea typeface="新細明體" charset="-120"/>
              </a:rPr>
              <a:t>VMware Infrastructure templates can be used to replicate 1000s of desktops quickly</a:t>
            </a:r>
          </a:p>
          <a:p>
            <a:pPr lvl="1" eaLnBrk="1" hangingPunct="1">
              <a:spcBef>
                <a:spcPct val="50000"/>
              </a:spcBef>
              <a:spcAft>
                <a:spcPct val="0"/>
              </a:spcAft>
            </a:pPr>
            <a:r>
              <a:rPr lang="en-US" altLang="zh-TW" sz="1800" dirty="0" smtClean="0">
                <a:ea typeface="新細明體" charset="-120"/>
              </a:rPr>
              <a:t>Automatic desktop provisioning with VDI pooling capabilities</a:t>
            </a:r>
          </a:p>
          <a:p>
            <a:pPr lvl="1" eaLnBrk="1" hangingPunct="1">
              <a:spcBef>
                <a:spcPct val="50000"/>
              </a:spcBef>
              <a:spcAft>
                <a:spcPct val="0"/>
              </a:spcAft>
            </a:pPr>
            <a:r>
              <a:rPr lang="en-US" altLang="zh-TW" sz="1800" dirty="0" smtClean="0">
                <a:ea typeface="新細明體" charset="-120"/>
              </a:rPr>
              <a:t>Rapid redeployments of virtual images throughout desktop lifecycle</a:t>
            </a:r>
          </a:p>
          <a:p>
            <a:pPr lvl="2" eaLnBrk="1" hangingPunct="1">
              <a:spcBef>
                <a:spcPct val="25000"/>
              </a:spcBef>
              <a:spcAft>
                <a:spcPct val="0"/>
              </a:spcAft>
            </a:pPr>
            <a:r>
              <a:rPr lang="en-US" altLang="zh-TW" sz="1600" dirty="0" smtClean="0">
                <a:ea typeface="新細明體" charset="-120"/>
              </a:rPr>
              <a:t>Changing, patching, restarting images improved when centralized &amp; virtualized</a:t>
            </a:r>
          </a:p>
          <a:p>
            <a:pPr marL="0" indent="0" eaLnBrk="1" hangingPunct="1">
              <a:buFont typeface="Wingdings 3" pitchFamily="18" charset="2"/>
              <a:buNone/>
            </a:pPr>
            <a:endParaRPr lang="en-US" altLang="zh-TW" sz="1800" dirty="0" smtClean="0">
              <a:ea typeface="新細明體" charset="-120"/>
            </a:endParaRPr>
          </a:p>
        </p:txBody>
      </p:sp>
      <p:pic>
        <p:nvPicPr>
          <p:cNvPr id="28677" name="Picture 5" descr="rapid_2"/>
          <p:cNvPicPr>
            <a:picLocks noChangeAspect="1" noChangeArrowheads="1"/>
          </p:cNvPicPr>
          <p:nvPr/>
        </p:nvPicPr>
        <p:blipFill>
          <a:blip r:embed="rId3" cstate="print"/>
          <a:srcRect/>
          <a:stretch>
            <a:fillRect/>
          </a:stretch>
        </p:blipFill>
        <p:spPr bwMode="auto">
          <a:xfrm>
            <a:off x="4538663" y="1988840"/>
            <a:ext cx="4378325" cy="3654425"/>
          </a:xfrm>
          <a:prstGeom prst="rect">
            <a:avLst/>
          </a:prstGeom>
          <a:noFill/>
          <a:ln w="9525">
            <a:noFill/>
            <a:miter lim="800000"/>
            <a:headEnd/>
            <a:tailEnd/>
          </a:ln>
        </p:spPr>
      </p:pic>
      <p:pic>
        <p:nvPicPr>
          <p:cNvPr id="579590" name="Picture 6" descr="rapid_2b"/>
          <p:cNvPicPr>
            <a:picLocks noChangeAspect="1" noChangeArrowheads="1"/>
          </p:cNvPicPr>
          <p:nvPr/>
        </p:nvPicPr>
        <p:blipFill>
          <a:blip r:embed="rId4" cstate="print"/>
          <a:srcRect/>
          <a:stretch>
            <a:fillRect/>
          </a:stretch>
        </p:blipFill>
        <p:spPr bwMode="auto">
          <a:xfrm>
            <a:off x="4949825" y="4209752"/>
            <a:ext cx="1919288" cy="1227138"/>
          </a:xfrm>
          <a:prstGeom prst="rect">
            <a:avLst/>
          </a:prstGeom>
          <a:noFill/>
          <a:ln w="9525">
            <a:noFill/>
            <a:miter lim="800000"/>
            <a:headEnd/>
            <a:tailEnd/>
          </a:ln>
        </p:spPr>
      </p:pic>
      <p:pic>
        <p:nvPicPr>
          <p:cNvPr id="579591" name="Picture 7" descr="rapid_2c"/>
          <p:cNvPicPr>
            <a:picLocks noChangeAspect="1" noChangeArrowheads="1"/>
          </p:cNvPicPr>
          <p:nvPr/>
        </p:nvPicPr>
        <p:blipFill>
          <a:blip r:embed="rId5" cstate="print"/>
          <a:srcRect/>
          <a:stretch>
            <a:fillRect/>
          </a:stretch>
        </p:blipFill>
        <p:spPr bwMode="auto">
          <a:xfrm>
            <a:off x="4521200" y="4476452"/>
            <a:ext cx="1846263" cy="1198563"/>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9590"/>
                                        </p:tgtEl>
                                        <p:attrNameLst>
                                          <p:attrName>style.visibility</p:attrName>
                                        </p:attrNameLst>
                                      </p:cBhvr>
                                      <p:to>
                                        <p:strVal val="visible"/>
                                      </p:to>
                                    </p:set>
                                    <p:animEffect transition="in" filter="fade">
                                      <p:cBhvr>
                                        <p:cTn id="7" dur="1000"/>
                                        <p:tgtEl>
                                          <p:spTgt spid="57959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79591"/>
                                        </p:tgtEl>
                                        <p:attrNameLst>
                                          <p:attrName>style.visibility</p:attrName>
                                        </p:attrNameLst>
                                      </p:cBhvr>
                                      <p:to>
                                        <p:strVal val="visible"/>
                                      </p:to>
                                    </p:set>
                                    <p:animEffect transition="in" filter="fade">
                                      <p:cBhvr>
                                        <p:cTn id="11" dur="1000"/>
                                        <p:tgtEl>
                                          <p:spTgt spid="579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981074" y="476673"/>
            <a:ext cx="7695381" cy="521866"/>
          </a:xfrm>
        </p:spPr>
        <p:txBody>
          <a:bodyPr wrap="square">
            <a:normAutofit fontScale="90000"/>
          </a:bodyPr>
          <a:lstStyle/>
          <a:p>
            <a:pPr eaLnBrk="1" hangingPunct="1"/>
            <a:r>
              <a:rPr lang="en-US" altLang="zh-TW" dirty="0" smtClean="0">
                <a:ea typeface="新細明體" charset="-120"/>
              </a:rPr>
              <a:t>How Customers Use VMware VDI</a:t>
            </a:r>
          </a:p>
        </p:txBody>
      </p:sp>
      <p:sp>
        <p:nvSpPr>
          <p:cNvPr id="34819" name="Line 3"/>
          <p:cNvSpPr>
            <a:spLocks noChangeShapeType="1"/>
          </p:cNvSpPr>
          <p:nvPr/>
        </p:nvSpPr>
        <p:spPr bwMode="auto">
          <a:xfrm>
            <a:off x="609600" y="2601913"/>
            <a:ext cx="8077200" cy="0"/>
          </a:xfrm>
          <a:prstGeom prst="line">
            <a:avLst/>
          </a:prstGeom>
          <a:noFill/>
          <a:ln w="19050">
            <a:solidFill>
              <a:srgbClr val="AAAA8C"/>
            </a:solidFill>
            <a:round/>
            <a:headEnd/>
            <a:tailEnd/>
          </a:ln>
        </p:spPr>
        <p:txBody>
          <a:bodyPr anchor="ctr"/>
          <a:lstStyle/>
          <a:p>
            <a:endParaRPr lang="zh-TW" altLang="en-US"/>
          </a:p>
        </p:txBody>
      </p:sp>
      <p:sp>
        <p:nvSpPr>
          <p:cNvPr id="34820" name="Rectangle 4"/>
          <p:cNvSpPr>
            <a:spLocks noChangeArrowheads="1"/>
          </p:cNvSpPr>
          <p:nvPr/>
        </p:nvSpPr>
        <p:spPr bwMode="auto">
          <a:xfrm>
            <a:off x="2057400" y="1289050"/>
            <a:ext cx="6702425" cy="1017588"/>
          </a:xfrm>
          <a:prstGeom prst="rect">
            <a:avLst/>
          </a:prstGeom>
          <a:noFill/>
          <a:ln w="9525">
            <a:noFill/>
            <a:miter lim="800000"/>
            <a:headEnd/>
            <a:tailEnd/>
          </a:ln>
        </p:spPr>
        <p:txBody>
          <a:bodyPr>
            <a:spAutoFit/>
          </a:bodyPr>
          <a:lstStyle/>
          <a:p>
            <a:pPr algn="l"/>
            <a:r>
              <a:rPr lang="en-US" altLang="zh-TW" b="1" dirty="0">
                <a:solidFill>
                  <a:schemeClr val="folHlink"/>
                </a:solidFill>
                <a:ea typeface="新細明體" charset="-120"/>
              </a:rPr>
              <a:t>Desktop PC Replacement</a:t>
            </a:r>
            <a:r>
              <a:rPr lang="en-US" altLang="zh-TW" b="1" dirty="0">
                <a:solidFill>
                  <a:schemeClr val="accent1"/>
                </a:solidFill>
                <a:ea typeface="新細明體" charset="-120"/>
              </a:rPr>
              <a:t> </a:t>
            </a:r>
          </a:p>
          <a:p>
            <a:pPr algn="l">
              <a:spcBef>
                <a:spcPct val="20000"/>
              </a:spcBef>
            </a:pPr>
            <a:r>
              <a:rPr lang="en-US" altLang="zh-TW" sz="1400" dirty="0">
                <a:solidFill>
                  <a:schemeClr val="tx2"/>
                </a:solidFill>
                <a:ea typeface="新細明體" charset="-120"/>
              </a:rPr>
              <a:t>Replace traditional PCs with thin clients, repurposed PCs or less costly desktop hardware. Address short desktop lifecycles. Simplify moves, adds &amp; changes (MACs) because the desktop images are administered in corporate data center.</a:t>
            </a:r>
          </a:p>
        </p:txBody>
      </p:sp>
      <p:sp>
        <p:nvSpPr>
          <p:cNvPr id="34821" name="Line 5"/>
          <p:cNvSpPr>
            <a:spLocks noChangeShapeType="1"/>
          </p:cNvSpPr>
          <p:nvPr/>
        </p:nvSpPr>
        <p:spPr bwMode="auto">
          <a:xfrm>
            <a:off x="609600" y="4332288"/>
            <a:ext cx="8077200" cy="0"/>
          </a:xfrm>
          <a:prstGeom prst="line">
            <a:avLst/>
          </a:prstGeom>
          <a:noFill/>
          <a:ln w="19050">
            <a:solidFill>
              <a:srgbClr val="AAAA8C"/>
            </a:solidFill>
            <a:round/>
            <a:headEnd/>
            <a:tailEnd/>
          </a:ln>
        </p:spPr>
        <p:txBody>
          <a:bodyPr anchor="ctr"/>
          <a:lstStyle/>
          <a:p>
            <a:endParaRPr lang="zh-TW" altLang="en-US"/>
          </a:p>
        </p:txBody>
      </p:sp>
      <p:sp>
        <p:nvSpPr>
          <p:cNvPr id="34822" name="Rectangle 6"/>
          <p:cNvSpPr>
            <a:spLocks noChangeArrowheads="1"/>
          </p:cNvSpPr>
          <p:nvPr/>
        </p:nvSpPr>
        <p:spPr bwMode="auto">
          <a:xfrm>
            <a:off x="2057400" y="4537075"/>
            <a:ext cx="6702425" cy="1017588"/>
          </a:xfrm>
          <a:prstGeom prst="rect">
            <a:avLst/>
          </a:prstGeom>
          <a:noFill/>
          <a:ln w="9525">
            <a:noFill/>
            <a:miter lim="800000"/>
            <a:headEnd/>
            <a:tailEnd/>
          </a:ln>
        </p:spPr>
        <p:txBody>
          <a:bodyPr>
            <a:spAutoFit/>
          </a:bodyPr>
          <a:lstStyle/>
          <a:p>
            <a:pPr algn="l">
              <a:spcBef>
                <a:spcPct val="20000"/>
              </a:spcBef>
            </a:pPr>
            <a:r>
              <a:rPr lang="en-US" altLang="zh-TW" b="1">
                <a:solidFill>
                  <a:schemeClr val="folHlink"/>
                </a:solidFill>
                <a:ea typeface="新細明體" charset="-120"/>
              </a:rPr>
              <a:t>Disaster Recovery &amp; Business Continuity</a:t>
            </a:r>
          </a:p>
          <a:p>
            <a:pPr algn="l">
              <a:spcBef>
                <a:spcPct val="20000"/>
              </a:spcBef>
            </a:pPr>
            <a:r>
              <a:rPr lang="en-US" altLang="zh-TW" sz="1400">
                <a:solidFill>
                  <a:schemeClr val="tx2"/>
                </a:solidFill>
                <a:ea typeface="新細明體" charset="-120"/>
              </a:rPr>
              <a:t>Eliminate unplanned desktop downtime through VMware Infrastructure 3 DRS and HA capabilities. Simplify backup and desktop disaster recovery because desktops are located in corporate data center and can leverage shared storage technology. </a:t>
            </a:r>
          </a:p>
        </p:txBody>
      </p:sp>
      <p:sp>
        <p:nvSpPr>
          <p:cNvPr id="34823" name="Rectangle 7"/>
          <p:cNvSpPr>
            <a:spLocks noChangeArrowheads="1"/>
          </p:cNvSpPr>
          <p:nvPr/>
        </p:nvSpPr>
        <p:spPr bwMode="auto">
          <a:xfrm>
            <a:off x="2016125" y="2846388"/>
            <a:ext cx="6702425" cy="1230312"/>
          </a:xfrm>
          <a:prstGeom prst="rect">
            <a:avLst/>
          </a:prstGeom>
          <a:noFill/>
          <a:ln w="9525">
            <a:noFill/>
            <a:miter lim="800000"/>
            <a:headEnd/>
            <a:tailEnd/>
          </a:ln>
        </p:spPr>
        <p:txBody>
          <a:bodyPr>
            <a:spAutoFit/>
          </a:bodyPr>
          <a:lstStyle/>
          <a:p>
            <a:pPr algn="l" eaLnBrk="0" hangingPunct="0">
              <a:spcBef>
                <a:spcPct val="20000"/>
              </a:spcBef>
              <a:buClr>
                <a:schemeClr val="accent1"/>
              </a:buClr>
              <a:buSzPct val="55000"/>
              <a:buFont typeface="Wingdings" pitchFamily="2" charset="2"/>
              <a:buNone/>
            </a:pPr>
            <a:r>
              <a:rPr lang="en-US" altLang="zh-TW" b="1" dirty="0">
                <a:solidFill>
                  <a:schemeClr val="folHlink"/>
                </a:solidFill>
                <a:ea typeface="新細明體" charset="-120"/>
              </a:rPr>
              <a:t>Transactional Office Workers with Security Needs</a:t>
            </a:r>
            <a:endParaRPr lang="en-US" altLang="zh-TW" dirty="0">
              <a:solidFill>
                <a:schemeClr val="folHlink"/>
              </a:solidFill>
              <a:ea typeface="新細明體" charset="-120"/>
            </a:endParaRPr>
          </a:p>
          <a:p>
            <a:pPr algn="l" eaLnBrk="0" hangingPunct="0">
              <a:spcBef>
                <a:spcPct val="20000"/>
              </a:spcBef>
              <a:buClr>
                <a:schemeClr val="accent1"/>
              </a:buClr>
              <a:buSzPct val="55000"/>
              <a:buFont typeface="Wingdings" pitchFamily="2" charset="2"/>
              <a:buNone/>
            </a:pPr>
            <a:r>
              <a:rPr lang="en-US" altLang="zh-TW" sz="1400" dirty="0">
                <a:solidFill>
                  <a:schemeClr val="tx2"/>
                </a:solidFill>
                <a:ea typeface="新細明體" charset="-120"/>
              </a:rPr>
              <a:t>Secure all sensitive personal records or intellectual property running on laptops in host country data center. Control access to centralized desktop images through Microsoft AD. Provide complete desktop isolation. Ensure all sessions are fully encrypted using VMware VDI’s optional Security Server.</a:t>
            </a:r>
          </a:p>
        </p:txBody>
      </p:sp>
      <p:pic>
        <p:nvPicPr>
          <p:cNvPr id="34824" name="Picture 8" descr="pc"/>
          <p:cNvPicPr>
            <a:picLocks noChangeAspect="1" noChangeArrowheads="1"/>
          </p:cNvPicPr>
          <p:nvPr/>
        </p:nvPicPr>
        <p:blipFill>
          <a:blip r:embed="rId3" cstate="print"/>
          <a:srcRect/>
          <a:stretch>
            <a:fillRect/>
          </a:stretch>
        </p:blipFill>
        <p:spPr bwMode="auto">
          <a:xfrm>
            <a:off x="736600" y="1165225"/>
            <a:ext cx="960438" cy="1169988"/>
          </a:xfrm>
          <a:prstGeom prst="rect">
            <a:avLst/>
          </a:prstGeom>
          <a:noFill/>
          <a:ln w="9525">
            <a:noFill/>
            <a:miter lim="800000"/>
            <a:headEnd/>
            <a:tailEnd/>
          </a:ln>
        </p:spPr>
      </p:pic>
      <p:grpSp>
        <p:nvGrpSpPr>
          <p:cNvPr id="2" name="Group 9"/>
          <p:cNvGrpSpPr>
            <a:grpSpLocks/>
          </p:cNvGrpSpPr>
          <p:nvPr/>
        </p:nvGrpSpPr>
        <p:grpSpPr bwMode="auto">
          <a:xfrm>
            <a:off x="728663" y="2965450"/>
            <a:ext cx="974725" cy="960438"/>
            <a:chOff x="515" y="1868"/>
            <a:chExt cx="614" cy="605"/>
          </a:xfrm>
        </p:grpSpPr>
        <p:pic>
          <p:nvPicPr>
            <p:cNvPr id="34829" name="Picture 10" descr="call_center"/>
            <p:cNvPicPr>
              <a:picLocks noChangeAspect="1" noChangeArrowheads="1"/>
            </p:cNvPicPr>
            <p:nvPr/>
          </p:nvPicPr>
          <p:blipFill>
            <a:blip r:embed="rId4" cstate="print"/>
            <a:srcRect/>
            <a:stretch>
              <a:fillRect/>
            </a:stretch>
          </p:blipFill>
          <p:spPr bwMode="auto">
            <a:xfrm>
              <a:off x="515" y="1868"/>
              <a:ext cx="605" cy="605"/>
            </a:xfrm>
            <a:prstGeom prst="rect">
              <a:avLst/>
            </a:prstGeom>
            <a:noFill/>
            <a:ln w="9525">
              <a:noFill/>
              <a:miter lim="800000"/>
              <a:headEnd/>
              <a:tailEnd/>
            </a:ln>
          </p:spPr>
        </p:pic>
        <p:sp>
          <p:nvSpPr>
            <p:cNvPr id="34830" name="AutoShape 11"/>
            <p:cNvSpPr>
              <a:spLocks noChangeArrowheads="1"/>
            </p:cNvSpPr>
            <p:nvPr/>
          </p:nvSpPr>
          <p:spPr bwMode="auto">
            <a:xfrm>
              <a:off x="516" y="1870"/>
              <a:ext cx="613" cy="596"/>
            </a:xfrm>
            <a:prstGeom prst="roundRect">
              <a:avLst>
                <a:gd name="adj" fmla="val 16667"/>
              </a:avLst>
            </a:prstGeom>
            <a:noFill/>
            <a:ln w="127000" algn="ctr">
              <a:solidFill>
                <a:schemeClr val="bg1"/>
              </a:solidFill>
              <a:round/>
              <a:headEnd/>
              <a:tailEnd/>
            </a:ln>
          </p:spPr>
          <p:txBody>
            <a:bodyPr wrap="none" anchor="ctr"/>
            <a:lstStyle/>
            <a:p>
              <a:endParaRPr lang="en-GB"/>
            </a:p>
          </p:txBody>
        </p:sp>
      </p:grpSp>
      <p:grpSp>
        <p:nvGrpSpPr>
          <p:cNvPr id="3" name="Group 12"/>
          <p:cNvGrpSpPr>
            <a:grpSpLocks/>
          </p:cNvGrpSpPr>
          <p:nvPr/>
        </p:nvGrpSpPr>
        <p:grpSpPr bwMode="auto">
          <a:xfrm>
            <a:off x="728663" y="4613275"/>
            <a:ext cx="973137" cy="952500"/>
            <a:chOff x="458" y="2906"/>
            <a:chExt cx="613" cy="600"/>
          </a:xfrm>
        </p:grpSpPr>
        <p:pic>
          <p:nvPicPr>
            <p:cNvPr id="34827" name="Picture 13" descr="servers"/>
            <p:cNvPicPr>
              <a:picLocks noChangeAspect="1" noChangeArrowheads="1"/>
            </p:cNvPicPr>
            <p:nvPr/>
          </p:nvPicPr>
          <p:blipFill>
            <a:blip r:embed="rId5" cstate="print"/>
            <a:srcRect/>
            <a:stretch>
              <a:fillRect/>
            </a:stretch>
          </p:blipFill>
          <p:spPr bwMode="auto">
            <a:xfrm>
              <a:off x="463" y="2906"/>
              <a:ext cx="576" cy="576"/>
            </a:xfrm>
            <a:prstGeom prst="rect">
              <a:avLst/>
            </a:prstGeom>
            <a:noFill/>
            <a:ln w="9525">
              <a:noFill/>
              <a:miter lim="800000"/>
              <a:headEnd/>
              <a:tailEnd/>
            </a:ln>
          </p:spPr>
        </p:pic>
        <p:sp>
          <p:nvSpPr>
            <p:cNvPr id="34828" name="AutoShape 14"/>
            <p:cNvSpPr>
              <a:spLocks noChangeArrowheads="1"/>
            </p:cNvSpPr>
            <p:nvPr/>
          </p:nvSpPr>
          <p:spPr bwMode="auto">
            <a:xfrm>
              <a:off x="458" y="2910"/>
              <a:ext cx="613" cy="596"/>
            </a:xfrm>
            <a:prstGeom prst="roundRect">
              <a:avLst>
                <a:gd name="adj" fmla="val 16667"/>
              </a:avLst>
            </a:prstGeom>
            <a:noFill/>
            <a:ln w="127000" algn="ctr">
              <a:solidFill>
                <a:schemeClr val="bg1"/>
              </a:solidFill>
              <a:round/>
              <a:headEnd/>
              <a:tailEnd/>
            </a:ln>
          </p:spPr>
          <p:txBody>
            <a:bodyPr wrap="none" anchor="ctr"/>
            <a:lstStyle/>
            <a:p>
              <a:endParaRPr lang="en-GB"/>
            </a:p>
          </p:txBody>
        </p:sp>
      </p:grpSp>
    </p:spTree>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1" descr="small_server"/>
          <p:cNvPicPr>
            <a:picLocks noChangeAspect="1" noChangeArrowheads="1"/>
          </p:cNvPicPr>
          <p:nvPr/>
        </p:nvPicPr>
        <p:blipFill>
          <a:blip r:embed="rId3" cstate="print"/>
          <a:srcRect/>
          <a:stretch>
            <a:fillRect/>
          </a:stretch>
        </p:blipFill>
        <p:spPr bwMode="auto">
          <a:xfrm>
            <a:off x="7289800" y="3695700"/>
            <a:ext cx="1497013" cy="1971675"/>
          </a:xfrm>
          <a:prstGeom prst="rect">
            <a:avLst/>
          </a:prstGeom>
          <a:noFill/>
          <a:ln w="9525">
            <a:noFill/>
            <a:miter lim="800000"/>
            <a:headEnd/>
            <a:tailEnd/>
          </a:ln>
        </p:spPr>
      </p:pic>
      <p:pic>
        <p:nvPicPr>
          <p:cNvPr id="40963" name="Picture 12" descr="vdm_48x48"/>
          <p:cNvPicPr>
            <a:picLocks noChangeAspect="1" noChangeArrowheads="1"/>
          </p:cNvPicPr>
          <p:nvPr/>
        </p:nvPicPr>
        <p:blipFill>
          <a:blip r:embed="rId4" cstate="print"/>
          <a:srcRect/>
          <a:stretch>
            <a:fillRect/>
          </a:stretch>
        </p:blipFill>
        <p:spPr bwMode="auto">
          <a:xfrm>
            <a:off x="7834313" y="4705350"/>
            <a:ext cx="952500" cy="944563"/>
          </a:xfrm>
          <a:prstGeom prst="rect">
            <a:avLst/>
          </a:prstGeom>
          <a:noFill/>
          <a:ln w="9525">
            <a:noFill/>
            <a:miter lim="800000"/>
            <a:headEnd/>
            <a:tailEnd/>
          </a:ln>
        </p:spPr>
      </p:pic>
      <p:sp>
        <p:nvSpPr>
          <p:cNvPr id="40964" name="Rectangle 14"/>
          <p:cNvSpPr>
            <a:spLocks noGrp="1" noChangeArrowheads="1"/>
          </p:cNvSpPr>
          <p:nvPr>
            <p:ph type="title"/>
          </p:nvPr>
        </p:nvSpPr>
        <p:spPr>
          <a:xfrm>
            <a:off x="981075" y="404664"/>
            <a:ext cx="7695381" cy="792087"/>
          </a:xfrm>
        </p:spPr>
        <p:txBody>
          <a:bodyPr>
            <a:normAutofit/>
          </a:bodyPr>
          <a:lstStyle/>
          <a:p>
            <a:pPr eaLnBrk="1" hangingPunct="1"/>
            <a:r>
              <a:rPr lang="en-US" altLang="zh-TW" dirty="0" smtClean="0">
                <a:ea typeface="新細明體" charset="-120"/>
              </a:rPr>
              <a:t>VMware VDI: Summary</a:t>
            </a:r>
          </a:p>
        </p:txBody>
      </p:sp>
      <p:sp>
        <p:nvSpPr>
          <p:cNvPr id="7" name="內容版面配置區 6"/>
          <p:cNvSpPr>
            <a:spLocks noGrp="1"/>
          </p:cNvSpPr>
          <p:nvPr>
            <p:ph idx="1"/>
          </p:nvPr>
        </p:nvSpPr>
        <p:spPr>
          <a:xfrm>
            <a:off x="457200" y="1340768"/>
            <a:ext cx="6779096" cy="4785395"/>
          </a:xfrm>
        </p:spPr>
        <p:txBody>
          <a:bodyPr/>
          <a:lstStyle/>
          <a:p>
            <a:pPr marL="0" indent="0">
              <a:spcAft>
                <a:spcPct val="0"/>
              </a:spcAft>
              <a:buNone/>
            </a:pPr>
            <a:r>
              <a:rPr lang="en-US" altLang="zh-TW" sz="1800" dirty="0" smtClean="0">
                <a:solidFill>
                  <a:schemeClr val="folHlink"/>
                </a:solidFill>
                <a:ea typeface="新細明體" charset="-120"/>
              </a:rPr>
              <a:t>Centralized Desktop Management &amp; Control</a:t>
            </a:r>
          </a:p>
          <a:p>
            <a:pPr lvl="1">
              <a:spcAft>
                <a:spcPct val="0"/>
              </a:spcAft>
            </a:pPr>
            <a:r>
              <a:rPr lang="en-US" altLang="zh-TW" sz="1800" dirty="0" smtClean="0">
                <a:ea typeface="新細明體" charset="-120"/>
              </a:rPr>
              <a:t>Desktops moves, adds &amp; changes (MACs) are easier from a single location. Support personnel no longer needed on location</a:t>
            </a:r>
          </a:p>
          <a:p>
            <a:pPr lvl="1">
              <a:spcAft>
                <a:spcPct val="0"/>
              </a:spcAft>
            </a:pPr>
            <a:r>
              <a:rPr lang="en-US" altLang="zh-TW" sz="1800" dirty="0" smtClean="0">
                <a:ea typeface="新細明體" charset="-120"/>
              </a:rPr>
              <a:t>Maintain Desktops in Secure Corporate Datacenter</a:t>
            </a:r>
          </a:p>
          <a:p>
            <a:pPr lvl="1">
              <a:spcAft>
                <a:spcPct val="0"/>
              </a:spcAft>
            </a:pPr>
            <a:r>
              <a:rPr lang="en-US" altLang="zh-TW" sz="1800" dirty="0" smtClean="0">
                <a:ea typeface="新細明體" charset="-120"/>
              </a:rPr>
              <a:t>VMware VDI desktops are isolated from one another</a:t>
            </a:r>
          </a:p>
          <a:p>
            <a:pPr marL="0" indent="0">
              <a:spcBef>
                <a:spcPct val="75000"/>
              </a:spcBef>
              <a:spcAft>
                <a:spcPct val="0"/>
              </a:spcAft>
              <a:buNone/>
            </a:pPr>
            <a:r>
              <a:rPr lang="en-US" altLang="zh-TW" sz="1800" dirty="0" smtClean="0">
                <a:solidFill>
                  <a:schemeClr val="folHlink"/>
                </a:solidFill>
                <a:ea typeface="新細明體" charset="-120"/>
              </a:rPr>
              <a:t>Familiar End-User Experience</a:t>
            </a:r>
          </a:p>
          <a:p>
            <a:pPr lvl="1">
              <a:spcAft>
                <a:spcPct val="0"/>
              </a:spcAft>
            </a:pPr>
            <a:r>
              <a:rPr lang="en-US" altLang="zh-TW" sz="1800" dirty="0" smtClean="0">
                <a:ea typeface="新細明體" charset="-120"/>
              </a:rPr>
              <a:t>A complete isolated desktop that is unchanged, simply running inside a virtual machine. No retraining. No custom modifications.</a:t>
            </a:r>
          </a:p>
          <a:p>
            <a:pPr marL="0" indent="0">
              <a:spcBef>
                <a:spcPct val="75000"/>
              </a:spcBef>
              <a:spcAft>
                <a:spcPct val="0"/>
              </a:spcAft>
              <a:buNone/>
            </a:pPr>
            <a:r>
              <a:rPr lang="en-US" altLang="zh-TW" sz="1800" dirty="0" smtClean="0">
                <a:solidFill>
                  <a:schemeClr val="folHlink"/>
                </a:solidFill>
                <a:ea typeface="新細明體" charset="-120"/>
              </a:rPr>
              <a:t>VMware Infrastructure 3 Scalability &amp; Reliability</a:t>
            </a:r>
          </a:p>
          <a:p>
            <a:pPr lvl="1">
              <a:spcAft>
                <a:spcPct val="0"/>
              </a:spcAft>
            </a:pPr>
            <a:r>
              <a:rPr lang="en-US" altLang="zh-TW" sz="1800" dirty="0" smtClean="0">
                <a:ea typeface="新細明體" charset="-120"/>
              </a:rPr>
              <a:t>Brings powerful VI3 capabilities to the desktop</a:t>
            </a:r>
          </a:p>
          <a:p>
            <a:pPr lvl="1">
              <a:spcAft>
                <a:spcPct val="0"/>
              </a:spcAft>
            </a:pPr>
            <a:r>
              <a:rPr lang="en-US" altLang="zh-TW" sz="1800" dirty="0" smtClean="0">
                <a:ea typeface="新細明體" charset="-120"/>
              </a:rPr>
              <a:t>Single vendor solution</a:t>
            </a:r>
            <a:endParaRPr lang="zh-TW" altLang="en-US" dirty="0"/>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Agenda</a:t>
            </a:r>
            <a:endParaRPr lang="zh-TW" altLang="en-US" dirty="0"/>
          </a:p>
        </p:txBody>
      </p:sp>
      <p:sp>
        <p:nvSpPr>
          <p:cNvPr id="3" name="內容版面配置區 2"/>
          <p:cNvSpPr>
            <a:spLocks noGrp="1"/>
          </p:cNvSpPr>
          <p:nvPr>
            <p:ph idx="1"/>
          </p:nvPr>
        </p:nvSpPr>
        <p:spPr/>
        <p:txBody>
          <a:bodyPr>
            <a:normAutofit/>
          </a:bodyPr>
          <a:lstStyle/>
          <a:p>
            <a:r>
              <a:rPr lang="en-US" altLang="zh-TW" dirty="0">
                <a:solidFill>
                  <a:schemeClr val="bg1">
                    <a:lumMod val="75000"/>
                  </a:schemeClr>
                </a:solidFill>
              </a:rPr>
              <a:t>Overview</a:t>
            </a:r>
          </a:p>
          <a:p>
            <a:pPr lvl="1"/>
            <a:endParaRPr lang="en-US" altLang="zh-TW" dirty="0"/>
          </a:p>
          <a:p>
            <a:r>
              <a:rPr lang="en-US" altLang="zh-TW" dirty="0" smtClean="0">
                <a:solidFill>
                  <a:schemeClr val="bg1">
                    <a:lumMod val="75000"/>
                  </a:schemeClr>
                </a:solidFill>
              </a:rPr>
              <a:t>Virtual Desktop Infrastructure</a:t>
            </a:r>
          </a:p>
          <a:p>
            <a:pPr lvl="1"/>
            <a:r>
              <a:rPr lang="en-US" altLang="zh-TW" dirty="0" smtClean="0">
                <a:solidFill>
                  <a:schemeClr val="bg1">
                    <a:lumMod val="75000"/>
                  </a:schemeClr>
                </a:solidFill>
              </a:rPr>
              <a:t>Concept</a:t>
            </a:r>
          </a:p>
          <a:p>
            <a:pPr lvl="1"/>
            <a:r>
              <a:rPr lang="en-US" altLang="zh-TW" dirty="0" smtClean="0">
                <a:solidFill>
                  <a:schemeClr val="bg1">
                    <a:lumMod val="75000"/>
                  </a:schemeClr>
                </a:solidFill>
              </a:rPr>
              <a:t>Challenge</a:t>
            </a:r>
          </a:p>
          <a:p>
            <a:pPr lvl="1"/>
            <a:r>
              <a:rPr lang="en-US" altLang="zh-TW" dirty="0" smtClean="0">
                <a:solidFill>
                  <a:schemeClr val="bg1">
                    <a:lumMod val="75000"/>
                  </a:schemeClr>
                </a:solidFill>
              </a:rPr>
              <a:t>Case Study</a:t>
            </a:r>
          </a:p>
          <a:p>
            <a:pPr lvl="2"/>
            <a:r>
              <a:rPr lang="en-US" altLang="zh-TW" dirty="0" smtClean="0">
                <a:solidFill>
                  <a:schemeClr val="bg1">
                    <a:lumMod val="75000"/>
                  </a:schemeClr>
                </a:solidFill>
              </a:rPr>
              <a:t>VMware VDI</a:t>
            </a:r>
          </a:p>
          <a:p>
            <a:pPr lvl="2"/>
            <a:r>
              <a:rPr lang="en-US" altLang="zh-TW" dirty="0" smtClean="0">
                <a:solidFill>
                  <a:schemeClr val="tx1"/>
                </a:solidFill>
              </a:rPr>
              <a:t>Citrix </a:t>
            </a:r>
            <a:r>
              <a:rPr lang="en-US" altLang="zh-TW" dirty="0" err="1" smtClean="0">
                <a:solidFill>
                  <a:schemeClr val="tx1"/>
                </a:solidFill>
              </a:rPr>
              <a:t>XenDesktop</a:t>
            </a:r>
            <a:endParaRPr lang="en-US" altLang="zh-TW" dirty="0" smtClean="0">
              <a:solidFill>
                <a:schemeClr val="tx1"/>
              </a:solidFill>
            </a:endParaRPr>
          </a:p>
          <a:p>
            <a:pPr lvl="2"/>
            <a:r>
              <a:rPr lang="en-US" altLang="zh-TW" dirty="0" err="1" smtClean="0">
                <a:solidFill>
                  <a:schemeClr val="bg1">
                    <a:lumMod val="75000"/>
                  </a:schemeClr>
                </a:solidFill>
              </a:rPr>
              <a:t>Ulteo</a:t>
            </a:r>
            <a:r>
              <a:rPr lang="en-US" altLang="zh-TW" dirty="0" smtClean="0">
                <a:solidFill>
                  <a:schemeClr val="bg1">
                    <a:lumMod val="75000"/>
                  </a:schemeClr>
                </a:solidFill>
              </a:rPr>
              <a:t> </a:t>
            </a:r>
            <a:r>
              <a:rPr lang="en-US" altLang="zh-TW" dirty="0">
                <a:solidFill>
                  <a:schemeClr val="bg1">
                    <a:lumMod val="75000"/>
                  </a:schemeClr>
                </a:solidFill>
              </a:rPr>
              <a:t>OVD</a:t>
            </a:r>
          </a:p>
          <a:p>
            <a:pPr lvl="2"/>
            <a:endParaRPr lang="en-US" altLang="zh-TW" dirty="0" smtClean="0">
              <a:solidFill>
                <a:schemeClr val="tx1"/>
              </a:solidFill>
            </a:endParaRPr>
          </a:p>
          <a:p>
            <a:endParaRPr lang="en-US" altLang="zh-TW" dirty="0" smtClean="0"/>
          </a:p>
        </p:txBody>
      </p:sp>
    </p:spTree>
    <p:extLst>
      <p:ext uri="{BB962C8B-B14F-4D97-AF65-F5344CB8AC3E}">
        <p14:creationId xmlns="" xmlns:p14="http://schemas.microsoft.com/office/powerpoint/2010/main" val="31895981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Composition</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Picture 3" descr="02_001_a_01502.jp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1534438"/>
            <a:ext cx="9144000" cy="5323562"/>
          </a:xfrm>
          <a:prstGeom prst="rect">
            <a:avLst/>
          </a:prstGeom>
        </p:spPr>
      </p:pic>
    </p:spTree>
    <p:extLst>
      <p:ext uri="{BB962C8B-B14F-4D97-AF65-F5344CB8AC3E}">
        <p14:creationId xmlns="" xmlns:p14="http://schemas.microsoft.com/office/powerpoint/2010/main" val="34847075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Content Placeholder 2"/>
          <p:cNvSpPr>
            <a:spLocks noGrp="1"/>
          </p:cNvSpPr>
          <p:nvPr>
            <p:ph idx="1"/>
          </p:nvPr>
        </p:nvSpPr>
        <p:spPr/>
        <p:txBody>
          <a:bodyPr/>
          <a:lstStyle/>
          <a:p>
            <a:r>
              <a:rPr lang="en-US" dirty="0"/>
              <a:t>Supports any device, anywhere</a:t>
            </a:r>
          </a:p>
          <a:p>
            <a:r>
              <a:rPr lang="en-US" dirty="0"/>
              <a:t>Deliver </a:t>
            </a:r>
            <a:r>
              <a:rPr lang="en-US" dirty="0" smtClean="0"/>
              <a:t>high </a:t>
            </a:r>
            <a:r>
              <a:rPr lang="en-US" dirty="0"/>
              <a:t>user experience, even in 3D</a:t>
            </a:r>
          </a:p>
          <a:p>
            <a:r>
              <a:rPr lang="en-US" dirty="0"/>
              <a:t>Deploy virtual desktops and apps for any use </a:t>
            </a:r>
            <a:r>
              <a:rPr lang="en-US" dirty="0" smtClean="0"/>
              <a:t>case</a:t>
            </a:r>
          </a:p>
          <a:p>
            <a:r>
              <a:rPr lang="en-US" dirty="0"/>
              <a:t>Any Windows, Web or </a:t>
            </a:r>
            <a:r>
              <a:rPr lang="en-US" dirty="0" err="1"/>
              <a:t>SaaS</a:t>
            </a:r>
            <a:r>
              <a:rPr lang="en-US" dirty="0"/>
              <a:t> </a:t>
            </a:r>
            <a:r>
              <a:rPr lang="en-US" dirty="0" smtClean="0"/>
              <a:t>Applications</a:t>
            </a:r>
          </a:p>
          <a:p>
            <a:r>
              <a:rPr lang="en-US" dirty="0"/>
              <a:t>Transforms IT with open, scalable and proven </a:t>
            </a:r>
            <a:r>
              <a:rPr lang="en-US" dirty="0" smtClean="0"/>
              <a:t>technology</a:t>
            </a:r>
          </a:p>
          <a:p>
            <a:r>
              <a:rPr lang="en-US" dirty="0"/>
              <a:t>Single-instance </a:t>
            </a:r>
            <a:r>
              <a:rPr lang="en-US" dirty="0" smtClean="0"/>
              <a:t>management</a:t>
            </a:r>
          </a:p>
          <a:p>
            <a:r>
              <a:rPr lang="en-US" dirty="0"/>
              <a:t>Data security and access control</a:t>
            </a:r>
          </a:p>
        </p:txBody>
      </p:sp>
    </p:spTree>
    <p:extLst>
      <p:ext uri="{BB962C8B-B14F-4D97-AF65-F5344CB8AC3E}">
        <p14:creationId xmlns="" xmlns:p14="http://schemas.microsoft.com/office/powerpoint/2010/main" val="42534022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 Types </a:t>
            </a:r>
            <a:r>
              <a:rPr lang="en-US" dirty="0"/>
              <a:t>of Virtual </a:t>
            </a:r>
            <a:r>
              <a:rPr lang="en-US" dirty="0" smtClean="0"/>
              <a:t>Desktops</a:t>
            </a:r>
            <a:endParaRPr lang="en-US" dirty="0"/>
          </a:p>
        </p:txBody>
      </p:sp>
      <p:sp>
        <p:nvSpPr>
          <p:cNvPr id="3" name="Content Placeholder 2"/>
          <p:cNvSpPr>
            <a:spLocks noGrp="1"/>
          </p:cNvSpPr>
          <p:nvPr>
            <p:ph idx="1"/>
          </p:nvPr>
        </p:nvSpPr>
        <p:spPr/>
        <p:txBody>
          <a:bodyPr>
            <a:normAutofit/>
          </a:bodyPr>
          <a:lstStyle/>
          <a:p>
            <a:r>
              <a:rPr lang="en-US" dirty="0" smtClean="0"/>
              <a:t>Local VM</a:t>
            </a:r>
          </a:p>
          <a:p>
            <a:r>
              <a:rPr lang="en-US" dirty="0" smtClean="0"/>
              <a:t>Streamed VHD</a:t>
            </a:r>
          </a:p>
          <a:p>
            <a:r>
              <a:rPr lang="en-US" dirty="0" smtClean="0"/>
              <a:t>Hosted VDI</a:t>
            </a:r>
          </a:p>
          <a:p>
            <a:r>
              <a:rPr lang="en-US" dirty="0" smtClean="0"/>
              <a:t>Hosted Shared</a:t>
            </a:r>
          </a:p>
          <a:p>
            <a:endParaRPr lang="en-US" dirty="0" smtClean="0"/>
          </a:p>
        </p:txBody>
      </p:sp>
      <p:pic>
        <p:nvPicPr>
          <p:cNvPr id="4" name="Picture 3" descr="types.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331640" y="4221088"/>
            <a:ext cx="6438900" cy="1905000"/>
          </a:xfrm>
          <a:prstGeom prst="rect">
            <a:avLst/>
          </a:prstGeom>
        </p:spPr>
      </p:pic>
    </p:spTree>
    <p:extLst>
      <p:ext uri="{BB962C8B-B14F-4D97-AF65-F5344CB8AC3E}">
        <p14:creationId xmlns="" xmlns:p14="http://schemas.microsoft.com/office/powerpoint/2010/main" val="5024657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Local VM</a:t>
            </a:r>
          </a:p>
        </p:txBody>
      </p:sp>
      <p:sp>
        <p:nvSpPr>
          <p:cNvPr id="3" name="Content Placeholder 2"/>
          <p:cNvSpPr>
            <a:spLocks noGrp="1"/>
          </p:cNvSpPr>
          <p:nvPr>
            <p:ph idx="1"/>
          </p:nvPr>
        </p:nvSpPr>
        <p:spPr/>
        <p:txBody>
          <a:bodyPr>
            <a:normAutofit/>
          </a:bodyPr>
          <a:lstStyle/>
          <a:p>
            <a:r>
              <a:rPr lang="en-US" dirty="0"/>
              <a:t>Local VM desktops extend the benefits of centralized, single-instance management to mobile workers that need to use their laptops offline. </a:t>
            </a:r>
          </a:p>
          <a:p>
            <a:r>
              <a:rPr lang="en-US" dirty="0"/>
              <a:t>When they are able to connect to a suitable network, changes to the OS, apps and user data are automatically synchronized with the datacenter.</a:t>
            </a:r>
          </a:p>
        </p:txBody>
      </p:sp>
      <p:pic>
        <p:nvPicPr>
          <p:cNvPr id="5" name="Picture 4"/>
          <p:cNvPicPr>
            <a:picLocks noChangeAspect="1"/>
          </p:cNvPicPr>
          <p:nvPr/>
        </p:nvPicPr>
        <p:blipFill>
          <a:blip r:embed="rId2" cstate="print"/>
          <a:stretch>
            <a:fillRect/>
          </a:stretch>
        </p:blipFill>
        <p:spPr>
          <a:xfrm>
            <a:off x="4089400" y="4869160"/>
            <a:ext cx="952500" cy="1295400"/>
          </a:xfrm>
          <a:prstGeom prst="rect">
            <a:avLst/>
          </a:prstGeom>
        </p:spPr>
      </p:pic>
    </p:spTree>
    <p:extLst>
      <p:ext uri="{BB962C8B-B14F-4D97-AF65-F5344CB8AC3E}">
        <p14:creationId xmlns="" xmlns:p14="http://schemas.microsoft.com/office/powerpoint/2010/main" val="40553995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Overview</a:t>
            </a:r>
            <a:endParaRPr lang="en-US" altLang="zh-TW" dirty="0"/>
          </a:p>
        </p:txBody>
      </p:sp>
      <p:sp>
        <p:nvSpPr>
          <p:cNvPr id="5" name="文字版面配置區 4"/>
          <p:cNvSpPr>
            <a:spLocks noGrp="1"/>
          </p:cNvSpPr>
          <p:nvPr>
            <p:ph type="body" idx="1"/>
          </p:nvPr>
        </p:nvSpPr>
        <p:spPr/>
        <p:txBody>
          <a:bodyPr>
            <a:normAutofit/>
          </a:bodyPr>
          <a:lstStyle/>
          <a:p>
            <a:r>
              <a:rPr lang="en-US" altLang="zh-TW" dirty="0" smtClean="0">
                <a:solidFill>
                  <a:schemeClr val="bg1">
                    <a:lumMod val="65000"/>
                  </a:schemeClr>
                </a:solidFill>
              </a:rPr>
              <a:t>Traditional Desktop</a:t>
            </a:r>
          </a:p>
          <a:p>
            <a:r>
              <a:rPr lang="en-US" altLang="zh-TW" dirty="0" smtClean="0">
                <a:solidFill>
                  <a:srgbClr val="C00000"/>
                </a:solidFill>
              </a:rPr>
              <a:t>What Kind </a:t>
            </a:r>
            <a:r>
              <a:rPr lang="en-US" altLang="zh-TW" dirty="0">
                <a:solidFill>
                  <a:srgbClr val="C00000"/>
                </a:solidFill>
              </a:rPr>
              <a:t>of Desktop Do People </a:t>
            </a:r>
            <a:r>
              <a:rPr lang="en-US" altLang="zh-TW" dirty="0" smtClean="0">
                <a:solidFill>
                  <a:srgbClr val="C00000"/>
                </a:solidFill>
              </a:rPr>
              <a:t>Need Now?</a:t>
            </a:r>
            <a:endParaRPr lang="en-US" altLang="zh-TW" dirty="0">
              <a:solidFill>
                <a:srgbClr val="C00000"/>
              </a:solidFill>
            </a:endParaRPr>
          </a:p>
        </p:txBody>
      </p:sp>
    </p:spTree>
    <p:extLst>
      <p:ext uri="{BB962C8B-B14F-4D97-AF65-F5344CB8AC3E}">
        <p14:creationId xmlns="" xmlns:p14="http://schemas.microsoft.com/office/powerpoint/2010/main" val="31011606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Streamed VHD</a:t>
            </a:r>
          </a:p>
        </p:txBody>
      </p:sp>
      <p:sp>
        <p:nvSpPr>
          <p:cNvPr id="3" name="Content Placeholder 2"/>
          <p:cNvSpPr>
            <a:spLocks noGrp="1"/>
          </p:cNvSpPr>
          <p:nvPr>
            <p:ph idx="1"/>
          </p:nvPr>
        </p:nvSpPr>
        <p:spPr>
          <a:xfrm>
            <a:off x="457200" y="1340768"/>
            <a:ext cx="8229600" cy="4525963"/>
          </a:xfrm>
        </p:spPr>
        <p:txBody>
          <a:bodyPr>
            <a:normAutofit lnSpcReduction="10000"/>
          </a:bodyPr>
          <a:lstStyle/>
          <a:p>
            <a:r>
              <a:rPr lang="en-US" dirty="0"/>
              <a:t>Streamed VHDs leverage the local processing power of rich clients, while providing centralized single-image management of the desktop. </a:t>
            </a:r>
          </a:p>
          <a:p>
            <a:r>
              <a:rPr lang="en-US" dirty="0"/>
              <a:t>This approach offers an easy, low-cost way for customers to get started with desktop virtualization by leveraging existing PC resources and keeping datacenter overhead to a minimum. </a:t>
            </a:r>
          </a:p>
          <a:p>
            <a:r>
              <a:rPr lang="en-US" dirty="0"/>
              <a:t>It can also be ideal for government and university labs that use diskless PCs for maximum data security.</a:t>
            </a:r>
            <a:endParaRPr lang="en-US" dirty="0" smtClean="0"/>
          </a:p>
        </p:txBody>
      </p:sp>
      <p:pic>
        <p:nvPicPr>
          <p:cNvPr id="4" name="Picture 3"/>
          <p:cNvPicPr>
            <a:picLocks noChangeAspect="1"/>
          </p:cNvPicPr>
          <p:nvPr/>
        </p:nvPicPr>
        <p:blipFill>
          <a:blip r:embed="rId2" cstate="print"/>
          <a:stretch>
            <a:fillRect/>
          </a:stretch>
        </p:blipFill>
        <p:spPr>
          <a:xfrm>
            <a:off x="3995936" y="5301208"/>
            <a:ext cx="952500" cy="1295400"/>
          </a:xfrm>
          <a:prstGeom prst="rect">
            <a:avLst/>
          </a:prstGeom>
        </p:spPr>
      </p:pic>
    </p:spTree>
    <p:extLst>
      <p:ext uri="{BB962C8B-B14F-4D97-AF65-F5344CB8AC3E}">
        <p14:creationId xmlns="" xmlns:p14="http://schemas.microsoft.com/office/powerpoint/2010/main" val="23524865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Hosted VDI</a:t>
            </a:r>
          </a:p>
        </p:txBody>
      </p:sp>
      <p:sp>
        <p:nvSpPr>
          <p:cNvPr id="3" name="Content Placeholder 2"/>
          <p:cNvSpPr>
            <a:spLocks noGrp="1"/>
          </p:cNvSpPr>
          <p:nvPr>
            <p:ph idx="1"/>
          </p:nvPr>
        </p:nvSpPr>
        <p:spPr>
          <a:xfrm>
            <a:off x="467544" y="1340768"/>
            <a:ext cx="8229600" cy="4176463"/>
          </a:xfrm>
        </p:spPr>
        <p:txBody>
          <a:bodyPr>
            <a:normAutofit fontScale="85000" lnSpcReduction="20000"/>
          </a:bodyPr>
          <a:lstStyle/>
          <a:p>
            <a:r>
              <a:rPr lang="en-US" altLang="zh-TW" dirty="0" smtClean="0"/>
              <a:t>A Windows 7/XP desktop running as a virtual machine where a single user connects remotely. One user’s desktop is not impacted by another user’s desktop configurations.</a:t>
            </a:r>
          </a:p>
          <a:p>
            <a:endParaRPr lang="en-US" dirty="0" smtClean="0"/>
          </a:p>
          <a:p>
            <a:r>
              <a:rPr lang="en-US" dirty="0" smtClean="0"/>
              <a:t>Hosted </a:t>
            </a:r>
            <a:r>
              <a:rPr lang="en-US" dirty="0"/>
              <a:t>VDI desktops offer a personalized </a:t>
            </a:r>
            <a:r>
              <a:rPr lang="en-US" dirty="0" smtClean="0"/>
              <a:t>Windows </a:t>
            </a:r>
            <a:r>
              <a:rPr lang="en-US" dirty="0"/>
              <a:t>desktop experience, typically needed by office workers, which can be securely delivered over any network to any device. </a:t>
            </a:r>
            <a:endParaRPr lang="en-US" dirty="0" smtClean="0"/>
          </a:p>
          <a:p>
            <a:endParaRPr lang="en-US" dirty="0" smtClean="0"/>
          </a:p>
          <a:p>
            <a:r>
              <a:rPr lang="en-US" dirty="0" smtClean="0"/>
              <a:t>This </a:t>
            </a:r>
            <a:r>
              <a:rPr lang="en-US" dirty="0"/>
              <a:t>option combines the benefits of central management with full user personalization, and can generally support up to 150 desktops per server.</a:t>
            </a:r>
            <a:endParaRPr lang="en-US" dirty="0" smtClean="0"/>
          </a:p>
        </p:txBody>
      </p:sp>
      <p:pic>
        <p:nvPicPr>
          <p:cNvPr id="4" name="Picture 3"/>
          <p:cNvPicPr>
            <a:picLocks noChangeAspect="1"/>
          </p:cNvPicPr>
          <p:nvPr/>
        </p:nvPicPr>
        <p:blipFill>
          <a:blip r:embed="rId2" cstate="print"/>
          <a:stretch>
            <a:fillRect/>
          </a:stretch>
        </p:blipFill>
        <p:spPr>
          <a:xfrm>
            <a:off x="4067944" y="5301208"/>
            <a:ext cx="952500" cy="1295400"/>
          </a:xfrm>
          <a:prstGeom prst="rect">
            <a:avLst/>
          </a:prstGeom>
        </p:spPr>
      </p:pic>
    </p:spTree>
    <p:extLst>
      <p:ext uri="{BB962C8B-B14F-4D97-AF65-F5344CB8AC3E}">
        <p14:creationId xmlns="" xmlns:p14="http://schemas.microsoft.com/office/powerpoint/2010/main" val="42243997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Hosted Shared</a:t>
            </a:r>
          </a:p>
        </p:txBody>
      </p:sp>
      <p:sp>
        <p:nvSpPr>
          <p:cNvPr id="3" name="Content Placeholder 2"/>
          <p:cNvSpPr>
            <a:spLocks noGrp="1"/>
          </p:cNvSpPr>
          <p:nvPr>
            <p:ph idx="1"/>
          </p:nvPr>
        </p:nvSpPr>
        <p:spPr>
          <a:xfrm>
            <a:off x="457200" y="1268761"/>
            <a:ext cx="8229600" cy="4320480"/>
          </a:xfrm>
        </p:spPr>
        <p:txBody>
          <a:bodyPr>
            <a:normAutofit fontScale="85000" lnSpcReduction="20000"/>
          </a:bodyPr>
          <a:lstStyle/>
          <a:p>
            <a:r>
              <a:rPr lang="en-US" altLang="zh-TW" dirty="0" smtClean="0"/>
              <a:t>Users get a desktop interface, which can look like Windows 7. However, that desktop is actually being shared by every user on the server.</a:t>
            </a:r>
          </a:p>
          <a:p>
            <a:endParaRPr lang="en-US" dirty="0" smtClean="0"/>
          </a:p>
          <a:p>
            <a:r>
              <a:rPr lang="en-US" dirty="0" smtClean="0"/>
              <a:t>Hosted </a:t>
            </a:r>
            <a:r>
              <a:rPr lang="en-US" dirty="0"/>
              <a:t>Shared desktops provide a locked down, streamlined and standardized environment with a core set of applications, ideally suited for task workers where personalization is not needed — or allowed. </a:t>
            </a:r>
            <a:endParaRPr lang="en-US" dirty="0" smtClean="0"/>
          </a:p>
          <a:p>
            <a:endParaRPr lang="en-US" dirty="0" smtClean="0"/>
          </a:p>
          <a:p>
            <a:r>
              <a:rPr lang="en-US" dirty="0" smtClean="0"/>
              <a:t>Support </a:t>
            </a:r>
            <a:r>
              <a:rPr lang="en-US" dirty="0"/>
              <a:t>up to 500 users on a single server, this model offers a significant cost savings over any other virtual desktop technology.</a:t>
            </a:r>
            <a:endParaRPr lang="en-US" dirty="0" smtClean="0"/>
          </a:p>
        </p:txBody>
      </p:sp>
      <p:pic>
        <p:nvPicPr>
          <p:cNvPr id="5" name="Picture 4"/>
          <p:cNvPicPr>
            <a:picLocks noChangeAspect="1"/>
          </p:cNvPicPr>
          <p:nvPr/>
        </p:nvPicPr>
        <p:blipFill>
          <a:blip r:embed="rId2" cstate="print"/>
          <a:stretch>
            <a:fillRect/>
          </a:stretch>
        </p:blipFill>
        <p:spPr>
          <a:xfrm>
            <a:off x="4283968" y="5301208"/>
            <a:ext cx="952500" cy="1295400"/>
          </a:xfrm>
          <a:prstGeom prst="rect">
            <a:avLst/>
          </a:prstGeom>
        </p:spPr>
      </p:pic>
    </p:spTree>
    <p:extLst>
      <p:ext uri="{BB962C8B-B14F-4D97-AF65-F5344CB8AC3E}">
        <p14:creationId xmlns="" xmlns:p14="http://schemas.microsoft.com/office/powerpoint/2010/main" val="15854481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On-Demand Apps</a:t>
            </a:r>
          </a:p>
        </p:txBody>
      </p:sp>
      <p:sp>
        <p:nvSpPr>
          <p:cNvPr id="3" name="Content Placeholder 2"/>
          <p:cNvSpPr>
            <a:spLocks noGrp="1"/>
          </p:cNvSpPr>
          <p:nvPr>
            <p:ph idx="1"/>
          </p:nvPr>
        </p:nvSpPr>
        <p:spPr/>
        <p:txBody>
          <a:bodyPr>
            <a:normAutofit/>
          </a:bodyPr>
          <a:lstStyle/>
          <a:p>
            <a:r>
              <a:rPr lang="en-US" dirty="0"/>
              <a:t>Allows any </a:t>
            </a:r>
            <a:r>
              <a:rPr lang="en-US" dirty="0" smtClean="0"/>
              <a:t>Windows </a:t>
            </a:r>
            <a:r>
              <a:rPr lang="en-US" dirty="0"/>
              <a:t>application to be centralized and managed in the datacenter, hosted either on multi-user terminal servers or virtual machines, and instantly delivered as a service to physical and virtual desktops. </a:t>
            </a:r>
          </a:p>
        </p:txBody>
      </p:sp>
      <p:pic>
        <p:nvPicPr>
          <p:cNvPr id="4" name="Picture 3" descr="On-Demand Apps.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5400" y="4221088"/>
            <a:ext cx="9118600" cy="1866900"/>
          </a:xfrm>
          <a:prstGeom prst="rect">
            <a:avLst/>
          </a:prstGeom>
        </p:spPr>
      </p:pic>
    </p:spTree>
    <p:extLst>
      <p:ext uri="{BB962C8B-B14F-4D97-AF65-F5344CB8AC3E}">
        <p14:creationId xmlns="" xmlns:p14="http://schemas.microsoft.com/office/powerpoint/2010/main" val="28254553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259632" y="2988519"/>
            <a:ext cx="1486287" cy="13716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11267" name="Title 1"/>
          <p:cNvSpPr txBox="1">
            <a:spLocks/>
          </p:cNvSpPr>
          <p:nvPr/>
        </p:nvSpPr>
        <p:spPr bwMode="auto">
          <a:xfrm>
            <a:off x="285825" y="684213"/>
            <a:ext cx="6402467" cy="506412"/>
          </a:xfrm>
          <a:prstGeom prst="rect">
            <a:avLst/>
          </a:prstGeom>
          <a:noFill/>
          <a:ln w="9525">
            <a:noFill/>
            <a:miter lim="800000"/>
            <a:headEnd/>
            <a:tailEnd/>
          </a:ln>
        </p:spPr>
        <p:txBody>
          <a:bodyPr/>
          <a:lstStyle/>
          <a:p>
            <a:pPr eaLnBrk="0" hangingPunct="0">
              <a:lnSpc>
                <a:spcPct val="85000"/>
              </a:lnSpc>
            </a:pPr>
            <a:endParaRPr lang="zh-TW" altLang="zh-TW" sz="3600">
              <a:solidFill>
                <a:schemeClr val="accent1"/>
              </a:solidFill>
              <a:ea typeface="新細明體" charset="-120"/>
            </a:endParaRPr>
          </a:p>
        </p:txBody>
      </p:sp>
      <p:sp>
        <p:nvSpPr>
          <p:cNvPr id="5" name="AutoShape 31"/>
          <p:cNvSpPr>
            <a:spLocks noChangeArrowheads="1"/>
          </p:cNvSpPr>
          <p:nvPr/>
        </p:nvSpPr>
        <p:spPr bwMode="auto">
          <a:xfrm>
            <a:off x="6903474" y="3445720"/>
            <a:ext cx="1063795" cy="490537"/>
          </a:xfrm>
          <a:prstGeom prst="roundRect">
            <a:avLst>
              <a:gd name="adj" fmla="val 16667"/>
            </a:avLst>
          </a:prstGeom>
          <a:solidFill>
            <a:schemeClr val="accent1"/>
          </a:solidFill>
          <a:ln w="28575" algn="ctr">
            <a:solidFill>
              <a:schemeClr val="bg1"/>
            </a:solidFill>
            <a:round/>
            <a:headEnd/>
            <a:tailEnd/>
          </a:ln>
        </p:spPr>
        <p:txBody>
          <a:bodyPr anchor="ctr"/>
          <a:lstStyle/>
          <a:p>
            <a:pPr algn="ctr">
              <a:spcBef>
                <a:spcPct val="20000"/>
              </a:spcBef>
              <a:spcAft>
                <a:spcPct val="20000"/>
              </a:spcAft>
              <a:defRPr/>
            </a:pPr>
            <a:r>
              <a:rPr lang="en-US" sz="1200" dirty="0">
                <a:solidFill>
                  <a:schemeClr val="bg1"/>
                </a:solidFill>
                <a:latin typeface="+mn-lt"/>
              </a:rPr>
              <a:t>Applications</a:t>
            </a:r>
          </a:p>
        </p:txBody>
      </p:sp>
      <p:sp>
        <p:nvSpPr>
          <p:cNvPr id="6" name="AutoShape 39"/>
          <p:cNvSpPr>
            <a:spLocks noChangeArrowheads="1"/>
          </p:cNvSpPr>
          <p:nvPr/>
        </p:nvSpPr>
        <p:spPr bwMode="auto">
          <a:xfrm>
            <a:off x="6903474" y="4707781"/>
            <a:ext cx="930121" cy="490538"/>
          </a:xfrm>
          <a:prstGeom prst="roundRect">
            <a:avLst>
              <a:gd name="adj" fmla="val 16667"/>
            </a:avLst>
          </a:prstGeom>
          <a:solidFill>
            <a:schemeClr val="accent1"/>
          </a:solidFill>
          <a:ln w="28575" algn="ctr">
            <a:solidFill>
              <a:schemeClr val="bg1"/>
            </a:solidFill>
            <a:round/>
            <a:headEnd/>
            <a:tailEnd/>
          </a:ln>
        </p:spPr>
        <p:txBody>
          <a:bodyPr anchor="ctr"/>
          <a:lstStyle/>
          <a:p>
            <a:pPr algn="ctr">
              <a:spcBef>
                <a:spcPct val="20000"/>
              </a:spcBef>
              <a:spcAft>
                <a:spcPct val="20000"/>
              </a:spcAft>
              <a:defRPr/>
            </a:pPr>
            <a:r>
              <a:rPr lang="en-US" sz="1200" dirty="0">
                <a:solidFill>
                  <a:schemeClr val="bg1"/>
                </a:solidFill>
                <a:latin typeface="+mn-lt"/>
              </a:rPr>
              <a:t>Operating System</a:t>
            </a:r>
          </a:p>
        </p:txBody>
      </p:sp>
      <p:sp>
        <p:nvSpPr>
          <p:cNvPr id="7" name="AutoShape 31"/>
          <p:cNvSpPr>
            <a:spLocks noChangeArrowheads="1"/>
          </p:cNvSpPr>
          <p:nvPr/>
        </p:nvSpPr>
        <p:spPr bwMode="auto">
          <a:xfrm>
            <a:off x="6903474" y="2132856"/>
            <a:ext cx="1423835" cy="490538"/>
          </a:xfrm>
          <a:prstGeom prst="roundRect">
            <a:avLst>
              <a:gd name="adj" fmla="val 16667"/>
            </a:avLst>
          </a:prstGeom>
          <a:solidFill>
            <a:schemeClr val="accent1"/>
          </a:solidFill>
          <a:ln w="28575" algn="ctr">
            <a:solidFill>
              <a:schemeClr val="bg1"/>
            </a:solidFill>
            <a:round/>
            <a:headEnd/>
            <a:tailEnd/>
          </a:ln>
        </p:spPr>
        <p:txBody>
          <a:bodyPr anchor="ctr"/>
          <a:lstStyle/>
          <a:p>
            <a:pPr algn="ctr">
              <a:spcBef>
                <a:spcPct val="20000"/>
              </a:spcBef>
              <a:spcAft>
                <a:spcPct val="20000"/>
              </a:spcAft>
              <a:defRPr/>
            </a:pPr>
            <a:r>
              <a:rPr lang="en-US" sz="1200" dirty="0">
                <a:solidFill>
                  <a:schemeClr val="bg1"/>
                </a:solidFill>
                <a:latin typeface="+mn-lt"/>
              </a:rPr>
              <a:t>User data &amp; preferences</a:t>
            </a:r>
          </a:p>
        </p:txBody>
      </p:sp>
      <p:cxnSp>
        <p:nvCxnSpPr>
          <p:cNvPr id="8" name="Straight Arrow Connector 7"/>
          <p:cNvCxnSpPr>
            <a:cxnSpLocks noChangeShapeType="1"/>
          </p:cNvCxnSpPr>
          <p:nvPr/>
        </p:nvCxnSpPr>
        <p:spPr bwMode="auto">
          <a:xfrm rot="10800000">
            <a:off x="5947153" y="3674319"/>
            <a:ext cx="914638" cy="0"/>
          </a:xfrm>
          <a:prstGeom prst="straightConnector1">
            <a:avLst/>
          </a:prstGeom>
          <a:noFill/>
          <a:ln w="114300">
            <a:solidFill>
              <a:schemeClr val="accent1"/>
            </a:solidFill>
            <a:round/>
            <a:headEnd/>
            <a:tailEnd type="triangle" w="sm" len="med"/>
          </a:ln>
        </p:spPr>
      </p:cxnSp>
      <p:cxnSp>
        <p:nvCxnSpPr>
          <p:cNvPr id="9" name="Straight Arrow Connector 8"/>
          <p:cNvCxnSpPr>
            <a:cxnSpLocks noChangeShapeType="1"/>
          </p:cNvCxnSpPr>
          <p:nvPr/>
        </p:nvCxnSpPr>
        <p:spPr bwMode="auto">
          <a:xfrm rot="10800000" flipV="1">
            <a:off x="5947153" y="2455119"/>
            <a:ext cx="914638" cy="762000"/>
          </a:xfrm>
          <a:prstGeom prst="straightConnector1">
            <a:avLst/>
          </a:prstGeom>
          <a:noFill/>
          <a:ln w="114300">
            <a:solidFill>
              <a:schemeClr val="accent1"/>
            </a:solidFill>
            <a:round/>
            <a:headEnd/>
            <a:tailEnd type="triangle" w="sm" len="med"/>
          </a:ln>
        </p:spPr>
      </p:cxnSp>
      <p:cxnSp>
        <p:nvCxnSpPr>
          <p:cNvPr id="10" name="Straight Arrow Connector 9"/>
          <p:cNvCxnSpPr>
            <a:cxnSpLocks noChangeShapeType="1"/>
          </p:cNvCxnSpPr>
          <p:nvPr/>
        </p:nvCxnSpPr>
        <p:spPr bwMode="auto">
          <a:xfrm rot="10800000">
            <a:off x="5947153" y="4131519"/>
            <a:ext cx="914638" cy="762000"/>
          </a:xfrm>
          <a:prstGeom prst="straightConnector1">
            <a:avLst/>
          </a:prstGeom>
          <a:noFill/>
          <a:ln w="114300">
            <a:solidFill>
              <a:schemeClr val="accent1"/>
            </a:solidFill>
            <a:round/>
            <a:headEnd/>
            <a:tailEnd type="triangle" w="sm" len="med"/>
          </a:ln>
        </p:spPr>
      </p:cxnSp>
      <p:cxnSp>
        <p:nvCxnSpPr>
          <p:cNvPr id="11275" name="Straight Arrow Connector 185"/>
          <p:cNvCxnSpPr>
            <a:cxnSpLocks noChangeShapeType="1"/>
          </p:cNvCxnSpPr>
          <p:nvPr/>
        </p:nvCxnSpPr>
        <p:spPr bwMode="auto">
          <a:xfrm rot="10800000">
            <a:off x="2803085" y="3674320"/>
            <a:ext cx="1829276" cy="1587"/>
          </a:xfrm>
          <a:prstGeom prst="straightConnector1">
            <a:avLst/>
          </a:prstGeom>
          <a:noFill/>
          <a:ln w="114300">
            <a:solidFill>
              <a:srgbClr val="C00000"/>
            </a:solidFill>
            <a:prstDash val="sysDot"/>
            <a:round/>
            <a:headEnd/>
            <a:tailEnd type="triangle" w="sm" len="med"/>
          </a:ln>
        </p:spPr>
      </p:cxnSp>
      <p:sp>
        <p:nvSpPr>
          <p:cNvPr id="53" name="AutoShape 31"/>
          <p:cNvSpPr>
            <a:spLocks noChangeArrowheads="1"/>
          </p:cNvSpPr>
          <p:nvPr/>
        </p:nvSpPr>
        <p:spPr bwMode="auto">
          <a:xfrm>
            <a:off x="2002776" y="3369519"/>
            <a:ext cx="685979" cy="304800"/>
          </a:xfrm>
          <a:prstGeom prst="roundRect">
            <a:avLst>
              <a:gd name="adj" fmla="val 16667"/>
            </a:avLst>
          </a:prstGeom>
          <a:solidFill>
            <a:schemeClr val="accent1"/>
          </a:solidFill>
          <a:ln w="28575" algn="ctr">
            <a:noFill/>
            <a:round/>
            <a:headEnd/>
            <a:tailEnd/>
          </a:ln>
        </p:spPr>
        <p:txBody>
          <a:bodyPr anchor="ctr"/>
          <a:lstStyle/>
          <a:p>
            <a:pPr algn="ctr">
              <a:spcBef>
                <a:spcPct val="20000"/>
              </a:spcBef>
              <a:spcAft>
                <a:spcPct val="20000"/>
              </a:spcAft>
              <a:defRPr/>
            </a:pPr>
            <a:r>
              <a:rPr lang="en-US" sz="900" dirty="0">
                <a:solidFill>
                  <a:schemeClr val="bg1"/>
                </a:solidFill>
                <a:latin typeface="+mn-lt"/>
              </a:rPr>
              <a:t>Apps</a:t>
            </a:r>
          </a:p>
        </p:txBody>
      </p:sp>
      <p:sp>
        <p:nvSpPr>
          <p:cNvPr id="54" name="AutoShape 39"/>
          <p:cNvSpPr>
            <a:spLocks noChangeArrowheads="1"/>
          </p:cNvSpPr>
          <p:nvPr/>
        </p:nvSpPr>
        <p:spPr bwMode="auto">
          <a:xfrm>
            <a:off x="2002776" y="3674319"/>
            <a:ext cx="685979" cy="304800"/>
          </a:xfrm>
          <a:prstGeom prst="roundRect">
            <a:avLst>
              <a:gd name="adj" fmla="val 16667"/>
            </a:avLst>
          </a:prstGeom>
          <a:solidFill>
            <a:schemeClr val="accent1"/>
          </a:solidFill>
          <a:ln w="28575" algn="ctr">
            <a:noFill/>
            <a:round/>
            <a:headEnd/>
            <a:tailEnd/>
          </a:ln>
        </p:spPr>
        <p:txBody>
          <a:bodyPr anchor="ctr"/>
          <a:lstStyle/>
          <a:p>
            <a:pPr algn="ctr">
              <a:spcBef>
                <a:spcPct val="20000"/>
              </a:spcBef>
              <a:spcAft>
                <a:spcPct val="20000"/>
              </a:spcAft>
              <a:defRPr/>
            </a:pPr>
            <a:r>
              <a:rPr lang="en-US" sz="900" dirty="0">
                <a:solidFill>
                  <a:schemeClr val="bg1"/>
                </a:solidFill>
                <a:latin typeface="+mn-lt"/>
              </a:rPr>
              <a:t>Windows</a:t>
            </a:r>
          </a:p>
        </p:txBody>
      </p:sp>
      <p:sp>
        <p:nvSpPr>
          <p:cNvPr id="55" name="AutoShape 31"/>
          <p:cNvSpPr>
            <a:spLocks noChangeArrowheads="1"/>
          </p:cNvSpPr>
          <p:nvPr/>
        </p:nvSpPr>
        <p:spPr bwMode="auto">
          <a:xfrm>
            <a:off x="2002776" y="3064719"/>
            <a:ext cx="685979" cy="304800"/>
          </a:xfrm>
          <a:prstGeom prst="roundRect">
            <a:avLst>
              <a:gd name="adj" fmla="val 16667"/>
            </a:avLst>
          </a:prstGeom>
          <a:solidFill>
            <a:schemeClr val="accent1"/>
          </a:solidFill>
          <a:ln w="28575" algn="ctr">
            <a:noFill/>
            <a:round/>
            <a:headEnd/>
            <a:tailEnd/>
          </a:ln>
        </p:spPr>
        <p:txBody>
          <a:bodyPr anchor="ctr"/>
          <a:lstStyle/>
          <a:p>
            <a:pPr algn="ctr">
              <a:spcBef>
                <a:spcPct val="20000"/>
              </a:spcBef>
              <a:spcAft>
                <a:spcPct val="20000"/>
              </a:spcAft>
              <a:defRPr/>
            </a:pPr>
            <a:r>
              <a:rPr lang="en-US" sz="900" dirty="0">
                <a:solidFill>
                  <a:schemeClr val="bg1"/>
                </a:solidFill>
                <a:latin typeface="+mn-lt"/>
              </a:rPr>
              <a:t>Profile</a:t>
            </a:r>
          </a:p>
        </p:txBody>
      </p:sp>
      <p:sp>
        <p:nvSpPr>
          <p:cNvPr id="56" name="AutoShape 39"/>
          <p:cNvSpPr>
            <a:spLocks noChangeArrowheads="1"/>
          </p:cNvSpPr>
          <p:nvPr/>
        </p:nvSpPr>
        <p:spPr bwMode="auto">
          <a:xfrm>
            <a:off x="2002776" y="3979119"/>
            <a:ext cx="685979" cy="304800"/>
          </a:xfrm>
          <a:prstGeom prst="roundRect">
            <a:avLst>
              <a:gd name="adj" fmla="val 16667"/>
            </a:avLst>
          </a:prstGeom>
          <a:solidFill>
            <a:schemeClr val="accent1"/>
          </a:solidFill>
          <a:ln w="28575" algn="ctr">
            <a:noFill/>
            <a:round/>
            <a:headEnd/>
            <a:tailEnd/>
          </a:ln>
        </p:spPr>
        <p:txBody>
          <a:bodyPr anchor="ctr"/>
          <a:lstStyle/>
          <a:p>
            <a:pPr algn="ctr">
              <a:spcBef>
                <a:spcPct val="20000"/>
              </a:spcBef>
              <a:spcAft>
                <a:spcPct val="20000"/>
              </a:spcAft>
              <a:defRPr/>
            </a:pPr>
            <a:r>
              <a:rPr lang="en-US" sz="900" dirty="0">
                <a:solidFill>
                  <a:schemeClr val="bg1"/>
                </a:solidFill>
                <a:latin typeface="+mn-lt"/>
              </a:rPr>
              <a:t>Hardware</a:t>
            </a:r>
          </a:p>
        </p:txBody>
      </p:sp>
      <p:sp>
        <p:nvSpPr>
          <p:cNvPr id="57" name="TextBox 56"/>
          <p:cNvSpPr txBox="1"/>
          <p:nvPr/>
        </p:nvSpPr>
        <p:spPr>
          <a:xfrm>
            <a:off x="2745920" y="2912319"/>
            <a:ext cx="889976" cy="461962"/>
          </a:xfrm>
          <a:prstGeom prst="rect">
            <a:avLst/>
          </a:prstGeom>
          <a:noFill/>
        </p:spPr>
        <p:txBody>
          <a:bodyPr wrap="square">
            <a:spAutoFit/>
          </a:bodyPr>
          <a:lstStyle/>
          <a:p>
            <a:pPr>
              <a:defRPr/>
            </a:pPr>
            <a:r>
              <a:rPr lang="en-US" sz="1200" b="1" dirty="0">
                <a:latin typeface="+mn-lt"/>
              </a:rPr>
              <a:t>Tightly</a:t>
            </a:r>
          </a:p>
          <a:p>
            <a:pPr>
              <a:defRPr/>
            </a:pPr>
            <a:r>
              <a:rPr lang="en-US" sz="1200" b="1" dirty="0">
                <a:latin typeface="+mn-lt"/>
              </a:rPr>
              <a:t>Coupled</a:t>
            </a:r>
          </a:p>
        </p:txBody>
      </p:sp>
      <p:grpSp>
        <p:nvGrpSpPr>
          <p:cNvPr id="2" name="Group 225"/>
          <p:cNvGrpSpPr>
            <a:grpSpLocks/>
          </p:cNvGrpSpPr>
          <p:nvPr/>
        </p:nvGrpSpPr>
        <p:grpSpPr bwMode="auto">
          <a:xfrm>
            <a:off x="3853489" y="3356819"/>
            <a:ext cx="721707" cy="622300"/>
            <a:chOff x="2880" y="1930"/>
            <a:chExt cx="714" cy="461"/>
          </a:xfrm>
        </p:grpSpPr>
        <p:sp>
          <p:nvSpPr>
            <p:cNvPr id="11354" name="Freeform 226"/>
            <p:cNvSpPr>
              <a:spLocks/>
            </p:cNvSpPr>
            <p:nvPr/>
          </p:nvSpPr>
          <p:spPr bwMode="auto">
            <a:xfrm>
              <a:off x="2882" y="1935"/>
              <a:ext cx="709" cy="454"/>
            </a:xfrm>
            <a:custGeom>
              <a:avLst/>
              <a:gdLst>
                <a:gd name="T0" fmla="*/ 292025 w 300"/>
                <a:gd name="T1" fmla="*/ 100821 h 192"/>
                <a:gd name="T2" fmla="*/ 273374 w 300"/>
                <a:gd name="T3" fmla="*/ 60827 h 192"/>
                <a:gd name="T4" fmla="*/ 274267 w 300"/>
                <a:gd name="T5" fmla="*/ 53676 h 192"/>
                <a:gd name="T6" fmla="*/ 242209 w 300"/>
                <a:gd name="T7" fmla="*/ 21511 h 192"/>
                <a:gd name="T8" fmla="*/ 219922 w 300"/>
                <a:gd name="T9" fmla="*/ 30238 h 192"/>
                <a:gd name="T10" fmla="*/ 154888 w 300"/>
                <a:gd name="T11" fmla="*/ 0 h 192"/>
                <a:gd name="T12" fmla="*/ 88533 w 300"/>
                <a:gd name="T13" fmla="*/ 30238 h 192"/>
                <a:gd name="T14" fmla="*/ 69170 w 300"/>
                <a:gd name="T15" fmla="*/ 25199 h 192"/>
                <a:gd name="T16" fmla="*/ 28395 w 300"/>
                <a:gd name="T17" fmla="*/ 66591 h 192"/>
                <a:gd name="T18" fmla="*/ 29268 w 300"/>
                <a:gd name="T19" fmla="*/ 72373 h 192"/>
                <a:gd name="T20" fmla="*/ 26335 w 300"/>
                <a:gd name="T21" fmla="*/ 71500 h 192"/>
                <a:gd name="T22" fmla="*/ 0 w 300"/>
                <a:gd name="T23" fmla="*/ 98759 h 192"/>
                <a:gd name="T24" fmla="*/ 26335 w 300"/>
                <a:gd name="T25" fmla="*/ 125138 h 192"/>
                <a:gd name="T26" fmla="*/ 39903 w 300"/>
                <a:gd name="T27" fmla="*/ 121168 h 192"/>
                <a:gd name="T28" fmla="*/ 37806 w 300"/>
                <a:gd name="T29" fmla="*/ 136018 h 192"/>
                <a:gd name="T30" fmla="*/ 88533 w 300"/>
                <a:gd name="T31" fmla="*/ 187764 h 192"/>
                <a:gd name="T32" fmla="*/ 127686 w 300"/>
                <a:gd name="T33" fmla="*/ 169879 h 192"/>
                <a:gd name="T34" fmla="*/ 154888 w 300"/>
                <a:gd name="T35" fmla="*/ 173951 h 192"/>
                <a:gd name="T36" fmla="*/ 199347 w 300"/>
                <a:gd name="T37" fmla="*/ 161151 h 192"/>
                <a:gd name="T38" fmla="*/ 226854 w 300"/>
                <a:gd name="T39" fmla="*/ 173951 h 192"/>
                <a:gd name="T40" fmla="*/ 259801 w 300"/>
                <a:gd name="T41" fmla="*/ 149621 h 192"/>
                <a:gd name="T42" fmla="*/ 292025 w 300"/>
                <a:gd name="T43" fmla="*/ 100821 h 19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0"/>
                <a:gd name="T67" fmla="*/ 0 h 192"/>
                <a:gd name="T68" fmla="*/ 300 w 300"/>
                <a:gd name="T69" fmla="*/ 192 h 19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0" h="192">
                  <a:moveTo>
                    <a:pt x="300" y="103"/>
                  </a:moveTo>
                  <a:cubicBezTo>
                    <a:pt x="300" y="87"/>
                    <a:pt x="293" y="72"/>
                    <a:pt x="281" y="62"/>
                  </a:cubicBezTo>
                  <a:cubicBezTo>
                    <a:pt x="282" y="60"/>
                    <a:pt x="282" y="58"/>
                    <a:pt x="282" y="55"/>
                  </a:cubicBezTo>
                  <a:cubicBezTo>
                    <a:pt x="282" y="37"/>
                    <a:pt x="267" y="22"/>
                    <a:pt x="249" y="22"/>
                  </a:cubicBezTo>
                  <a:cubicBezTo>
                    <a:pt x="240" y="22"/>
                    <a:pt x="232" y="25"/>
                    <a:pt x="226" y="31"/>
                  </a:cubicBezTo>
                  <a:cubicBezTo>
                    <a:pt x="210" y="12"/>
                    <a:pt x="186" y="0"/>
                    <a:pt x="159" y="0"/>
                  </a:cubicBezTo>
                  <a:cubicBezTo>
                    <a:pt x="132" y="0"/>
                    <a:pt x="107" y="12"/>
                    <a:pt x="91" y="31"/>
                  </a:cubicBezTo>
                  <a:cubicBezTo>
                    <a:pt x="85" y="28"/>
                    <a:pt x="78" y="26"/>
                    <a:pt x="71" y="26"/>
                  </a:cubicBezTo>
                  <a:cubicBezTo>
                    <a:pt x="48" y="26"/>
                    <a:pt x="29" y="45"/>
                    <a:pt x="29" y="68"/>
                  </a:cubicBezTo>
                  <a:cubicBezTo>
                    <a:pt x="29" y="70"/>
                    <a:pt x="30" y="72"/>
                    <a:pt x="30" y="74"/>
                  </a:cubicBezTo>
                  <a:cubicBezTo>
                    <a:pt x="29" y="73"/>
                    <a:pt x="28" y="73"/>
                    <a:pt x="27" y="73"/>
                  </a:cubicBezTo>
                  <a:cubicBezTo>
                    <a:pt x="12" y="73"/>
                    <a:pt x="0" y="86"/>
                    <a:pt x="0" y="101"/>
                  </a:cubicBezTo>
                  <a:cubicBezTo>
                    <a:pt x="0" y="116"/>
                    <a:pt x="12" y="128"/>
                    <a:pt x="27" y="128"/>
                  </a:cubicBezTo>
                  <a:cubicBezTo>
                    <a:pt x="32" y="128"/>
                    <a:pt x="37" y="126"/>
                    <a:pt x="41" y="124"/>
                  </a:cubicBezTo>
                  <a:cubicBezTo>
                    <a:pt x="39" y="129"/>
                    <a:pt x="39" y="134"/>
                    <a:pt x="39" y="139"/>
                  </a:cubicBezTo>
                  <a:cubicBezTo>
                    <a:pt x="39" y="168"/>
                    <a:pt x="62" y="192"/>
                    <a:pt x="91" y="192"/>
                  </a:cubicBezTo>
                  <a:cubicBezTo>
                    <a:pt x="107" y="192"/>
                    <a:pt x="122" y="185"/>
                    <a:pt x="131" y="174"/>
                  </a:cubicBezTo>
                  <a:cubicBezTo>
                    <a:pt x="140" y="176"/>
                    <a:pt x="149" y="178"/>
                    <a:pt x="159" y="178"/>
                  </a:cubicBezTo>
                  <a:cubicBezTo>
                    <a:pt x="176" y="178"/>
                    <a:pt x="192" y="173"/>
                    <a:pt x="205" y="165"/>
                  </a:cubicBezTo>
                  <a:cubicBezTo>
                    <a:pt x="212" y="173"/>
                    <a:pt x="222" y="178"/>
                    <a:pt x="233" y="178"/>
                  </a:cubicBezTo>
                  <a:cubicBezTo>
                    <a:pt x="249" y="178"/>
                    <a:pt x="262" y="168"/>
                    <a:pt x="267" y="153"/>
                  </a:cubicBezTo>
                  <a:cubicBezTo>
                    <a:pt x="286" y="145"/>
                    <a:pt x="300" y="126"/>
                    <a:pt x="300" y="103"/>
                  </a:cubicBezTo>
                  <a:close/>
                </a:path>
              </a:pathLst>
            </a:custGeom>
            <a:solidFill>
              <a:srgbClr val="A6ACBE"/>
            </a:solidFill>
            <a:ln w="9525">
              <a:noFill/>
              <a:round/>
              <a:headEnd/>
              <a:tailEnd/>
            </a:ln>
          </p:spPr>
          <p:txBody>
            <a:bodyPr/>
            <a:lstStyle/>
            <a:p>
              <a:endParaRPr lang="zh-TW" altLang="en-US"/>
            </a:p>
          </p:txBody>
        </p:sp>
        <p:sp>
          <p:nvSpPr>
            <p:cNvPr id="11355" name="Freeform 227"/>
            <p:cNvSpPr>
              <a:spLocks/>
            </p:cNvSpPr>
            <p:nvPr/>
          </p:nvSpPr>
          <p:spPr bwMode="auto">
            <a:xfrm>
              <a:off x="2882" y="1935"/>
              <a:ext cx="709" cy="454"/>
            </a:xfrm>
            <a:custGeom>
              <a:avLst/>
              <a:gdLst>
                <a:gd name="T0" fmla="*/ 292025 w 300"/>
                <a:gd name="T1" fmla="*/ 100821 h 192"/>
                <a:gd name="T2" fmla="*/ 273374 w 300"/>
                <a:gd name="T3" fmla="*/ 60827 h 192"/>
                <a:gd name="T4" fmla="*/ 274267 w 300"/>
                <a:gd name="T5" fmla="*/ 53676 h 192"/>
                <a:gd name="T6" fmla="*/ 242209 w 300"/>
                <a:gd name="T7" fmla="*/ 21511 h 192"/>
                <a:gd name="T8" fmla="*/ 219922 w 300"/>
                <a:gd name="T9" fmla="*/ 30238 h 192"/>
                <a:gd name="T10" fmla="*/ 154888 w 300"/>
                <a:gd name="T11" fmla="*/ 0 h 192"/>
                <a:gd name="T12" fmla="*/ 88533 w 300"/>
                <a:gd name="T13" fmla="*/ 30238 h 192"/>
                <a:gd name="T14" fmla="*/ 69170 w 300"/>
                <a:gd name="T15" fmla="*/ 25199 h 192"/>
                <a:gd name="T16" fmla="*/ 28395 w 300"/>
                <a:gd name="T17" fmla="*/ 66591 h 192"/>
                <a:gd name="T18" fmla="*/ 29268 w 300"/>
                <a:gd name="T19" fmla="*/ 71500 h 192"/>
                <a:gd name="T20" fmla="*/ 26335 w 300"/>
                <a:gd name="T21" fmla="*/ 71500 h 192"/>
                <a:gd name="T22" fmla="*/ 0 w 300"/>
                <a:gd name="T23" fmla="*/ 98759 h 192"/>
                <a:gd name="T24" fmla="*/ 26335 w 300"/>
                <a:gd name="T25" fmla="*/ 125138 h 192"/>
                <a:gd name="T26" fmla="*/ 39903 w 300"/>
                <a:gd name="T27" fmla="*/ 121168 h 192"/>
                <a:gd name="T28" fmla="*/ 37806 w 300"/>
                <a:gd name="T29" fmla="*/ 136018 h 192"/>
                <a:gd name="T30" fmla="*/ 88533 w 300"/>
                <a:gd name="T31" fmla="*/ 187764 h 192"/>
                <a:gd name="T32" fmla="*/ 127686 w 300"/>
                <a:gd name="T33" fmla="*/ 169879 h 192"/>
                <a:gd name="T34" fmla="*/ 154888 w 300"/>
                <a:gd name="T35" fmla="*/ 173951 h 192"/>
                <a:gd name="T36" fmla="*/ 199347 w 300"/>
                <a:gd name="T37" fmla="*/ 161151 h 192"/>
                <a:gd name="T38" fmla="*/ 226854 w 300"/>
                <a:gd name="T39" fmla="*/ 173951 h 192"/>
                <a:gd name="T40" fmla="*/ 259801 w 300"/>
                <a:gd name="T41" fmla="*/ 149621 h 192"/>
                <a:gd name="T42" fmla="*/ 292025 w 300"/>
                <a:gd name="T43" fmla="*/ 100821 h 19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0"/>
                <a:gd name="T67" fmla="*/ 0 h 192"/>
                <a:gd name="T68" fmla="*/ 300 w 300"/>
                <a:gd name="T69" fmla="*/ 192 h 19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0" h="192">
                  <a:moveTo>
                    <a:pt x="300" y="103"/>
                  </a:moveTo>
                  <a:cubicBezTo>
                    <a:pt x="300" y="87"/>
                    <a:pt x="293" y="72"/>
                    <a:pt x="281" y="62"/>
                  </a:cubicBezTo>
                  <a:cubicBezTo>
                    <a:pt x="282" y="60"/>
                    <a:pt x="282" y="58"/>
                    <a:pt x="282" y="55"/>
                  </a:cubicBezTo>
                  <a:cubicBezTo>
                    <a:pt x="282" y="37"/>
                    <a:pt x="267" y="22"/>
                    <a:pt x="249" y="22"/>
                  </a:cubicBezTo>
                  <a:cubicBezTo>
                    <a:pt x="240" y="22"/>
                    <a:pt x="232" y="25"/>
                    <a:pt x="226" y="31"/>
                  </a:cubicBezTo>
                  <a:cubicBezTo>
                    <a:pt x="210" y="12"/>
                    <a:pt x="186" y="0"/>
                    <a:pt x="159" y="0"/>
                  </a:cubicBezTo>
                  <a:cubicBezTo>
                    <a:pt x="132" y="0"/>
                    <a:pt x="107" y="12"/>
                    <a:pt x="91" y="31"/>
                  </a:cubicBezTo>
                  <a:cubicBezTo>
                    <a:pt x="85" y="28"/>
                    <a:pt x="78" y="26"/>
                    <a:pt x="71" y="26"/>
                  </a:cubicBezTo>
                  <a:cubicBezTo>
                    <a:pt x="48" y="26"/>
                    <a:pt x="29" y="45"/>
                    <a:pt x="29" y="68"/>
                  </a:cubicBezTo>
                  <a:cubicBezTo>
                    <a:pt x="29" y="70"/>
                    <a:pt x="30" y="72"/>
                    <a:pt x="30" y="73"/>
                  </a:cubicBezTo>
                  <a:cubicBezTo>
                    <a:pt x="29" y="73"/>
                    <a:pt x="28" y="73"/>
                    <a:pt x="27" y="73"/>
                  </a:cubicBezTo>
                  <a:cubicBezTo>
                    <a:pt x="12" y="73"/>
                    <a:pt x="0" y="86"/>
                    <a:pt x="0" y="101"/>
                  </a:cubicBezTo>
                  <a:cubicBezTo>
                    <a:pt x="0" y="116"/>
                    <a:pt x="12" y="128"/>
                    <a:pt x="27" y="128"/>
                  </a:cubicBezTo>
                  <a:cubicBezTo>
                    <a:pt x="32" y="128"/>
                    <a:pt x="37" y="126"/>
                    <a:pt x="41" y="124"/>
                  </a:cubicBezTo>
                  <a:cubicBezTo>
                    <a:pt x="39" y="129"/>
                    <a:pt x="39" y="134"/>
                    <a:pt x="39" y="139"/>
                  </a:cubicBezTo>
                  <a:cubicBezTo>
                    <a:pt x="39" y="168"/>
                    <a:pt x="62" y="192"/>
                    <a:pt x="91" y="192"/>
                  </a:cubicBezTo>
                  <a:cubicBezTo>
                    <a:pt x="107" y="192"/>
                    <a:pt x="122" y="185"/>
                    <a:pt x="131" y="174"/>
                  </a:cubicBezTo>
                  <a:cubicBezTo>
                    <a:pt x="140" y="176"/>
                    <a:pt x="149" y="178"/>
                    <a:pt x="159" y="178"/>
                  </a:cubicBezTo>
                  <a:cubicBezTo>
                    <a:pt x="176" y="178"/>
                    <a:pt x="192" y="173"/>
                    <a:pt x="205" y="165"/>
                  </a:cubicBezTo>
                  <a:cubicBezTo>
                    <a:pt x="212" y="173"/>
                    <a:pt x="222" y="178"/>
                    <a:pt x="233" y="178"/>
                  </a:cubicBezTo>
                  <a:cubicBezTo>
                    <a:pt x="249" y="178"/>
                    <a:pt x="262" y="168"/>
                    <a:pt x="267" y="153"/>
                  </a:cubicBezTo>
                  <a:cubicBezTo>
                    <a:pt x="286" y="145"/>
                    <a:pt x="300" y="126"/>
                    <a:pt x="300" y="103"/>
                  </a:cubicBezTo>
                  <a:close/>
                </a:path>
              </a:pathLst>
            </a:custGeom>
            <a:solidFill>
              <a:srgbClr val="A6ACBE"/>
            </a:solidFill>
            <a:ln w="9525">
              <a:noFill/>
              <a:round/>
              <a:headEnd/>
              <a:tailEnd/>
            </a:ln>
          </p:spPr>
          <p:txBody>
            <a:bodyPr/>
            <a:lstStyle/>
            <a:p>
              <a:endParaRPr lang="zh-TW" altLang="en-US"/>
            </a:p>
          </p:txBody>
        </p:sp>
        <p:sp>
          <p:nvSpPr>
            <p:cNvPr id="11356" name="Freeform 228"/>
            <p:cNvSpPr>
              <a:spLocks noEditPoints="1"/>
            </p:cNvSpPr>
            <p:nvPr/>
          </p:nvSpPr>
          <p:spPr bwMode="auto">
            <a:xfrm>
              <a:off x="2880" y="1930"/>
              <a:ext cx="714" cy="461"/>
            </a:xfrm>
            <a:custGeom>
              <a:avLst/>
              <a:gdLst>
                <a:gd name="T0" fmla="*/ 276261 w 302"/>
                <a:gd name="T1" fmla="*/ 61441 h 195"/>
                <a:gd name="T2" fmla="*/ 277006 w 302"/>
                <a:gd name="T3" fmla="*/ 55694 h 195"/>
                <a:gd name="T4" fmla="*/ 220588 w 302"/>
                <a:gd name="T5" fmla="*/ 31461 h 195"/>
                <a:gd name="T6" fmla="*/ 222489 w 302"/>
                <a:gd name="T7" fmla="*/ 31461 h 195"/>
                <a:gd name="T8" fmla="*/ 88701 w 302"/>
                <a:gd name="T9" fmla="*/ 31461 h 195"/>
                <a:gd name="T10" fmla="*/ 70173 w 302"/>
                <a:gd name="T11" fmla="*/ 26357 h 195"/>
                <a:gd name="T12" fmla="*/ 28423 w 302"/>
                <a:gd name="T13" fmla="*/ 74377 h 195"/>
                <a:gd name="T14" fmla="*/ 30213 w 302"/>
                <a:gd name="T15" fmla="*/ 72287 h 195"/>
                <a:gd name="T16" fmla="*/ 0 w 302"/>
                <a:gd name="T17" fmla="*/ 100737 h 195"/>
                <a:gd name="T18" fmla="*/ 40833 w 302"/>
                <a:gd name="T19" fmla="*/ 125009 h 195"/>
                <a:gd name="T20" fmla="*/ 39301 w 302"/>
                <a:gd name="T21" fmla="*/ 123104 h 195"/>
                <a:gd name="T22" fmla="*/ 89983 w 302"/>
                <a:gd name="T23" fmla="*/ 190294 h 195"/>
                <a:gd name="T24" fmla="*/ 128912 w 302"/>
                <a:gd name="T25" fmla="*/ 172520 h 195"/>
                <a:gd name="T26" fmla="*/ 201863 w 302"/>
                <a:gd name="T27" fmla="*/ 163929 h 195"/>
                <a:gd name="T28" fmla="*/ 228241 w 302"/>
                <a:gd name="T29" fmla="*/ 176646 h 195"/>
                <a:gd name="T30" fmla="*/ 262667 w 302"/>
                <a:gd name="T31" fmla="*/ 153083 h 195"/>
                <a:gd name="T32" fmla="*/ 260539 w 302"/>
                <a:gd name="T33" fmla="*/ 151026 h 195"/>
                <a:gd name="T34" fmla="*/ 201863 w 302"/>
                <a:gd name="T35" fmla="*/ 161872 h 195"/>
                <a:gd name="T36" fmla="*/ 156151 w 302"/>
                <a:gd name="T37" fmla="*/ 173672 h 195"/>
                <a:gd name="T38" fmla="*/ 128002 w 302"/>
                <a:gd name="T39" fmla="*/ 170894 h 195"/>
                <a:gd name="T40" fmla="*/ 39960 w 302"/>
                <a:gd name="T41" fmla="*/ 137439 h 195"/>
                <a:gd name="T42" fmla="*/ 42119 w 302"/>
                <a:gd name="T43" fmla="*/ 122231 h 195"/>
                <a:gd name="T44" fmla="*/ 27250 w 302"/>
                <a:gd name="T45" fmla="*/ 125009 h 195"/>
                <a:gd name="T46" fmla="*/ 27250 w 302"/>
                <a:gd name="T47" fmla="*/ 75089 h 195"/>
                <a:gd name="T48" fmla="*/ 31463 w 302"/>
                <a:gd name="T49" fmla="*/ 75089 h 195"/>
                <a:gd name="T50" fmla="*/ 31463 w 302"/>
                <a:gd name="T51" fmla="*/ 68103 h 195"/>
                <a:gd name="T52" fmla="*/ 88701 w 302"/>
                <a:gd name="T53" fmla="*/ 33019 h 195"/>
                <a:gd name="T54" fmla="*/ 156151 w 302"/>
                <a:gd name="T55" fmla="*/ 2974 h 195"/>
                <a:gd name="T56" fmla="*/ 221829 w 302"/>
                <a:gd name="T57" fmla="*/ 33019 h 195"/>
                <a:gd name="T58" fmla="*/ 243982 w 302"/>
                <a:gd name="T59" fmla="*/ 25116 h 195"/>
                <a:gd name="T60" fmla="*/ 274204 w 302"/>
                <a:gd name="T61" fmla="*/ 62311 h 195"/>
                <a:gd name="T62" fmla="*/ 292002 w 302"/>
                <a:gd name="T63" fmla="*/ 102266 h 195"/>
                <a:gd name="T64" fmla="*/ 260539 w 302"/>
                <a:gd name="T65" fmla="*/ 151026 h 1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2"/>
                <a:gd name="T100" fmla="*/ 0 h 195"/>
                <a:gd name="T101" fmla="*/ 302 w 302"/>
                <a:gd name="T102" fmla="*/ 195 h 1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2" h="195">
                  <a:moveTo>
                    <a:pt x="302" y="105"/>
                  </a:moveTo>
                  <a:cubicBezTo>
                    <a:pt x="302" y="89"/>
                    <a:pt x="295" y="73"/>
                    <a:pt x="283" y="63"/>
                  </a:cubicBezTo>
                  <a:cubicBezTo>
                    <a:pt x="284" y="63"/>
                    <a:pt x="284" y="64"/>
                    <a:pt x="284" y="64"/>
                  </a:cubicBezTo>
                  <a:cubicBezTo>
                    <a:pt x="284" y="62"/>
                    <a:pt x="284" y="60"/>
                    <a:pt x="284" y="57"/>
                  </a:cubicBezTo>
                  <a:cubicBezTo>
                    <a:pt x="284" y="38"/>
                    <a:pt x="269" y="23"/>
                    <a:pt x="250" y="23"/>
                  </a:cubicBezTo>
                  <a:cubicBezTo>
                    <a:pt x="241" y="23"/>
                    <a:pt x="233" y="26"/>
                    <a:pt x="226" y="32"/>
                  </a:cubicBezTo>
                  <a:cubicBezTo>
                    <a:pt x="226" y="32"/>
                    <a:pt x="227" y="31"/>
                    <a:pt x="227" y="31"/>
                  </a:cubicBezTo>
                  <a:cubicBezTo>
                    <a:pt x="228" y="31"/>
                    <a:pt x="228" y="32"/>
                    <a:pt x="228" y="32"/>
                  </a:cubicBezTo>
                  <a:cubicBezTo>
                    <a:pt x="211" y="12"/>
                    <a:pt x="186" y="0"/>
                    <a:pt x="160" y="0"/>
                  </a:cubicBezTo>
                  <a:cubicBezTo>
                    <a:pt x="133" y="0"/>
                    <a:pt x="108" y="12"/>
                    <a:pt x="91" y="32"/>
                  </a:cubicBezTo>
                  <a:cubicBezTo>
                    <a:pt x="91" y="32"/>
                    <a:pt x="92" y="31"/>
                    <a:pt x="93" y="32"/>
                  </a:cubicBezTo>
                  <a:cubicBezTo>
                    <a:pt x="86" y="28"/>
                    <a:pt x="79" y="27"/>
                    <a:pt x="72" y="27"/>
                  </a:cubicBezTo>
                  <a:cubicBezTo>
                    <a:pt x="48" y="27"/>
                    <a:pt x="29" y="46"/>
                    <a:pt x="29" y="70"/>
                  </a:cubicBezTo>
                  <a:cubicBezTo>
                    <a:pt x="29" y="72"/>
                    <a:pt x="29" y="74"/>
                    <a:pt x="29" y="76"/>
                  </a:cubicBezTo>
                  <a:cubicBezTo>
                    <a:pt x="29" y="75"/>
                    <a:pt x="29" y="75"/>
                    <a:pt x="30" y="74"/>
                  </a:cubicBezTo>
                  <a:cubicBezTo>
                    <a:pt x="30" y="74"/>
                    <a:pt x="31" y="74"/>
                    <a:pt x="31" y="74"/>
                  </a:cubicBezTo>
                  <a:cubicBezTo>
                    <a:pt x="30" y="74"/>
                    <a:pt x="29" y="74"/>
                    <a:pt x="28" y="74"/>
                  </a:cubicBezTo>
                  <a:cubicBezTo>
                    <a:pt x="13" y="74"/>
                    <a:pt x="0" y="87"/>
                    <a:pt x="0" y="103"/>
                  </a:cubicBezTo>
                  <a:cubicBezTo>
                    <a:pt x="0" y="118"/>
                    <a:pt x="13" y="131"/>
                    <a:pt x="28" y="131"/>
                  </a:cubicBezTo>
                  <a:cubicBezTo>
                    <a:pt x="33" y="131"/>
                    <a:pt x="38" y="130"/>
                    <a:pt x="42" y="128"/>
                  </a:cubicBezTo>
                  <a:cubicBezTo>
                    <a:pt x="42" y="128"/>
                    <a:pt x="41" y="128"/>
                    <a:pt x="41" y="127"/>
                  </a:cubicBezTo>
                  <a:cubicBezTo>
                    <a:pt x="40" y="127"/>
                    <a:pt x="40" y="126"/>
                    <a:pt x="40" y="126"/>
                  </a:cubicBezTo>
                  <a:cubicBezTo>
                    <a:pt x="39" y="131"/>
                    <a:pt x="38" y="136"/>
                    <a:pt x="38" y="141"/>
                  </a:cubicBezTo>
                  <a:cubicBezTo>
                    <a:pt x="38" y="171"/>
                    <a:pt x="62" y="195"/>
                    <a:pt x="92" y="195"/>
                  </a:cubicBezTo>
                  <a:cubicBezTo>
                    <a:pt x="108" y="195"/>
                    <a:pt x="123" y="189"/>
                    <a:pt x="133" y="177"/>
                  </a:cubicBezTo>
                  <a:cubicBezTo>
                    <a:pt x="133" y="177"/>
                    <a:pt x="132" y="177"/>
                    <a:pt x="132" y="177"/>
                  </a:cubicBezTo>
                  <a:cubicBezTo>
                    <a:pt x="141" y="180"/>
                    <a:pt x="150" y="181"/>
                    <a:pt x="160" y="181"/>
                  </a:cubicBezTo>
                  <a:cubicBezTo>
                    <a:pt x="176" y="181"/>
                    <a:pt x="193" y="177"/>
                    <a:pt x="207" y="168"/>
                  </a:cubicBezTo>
                  <a:cubicBezTo>
                    <a:pt x="206" y="168"/>
                    <a:pt x="206" y="168"/>
                    <a:pt x="205" y="168"/>
                  </a:cubicBezTo>
                  <a:cubicBezTo>
                    <a:pt x="212" y="176"/>
                    <a:pt x="223" y="181"/>
                    <a:pt x="234" y="181"/>
                  </a:cubicBezTo>
                  <a:cubicBezTo>
                    <a:pt x="250" y="181"/>
                    <a:pt x="264" y="171"/>
                    <a:pt x="269" y="156"/>
                  </a:cubicBezTo>
                  <a:cubicBezTo>
                    <a:pt x="269" y="156"/>
                    <a:pt x="269" y="156"/>
                    <a:pt x="269" y="157"/>
                  </a:cubicBezTo>
                  <a:cubicBezTo>
                    <a:pt x="289" y="148"/>
                    <a:pt x="302" y="127"/>
                    <a:pt x="302" y="105"/>
                  </a:cubicBezTo>
                  <a:close/>
                  <a:moveTo>
                    <a:pt x="267" y="155"/>
                  </a:moveTo>
                  <a:cubicBezTo>
                    <a:pt x="262" y="169"/>
                    <a:pt x="249" y="178"/>
                    <a:pt x="234" y="178"/>
                  </a:cubicBezTo>
                  <a:cubicBezTo>
                    <a:pt x="224" y="178"/>
                    <a:pt x="214" y="174"/>
                    <a:pt x="207" y="166"/>
                  </a:cubicBezTo>
                  <a:cubicBezTo>
                    <a:pt x="207" y="165"/>
                    <a:pt x="206" y="165"/>
                    <a:pt x="206" y="165"/>
                  </a:cubicBezTo>
                  <a:cubicBezTo>
                    <a:pt x="192" y="174"/>
                    <a:pt x="176" y="178"/>
                    <a:pt x="160" y="178"/>
                  </a:cubicBezTo>
                  <a:cubicBezTo>
                    <a:pt x="150" y="178"/>
                    <a:pt x="141" y="177"/>
                    <a:pt x="133" y="174"/>
                  </a:cubicBezTo>
                  <a:cubicBezTo>
                    <a:pt x="132" y="174"/>
                    <a:pt x="132" y="174"/>
                    <a:pt x="131" y="175"/>
                  </a:cubicBezTo>
                  <a:cubicBezTo>
                    <a:pt x="121" y="186"/>
                    <a:pt x="107" y="192"/>
                    <a:pt x="92" y="192"/>
                  </a:cubicBezTo>
                  <a:cubicBezTo>
                    <a:pt x="64" y="192"/>
                    <a:pt x="41" y="169"/>
                    <a:pt x="41" y="141"/>
                  </a:cubicBezTo>
                  <a:cubicBezTo>
                    <a:pt x="41" y="136"/>
                    <a:pt x="42" y="131"/>
                    <a:pt x="43" y="127"/>
                  </a:cubicBezTo>
                  <a:cubicBezTo>
                    <a:pt x="43" y="126"/>
                    <a:pt x="43" y="125"/>
                    <a:pt x="43" y="125"/>
                  </a:cubicBezTo>
                  <a:cubicBezTo>
                    <a:pt x="42" y="125"/>
                    <a:pt x="42" y="125"/>
                    <a:pt x="41" y="125"/>
                  </a:cubicBezTo>
                  <a:cubicBezTo>
                    <a:pt x="37" y="127"/>
                    <a:pt x="33" y="128"/>
                    <a:pt x="28" y="128"/>
                  </a:cubicBezTo>
                  <a:cubicBezTo>
                    <a:pt x="14" y="128"/>
                    <a:pt x="3" y="117"/>
                    <a:pt x="3" y="103"/>
                  </a:cubicBezTo>
                  <a:cubicBezTo>
                    <a:pt x="3" y="88"/>
                    <a:pt x="14" y="77"/>
                    <a:pt x="28" y="77"/>
                  </a:cubicBezTo>
                  <a:cubicBezTo>
                    <a:pt x="29" y="77"/>
                    <a:pt x="30" y="77"/>
                    <a:pt x="31" y="77"/>
                  </a:cubicBezTo>
                  <a:cubicBezTo>
                    <a:pt x="31" y="77"/>
                    <a:pt x="32" y="77"/>
                    <a:pt x="32" y="77"/>
                  </a:cubicBezTo>
                  <a:cubicBezTo>
                    <a:pt x="32" y="76"/>
                    <a:pt x="32" y="76"/>
                    <a:pt x="32" y="75"/>
                  </a:cubicBezTo>
                  <a:cubicBezTo>
                    <a:pt x="32" y="73"/>
                    <a:pt x="32" y="72"/>
                    <a:pt x="32" y="70"/>
                  </a:cubicBezTo>
                  <a:cubicBezTo>
                    <a:pt x="32" y="48"/>
                    <a:pt x="50" y="30"/>
                    <a:pt x="72" y="30"/>
                  </a:cubicBezTo>
                  <a:cubicBezTo>
                    <a:pt x="79" y="30"/>
                    <a:pt x="86" y="31"/>
                    <a:pt x="91" y="34"/>
                  </a:cubicBezTo>
                  <a:cubicBezTo>
                    <a:pt x="92" y="35"/>
                    <a:pt x="93" y="35"/>
                    <a:pt x="93" y="34"/>
                  </a:cubicBezTo>
                  <a:cubicBezTo>
                    <a:pt x="110" y="15"/>
                    <a:pt x="134" y="3"/>
                    <a:pt x="160" y="3"/>
                  </a:cubicBezTo>
                  <a:cubicBezTo>
                    <a:pt x="185" y="3"/>
                    <a:pt x="209" y="15"/>
                    <a:pt x="226" y="34"/>
                  </a:cubicBezTo>
                  <a:cubicBezTo>
                    <a:pt x="226" y="34"/>
                    <a:pt x="227" y="34"/>
                    <a:pt x="227" y="34"/>
                  </a:cubicBezTo>
                  <a:cubicBezTo>
                    <a:pt x="227" y="34"/>
                    <a:pt x="228" y="34"/>
                    <a:pt x="228" y="34"/>
                  </a:cubicBezTo>
                  <a:cubicBezTo>
                    <a:pt x="234" y="29"/>
                    <a:pt x="242" y="26"/>
                    <a:pt x="250" y="26"/>
                  </a:cubicBezTo>
                  <a:cubicBezTo>
                    <a:pt x="267" y="26"/>
                    <a:pt x="281" y="40"/>
                    <a:pt x="281" y="57"/>
                  </a:cubicBezTo>
                  <a:cubicBezTo>
                    <a:pt x="281" y="59"/>
                    <a:pt x="281" y="61"/>
                    <a:pt x="281" y="64"/>
                  </a:cubicBezTo>
                  <a:cubicBezTo>
                    <a:pt x="281" y="64"/>
                    <a:pt x="281" y="65"/>
                    <a:pt x="281" y="65"/>
                  </a:cubicBezTo>
                  <a:cubicBezTo>
                    <a:pt x="293" y="75"/>
                    <a:pt x="299" y="90"/>
                    <a:pt x="299" y="105"/>
                  </a:cubicBezTo>
                  <a:cubicBezTo>
                    <a:pt x="299" y="126"/>
                    <a:pt x="287" y="145"/>
                    <a:pt x="267" y="154"/>
                  </a:cubicBezTo>
                  <a:cubicBezTo>
                    <a:pt x="267" y="154"/>
                    <a:pt x="267" y="154"/>
                    <a:pt x="267" y="155"/>
                  </a:cubicBezTo>
                  <a:close/>
                </a:path>
              </a:pathLst>
            </a:custGeom>
            <a:solidFill>
              <a:srgbClr val="231F20"/>
            </a:solidFill>
            <a:ln w="9525">
              <a:noFill/>
              <a:round/>
              <a:headEnd/>
              <a:tailEnd/>
            </a:ln>
          </p:spPr>
          <p:txBody>
            <a:bodyPr/>
            <a:lstStyle/>
            <a:p>
              <a:endParaRPr lang="zh-TW" altLang="en-US"/>
            </a:p>
          </p:txBody>
        </p:sp>
        <p:sp>
          <p:nvSpPr>
            <p:cNvPr id="11357" name="Freeform 229"/>
            <p:cNvSpPr>
              <a:spLocks/>
            </p:cNvSpPr>
            <p:nvPr/>
          </p:nvSpPr>
          <p:spPr bwMode="auto">
            <a:xfrm>
              <a:off x="2894" y="1947"/>
              <a:ext cx="686" cy="430"/>
            </a:xfrm>
            <a:custGeom>
              <a:avLst/>
              <a:gdLst>
                <a:gd name="T0" fmla="*/ 88300 w 290"/>
                <a:gd name="T1" fmla="*/ 28356 h 182"/>
                <a:gd name="T2" fmla="*/ 85322 w 290"/>
                <a:gd name="T3" fmla="*/ 31281 h 182"/>
                <a:gd name="T4" fmla="*/ 82502 w 290"/>
                <a:gd name="T5" fmla="*/ 29887 h 182"/>
                <a:gd name="T6" fmla="*/ 64664 w 290"/>
                <a:gd name="T7" fmla="*/ 25018 h 182"/>
                <a:gd name="T8" fmla="*/ 29399 w 290"/>
                <a:gd name="T9" fmla="*/ 61258 h 182"/>
                <a:gd name="T10" fmla="*/ 29399 w 290"/>
                <a:gd name="T11" fmla="*/ 66125 h 182"/>
                <a:gd name="T12" fmla="*/ 30272 w 290"/>
                <a:gd name="T13" fmla="*/ 71853 h 182"/>
                <a:gd name="T14" fmla="*/ 21538 w 290"/>
                <a:gd name="T15" fmla="*/ 70612 h 182"/>
                <a:gd name="T16" fmla="*/ 0 w 290"/>
                <a:gd name="T17" fmla="*/ 93204 h 182"/>
                <a:gd name="T18" fmla="*/ 21538 w 290"/>
                <a:gd name="T19" fmla="*/ 114633 h 182"/>
                <a:gd name="T20" fmla="*/ 32443 w 290"/>
                <a:gd name="T21" fmla="*/ 111835 h 182"/>
                <a:gd name="T22" fmla="*/ 43109 w 290"/>
                <a:gd name="T23" fmla="*/ 106099 h 182"/>
                <a:gd name="T24" fmla="*/ 40150 w 290"/>
                <a:gd name="T25" fmla="*/ 117565 h 182"/>
                <a:gd name="T26" fmla="*/ 38229 w 290"/>
                <a:gd name="T27" fmla="*/ 130314 h 182"/>
                <a:gd name="T28" fmla="*/ 84063 w 290"/>
                <a:gd name="T29" fmla="*/ 176671 h 182"/>
                <a:gd name="T30" fmla="*/ 120521 w 290"/>
                <a:gd name="T31" fmla="*/ 160189 h 182"/>
                <a:gd name="T32" fmla="*/ 122652 w 290"/>
                <a:gd name="T33" fmla="*/ 158285 h 182"/>
                <a:gd name="T34" fmla="*/ 125616 w 290"/>
                <a:gd name="T35" fmla="*/ 158949 h 182"/>
                <a:gd name="T36" fmla="*/ 150887 w 290"/>
                <a:gd name="T37" fmla="*/ 163152 h 182"/>
                <a:gd name="T38" fmla="*/ 193968 w 290"/>
                <a:gd name="T39" fmla="*/ 150465 h 182"/>
                <a:gd name="T40" fmla="*/ 196951 w 290"/>
                <a:gd name="T41" fmla="*/ 148355 h 182"/>
                <a:gd name="T42" fmla="*/ 200269 w 290"/>
                <a:gd name="T43" fmla="*/ 152525 h 182"/>
                <a:gd name="T44" fmla="*/ 223378 w 290"/>
                <a:gd name="T45" fmla="*/ 163152 h 182"/>
                <a:gd name="T46" fmla="*/ 251963 w 290"/>
                <a:gd name="T47" fmla="*/ 142576 h 182"/>
                <a:gd name="T48" fmla="*/ 252808 w 290"/>
                <a:gd name="T49" fmla="*/ 140903 h 182"/>
                <a:gd name="T50" fmla="*/ 254939 w 290"/>
                <a:gd name="T51" fmla="*/ 139651 h 182"/>
                <a:gd name="T52" fmla="*/ 284337 w 290"/>
                <a:gd name="T53" fmla="*/ 95354 h 182"/>
                <a:gd name="T54" fmla="*/ 267753 w 290"/>
                <a:gd name="T55" fmla="*/ 59108 h 182"/>
                <a:gd name="T56" fmla="*/ 265622 w 290"/>
                <a:gd name="T57" fmla="*/ 57055 h 182"/>
                <a:gd name="T58" fmla="*/ 265622 w 290"/>
                <a:gd name="T59" fmla="*/ 54246 h 182"/>
                <a:gd name="T60" fmla="*/ 266494 w 290"/>
                <a:gd name="T61" fmla="*/ 48519 h 182"/>
                <a:gd name="T62" fmla="*/ 239158 w 290"/>
                <a:gd name="T63" fmla="*/ 21429 h 182"/>
                <a:gd name="T64" fmla="*/ 220431 w 290"/>
                <a:gd name="T65" fmla="*/ 29228 h 182"/>
                <a:gd name="T66" fmla="*/ 216738 w 290"/>
                <a:gd name="T67" fmla="*/ 32035 h 182"/>
                <a:gd name="T68" fmla="*/ 212726 w 290"/>
                <a:gd name="T69" fmla="*/ 28356 h 182"/>
                <a:gd name="T70" fmla="*/ 150887 w 290"/>
                <a:gd name="T71" fmla="*/ 0 h 182"/>
                <a:gd name="T72" fmla="*/ 88300 w 290"/>
                <a:gd name="T73" fmla="*/ 28356 h 1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0"/>
                <a:gd name="T112" fmla="*/ 0 h 182"/>
                <a:gd name="T113" fmla="*/ 290 w 290"/>
                <a:gd name="T114" fmla="*/ 182 h 1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0" h="182">
                  <a:moveTo>
                    <a:pt x="90" y="29"/>
                  </a:moveTo>
                  <a:cubicBezTo>
                    <a:pt x="87" y="32"/>
                    <a:pt x="87" y="32"/>
                    <a:pt x="87" y="32"/>
                  </a:cubicBezTo>
                  <a:cubicBezTo>
                    <a:pt x="84" y="31"/>
                    <a:pt x="84" y="31"/>
                    <a:pt x="84" y="31"/>
                  </a:cubicBezTo>
                  <a:cubicBezTo>
                    <a:pt x="78" y="28"/>
                    <a:pt x="72" y="26"/>
                    <a:pt x="66" y="26"/>
                  </a:cubicBezTo>
                  <a:cubicBezTo>
                    <a:pt x="46" y="26"/>
                    <a:pt x="30" y="43"/>
                    <a:pt x="30" y="63"/>
                  </a:cubicBezTo>
                  <a:cubicBezTo>
                    <a:pt x="30" y="64"/>
                    <a:pt x="30" y="66"/>
                    <a:pt x="30" y="68"/>
                  </a:cubicBezTo>
                  <a:cubicBezTo>
                    <a:pt x="31" y="74"/>
                    <a:pt x="31" y="74"/>
                    <a:pt x="31" y="74"/>
                  </a:cubicBezTo>
                  <a:cubicBezTo>
                    <a:pt x="22" y="73"/>
                    <a:pt x="22" y="73"/>
                    <a:pt x="22" y="73"/>
                  </a:cubicBezTo>
                  <a:cubicBezTo>
                    <a:pt x="10" y="73"/>
                    <a:pt x="0" y="83"/>
                    <a:pt x="0" y="96"/>
                  </a:cubicBezTo>
                  <a:cubicBezTo>
                    <a:pt x="0" y="108"/>
                    <a:pt x="10" y="118"/>
                    <a:pt x="22" y="118"/>
                  </a:cubicBezTo>
                  <a:cubicBezTo>
                    <a:pt x="26" y="118"/>
                    <a:pt x="30" y="117"/>
                    <a:pt x="33" y="115"/>
                  </a:cubicBezTo>
                  <a:cubicBezTo>
                    <a:pt x="44" y="109"/>
                    <a:pt x="44" y="109"/>
                    <a:pt x="44" y="109"/>
                  </a:cubicBezTo>
                  <a:cubicBezTo>
                    <a:pt x="41" y="121"/>
                    <a:pt x="41" y="121"/>
                    <a:pt x="41" y="121"/>
                  </a:cubicBezTo>
                  <a:cubicBezTo>
                    <a:pt x="39" y="125"/>
                    <a:pt x="39" y="130"/>
                    <a:pt x="39" y="134"/>
                  </a:cubicBezTo>
                  <a:cubicBezTo>
                    <a:pt x="39" y="161"/>
                    <a:pt x="60" y="182"/>
                    <a:pt x="86" y="182"/>
                  </a:cubicBezTo>
                  <a:cubicBezTo>
                    <a:pt x="100" y="182"/>
                    <a:pt x="113" y="176"/>
                    <a:pt x="123" y="165"/>
                  </a:cubicBezTo>
                  <a:cubicBezTo>
                    <a:pt x="125" y="163"/>
                    <a:pt x="125" y="163"/>
                    <a:pt x="125" y="163"/>
                  </a:cubicBezTo>
                  <a:cubicBezTo>
                    <a:pt x="128" y="164"/>
                    <a:pt x="128" y="164"/>
                    <a:pt x="128" y="164"/>
                  </a:cubicBezTo>
                  <a:cubicBezTo>
                    <a:pt x="136" y="167"/>
                    <a:pt x="145" y="168"/>
                    <a:pt x="154" y="168"/>
                  </a:cubicBezTo>
                  <a:cubicBezTo>
                    <a:pt x="169" y="168"/>
                    <a:pt x="184" y="164"/>
                    <a:pt x="198" y="155"/>
                  </a:cubicBezTo>
                  <a:cubicBezTo>
                    <a:pt x="201" y="153"/>
                    <a:pt x="201" y="153"/>
                    <a:pt x="201" y="153"/>
                  </a:cubicBezTo>
                  <a:cubicBezTo>
                    <a:pt x="204" y="157"/>
                    <a:pt x="204" y="157"/>
                    <a:pt x="204" y="157"/>
                  </a:cubicBezTo>
                  <a:cubicBezTo>
                    <a:pt x="210" y="164"/>
                    <a:pt x="219" y="168"/>
                    <a:pt x="228" y="168"/>
                  </a:cubicBezTo>
                  <a:cubicBezTo>
                    <a:pt x="241" y="168"/>
                    <a:pt x="253" y="159"/>
                    <a:pt x="257" y="147"/>
                  </a:cubicBezTo>
                  <a:cubicBezTo>
                    <a:pt x="258" y="145"/>
                    <a:pt x="258" y="145"/>
                    <a:pt x="258" y="145"/>
                  </a:cubicBezTo>
                  <a:cubicBezTo>
                    <a:pt x="260" y="144"/>
                    <a:pt x="260" y="144"/>
                    <a:pt x="260" y="144"/>
                  </a:cubicBezTo>
                  <a:cubicBezTo>
                    <a:pt x="278" y="136"/>
                    <a:pt x="290" y="118"/>
                    <a:pt x="290" y="98"/>
                  </a:cubicBezTo>
                  <a:cubicBezTo>
                    <a:pt x="290" y="84"/>
                    <a:pt x="284" y="70"/>
                    <a:pt x="273" y="61"/>
                  </a:cubicBezTo>
                  <a:cubicBezTo>
                    <a:pt x="271" y="59"/>
                    <a:pt x="271" y="59"/>
                    <a:pt x="271" y="59"/>
                  </a:cubicBezTo>
                  <a:cubicBezTo>
                    <a:pt x="271" y="56"/>
                    <a:pt x="271" y="56"/>
                    <a:pt x="271" y="56"/>
                  </a:cubicBezTo>
                  <a:cubicBezTo>
                    <a:pt x="272" y="54"/>
                    <a:pt x="272" y="52"/>
                    <a:pt x="272" y="50"/>
                  </a:cubicBezTo>
                  <a:cubicBezTo>
                    <a:pt x="272" y="35"/>
                    <a:pt x="259" y="22"/>
                    <a:pt x="244" y="22"/>
                  </a:cubicBezTo>
                  <a:cubicBezTo>
                    <a:pt x="237" y="22"/>
                    <a:pt x="230" y="25"/>
                    <a:pt x="225" y="30"/>
                  </a:cubicBezTo>
                  <a:cubicBezTo>
                    <a:pt x="221" y="33"/>
                    <a:pt x="221" y="33"/>
                    <a:pt x="221" y="33"/>
                  </a:cubicBezTo>
                  <a:cubicBezTo>
                    <a:pt x="217" y="29"/>
                    <a:pt x="217" y="29"/>
                    <a:pt x="217" y="29"/>
                  </a:cubicBezTo>
                  <a:cubicBezTo>
                    <a:pt x="201" y="11"/>
                    <a:pt x="178" y="0"/>
                    <a:pt x="154" y="0"/>
                  </a:cubicBezTo>
                  <a:cubicBezTo>
                    <a:pt x="129" y="0"/>
                    <a:pt x="106" y="11"/>
                    <a:pt x="90" y="29"/>
                  </a:cubicBezTo>
                  <a:close/>
                </a:path>
              </a:pathLst>
            </a:custGeom>
            <a:gradFill rotWithShape="1">
              <a:gsLst>
                <a:gs pos="0">
                  <a:srgbClr val="DEE0E7"/>
                </a:gs>
                <a:gs pos="100000">
                  <a:srgbClr val="A6ACBE"/>
                </a:gs>
              </a:gsLst>
              <a:lin ang="5400000" scaled="1"/>
            </a:gradFill>
            <a:ln w="9525">
              <a:noFill/>
              <a:round/>
              <a:headEnd/>
              <a:tailEnd/>
            </a:ln>
          </p:spPr>
          <p:txBody>
            <a:bodyPr/>
            <a:lstStyle/>
            <a:p>
              <a:endParaRPr lang="zh-TW" altLang="en-US"/>
            </a:p>
          </p:txBody>
        </p:sp>
      </p:grpSp>
      <p:sp>
        <p:nvSpPr>
          <p:cNvPr id="66" name="Rounded Rectangle 65"/>
          <p:cNvSpPr/>
          <p:nvPr/>
        </p:nvSpPr>
        <p:spPr>
          <a:xfrm>
            <a:off x="4861021" y="2755156"/>
            <a:ext cx="800308" cy="1828800"/>
          </a:xfrm>
          <a:prstGeom prst="roundRect">
            <a:avLst>
              <a:gd name="adj" fmla="val 3308"/>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cxnSp>
        <p:nvCxnSpPr>
          <p:cNvPr id="67" name="Straight Connector 66"/>
          <p:cNvCxnSpPr/>
          <p:nvPr/>
        </p:nvCxnSpPr>
        <p:spPr>
          <a:xfrm rot="5400000">
            <a:off x="5509524" y="3018086"/>
            <a:ext cx="304800" cy="119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5509524" y="3473699"/>
            <a:ext cx="304800" cy="119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5509524" y="3927724"/>
            <a:ext cx="304800" cy="119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09216" y="3862636"/>
            <a:ext cx="304800" cy="119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4709216" y="3394324"/>
            <a:ext cx="304800" cy="119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4747316" y="2979986"/>
            <a:ext cx="228600" cy="119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Text Box 39"/>
          <p:cNvSpPr txBox="1">
            <a:spLocks noChangeArrowheads="1"/>
          </p:cNvSpPr>
          <p:nvPr/>
        </p:nvSpPr>
        <p:spPr bwMode="auto">
          <a:xfrm>
            <a:off x="5311194" y="3774332"/>
            <a:ext cx="936795" cy="258532"/>
          </a:xfrm>
          <a:prstGeom prst="rect">
            <a:avLst/>
          </a:prstGeom>
          <a:noFill/>
          <a:ln w="9525" algn="ctr">
            <a:noFill/>
            <a:miter lim="800000"/>
            <a:headEnd/>
            <a:tailEnd/>
          </a:ln>
        </p:spPr>
        <p:txBody>
          <a:bodyPr wrap="none">
            <a:spAutoFit/>
          </a:bodyPr>
          <a:lstStyle/>
          <a:p>
            <a:pPr marL="180975" indent="-180975">
              <a:lnSpc>
                <a:spcPct val="90000"/>
              </a:lnSpc>
              <a:spcAft>
                <a:spcPct val="15000"/>
              </a:spcAft>
              <a:buClr>
                <a:srgbClr val="FE9800"/>
              </a:buClr>
              <a:defRPr/>
            </a:pPr>
            <a:r>
              <a:rPr lang="en-US" sz="1200" b="1" dirty="0">
                <a:solidFill>
                  <a:schemeClr val="accent1"/>
                </a:solidFill>
                <a:latin typeface="+mn-lt"/>
              </a:rPr>
              <a:t>6.	maintain</a:t>
            </a:r>
          </a:p>
        </p:txBody>
      </p:sp>
      <p:sp>
        <p:nvSpPr>
          <p:cNvPr id="74" name="Text Box 40"/>
          <p:cNvSpPr txBox="1">
            <a:spLocks noChangeArrowheads="1"/>
          </p:cNvSpPr>
          <p:nvPr/>
        </p:nvSpPr>
        <p:spPr bwMode="auto">
          <a:xfrm>
            <a:off x="4575196" y="3772744"/>
            <a:ext cx="782458" cy="258532"/>
          </a:xfrm>
          <a:prstGeom prst="rect">
            <a:avLst/>
          </a:prstGeom>
          <a:noFill/>
          <a:ln w="9525" algn="ctr">
            <a:noFill/>
            <a:miter lim="800000"/>
            <a:headEnd/>
            <a:tailEnd/>
          </a:ln>
        </p:spPr>
        <p:txBody>
          <a:bodyPr wrap="none">
            <a:spAutoFit/>
          </a:bodyPr>
          <a:lstStyle/>
          <a:p>
            <a:pPr marL="180975" indent="-180975">
              <a:lnSpc>
                <a:spcPct val="90000"/>
              </a:lnSpc>
              <a:spcAft>
                <a:spcPct val="15000"/>
              </a:spcAft>
              <a:buClr>
                <a:srgbClr val="FE9800"/>
              </a:buClr>
              <a:defRPr/>
            </a:pPr>
            <a:r>
              <a:rPr lang="en-US" sz="1200" b="1" dirty="0">
                <a:solidFill>
                  <a:schemeClr val="accent1"/>
                </a:solidFill>
                <a:latin typeface="+mn-lt"/>
              </a:rPr>
              <a:t>3.	secure</a:t>
            </a:r>
          </a:p>
        </p:txBody>
      </p:sp>
      <p:sp>
        <p:nvSpPr>
          <p:cNvPr id="75" name="Text Box 41"/>
          <p:cNvSpPr txBox="1">
            <a:spLocks noChangeArrowheads="1"/>
          </p:cNvSpPr>
          <p:nvPr/>
        </p:nvSpPr>
        <p:spPr bwMode="auto">
          <a:xfrm>
            <a:off x="4575196" y="3315544"/>
            <a:ext cx="755271" cy="258532"/>
          </a:xfrm>
          <a:prstGeom prst="rect">
            <a:avLst/>
          </a:prstGeom>
          <a:noFill/>
          <a:ln w="9525" algn="ctr">
            <a:noFill/>
            <a:miter lim="800000"/>
            <a:headEnd/>
            <a:tailEnd/>
          </a:ln>
        </p:spPr>
        <p:txBody>
          <a:bodyPr wrap="none">
            <a:spAutoFit/>
          </a:bodyPr>
          <a:lstStyle/>
          <a:p>
            <a:pPr marL="180975" indent="-180975">
              <a:lnSpc>
                <a:spcPct val="90000"/>
              </a:lnSpc>
              <a:spcAft>
                <a:spcPct val="15000"/>
              </a:spcAft>
              <a:buClr>
                <a:srgbClr val="FE9800"/>
              </a:buClr>
              <a:defRPr/>
            </a:pPr>
            <a:r>
              <a:rPr lang="en-US" sz="1200" b="1" dirty="0">
                <a:solidFill>
                  <a:schemeClr val="accent1"/>
                </a:solidFill>
                <a:latin typeface="+mn-lt"/>
              </a:rPr>
              <a:t>2.	image</a:t>
            </a:r>
          </a:p>
        </p:txBody>
      </p:sp>
      <p:sp>
        <p:nvSpPr>
          <p:cNvPr id="76" name="Text Box 42"/>
          <p:cNvSpPr txBox="1">
            <a:spLocks noChangeArrowheads="1"/>
          </p:cNvSpPr>
          <p:nvPr/>
        </p:nvSpPr>
        <p:spPr bwMode="auto">
          <a:xfrm>
            <a:off x="5311194" y="3315544"/>
            <a:ext cx="877163" cy="258532"/>
          </a:xfrm>
          <a:prstGeom prst="rect">
            <a:avLst/>
          </a:prstGeom>
          <a:noFill/>
          <a:ln w="9525" algn="ctr">
            <a:noFill/>
            <a:miter lim="800000"/>
            <a:headEnd/>
            <a:tailEnd/>
          </a:ln>
        </p:spPr>
        <p:txBody>
          <a:bodyPr wrap="none">
            <a:spAutoFit/>
          </a:bodyPr>
          <a:lstStyle/>
          <a:p>
            <a:pPr marL="180975" indent="-180975">
              <a:lnSpc>
                <a:spcPct val="90000"/>
              </a:lnSpc>
              <a:spcAft>
                <a:spcPct val="15000"/>
              </a:spcAft>
              <a:buClr>
                <a:srgbClr val="FE9800"/>
              </a:buClr>
              <a:defRPr/>
            </a:pPr>
            <a:r>
              <a:rPr lang="en-US" sz="1200" b="1" dirty="0">
                <a:solidFill>
                  <a:schemeClr val="accent1"/>
                </a:solidFill>
                <a:latin typeface="+mn-lt"/>
              </a:rPr>
              <a:t>7.	back-up</a:t>
            </a:r>
          </a:p>
        </p:txBody>
      </p:sp>
      <p:sp>
        <p:nvSpPr>
          <p:cNvPr id="77" name="Text Box 43"/>
          <p:cNvSpPr txBox="1">
            <a:spLocks noChangeArrowheads="1"/>
          </p:cNvSpPr>
          <p:nvPr/>
        </p:nvSpPr>
        <p:spPr bwMode="auto">
          <a:xfrm>
            <a:off x="5311194" y="2858345"/>
            <a:ext cx="717184" cy="258532"/>
          </a:xfrm>
          <a:prstGeom prst="rect">
            <a:avLst/>
          </a:prstGeom>
          <a:noFill/>
          <a:ln w="9525" algn="ctr">
            <a:noFill/>
            <a:miter lim="800000"/>
            <a:headEnd/>
            <a:tailEnd/>
          </a:ln>
        </p:spPr>
        <p:txBody>
          <a:bodyPr wrap="none">
            <a:spAutoFit/>
          </a:bodyPr>
          <a:lstStyle/>
          <a:p>
            <a:pPr marL="180975" indent="-180975">
              <a:lnSpc>
                <a:spcPct val="90000"/>
              </a:lnSpc>
              <a:spcAft>
                <a:spcPct val="15000"/>
              </a:spcAft>
              <a:buClr>
                <a:srgbClr val="FE9800"/>
              </a:buClr>
              <a:defRPr/>
            </a:pPr>
            <a:r>
              <a:rPr lang="en-US" sz="1200" b="1" dirty="0">
                <a:solidFill>
                  <a:schemeClr val="accent1"/>
                </a:solidFill>
                <a:latin typeface="+mn-lt"/>
              </a:rPr>
              <a:t>8.	retire</a:t>
            </a:r>
          </a:p>
        </p:txBody>
      </p:sp>
      <p:sp>
        <p:nvSpPr>
          <p:cNvPr id="78" name="Text Box 44"/>
          <p:cNvSpPr txBox="1">
            <a:spLocks noChangeArrowheads="1"/>
          </p:cNvSpPr>
          <p:nvPr/>
        </p:nvSpPr>
        <p:spPr bwMode="auto">
          <a:xfrm>
            <a:off x="4575196" y="2856757"/>
            <a:ext cx="863954" cy="258532"/>
          </a:xfrm>
          <a:prstGeom prst="rect">
            <a:avLst/>
          </a:prstGeom>
          <a:noFill/>
          <a:ln w="9525" algn="ctr">
            <a:noFill/>
            <a:miter lim="800000"/>
            <a:headEnd/>
            <a:tailEnd/>
          </a:ln>
        </p:spPr>
        <p:txBody>
          <a:bodyPr wrap="none">
            <a:spAutoFit/>
          </a:bodyPr>
          <a:lstStyle/>
          <a:p>
            <a:pPr marL="180975" indent="-180975">
              <a:lnSpc>
                <a:spcPct val="90000"/>
              </a:lnSpc>
              <a:spcAft>
                <a:spcPct val="15000"/>
              </a:spcAft>
              <a:buClr>
                <a:srgbClr val="FE9800"/>
              </a:buClr>
              <a:defRPr/>
            </a:pPr>
            <a:r>
              <a:rPr lang="en-US" sz="1200" b="1" dirty="0">
                <a:solidFill>
                  <a:schemeClr val="accent1"/>
                </a:solidFill>
                <a:latin typeface="+mn-lt"/>
              </a:rPr>
              <a:t>1.	procure</a:t>
            </a:r>
          </a:p>
        </p:txBody>
      </p:sp>
      <p:sp>
        <p:nvSpPr>
          <p:cNvPr id="79" name="Line 27"/>
          <p:cNvSpPr>
            <a:spLocks noChangeShapeType="1"/>
          </p:cNvSpPr>
          <p:nvPr/>
        </p:nvSpPr>
        <p:spPr bwMode="auto">
          <a:xfrm flipH="1">
            <a:off x="4861020" y="3242519"/>
            <a:ext cx="0" cy="76200"/>
          </a:xfrm>
          <a:prstGeom prst="line">
            <a:avLst/>
          </a:prstGeom>
          <a:noFill/>
          <a:ln w="38100">
            <a:solidFill>
              <a:schemeClr val="accent1"/>
            </a:solidFill>
            <a:round/>
            <a:headEnd/>
            <a:tailEnd type="triangle" w="med" len="med"/>
          </a:ln>
        </p:spPr>
        <p:txBody>
          <a:bodyPr/>
          <a:lstStyle/>
          <a:p>
            <a:pPr>
              <a:defRPr/>
            </a:pPr>
            <a:endParaRPr lang="en-US">
              <a:latin typeface="+mn-lt"/>
            </a:endParaRPr>
          </a:p>
        </p:txBody>
      </p:sp>
      <p:sp>
        <p:nvSpPr>
          <p:cNvPr id="80" name="Line 27"/>
          <p:cNvSpPr>
            <a:spLocks noChangeShapeType="1"/>
          </p:cNvSpPr>
          <p:nvPr/>
        </p:nvSpPr>
        <p:spPr bwMode="auto">
          <a:xfrm flipH="1">
            <a:off x="4861020" y="3710831"/>
            <a:ext cx="0" cy="76200"/>
          </a:xfrm>
          <a:prstGeom prst="line">
            <a:avLst/>
          </a:prstGeom>
          <a:noFill/>
          <a:ln w="38100">
            <a:solidFill>
              <a:schemeClr val="accent1"/>
            </a:solidFill>
            <a:round/>
            <a:headEnd/>
            <a:tailEnd type="triangle" w="med" len="med"/>
          </a:ln>
        </p:spPr>
        <p:txBody>
          <a:bodyPr/>
          <a:lstStyle/>
          <a:p>
            <a:pPr>
              <a:defRPr/>
            </a:pPr>
            <a:endParaRPr lang="en-US">
              <a:latin typeface="+mn-lt"/>
            </a:endParaRPr>
          </a:p>
        </p:txBody>
      </p:sp>
      <p:sp>
        <p:nvSpPr>
          <p:cNvPr id="81" name="Line 27"/>
          <p:cNvSpPr>
            <a:spLocks noChangeShapeType="1"/>
          </p:cNvSpPr>
          <p:nvPr/>
        </p:nvSpPr>
        <p:spPr bwMode="auto">
          <a:xfrm flipH="1" flipV="1">
            <a:off x="5661329" y="3558431"/>
            <a:ext cx="0" cy="76200"/>
          </a:xfrm>
          <a:prstGeom prst="line">
            <a:avLst/>
          </a:prstGeom>
          <a:noFill/>
          <a:ln w="38100">
            <a:solidFill>
              <a:schemeClr val="accent1"/>
            </a:solidFill>
            <a:round/>
            <a:headEnd/>
            <a:tailEnd type="triangle" w="med" len="med"/>
          </a:ln>
        </p:spPr>
        <p:txBody>
          <a:bodyPr/>
          <a:lstStyle/>
          <a:p>
            <a:pPr>
              <a:defRPr/>
            </a:pPr>
            <a:endParaRPr lang="en-US">
              <a:latin typeface="+mn-lt"/>
            </a:endParaRPr>
          </a:p>
        </p:txBody>
      </p:sp>
      <p:sp>
        <p:nvSpPr>
          <p:cNvPr id="82" name="Line 27"/>
          <p:cNvSpPr>
            <a:spLocks noChangeShapeType="1"/>
          </p:cNvSpPr>
          <p:nvPr/>
        </p:nvSpPr>
        <p:spPr bwMode="auto">
          <a:xfrm flipH="1" flipV="1">
            <a:off x="5661329" y="3098056"/>
            <a:ext cx="0" cy="76200"/>
          </a:xfrm>
          <a:prstGeom prst="line">
            <a:avLst/>
          </a:prstGeom>
          <a:noFill/>
          <a:ln w="38100">
            <a:solidFill>
              <a:schemeClr val="accent1"/>
            </a:solidFill>
            <a:round/>
            <a:headEnd/>
            <a:tailEnd type="triangle" w="med" len="med"/>
          </a:ln>
        </p:spPr>
        <p:txBody>
          <a:bodyPr/>
          <a:lstStyle/>
          <a:p>
            <a:pPr>
              <a:defRPr/>
            </a:pPr>
            <a:endParaRPr lang="en-US">
              <a:latin typeface="+mn-lt"/>
            </a:endParaRPr>
          </a:p>
        </p:txBody>
      </p:sp>
      <p:sp>
        <p:nvSpPr>
          <p:cNvPr id="83" name="TextBox 82"/>
          <p:cNvSpPr txBox="1"/>
          <p:nvPr/>
        </p:nvSpPr>
        <p:spPr>
          <a:xfrm>
            <a:off x="4654901" y="4623519"/>
            <a:ext cx="1580284" cy="461665"/>
          </a:xfrm>
          <a:prstGeom prst="rect">
            <a:avLst/>
          </a:prstGeom>
          <a:noFill/>
        </p:spPr>
        <p:txBody>
          <a:bodyPr wrap="square">
            <a:spAutoFit/>
          </a:bodyPr>
          <a:lstStyle/>
          <a:p>
            <a:pPr>
              <a:defRPr/>
            </a:pPr>
            <a:r>
              <a:rPr lang="en-US" sz="1200" dirty="0">
                <a:latin typeface="+mn-lt"/>
              </a:rPr>
              <a:t>Existing methods, tools, and processes </a:t>
            </a:r>
          </a:p>
        </p:txBody>
      </p:sp>
      <p:sp>
        <p:nvSpPr>
          <p:cNvPr id="84" name="TextBox 83"/>
          <p:cNvSpPr txBox="1"/>
          <p:nvPr/>
        </p:nvSpPr>
        <p:spPr>
          <a:xfrm>
            <a:off x="4728593" y="2339232"/>
            <a:ext cx="1078436" cy="415498"/>
          </a:xfrm>
          <a:prstGeom prst="rect">
            <a:avLst/>
          </a:prstGeom>
          <a:noFill/>
        </p:spPr>
        <p:txBody>
          <a:bodyPr wrap="square">
            <a:spAutoFit/>
          </a:bodyPr>
          <a:lstStyle/>
          <a:p>
            <a:pPr algn="ctr">
              <a:defRPr/>
            </a:pPr>
            <a:r>
              <a:rPr lang="en-US" sz="1050" b="1" dirty="0">
                <a:latin typeface="+mn-lt"/>
              </a:rPr>
              <a:t>Desktop Management</a:t>
            </a:r>
          </a:p>
        </p:txBody>
      </p:sp>
      <p:cxnSp>
        <p:nvCxnSpPr>
          <p:cNvPr id="85" name="Straight Connector 84"/>
          <p:cNvCxnSpPr/>
          <p:nvPr/>
        </p:nvCxnSpPr>
        <p:spPr>
          <a:xfrm rot="5400000">
            <a:off x="5547029" y="4360119"/>
            <a:ext cx="2286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Text Box 40"/>
          <p:cNvSpPr txBox="1">
            <a:spLocks noChangeArrowheads="1"/>
          </p:cNvSpPr>
          <p:nvPr/>
        </p:nvSpPr>
        <p:spPr bwMode="auto">
          <a:xfrm>
            <a:off x="5311194" y="4231532"/>
            <a:ext cx="886909" cy="258532"/>
          </a:xfrm>
          <a:prstGeom prst="rect">
            <a:avLst/>
          </a:prstGeom>
          <a:noFill/>
          <a:ln w="9525" algn="ctr">
            <a:noFill/>
            <a:miter lim="800000"/>
            <a:headEnd/>
            <a:tailEnd/>
          </a:ln>
        </p:spPr>
        <p:txBody>
          <a:bodyPr wrap="none">
            <a:spAutoFit/>
          </a:bodyPr>
          <a:lstStyle/>
          <a:p>
            <a:pPr marL="180975" indent="-180975">
              <a:lnSpc>
                <a:spcPct val="90000"/>
              </a:lnSpc>
              <a:spcAft>
                <a:spcPct val="15000"/>
              </a:spcAft>
              <a:buClr>
                <a:srgbClr val="FE9800"/>
              </a:buClr>
              <a:defRPr/>
            </a:pPr>
            <a:r>
              <a:rPr lang="en-US" sz="1200" b="1" dirty="0">
                <a:solidFill>
                  <a:schemeClr val="accent1"/>
                </a:solidFill>
                <a:latin typeface="+mn-lt"/>
              </a:rPr>
              <a:t>5.	monitor</a:t>
            </a:r>
          </a:p>
        </p:txBody>
      </p:sp>
      <p:sp>
        <p:nvSpPr>
          <p:cNvPr id="87" name="Line 27"/>
          <p:cNvSpPr>
            <a:spLocks noChangeShapeType="1"/>
          </p:cNvSpPr>
          <p:nvPr/>
        </p:nvSpPr>
        <p:spPr bwMode="auto">
          <a:xfrm flipH="1" flipV="1">
            <a:off x="5661329" y="4007694"/>
            <a:ext cx="0" cy="76200"/>
          </a:xfrm>
          <a:prstGeom prst="line">
            <a:avLst/>
          </a:prstGeom>
          <a:noFill/>
          <a:ln w="38100">
            <a:solidFill>
              <a:schemeClr val="accent1"/>
            </a:solidFill>
            <a:round/>
            <a:headEnd/>
            <a:tailEnd type="triangle" w="med" len="med"/>
          </a:ln>
        </p:spPr>
        <p:txBody>
          <a:bodyPr/>
          <a:lstStyle/>
          <a:p>
            <a:pPr>
              <a:defRPr/>
            </a:pPr>
            <a:endParaRPr lang="en-US">
              <a:latin typeface="+mn-lt"/>
            </a:endParaRPr>
          </a:p>
        </p:txBody>
      </p:sp>
      <p:cxnSp>
        <p:nvCxnSpPr>
          <p:cNvPr id="88" name="Straight Connector 87"/>
          <p:cNvCxnSpPr>
            <a:stCxn id="90" idx="0"/>
          </p:cNvCxnSpPr>
          <p:nvPr/>
        </p:nvCxnSpPr>
        <p:spPr>
          <a:xfrm rot="16200000" flipH="1">
            <a:off x="4709414" y="4322813"/>
            <a:ext cx="30321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9" name="Text Box 40"/>
          <p:cNvSpPr txBox="1">
            <a:spLocks noChangeArrowheads="1"/>
          </p:cNvSpPr>
          <p:nvPr/>
        </p:nvSpPr>
        <p:spPr bwMode="auto">
          <a:xfrm>
            <a:off x="4575196" y="4231532"/>
            <a:ext cx="804131" cy="258532"/>
          </a:xfrm>
          <a:prstGeom prst="rect">
            <a:avLst/>
          </a:prstGeom>
          <a:noFill/>
          <a:ln w="9525" algn="ctr">
            <a:noFill/>
            <a:miter lim="800000"/>
            <a:headEnd/>
            <a:tailEnd/>
          </a:ln>
        </p:spPr>
        <p:txBody>
          <a:bodyPr wrap="none">
            <a:spAutoFit/>
          </a:bodyPr>
          <a:lstStyle/>
          <a:p>
            <a:pPr marL="180975" indent="-180975">
              <a:lnSpc>
                <a:spcPct val="90000"/>
              </a:lnSpc>
              <a:spcAft>
                <a:spcPct val="15000"/>
              </a:spcAft>
              <a:buClr>
                <a:srgbClr val="FE9800"/>
              </a:buClr>
              <a:defRPr/>
            </a:pPr>
            <a:r>
              <a:rPr lang="en-US" sz="1200" b="1" dirty="0">
                <a:solidFill>
                  <a:schemeClr val="accent1"/>
                </a:solidFill>
                <a:latin typeface="+mn-lt"/>
              </a:rPr>
              <a:t>4.	deploy</a:t>
            </a:r>
          </a:p>
        </p:txBody>
      </p:sp>
      <p:sp>
        <p:nvSpPr>
          <p:cNvPr id="90" name="Line 27"/>
          <p:cNvSpPr>
            <a:spLocks noChangeShapeType="1"/>
          </p:cNvSpPr>
          <p:nvPr/>
        </p:nvSpPr>
        <p:spPr bwMode="auto">
          <a:xfrm flipH="1">
            <a:off x="4861020" y="4171206"/>
            <a:ext cx="0" cy="76200"/>
          </a:xfrm>
          <a:prstGeom prst="line">
            <a:avLst/>
          </a:prstGeom>
          <a:noFill/>
          <a:ln w="38100">
            <a:solidFill>
              <a:schemeClr val="accent1"/>
            </a:solidFill>
            <a:round/>
            <a:headEnd/>
            <a:tailEnd type="triangle" w="med" len="med"/>
          </a:ln>
        </p:spPr>
        <p:txBody>
          <a:bodyPr/>
          <a:lstStyle/>
          <a:p>
            <a:pPr>
              <a:defRPr/>
            </a:pPr>
            <a:endParaRPr lang="en-US">
              <a:latin typeface="+mn-lt"/>
            </a:endParaRPr>
          </a:p>
        </p:txBody>
      </p:sp>
      <p:sp>
        <p:nvSpPr>
          <p:cNvPr id="93" name="TextBox 92"/>
          <p:cNvSpPr txBox="1"/>
          <p:nvPr/>
        </p:nvSpPr>
        <p:spPr>
          <a:xfrm>
            <a:off x="2745920" y="3974357"/>
            <a:ext cx="800308" cy="461963"/>
          </a:xfrm>
          <a:prstGeom prst="rect">
            <a:avLst/>
          </a:prstGeom>
          <a:noFill/>
        </p:spPr>
        <p:txBody>
          <a:bodyPr>
            <a:spAutoFit/>
          </a:bodyPr>
          <a:lstStyle/>
          <a:p>
            <a:pPr>
              <a:defRPr/>
            </a:pPr>
            <a:r>
              <a:rPr lang="en-US" sz="1200" b="1" dirty="0">
                <a:latin typeface="+mn-lt"/>
              </a:rPr>
              <a:t>Locally Installed</a:t>
            </a:r>
          </a:p>
        </p:txBody>
      </p:sp>
      <p:grpSp>
        <p:nvGrpSpPr>
          <p:cNvPr id="4" name="Group 177"/>
          <p:cNvGrpSpPr>
            <a:grpSpLocks/>
          </p:cNvGrpSpPr>
          <p:nvPr/>
        </p:nvGrpSpPr>
        <p:grpSpPr bwMode="auto">
          <a:xfrm>
            <a:off x="1320370" y="3185369"/>
            <a:ext cx="604995" cy="927100"/>
            <a:chOff x="6765925" y="1600200"/>
            <a:chExt cx="1090295" cy="1254125"/>
          </a:xfrm>
        </p:grpSpPr>
        <p:grpSp>
          <p:nvGrpSpPr>
            <p:cNvPr id="12" name="Group 19"/>
            <p:cNvGrpSpPr>
              <a:grpSpLocks/>
            </p:cNvGrpSpPr>
            <p:nvPr/>
          </p:nvGrpSpPr>
          <p:grpSpPr bwMode="auto">
            <a:xfrm>
              <a:off x="6781808" y="1600197"/>
              <a:ext cx="1074420" cy="1142999"/>
              <a:chOff x="4274" y="2647"/>
              <a:chExt cx="702" cy="746"/>
            </a:xfrm>
          </p:grpSpPr>
          <p:grpSp>
            <p:nvGrpSpPr>
              <p:cNvPr id="13" name="Group 20"/>
              <p:cNvGrpSpPr>
                <a:grpSpLocks/>
              </p:cNvGrpSpPr>
              <p:nvPr/>
            </p:nvGrpSpPr>
            <p:grpSpPr bwMode="auto">
              <a:xfrm>
                <a:off x="4274" y="2647"/>
                <a:ext cx="490" cy="644"/>
                <a:chOff x="4082" y="2501"/>
                <a:chExt cx="490" cy="644"/>
              </a:xfrm>
            </p:grpSpPr>
            <p:sp>
              <p:nvSpPr>
                <p:cNvPr id="11343"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TW" altLang="en-US"/>
                </a:p>
              </p:txBody>
            </p:sp>
            <p:sp>
              <p:nvSpPr>
                <p:cNvPr id="11344"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11345"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11346"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TW" altLang="en-US"/>
                </a:p>
              </p:txBody>
            </p:sp>
            <p:sp>
              <p:nvSpPr>
                <p:cNvPr id="11347"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TW" altLang="en-US"/>
                </a:p>
              </p:txBody>
            </p:sp>
            <p:sp>
              <p:nvSpPr>
                <p:cNvPr id="11348"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TW" altLang="en-US"/>
                </a:p>
              </p:txBody>
            </p:sp>
            <p:sp>
              <p:nvSpPr>
                <p:cNvPr id="11349"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TW" altLang="en-US"/>
                </a:p>
              </p:txBody>
            </p:sp>
            <p:sp>
              <p:nvSpPr>
                <p:cNvPr id="11350"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TW" altLang="en-US"/>
                </a:p>
              </p:txBody>
            </p:sp>
            <p:sp>
              <p:nvSpPr>
                <p:cNvPr id="11351"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TW" altLang="en-US"/>
                </a:p>
              </p:txBody>
            </p:sp>
            <p:sp>
              <p:nvSpPr>
                <p:cNvPr id="11352"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TW" altLang="en-US"/>
                </a:p>
              </p:txBody>
            </p:sp>
            <p:sp>
              <p:nvSpPr>
                <p:cNvPr id="11353"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TW" altLang="en-US"/>
                </a:p>
              </p:txBody>
            </p:sp>
          </p:grpSp>
          <p:grpSp>
            <p:nvGrpSpPr>
              <p:cNvPr id="14" name="Group 32"/>
              <p:cNvGrpSpPr>
                <a:grpSpLocks/>
              </p:cNvGrpSpPr>
              <p:nvPr/>
            </p:nvGrpSpPr>
            <p:grpSpPr bwMode="auto">
              <a:xfrm>
                <a:off x="4560" y="2850"/>
                <a:ext cx="416" cy="543"/>
                <a:chOff x="4368" y="2704"/>
                <a:chExt cx="416" cy="543"/>
              </a:xfrm>
            </p:grpSpPr>
            <p:sp>
              <p:nvSpPr>
                <p:cNvPr id="11325" name="Freeform 33"/>
                <p:cNvSpPr>
                  <a:spLocks/>
                </p:cNvSpPr>
                <p:nvPr/>
              </p:nvSpPr>
              <p:spPr bwMode="auto">
                <a:xfrm>
                  <a:off x="4449" y="3164"/>
                  <a:ext cx="203" cy="59"/>
                </a:xfrm>
                <a:custGeom>
                  <a:avLst/>
                  <a:gdLst>
                    <a:gd name="T0" fmla="*/ 0 w 203"/>
                    <a:gd name="T1" fmla="*/ 10 h 59"/>
                    <a:gd name="T2" fmla="*/ 163 w 203"/>
                    <a:gd name="T3" fmla="*/ 59 h 59"/>
                    <a:gd name="T4" fmla="*/ 203 w 203"/>
                    <a:gd name="T5" fmla="*/ 50 h 59"/>
                    <a:gd name="T6" fmla="*/ 40 w 203"/>
                    <a:gd name="T7" fmla="*/ 0 h 59"/>
                    <a:gd name="T8" fmla="*/ 0 w 203"/>
                    <a:gd name="T9" fmla="*/ 10 h 59"/>
                    <a:gd name="T10" fmla="*/ 0 60000 65536"/>
                    <a:gd name="T11" fmla="*/ 0 60000 65536"/>
                    <a:gd name="T12" fmla="*/ 0 60000 65536"/>
                    <a:gd name="T13" fmla="*/ 0 60000 65536"/>
                    <a:gd name="T14" fmla="*/ 0 60000 65536"/>
                    <a:gd name="T15" fmla="*/ 0 w 203"/>
                    <a:gd name="T16" fmla="*/ 0 h 59"/>
                    <a:gd name="T17" fmla="*/ 203 w 203"/>
                    <a:gd name="T18" fmla="*/ 59 h 59"/>
                  </a:gdLst>
                  <a:ahLst/>
                  <a:cxnLst>
                    <a:cxn ang="T10">
                      <a:pos x="T0" y="T1"/>
                    </a:cxn>
                    <a:cxn ang="T11">
                      <a:pos x="T2" y="T3"/>
                    </a:cxn>
                    <a:cxn ang="T12">
                      <a:pos x="T4" y="T5"/>
                    </a:cxn>
                    <a:cxn ang="T13">
                      <a:pos x="T6" y="T7"/>
                    </a:cxn>
                    <a:cxn ang="T14">
                      <a:pos x="T8" y="T9"/>
                    </a:cxn>
                  </a:cxnLst>
                  <a:rect l="T15" t="T16" r="T17" b="T18"/>
                  <a:pathLst>
                    <a:path w="203" h="59">
                      <a:moveTo>
                        <a:pt x="0" y="10"/>
                      </a:moveTo>
                      <a:lnTo>
                        <a:pt x="163" y="59"/>
                      </a:lnTo>
                      <a:lnTo>
                        <a:pt x="203" y="50"/>
                      </a:lnTo>
                      <a:lnTo>
                        <a:pt x="40" y="0"/>
                      </a:lnTo>
                      <a:lnTo>
                        <a:pt x="0" y="10"/>
                      </a:lnTo>
                      <a:close/>
                    </a:path>
                  </a:pathLst>
                </a:custGeom>
                <a:solidFill>
                  <a:srgbClr val="646C89"/>
                </a:solidFill>
                <a:ln w="9525">
                  <a:noFill/>
                  <a:round/>
                  <a:headEnd/>
                  <a:tailEnd/>
                </a:ln>
              </p:spPr>
              <p:txBody>
                <a:bodyPr/>
                <a:lstStyle/>
                <a:p>
                  <a:endParaRPr lang="zh-TW" altLang="en-US"/>
                </a:p>
              </p:txBody>
            </p:sp>
            <p:sp>
              <p:nvSpPr>
                <p:cNvPr id="11326" name="Freeform 34"/>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919BAD"/>
                </a:solidFill>
                <a:ln w="9525">
                  <a:noFill/>
                  <a:round/>
                  <a:headEnd/>
                  <a:tailEnd/>
                </a:ln>
              </p:spPr>
              <p:txBody>
                <a:bodyPr/>
                <a:lstStyle/>
                <a:p>
                  <a:endParaRPr lang="zh-TW" altLang="en-US"/>
                </a:p>
              </p:txBody>
            </p:sp>
            <p:sp>
              <p:nvSpPr>
                <p:cNvPr id="11327" name="Freeform 35"/>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F474C"/>
                </a:solidFill>
                <a:ln w="9525">
                  <a:noFill/>
                  <a:round/>
                  <a:headEnd/>
                  <a:tailEnd/>
                </a:ln>
              </p:spPr>
              <p:txBody>
                <a:bodyPr/>
                <a:lstStyle/>
                <a:p>
                  <a:endParaRPr lang="zh-TW" altLang="en-US"/>
                </a:p>
              </p:txBody>
            </p:sp>
            <p:sp>
              <p:nvSpPr>
                <p:cNvPr id="11328" name="Freeform 36"/>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535B61"/>
                </a:solidFill>
                <a:ln w="9525">
                  <a:noFill/>
                  <a:round/>
                  <a:headEnd/>
                  <a:tailEnd/>
                </a:ln>
              </p:spPr>
              <p:txBody>
                <a:bodyPr/>
                <a:lstStyle/>
                <a:p>
                  <a:endParaRPr lang="zh-TW" altLang="en-US"/>
                </a:p>
              </p:txBody>
            </p:sp>
            <p:sp>
              <p:nvSpPr>
                <p:cNvPr id="11329" name="Freeform 37"/>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3F474C"/>
                </a:solidFill>
                <a:ln w="9525">
                  <a:noFill/>
                  <a:round/>
                  <a:headEnd/>
                  <a:tailEnd/>
                </a:ln>
              </p:spPr>
              <p:txBody>
                <a:bodyPr/>
                <a:lstStyle/>
                <a:p>
                  <a:endParaRPr lang="zh-TW" altLang="en-US"/>
                </a:p>
              </p:txBody>
            </p:sp>
            <p:sp>
              <p:nvSpPr>
                <p:cNvPr id="11330" name="Freeform 38"/>
                <p:cNvSpPr>
                  <a:spLocks/>
                </p:cNvSpPr>
                <p:nvPr/>
              </p:nvSpPr>
              <p:spPr bwMode="auto">
                <a:xfrm>
                  <a:off x="4394" y="2739"/>
                  <a:ext cx="40" cy="376"/>
                </a:xfrm>
                <a:custGeom>
                  <a:avLst/>
                  <a:gdLst>
                    <a:gd name="T0" fmla="*/ 0 w 40"/>
                    <a:gd name="T1" fmla="*/ 10 h 376"/>
                    <a:gd name="T2" fmla="*/ 0 w 40"/>
                    <a:gd name="T3" fmla="*/ 376 h 376"/>
                    <a:gd name="T4" fmla="*/ 40 w 40"/>
                    <a:gd name="T5" fmla="*/ 366 h 376"/>
                    <a:gd name="T6" fmla="*/ 40 w 40"/>
                    <a:gd name="T7" fmla="*/ 0 h 376"/>
                    <a:gd name="T8" fmla="*/ 0 w 40"/>
                    <a:gd name="T9" fmla="*/ 10 h 376"/>
                    <a:gd name="T10" fmla="*/ 0 60000 65536"/>
                    <a:gd name="T11" fmla="*/ 0 60000 65536"/>
                    <a:gd name="T12" fmla="*/ 0 60000 65536"/>
                    <a:gd name="T13" fmla="*/ 0 60000 65536"/>
                    <a:gd name="T14" fmla="*/ 0 60000 65536"/>
                    <a:gd name="T15" fmla="*/ 0 w 40"/>
                    <a:gd name="T16" fmla="*/ 0 h 376"/>
                    <a:gd name="T17" fmla="*/ 40 w 40"/>
                    <a:gd name="T18" fmla="*/ 376 h 376"/>
                  </a:gdLst>
                  <a:ahLst/>
                  <a:cxnLst>
                    <a:cxn ang="T10">
                      <a:pos x="T0" y="T1"/>
                    </a:cxn>
                    <a:cxn ang="T11">
                      <a:pos x="T2" y="T3"/>
                    </a:cxn>
                    <a:cxn ang="T12">
                      <a:pos x="T4" y="T5"/>
                    </a:cxn>
                    <a:cxn ang="T13">
                      <a:pos x="T6" y="T7"/>
                    </a:cxn>
                    <a:cxn ang="T14">
                      <a:pos x="T8" y="T9"/>
                    </a:cxn>
                  </a:cxnLst>
                  <a:rect l="T15" t="T16" r="T17" b="T18"/>
                  <a:pathLst>
                    <a:path w="40" h="376">
                      <a:moveTo>
                        <a:pt x="0" y="10"/>
                      </a:moveTo>
                      <a:lnTo>
                        <a:pt x="0" y="376"/>
                      </a:lnTo>
                      <a:lnTo>
                        <a:pt x="40" y="366"/>
                      </a:lnTo>
                      <a:lnTo>
                        <a:pt x="40" y="0"/>
                      </a:lnTo>
                      <a:lnTo>
                        <a:pt x="0" y="10"/>
                      </a:lnTo>
                      <a:close/>
                    </a:path>
                  </a:pathLst>
                </a:custGeom>
                <a:solidFill>
                  <a:srgbClr val="363B49"/>
                </a:solidFill>
                <a:ln w="9525">
                  <a:noFill/>
                  <a:round/>
                  <a:headEnd/>
                  <a:tailEnd/>
                </a:ln>
              </p:spPr>
              <p:txBody>
                <a:bodyPr/>
                <a:lstStyle/>
                <a:p>
                  <a:endParaRPr lang="zh-TW" altLang="en-US"/>
                </a:p>
              </p:txBody>
            </p:sp>
            <p:sp>
              <p:nvSpPr>
                <p:cNvPr id="11331" name="Freeform 39"/>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A6ACBE"/>
                </a:solidFill>
                <a:ln w="9525">
                  <a:noFill/>
                  <a:round/>
                  <a:headEnd/>
                  <a:tailEnd/>
                </a:ln>
              </p:spPr>
              <p:txBody>
                <a:bodyPr/>
                <a:lstStyle/>
                <a:p>
                  <a:endParaRPr lang="zh-TW" altLang="en-US"/>
                </a:p>
              </p:txBody>
            </p:sp>
            <p:sp>
              <p:nvSpPr>
                <p:cNvPr id="11332" name="Freeform 40"/>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63B49"/>
                </a:solidFill>
                <a:ln w="9525">
                  <a:noFill/>
                  <a:round/>
                  <a:headEnd/>
                  <a:tailEnd/>
                </a:ln>
              </p:spPr>
              <p:txBody>
                <a:bodyPr/>
                <a:lstStyle/>
                <a:p>
                  <a:endParaRPr lang="zh-TW" altLang="en-US"/>
                </a:p>
              </p:txBody>
            </p:sp>
            <p:sp>
              <p:nvSpPr>
                <p:cNvPr id="11333" name="Freeform 41"/>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363B49"/>
                </a:solidFill>
                <a:ln w="9525">
                  <a:noFill/>
                  <a:round/>
                  <a:headEnd/>
                  <a:tailEnd/>
                </a:ln>
              </p:spPr>
              <p:txBody>
                <a:bodyPr/>
                <a:lstStyle/>
                <a:p>
                  <a:endParaRPr lang="zh-TW" altLang="en-US"/>
                </a:p>
              </p:txBody>
            </p:sp>
            <p:sp>
              <p:nvSpPr>
                <p:cNvPr id="11334" name="Freeform 42"/>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231F20"/>
                </a:solidFill>
                <a:ln w="9525">
                  <a:noFill/>
                  <a:round/>
                  <a:headEnd/>
                  <a:tailEnd/>
                </a:ln>
              </p:spPr>
              <p:txBody>
                <a:bodyPr/>
                <a:lstStyle/>
                <a:p>
                  <a:endParaRPr lang="zh-TW" altLang="en-US"/>
                </a:p>
              </p:txBody>
            </p:sp>
            <p:sp>
              <p:nvSpPr>
                <p:cNvPr id="11335" name="Freeform 43"/>
                <p:cNvSpPr>
                  <a:spLocks/>
                </p:cNvSpPr>
                <p:nvPr/>
              </p:nvSpPr>
              <p:spPr bwMode="auto">
                <a:xfrm>
                  <a:off x="4380" y="3101"/>
                  <a:ext cx="400" cy="115"/>
                </a:xfrm>
                <a:custGeom>
                  <a:avLst/>
                  <a:gdLst>
                    <a:gd name="T0" fmla="*/ 0 w 400"/>
                    <a:gd name="T1" fmla="*/ 9 h 115"/>
                    <a:gd name="T2" fmla="*/ 362 w 400"/>
                    <a:gd name="T3" fmla="*/ 115 h 115"/>
                    <a:gd name="T4" fmla="*/ 400 w 400"/>
                    <a:gd name="T5" fmla="*/ 106 h 115"/>
                    <a:gd name="T6" fmla="*/ 40 w 400"/>
                    <a:gd name="T7" fmla="*/ 0 h 115"/>
                    <a:gd name="T8" fmla="*/ 0 w 400"/>
                    <a:gd name="T9" fmla="*/ 9 h 115"/>
                    <a:gd name="T10" fmla="*/ 0 60000 65536"/>
                    <a:gd name="T11" fmla="*/ 0 60000 65536"/>
                    <a:gd name="T12" fmla="*/ 0 60000 65536"/>
                    <a:gd name="T13" fmla="*/ 0 60000 65536"/>
                    <a:gd name="T14" fmla="*/ 0 60000 65536"/>
                    <a:gd name="T15" fmla="*/ 0 w 400"/>
                    <a:gd name="T16" fmla="*/ 0 h 115"/>
                    <a:gd name="T17" fmla="*/ 400 w 400"/>
                    <a:gd name="T18" fmla="*/ 115 h 115"/>
                  </a:gdLst>
                  <a:ahLst/>
                  <a:cxnLst>
                    <a:cxn ang="T10">
                      <a:pos x="T0" y="T1"/>
                    </a:cxn>
                    <a:cxn ang="T11">
                      <a:pos x="T2" y="T3"/>
                    </a:cxn>
                    <a:cxn ang="T12">
                      <a:pos x="T4" y="T5"/>
                    </a:cxn>
                    <a:cxn ang="T13">
                      <a:pos x="T6" y="T7"/>
                    </a:cxn>
                    <a:cxn ang="T14">
                      <a:pos x="T8" y="T9"/>
                    </a:cxn>
                  </a:cxnLst>
                  <a:rect l="T15" t="T16" r="T17" b="T18"/>
                  <a:pathLst>
                    <a:path w="400" h="115">
                      <a:moveTo>
                        <a:pt x="0" y="9"/>
                      </a:moveTo>
                      <a:lnTo>
                        <a:pt x="362" y="115"/>
                      </a:lnTo>
                      <a:lnTo>
                        <a:pt x="400" y="106"/>
                      </a:lnTo>
                      <a:lnTo>
                        <a:pt x="40" y="0"/>
                      </a:lnTo>
                      <a:lnTo>
                        <a:pt x="0" y="9"/>
                      </a:lnTo>
                      <a:close/>
                    </a:path>
                  </a:pathLst>
                </a:custGeom>
                <a:solidFill>
                  <a:srgbClr val="363B49"/>
                </a:solidFill>
                <a:ln w="9525">
                  <a:noFill/>
                  <a:round/>
                  <a:headEnd/>
                  <a:tailEnd/>
                </a:ln>
              </p:spPr>
              <p:txBody>
                <a:bodyPr/>
                <a:lstStyle/>
                <a:p>
                  <a:endParaRPr lang="zh-TW" altLang="en-US"/>
                </a:p>
              </p:txBody>
            </p:sp>
            <p:sp>
              <p:nvSpPr>
                <p:cNvPr id="11336" name="Freeform 44"/>
                <p:cNvSpPr>
                  <a:spLocks/>
                </p:cNvSpPr>
                <p:nvPr/>
              </p:nvSpPr>
              <p:spPr bwMode="auto">
                <a:xfrm>
                  <a:off x="4373" y="2709"/>
                  <a:ext cx="409" cy="120"/>
                </a:xfrm>
                <a:custGeom>
                  <a:avLst/>
                  <a:gdLst>
                    <a:gd name="T0" fmla="*/ 0 w 409"/>
                    <a:gd name="T1" fmla="*/ 9 h 120"/>
                    <a:gd name="T2" fmla="*/ 369 w 409"/>
                    <a:gd name="T3" fmla="*/ 120 h 120"/>
                    <a:gd name="T4" fmla="*/ 409 w 409"/>
                    <a:gd name="T5" fmla="*/ 111 h 120"/>
                    <a:gd name="T6" fmla="*/ 40 w 409"/>
                    <a:gd name="T7" fmla="*/ 0 h 120"/>
                    <a:gd name="T8" fmla="*/ 0 w 409"/>
                    <a:gd name="T9" fmla="*/ 9 h 120"/>
                    <a:gd name="T10" fmla="*/ 0 60000 65536"/>
                    <a:gd name="T11" fmla="*/ 0 60000 65536"/>
                    <a:gd name="T12" fmla="*/ 0 60000 65536"/>
                    <a:gd name="T13" fmla="*/ 0 60000 65536"/>
                    <a:gd name="T14" fmla="*/ 0 60000 65536"/>
                    <a:gd name="T15" fmla="*/ 0 w 409"/>
                    <a:gd name="T16" fmla="*/ 0 h 120"/>
                    <a:gd name="T17" fmla="*/ 409 w 409"/>
                    <a:gd name="T18" fmla="*/ 120 h 120"/>
                  </a:gdLst>
                  <a:ahLst/>
                  <a:cxnLst>
                    <a:cxn ang="T10">
                      <a:pos x="T0" y="T1"/>
                    </a:cxn>
                    <a:cxn ang="T11">
                      <a:pos x="T2" y="T3"/>
                    </a:cxn>
                    <a:cxn ang="T12">
                      <a:pos x="T4" y="T5"/>
                    </a:cxn>
                    <a:cxn ang="T13">
                      <a:pos x="T6" y="T7"/>
                    </a:cxn>
                    <a:cxn ang="T14">
                      <a:pos x="T8" y="T9"/>
                    </a:cxn>
                  </a:cxnLst>
                  <a:rect l="T15" t="T16" r="T17" b="T18"/>
                  <a:pathLst>
                    <a:path w="409" h="120">
                      <a:moveTo>
                        <a:pt x="0" y="9"/>
                      </a:moveTo>
                      <a:lnTo>
                        <a:pt x="369" y="120"/>
                      </a:lnTo>
                      <a:lnTo>
                        <a:pt x="409" y="111"/>
                      </a:lnTo>
                      <a:lnTo>
                        <a:pt x="40" y="0"/>
                      </a:lnTo>
                      <a:lnTo>
                        <a:pt x="0" y="9"/>
                      </a:lnTo>
                      <a:close/>
                    </a:path>
                  </a:pathLst>
                </a:custGeom>
                <a:solidFill>
                  <a:srgbClr val="DFE0E5"/>
                </a:solidFill>
                <a:ln w="9525">
                  <a:noFill/>
                  <a:round/>
                  <a:headEnd/>
                  <a:tailEnd/>
                </a:ln>
              </p:spPr>
              <p:txBody>
                <a:bodyPr/>
                <a:lstStyle/>
                <a:p>
                  <a:endParaRPr lang="zh-TW" altLang="en-US"/>
                </a:p>
              </p:txBody>
            </p:sp>
            <p:sp>
              <p:nvSpPr>
                <p:cNvPr id="11337" name="Freeform 45"/>
                <p:cNvSpPr>
                  <a:spLocks/>
                </p:cNvSpPr>
                <p:nvPr/>
              </p:nvSpPr>
              <p:spPr bwMode="auto">
                <a:xfrm>
                  <a:off x="4742" y="2820"/>
                  <a:ext cx="40" cy="422"/>
                </a:xfrm>
                <a:custGeom>
                  <a:avLst/>
                  <a:gdLst>
                    <a:gd name="T0" fmla="*/ 0 w 40"/>
                    <a:gd name="T1" fmla="*/ 9 h 422"/>
                    <a:gd name="T2" fmla="*/ 0 w 40"/>
                    <a:gd name="T3" fmla="*/ 422 h 422"/>
                    <a:gd name="T4" fmla="*/ 40 w 40"/>
                    <a:gd name="T5" fmla="*/ 413 h 422"/>
                    <a:gd name="T6" fmla="*/ 40 w 40"/>
                    <a:gd name="T7" fmla="*/ 0 h 422"/>
                    <a:gd name="T8" fmla="*/ 0 w 40"/>
                    <a:gd name="T9" fmla="*/ 9 h 422"/>
                    <a:gd name="T10" fmla="*/ 0 60000 65536"/>
                    <a:gd name="T11" fmla="*/ 0 60000 65536"/>
                    <a:gd name="T12" fmla="*/ 0 60000 65536"/>
                    <a:gd name="T13" fmla="*/ 0 60000 65536"/>
                    <a:gd name="T14" fmla="*/ 0 60000 65536"/>
                    <a:gd name="T15" fmla="*/ 0 w 40"/>
                    <a:gd name="T16" fmla="*/ 0 h 422"/>
                    <a:gd name="T17" fmla="*/ 40 w 40"/>
                    <a:gd name="T18" fmla="*/ 422 h 422"/>
                  </a:gdLst>
                  <a:ahLst/>
                  <a:cxnLst>
                    <a:cxn ang="T10">
                      <a:pos x="T0" y="T1"/>
                    </a:cxn>
                    <a:cxn ang="T11">
                      <a:pos x="T2" y="T3"/>
                    </a:cxn>
                    <a:cxn ang="T12">
                      <a:pos x="T4" y="T5"/>
                    </a:cxn>
                    <a:cxn ang="T13">
                      <a:pos x="T6" y="T7"/>
                    </a:cxn>
                    <a:cxn ang="T14">
                      <a:pos x="T8" y="T9"/>
                    </a:cxn>
                  </a:cxnLst>
                  <a:rect l="T15" t="T16" r="T17" b="T18"/>
                  <a:pathLst>
                    <a:path w="40" h="422">
                      <a:moveTo>
                        <a:pt x="0" y="9"/>
                      </a:moveTo>
                      <a:lnTo>
                        <a:pt x="0" y="422"/>
                      </a:lnTo>
                      <a:lnTo>
                        <a:pt x="40" y="413"/>
                      </a:lnTo>
                      <a:lnTo>
                        <a:pt x="40" y="0"/>
                      </a:lnTo>
                      <a:lnTo>
                        <a:pt x="0" y="9"/>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11338" name="Freeform 46"/>
                <p:cNvSpPr>
                  <a:spLocks/>
                </p:cNvSpPr>
                <p:nvPr/>
              </p:nvSpPr>
              <p:spPr bwMode="auto">
                <a:xfrm>
                  <a:off x="4406" y="2751"/>
                  <a:ext cx="322" cy="449"/>
                </a:xfrm>
                <a:custGeom>
                  <a:avLst/>
                  <a:gdLst>
                    <a:gd name="T0" fmla="*/ 0 w 322"/>
                    <a:gd name="T1" fmla="*/ 357 h 449"/>
                    <a:gd name="T2" fmla="*/ 322 w 322"/>
                    <a:gd name="T3" fmla="*/ 449 h 449"/>
                    <a:gd name="T4" fmla="*/ 322 w 322"/>
                    <a:gd name="T5" fmla="*/ 95 h 449"/>
                    <a:gd name="T6" fmla="*/ 0 w 322"/>
                    <a:gd name="T7" fmla="*/ 0 h 449"/>
                    <a:gd name="T8" fmla="*/ 0 w 322"/>
                    <a:gd name="T9" fmla="*/ 357 h 449"/>
                    <a:gd name="T10" fmla="*/ 0 60000 65536"/>
                    <a:gd name="T11" fmla="*/ 0 60000 65536"/>
                    <a:gd name="T12" fmla="*/ 0 60000 65536"/>
                    <a:gd name="T13" fmla="*/ 0 60000 65536"/>
                    <a:gd name="T14" fmla="*/ 0 60000 65536"/>
                    <a:gd name="T15" fmla="*/ 0 w 322"/>
                    <a:gd name="T16" fmla="*/ 0 h 449"/>
                    <a:gd name="T17" fmla="*/ 322 w 322"/>
                    <a:gd name="T18" fmla="*/ 449 h 449"/>
                  </a:gdLst>
                  <a:ahLst/>
                  <a:cxnLst>
                    <a:cxn ang="T10">
                      <a:pos x="T0" y="T1"/>
                    </a:cxn>
                    <a:cxn ang="T11">
                      <a:pos x="T2" y="T3"/>
                    </a:cxn>
                    <a:cxn ang="T12">
                      <a:pos x="T4" y="T5"/>
                    </a:cxn>
                    <a:cxn ang="T13">
                      <a:pos x="T6" y="T7"/>
                    </a:cxn>
                    <a:cxn ang="T14">
                      <a:pos x="T8" y="T9"/>
                    </a:cxn>
                  </a:cxnLst>
                  <a:rect l="T15" t="T16" r="T17" b="T18"/>
                  <a:pathLst>
                    <a:path w="322" h="449">
                      <a:moveTo>
                        <a:pt x="0" y="357"/>
                      </a:moveTo>
                      <a:lnTo>
                        <a:pt x="322" y="449"/>
                      </a:lnTo>
                      <a:lnTo>
                        <a:pt x="322" y="95"/>
                      </a:lnTo>
                      <a:lnTo>
                        <a:pt x="0" y="0"/>
                      </a:lnTo>
                      <a:lnTo>
                        <a:pt x="0" y="357"/>
                      </a:lnTo>
                      <a:close/>
                    </a:path>
                  </a:pathLst>
                </a:custGeom>
                <a:solidFill>
                  <a:srgbClr val="3874BA"/>
                </a:solidFill>
                <a:ln w="9525">
                  <a:noFill/>
                  <a:round/>
                  <a:headEnd/>
                  <a:tailEnd/>
                </a:ln>
              </p:spPr>
              <p:txBody>
                <a:bodyPr/>
                <a:lstStyle/>
                <a:p>
                  <a:endParaRPr lang="zh-TW" altLang="en-US"/>
                </a:p>
              </p:txBody>
            </p:sp>
            <p:sp>
              <p:nvSpPr>
                <p:cNvPr id="11339" name="Freeform 47"/>
                <p:cNvSpPr>
                  <a:spLocks/>
                </p:cNvSpPr>
                <p:nvPr/>
              </p:nvSpPr>
              <p:spPr bwMode="auto">
                <a:xfrm>
                  <a:off x="4416" y="2768"/>
                  <a:ext cx="297" cy="304"/>
                </a:xfrm>
                <a:custGeom>
                  <a:avLst/>
                  <a:gdLst>
                    <a:gd name="T0" fmla="*/ 0 w 126"/>
                    <a:gd name="T1" fmla="*/ 0 h 129"/>
                    <a:gd name="T2" fmla="*/ 0 w 126"/>
                    <a:gd name="T3" fmla="*/ 84818 h 129"/>
                    <a:gd name="T4" fmla="*/ 55383 w 126"/>
                    <a:gd name="T5" fmla="*/ 102917 h 129"/>
                    <a:gd name="T6" fmla="*/ 120056 w 126"/>
                    <a:gd name="T7" fmla="*/ 122627 h 129"/>
                    <a:gd name="T8" fmla="*/ 120056 w 126"/>
                    <a:gd name="T9" fmla="*/ 36332 h 129"/>
                    <a:gd name="T10" fmla="*/ 0 w 126"/>
                    <a:gd name="T11" fmla="*/ 0 h 129"/>
                    <a:gd name="T12" fmla="*/ 0 60000 65536"/>
                    <a:gd name="T13" fmla="*/ 0 60000 65536"/>
                    <a:gd name="T14" fmla="*/ 0 60000 65536"/>
                    <a:gd name="T15" fmla="*/ 0 60000 65536"/>
                    <a:gd name="T16" fmla="*/ 0 60000 65536"/>
                    <a:gd name="T17" fmla="*/ 0 60000 65536"/>
                    <a:gd name="T18" fmla="*/ 0 w 126"/>
                    <a:gd name="T19" fmla="*/ 0 h 129"/>
                    <a:gd name="T20" fmla="*/ 126 w 126"/>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26" h="129">
                      <a:moveTo>
                        <a:pt x="0" y="0"/>
                      </a:moveTo>
                      <a:cubicBezTo>
                        <a:pt x="0" y="89"/>
                        <a:pt x="0" y="89"/>
                        <a:pt x="0" y="89"/>
                      </a:cubicBezTo>
                      <a:cubicBezTo>
                        <a:pt x="0" y="89"/>
                        <a:pt x="30" y="124"/>
                        <a:pt x="58" y="108"/>
                      </a:cubicBezTo>
                      <a:cubicBezTo>
                        <a:pt x="86" y="91"/>
                        <a:pt x="126" y="129"/>
                        <a:pt x="126" y="129"/>
                      </a:cubicBezTo>
                      <a:cubicBezTo>
                        <a:pt x="126" y="38"/>
                        <a:pt x="126" y="38"/>
                        <a:pt x="126" y="38"/>
                      </a:cubicBezTo>
                      <a:lnTo>
                        <a:pt x="0" y="0"/>
                      </a:lnTo>
                      <a:close/>
                    </a:path>
                  </a:pathLst>
                </a:custGeom>
                <a:gradFill rotWithShape="1">
                  <a:gsLst>
                    <a:gs pos="0">
                      <a:srgbClr val="94B4DA"/>
                    </a:gs>
                    <a:gs pos="100000">
                      <a:srgbClr val="3874BA"/>
                    </a:gs>
                  </a:gsLst>
                  <a:lin ang="5400000" scaled="1"/>
                </a:gradFill>
                <a:ln w="9525">
                  <a:noFill/>
                  <a:round/>
                  <a:headEnd/>
                  <a:tailEnd/>
                </a:ln>
              </p:spPr>
              <p:txBody>
                <a:bodyPr/>
                <a:lstStyle/>
                <a:p>
                  <a:endParaRPr lang="zh-TW" altLang="en-US"/>
                </a:p>
              </p:txBody>
            </p:sp>
            <p:sp>
              <p:nvSpPr>
                <p:cNvPr id="11340" name="Freeform 48"/>
                <p:cNvSpPr>
                  <a:spLocks/>
                </p:cNvSpPr>
                <p:nvPr/>
              </p:nvSpPr>
              <p:spPr bwMode="auto">
                <a:xfrm>
                  <a:off x="4394" y="2751"/>
                  <a:ext cx="334" cy="463"/>
                </a:xfrm>
                <a:custGeom>
                  <a:avLst/>
                  <a:gdLst>
                    <a:gd name="T0" fmla="*/ 334 w 334"/>
                    <a:gd name="T1" fmla="*/ 463 h 463"/>
                    <a:gd name="T2" fmla="*/ 334 w 334"/>
                    <a:gd name="T3" fmla="*/ 458 h 463"/>
                    <a:gd name="T4" fmla="*/ 7 w 334"/>
                    <a:gd name="T5" fmla="*/ 361 h 463"/>
                    <a:gd name="T6" fmla="*/ 7 w 334"/>
                    <a:gd name="T7" fmla="*/ 0 h 463"/>
                    <a:gd name="T8" fmla="*/ 0 w 334"/>
                    <a:gd name="T9" fmla="*/ 0 h 463"/>
                    <a:gd name="T10" fmla="*/ 3 w 334"/>
                    <a:gd name="T11" fmla="*/ 364 h 463"/>
                    <a:gd name="T12" fmla="*/ 3 w 334"/>
                    <a:gd name="T13" fmla="*/ 364 h 463"/>
                    <a:gd name="T14" fmla="*/ 334 w 334"/>
                    <a:gd name="T15" fmla="*/ 463 h 463"/>
                    <a:gd name="T16" fmla="*/ 0 60000 65536"/>
                    <a:gd name="T17" fmla="*/ 0 60000 65536"/>
                    <a:gd name="T18" fmla="*/ 0 60000 65536"/>
                    <a:gd name="T19" fmla="*/ 0 60000 65536"/>
                    <a:gd name="T20" fmla="*/ 0 60000 65536"/>
                    <a:gd name="T21" fmla="*/ 0 60000 65536"/>
                    <a:gd name="T22" fmla="*/ 0 60000 65536"/>
                    <a:gd name="T23" fmla="*/ 0 60000 65536"/>
                    <a:gd name="T24" fmla="*/ 0 w 334"/>
                    <a:gd name="T25" fmla="*/ 0 h 463"/>
                    <a:gd name="T26" fmla="*/ 334 w 334"/>
                    <a:gd name="T27" fmla="*/ 463 h 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 h="463">
                      <a:moveTo>
                        <a:pt x="334" y="463"/>
                      </a:moveTo>
                      <a:lnTo>
                        <a:pt x="334" y="458"/>
                      </a:lnTo>
                      <a:lnTo>
                        <a:pt x="7" y="361"/>
                      </a:lnTo>
                      <a:lnTo>
                        <a:pt x="7" y="0"/>
                      </a:lnTo>
                      <a:lnTo>
                        <a:pt x="0" y="0"/>
                      </a:lnTo>
                      <a:lnTo>
                        <a:pt x="3" y="364"/>
                      </a:lnTo>
                      <a:lnTo>
                        <a:pt x="334" y="463"/>
                      </a:lnTo>
                      <a:close/>
                    </a:path>
                  </a:pathLst>
                </a:custGeom>
                <a:solidFill>
                  <a:srgbClr val="DFE0E5"/>
                </a:solidFill>
                <a:ln w="9525">
                  <a:noFill/>
                  <a:round/>
                  <a:headEnd/>
                  <a:tailEnd/>
                </a:ln>
              </p:spPr>
              <p:txBody>
                <a:bodyPr/>
                <a:lstStyle/>
                <a:p>
                  <a:endParaRPr lang="zh-TW" altLang="en-US"/>
                </a:p>
              </p:txBody>
            </p:sp>
            <p:sp>
              <p:nvSpPr>
                <p:cNvPr id="11341" name="Freeform 49"/>
                <p:cNvSpPr>
                  <a:spLocks noEditPoints="1"/>
                </p:cNvSpPr>
                <p:nvPr/>
              </p:nvSpPr>
              <p:spPr bwMode="auto">
                <a:xfrm>
                  <a:off x="4373" y="2718"/>
                  <a:ext cx="371" cy="524"/>
                </a:xfrm>
                <a:custGeom>
                  <a:avLst/>
                  <a:gdLst>
                    <a:gd name="T0" fmla="*/ 0 w 157"/>
                    <a:gd name="T1" fmla="*/ 0 h 222"/>
                    <a:gd name="T2" fmla="*/ 0 w 157"/>
                    <a:gd name="T3" fmla="*/ 168570 h 222"/>
                    <a:gd name="T4" fmla="*/ 152672 w 157"/>
                    <a:gd name="T5" fmla="*/ 213927 h 222"/>
                    <a:gd name="T6" fmla="*/ 152672 w 157"/>
                    <a:gd name="T7" fmla="*/ 45288 h 222"/>
                    <a:gd name="T8" fmla="*/ 0 w 157"/>
                    <a:gd name="T9" fmla="*/ 0 h 222"/>
                    <a:gd name="T10" fmla="*/ 143962 w 157"/>
                    <a:gd name="T11" fmla="*/ 201263 h 222"/>
                    <a:gd name="T12" fmla="*/ 9951 w 157"/>
                    <a:gd name="T13" fmla="*/ 162053 h 222"/>
                    <a:gd name="T14" fmla="*/ 8694 w 157"/>
                    <a:gd name="T15" fmla="*/ 13466 h 222"/>
                    <a:gd name="T16" fmla="*/ 143962 w 157"/>
                    <a:gd name="T17" fmla="*/ 51864 h 222"/>
                    <a:gd name="T18" fmla="*/ 143962 w 157"/>
                    <a:gd name="T19" fmla="*/ 201263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
                    <a:gd name="T31" fmla="*/ 0 h 222"/>
                    <a:gd name="T32" fmla="*/ 157 w 157"/>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 h="222">
                      <a:moveTo>
                        <a:pt x="0" y="0"/>
                      </a:moveTo>
                      <a:cubicBezTo>
                        <a:pt x="0" y="175"/>
                        <a:pt x="0" y="175"/>
                        <a:pt x="0" y="175"/>
                      </a:cubicBezTo>
                      <a:cubicBezTo>
                        <a:pt x="157" y="222"/>
                        <a:pt x="157" y="222"/>
                        <a:pt x="157" y="222"/>
                      </a:cubicBezTo>
                      <a:cubicBezTo>
                        <a:pt x="157" y="47"/>
                        <a:pt x="157" y="47"/>
                        <a:pt x="157" y="47"/>
                      </a:cubicBezTo>
                      <a:lnTo>
                        <a:pt x="0" y="0"/>
                      </a:lnTo>
                      <a:close/>
                      <a:moveTo>
                        <a:pt x="148" y="209"/>
                      </a:moveTo>
                      <a:cubicBezTo>
                        <a:pt x="121" y="200"/>
                        <a:pt x="25" y="173"/>
                        <a:pt x="10" y="168"/>
                      </a:cubicBezTo>
                      <a:cubicBezTo>
                        <a:pt x="10" y="153"/>
                        <a:pt x="9" y="39"/>
                        <a:pt x="9" y="14"/>
                      </a:cubicBezTo>
                      <a:cubicBezTo>
                        <a:pt x="37" y="22"/>
                        <a:pt x="133" y="49"/>
                        <a:pt x="148" y="54"/>
                      </a:cubicBezTo>
                      <a:cubicBezTo>
                        <a:pt x="148" y="68"/>
                        <a:pt x="148" y="183"/>
                        <a:pt x="148" y="209"/>
                      </a:cubicBezTo>
                      <a:close/>
                    </a:path>
                  </a:pathLst>
                </a:custGeom>
                <a:solidFill>
                  <a:srgbClr val="A6ACBE"/>
                </a:solidFill>
                <a:ln w="9525">
                  <a:noFill/>
                  <a:round/>
                  <a:headEnd/>
                  <a:tailEnd/>
                </a:ln>
              </p:spPr>
              <p:txBody>
                <a:bodyPr/>
                <a:lstStyle/>
                <a:p>
                  <a:endParaRPr lang="zh-TW" altLang="en-US"/>
                </a:p>
              </p:txBody>
            </p:sp>
            <p:sp>
              <p:nvSpPr>
                <p:cNvPr id="11342" name="Freeform 50"/>
                <p:cNvSpPr>
                  <a:spLocks noEditPoints="1"/>
                </p:cNvSpPr>
                <p:nvPr/>
              </p:nvSpPr>
              <p:spPr bwMode="auto">
                <a:xfrm>
                  <a:off x="4368" y="2704"/>
                  <a:ext cx="416" cy="543"/>
                </a:xfrm>
                <a:custGeom>
                  <a:avLst/>
                  <a:gdLst>
                    <a:gd name="T0" fmla="*/ 2061 w 176"/>
                    <a:gd name="T1" fmla="*/ 6894 h 230"/>
                    <a:gd name="T2" fmla="*/ 18514 w 176"/>
                    <a:gd name="T3" fmla="*/ 2920 h 230"/>
                    <a:gd name="T4" fmla="*/ 17789 w 176"/>
                    <a:gd name="T5" fmla="*/ 2920 h 230"/>
                    <a:gd name="T6" fmla="*/ 170704 w 176"/>
                    <a:gd name="T7" fmla="*/ 48346 h 230"/>
                    <a:gd name="T8" fmla="*/ 168643 w 176"/>
                    <a:gd name="T9" fmla="*/ 47437 h 230"/>
                    <a:gd name="T10" fmla="*/ 168643 w 176"/>
                    <a:gd name="T11" fmla="*/ 216277 h 230"/>
                    <a:gd name="T12" fmla="*/ 170704 w 176"/>
                    <a:gd name="T13" fmla="*/ 215040 h 230"/>
                    <a:gd name="T14" fmla="*/ 153816 w 176"/>
                    <a:gd name="T15" fmla="*/ 219079 h 230"/>
                    <a:gd name="T16" fmla="*/ 155000 w 176"/>
                    <a:gd name="T17" fmla="*/ 219079 h 230"/>
                    <a:gd name="T18" fmla="*/ 117009 w 176"/>
                    <a:gd name="T19" fmla="*/ 207648 h 230"/>
                    <a:gd name="T20" fmla="*/ 115769 w 176"/>
                    <a:gd name="T21" fmla="*/ 207648 h 230"/>
                    <a:gd name="T22" fmla="*/ 115769 w 176"/>
                    <a:gd name="T23" fmla="*/ 208451 h 230"/>
                    <a:gd name="T24" fmla="*/ 114948 w 176"/>
                    <a:gd name="T25" fmla="*/ 213357 h 230"/>
                    <a:gd name="T26" fmla="*/ 117009 w 176"/>
                    <a:gd name="T27" fmla="*/ 212119 h 230"/>
                    <a:gd name="T28" fmla="*/ 100093 w 176"/>
                    <a:gd name="T29" fmla="*/ 216277 h 230"/>
                    <a:gd name="T30" fmla="*/ 101282 w 176"/>
                    <a:gd name="T31" fmla="*/ 216277 h 230"/>
                    <a:gd name="T32" fmla="*/ 32985 w 176"/>
                    <a:gd name="T33" fmla="*/ 195844 h 230"/>
                    <a:gd name="T34" fmla="*/ 34147 w 176"/>
                    <a:gd name="T35" fmla="*/ 197081 h 230"/>
                    <a:gd name="T36" fmla="*/ 34147 w 176"/>
                    <a:gd name="T37" fmla="*/ 192236 h 230"/>
                    <a:gd name="T38" fmla="*/ 32985 w 176"/>
                    <a:gd name="T39" fmla="*/ 194132 h 230"/>
                    <a:gd name="T40" fmla="*/ 49873 w 176"/>
                    <a:gd name="T41" fmla="*/ 190090 h 230"/>
                    <a:gd name="T42" fmla="*/ 50745 w 176"/>
                    <a:gd name="T43" fmla="*/ 189221 h 230"/>
                    <a:gd name="T44" fmla="*/ 49873 w 176"/>
                    <a:gd name="T45" fmla="*/ 187170 h 230"/>
                    <a:gd name="T46" fmla="*/ 2061 w 176"/>
                    <a:gd name="T47" fmla="*/ 173014 h 230"/>
                    <a:gd name="T48" fmla="*/ 2971 w 176"/>
                    <a:gd name="T49" fmla="*/ 174563 h 230"/>
                    <a:gd name="T50" fmla="*/ 2971 w 176"/>
                    <a:gd name="T51" fmla="*/ 5713 h 230"/>
                    <a:gd name="T52" fmla="*/ 2061 w 176"/>
                    <a:gd name="T53" fmla="*/ 6894 h 230"/>
                    <a:gd name="T54" fmla="*/ 872 w 176"/>
                    <a:gd name="T55" fmla="*/ 175734 h 230"/>
                    <a:gd name="T56" fmla="*/ 48632 w 176"/>
                    <a:gd name="T57" fmla="*/ 190090 h 230"/>
                    <a:gd name="T58" fmla="*/ 47816 w 176"/>
                    <a:gd name="T59" fmla="*/ 188041 h 230"/>
                    <a:gd name="T60" fmla="*/ 48632 w 176"/>
                    <a:gd name="T61" fmla="*/ 187170 h 230"/>
                    <a:gd name="T62" fmla="*/ 32091 w 176"/>
                    <a:gd name="T63" fmla="*/ 190999 h 230"/>
                    <a:gd name="T64" fmla="*/ 31363 w 176"/>
                    <a:gd name="T65" fmla="*/ 192236 h 230"/>
                    <a:gd name="T66" fmla="*/ 31363 w 176"/>
                    <a:gd name="T67" fmla="*/ 197081 h 230"/>
                    <a:gd name="T68" fmla="*/ 32091 w 176"/>
                    <a:gd name="T69" fmla="*/ 198608 h 230"/>
                    <a:gd name="T70" fmla="*/ 100093 w 176"/>
                    <a:gd name="T71" fmla="*/ 219079 h 230"/>
                    <a:gd name="T72" fmla="*/ 101282 w 176"/>
                    <a:gd name="T73" fmla="*/ 219079 h 230"/>
                    <a:gd name="T74" fmla="*/ 117009 w 176"/>
                    <a:gd name="T75" fmla="*/ 215040 h 230"/>
                    <a:gd name="T76" fmla="*/ 117882 w 176"/>
                    <a:gd name="T77" fmla="*/ 213357 h 230"/>
                    <a:gd name="T78" fmla="*/ 118770 w 176"/>
                    <a:gd name="T79" fmla="*/ 208451 h 230"/>
                    <a:gd name="T80" fmla="*/ 117882 w 176"/>
                    <a:gd name="T81" fmla="*/ 210568 h 230"/>
                    <a:gd name="T82" fmla="*/ 117009 w 176"/>
                    <a:gd name="T83" fmla="*/ 210568 h 230"/>
                    <a:gd name="T84" fmla="*/ 153816 w 176"/>
                    <a:gd name="T85" fmla="*/ 222000 h 230"/>
                    <a:gd name="T86" fmla="*/ 155000 w 176"/>
                    <a:gd name="T87" fmla="*/ 222000 h 230"/>
                    <a:gd name="T88" fmla="*/ 170704 w 176"/>
                    <a:gd name="T89" fmla="*/ 218333 h 230"/>
                    <a:gd name="T90" fmla="*/ 171392 w 176"/>
                    <a:gd name="T91" fmla="*/ 216277 h 230"/>
                    <a:gd name="T92" fmla="*/ 171392 w 176"/>
                    <a:gd name="T93" fmla="*/ 47437 h 230"/>
                    <a:gd name="T94" fmla="*/ 170704 w 176"/>
                    <a:gd name="T95" fmla="*/ 46200 h 230"/>
                    <a:gd name="T96" fmla="*/ 18514 w 176"/>
                    <a:gd name="T97" fmla="*/ 0 h 230"/>
                    <a:gd name="T98" fmla="*/ 18514 w 176"/>
                    <a:gd name="T99" fmla="*/ 0 h 230"/>
                    <a:gd name="T100" fmla="*/ 872 w 176"/>
                    <a:gd name="T101" fmla="*/ 3674 h 230"/>
                    <a:gd name="T102" fmla="*/ 0 w 176"/>
                    <a:gd name="T103" fmla="*/ 5713 h 230"/>
                    <a:gd name="T104" fmla="*/ 0 w 176"/>
                    <a:gd name="T105" fmla="*/ 174563 h 230"/>
                    <a:gd name="T106" fmla="*/ 872 w 176"/>
                    <a:gd name="T107" fmla="*/ 175734 h 2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230"/>
                    <a:gd name="T164" fmla="*/ 176 w 176"/>
                    <a:gd name="T165" fmla="*/ 230 h 2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230">
                      <a:moveTo>
                        <a:pt x="2" y="7"/>
                      </a:moveTo>
                      <a:cubicBezTo>
                        <a:pt x="19" y="3"/>
                        <a:pt x="19" y="3"/>
                        <a:pt x="19" y="3"/>
                      </a:cubicBezTo>
                      <a:cubicBezTo>
                        <a:pt x="19" y="3"/>
                        <a:pt x="19" y="3"/>
                        <a:pt x="18" y="3"/>
                      </a:cubicBezTo>
                      <a:cubicBezTo>
                        <a:pt x="175" y="50"/>
                        <a:pt x="175" y="50"/>
                        <a:pt x="175" y="50"/>
                      </a:cubicBezTo>
                      <a:cubicBezTo>
                        <a:pt x="174" y="50"/>
                        <a:pt x="173" y="50"/>
                        <a:pt x="173" y="49"/>
                      </a:cubicBezTo>
                      <a:cubicBezTo>
                        <a:pt x="173" y="224"/>
                        <a:pt x="173" y="224"/>
                        <a:pt x="173" y="224"/>
                      </a:cubicBezTo>
                      <a:cubicBezTo>
                        <a:pt x="173" y="223"/>
                        <a:pt x="174" y="223"/>
                        <a:pt x="175" y="223"/>
                      </a:cubicBezTo>
                      <a:cubicBezTo>
                        <a:pt x="158" y="227"/>
                        <a:pt x="158" y="227"/>
                        <a:pt x="158" y="227"/>
                      </a:cubicBezTo>
                      <a:cubicBezTo>
                        <a:pt x="158" y="227"/>
                        <a:pt x="159" y="227"/>
                        <a:pt x="159" y="227"/>
                      </a:cubicBezTo>
                      <a:cubicBezTo>
                        <a:pt x="120" y="215"/>
                        <a:pt x="120" y="215"/>
                        <a:pt x="120" y="215"/>
                      </a:cubicBezTo>
                      <a:cubicBezTo>
                        <a:pt x="120" y="215"/>
                        <a:pt x="120" y="215"/>
                        <a:pt x="119" y="215"/>
                      </a:cubicBezTo>
                      <a:cubicBezTo>
                        <a:pt x="119" y="215"/>
                        <a:pt x="119" y="216"/>
                        <a:pt x="119" y="216"/>
                      </a:cubicBezTo>
                      <a:cubicBezTo>
                        <a:pt x="118" y="221"/>
                        <a:pt x="118" y="221"/>
                        <a:pt x="118" y="221"/>
                      </a:cubicBezTo>
                      <a:cubicBezTo>
                        <a:pt x="118" y="221"/>
                        <a:pt x="119" y="220"/>
                        <a:pt x="120" y="220"/>
                      </a:cubicBezTo>
                      <a:cubicBezTo>
                        <a:pt x="103" y="224"/>
                        <a:pt x="103" y="224"/>
                        <a:pt x="103" y="224"/>
                      </a:cubicBezTo>
                      <a:cubicBezTo>
                        <a:pt x="103" y="224"/>
                        <a:pt x="103" y="224"/>
                        <a:pt x="104" y="224"/>
                      </a:cubicBezTo>
                      <a:cubicBezTo>
                        <a:pt x="34" y="203"/>
                        <a:pt x="34" y="203"/>
                        <a:pt x="34" y="203"/>
                      </a:cubicBezTo>
                      <a:cubicBezTo>
                        <a:pt x="35" y="203"/>
                        <a:pt x="35" y="203"/>
                        <a:pt x="35" y="204"/>
                      </a:cubicBezTo>
                      <a:cubicBezTo>
                        <a:pt x="35" y="199"/>
                        <a:pt x="35" y="199"/>
                        <a:pt x="35" y="199"/>
                      </a:cubicBezTo>
                      <a:cubicBezTo>
                        <a:pt x="35" y="200"/>
                        <a:pt x="35" y="201"/>
                        <a:pt x="34" y="201"/>
                      </a:cubicBezTo>
                      <a:cubicBezTo>
                        <a:pt x="51" y="197"/>
                        <a:pt x="51" y="197"/>
                        <a:pt x="51" y="197"/>
                      </a:cubicBezTo>
                      <a:cubicBezTo>
                        <a:pt x="51" y="197"/>
                        <a:pt x="52" y="196"/>
                        <a:pt x="52" y="196"/>
                      </a:cubicBezTo>
                      <a:cubicBezTo>
                        <a:pt x="52" y="195"/>
                        <a:pt x="51" y="194"/>
                        <a:pt x="51" y="194"/>
                      </a:cubicBezTo>
                      <a:cubicBezTo>
                        <a:pt x="2" y="179"/>
                        <a:pt x="2" y="179"/>
                        <a:pt x="2" y="179"/>
                      </a:cubicBezTo>
                      <a:cubicBezTo>
                        <a:pt x="3" y="180"/>
                        <a:pt x="3" y="180"/>
                        <a:pt x="3" y="181"/>
                      </a:cubicBezTo>
                      <a:cubicBezTo>
                        <a:pt x="3" y="6"/>
                        <a:pt x="3" y="6"/>
                        <a:pt x="3" y="6"/>
                      </a:cubicBezTo>
                      <a:cubicBezTo>
                        <a:pt x="3" y="7"/>
                        <a:pt x="3" y="7"/>
                        <a:pt x="2" y="7"/>
                      </a:cubicBezTo>
                      <a:close/>
                      <a:moveTo>
                        <a:pt x="1" y="182"/>
                      </a:moveTo>
                      <a:cubicBezTo>
                        <a:pt x="50" y="197"/>
                        <a:pt x="50" y="197"/>
                        <a:pt x="50" y="197"/>
                      </a:cubicBezTo>
                      <a:cubicBezTo>
                        <a:pt x="49" y="197"/>
                        <a:pt x="49" y="196"/>
                        <a:pt x="49" y="195"/>
                      </a:cubicBezTo>
                      <a:cubicBezTo>
                        <a:pt x="49" y="195"/>
                        <a:pt x="49" y="194"/>
                        <a:pt x="50" y="194"/>
                      </a:cubicBezTo>
                      <a:cubicBezTo>
                        <a:pt x="33" y="198"/>
                        <a:pt x="33" y="198"/>
                        <a:pt x="33" y="198"/>
                      </a:cubicBezTo>
                      <a:cubicBezTo>
                        <a:pt x="33" y="198"/>
                        <a:pt x="32" y="199"/>
                        <a:pt x="32" y="199"/>
                      </a:cubicBezTo>
                      <a:cubicBezTo>
                        <a:pt x="32" y="204"/>
                        <a:pt x="32" y="204"/>
                        <a:pt x="32" y="204"/>
                      </a:cubicBezTo>
                      <a:cubicBezTo>
                        <a:pt x="32" y="205"/>
                        <a:pt x="32" y="205"/>
                        <a:pt x="33" y="206"/>
                      </a:cubicBezTo>
                      <a:cubicBezTo>
                        <a:pt x="103" y="227"/>
                        <a:pt x="103" y="227"/>
                        <a:pt x="103" y="227"/>
                      </a:cubicBezTo>
                      <a:cubicBezTo>
                        <a:pt x="103" y="227"/>
                        <a:pt x="103" y="227"/>
                        <a:pt x="104" y="227"/>
                      </a:cubicBezTo>
                      <a:cubicBezTo>
                        <a:pt x="120" y="223"/>
                        <a:pt x="120" y="223"/>
                        <a:pt x="120" y="223"/>
                      </a:cubicBezTo>
                      <a:cubicBezTo>
                        <a:pt x="121" y="223"/>
                        <a:pt x="121" y="222"/>
                        <a:pt x="121" y="221"/>
                      </a:cubicBezTo>
                      <a:cubicBezTo>
                        <a:pt x="122" y="216"/>
                        <a:pt x="122" y="216"/>
                        <a:pt x="122" y="216"/>
                      </a:cubicBezTo>
                      <a:cubicBezTo>
                        <a:pt x="122" y="217"/>
                        <a:pt x="121" y="217"/>
                        <a:pt x="121" y="218"/>
                      </a:cubicBezTo>
                      <a:cubicBezTo>
                        <a:pt x="121" y="218"/>
                        <a:pt x="120" y="218"/>
                        <a:pt x="120" y="218"/>
                      </a:cubicBezTo>
                      <a:cubicBezTo>
                        <a:pt x="158" y="230"/>
                        <a:pt x="158" y="230"/>
                        <a:pt x="158" y="230"/>
                      </a:cubicBezTo>
                      <a:cubicBezTo>
                        <a:pt x="158" y="230"/>
                        <a:pt x="159" y="230"/>
                        <a:pt x="159" y="230"/>
                      </a:cubicBezTo>
                      <a:cubicBezTo>
                        <a:pt x="175" y="226"/>
                        <a:pt x="175" y="226"/>
                        <a:pt x="175" y="226"/>
                      </a:cubicBezTo>
                      <a:cubicBezTo>
                        <a:pt x="176" y="225"/>
                        <a:pt x="176" y="225"/>
                        <a:pt x="176" y="224"/>
                      </a:cubicBezTo>
                      <a:cubicBezTo>
                        <a:pt x="176" y="49"/>
                        <a:pt x="176" y="49"/>
                        <a:pt x="176" y="49"/>
                      </a:cubicBezTo>
                      <a:cubicBezTo>
                        <a:pt x="176" y="48"/>
                        <a:pt x="176" y="48"/>
                        <a:pt x="175" y="48"/>
                      </a:cubicBezTo>
                      <a:cubicBezTo>
                        <a:pt x="19" y="0"/>
                        <a:pt x="19" y="0"/>
                        <a:pt x="19" y="0"/>
                      </a:cubicBezTo>
                      <a:cubicBezTo>
                        <a:pt x="19" y="0"/>
                        <a:pt x="19" y="0"/>
                        <a:pt x="19" y="0"/>
                      </a:cubicBezTo>
                      <a:cubicBezTo>
                        <a:pt x="1" y="4"/>
                        <a:pt x="1" y="4"/>
                        <a:pt x="1" y="4"/>
                      </a:cubicBezTo>
                      <a:cubicBezTo>
                        <a:pt x="1" y="5"/>
                        <a:pt x="0" y="5"/>
                        <a:pt x="0" y="6"/>
                      </a:cubicBezTo>
                      <a:cubicBezTo>
                        <a:pt x="0" y="181"/>
                        <a:pt x="0" y="181"/>
                        <a:pt x="0" y="181"/>
                      </a:cubicBezTo>
                      <a:cubicBezTo>
                        <a:pt x="0" y="182"/>
                        <a:pt x="1" y="182"/>
                        <a:pt x="1" y="182"/>
                      </a:cubicBezTo>
                      <a:close/>
                    </a:path>
                  </a:pathLst>
                </a:custGeom>
                <a:solidFill>
                  <a:srgbClr val="231F20"/>
                </a:solidFill>
                <a:ln w="9525">
                  <a:noFill/>
                  <a:round/>
                  <a:headEnd/>
                  <a:tailEnd/>
                </a:ln>
              </p:spPr>
              <p:txBody>
                <a:bodyPr/>
                <a:lstStyle/>
                <a:p>
                  <a:endParaRPr lang="zh-TW" altLang="en-US"/>
                </a:p>
              </p:txBody>
            </p:sp>
          </p:grpSp>
        </p:grpSp>
        <p:grpSp>
          <p:nvGrpSpPr>
            <p:cNvPr id="15" name="Group 122"/>
            <p:cNvGrpSpPr>
              <a:grpSpLocks/>
            </p:cNvGrpSpPr>
            <p:nvPr/>
          </p:nvGrpSpPr>
          <p:grpSpPr bwMode="auto">
            <a:xfrm>
              <a:off x="6765925" y="2133600"/>
              <a:ext cx="396875" cy="720725"/>
              <a:chOff x="145" y="1491"/>
              <a:chExt cx="166" cy="302"/>
            </a:xfrm>
          </p:grpSpPr>
          <p:sp>
            <p:nvSpPr>
              <p:cNvPr id="11317" name="Freeform 4"/>
              <p:cNvSpPr>
                <a:spLocks/>
              </p:cNvSpPr>
              <p:nvPr/>
            </p:nvSpPr>
            <p:spPr bwMode="auto">
              <a:xfrm>
                <a:off x="150" y="1600"/>
                <a:ext cx="158" cy="190"/>
              </a:xfrm>
              <a:custGeom>
                <a:avLst/>
                <a:gdLst>
                  <a:gd name="T0" fmla="*/ 1937 w 100"/>
                  <a:gd name="T1" fmla="*/ 4744 h 120"/>
                  <a:gd name="T2" fmla="*/ 2953 w 100"/>
                  <a:gd name="T3" fmla="*/ 4397 h 120"/>
                  <a:gd name="T4" fmla="*/ 3890 w 100"/>
                  <a:gd name="T5" fmla="*/ 0 h 120"/>
                  <a:gd name="T6" fmla="*/ 0 w 100"/>
                  <a:gd name="T7" fmla="*/ 0 h 120"/>
                  <a:gd name="T8" fmla="*/ 986 w 100"/>
                  <a:gd name="T9" fmla="*/ 4397 h 120"/>
                  <a:gd name="T10" fmla="*/ 1937 w 100"/>
                  <a:gd name="T11" fmla="*/ 4744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6"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gradFill rotWithShape="1">
                <a:gsLst>
                  <a:gs pos="0">
                    <a:srgbClr val="2B588E"/>
                  </a:gs>
                  <a:gs pos="50000">
                    <a:srgbClr val="3874BA"/>
                  </a:gs>
                  <a:gs pos="100000">
                    <a:srgbClr val="2B588E"/>
                  </a:gs>
                </a:gsLst>
                <a:lin ang="0" scaled="1"/>
              </a:gradFill>
              <a:ln w="9525">
                <a:noFill/>
                <a:round/>
                <a:headEnd/>
                <a:tailEnd/>
              </a:ln>
            </p:spPr>
            <p:txBody>
              <a:bodyPr/>
              <a:lstStyle/>
              <a:p>
                <a:endParaRPr lang="zh-TW" altLang="en-US"/>
              </a:p>
            </p:txBody>
          </p:sp>
          <p:sp>
            <p:nvSpPr>
              <p:cNvPr id="11318" name="Oval 5"/>
              <p:cNvSpPr>
                <a:spLocks noChangeArrowheads="1"/>
              </p:cNvSpPr>
              <p:nvPr/>
            </p:nvSpPr>
            <p:spPr bwMode="auto">
              <a:xfrm>
                <a:off x="150" y="1569"/>
                <a:ext cx="159" cy="61"/>
              </a:xfrm>
              <a:prstGeom prst="ellipse">
                <a:avLst/>
              </a:prstGeom>
              <a:solidFill>
                <a:srgbClr val="6BA5D9"/>
              </a:solidFill>
              <a:ln w="9525">
                <a:noFill/>
                <a:round/>
                <a:headEnd/>
                <a:tailEnd/>
              </a:ln>
            </p:spPr>
            <p:txBody>
              <a:bodyPr/>
              <a:lstStyle/>
              <a:p>
                <a:endParaRPr lang="zh-TW" altLang="zh-TW">
                  <a:ea typeface="新細明體" charset="-120"/>
                </a:endParaRPr>
              </a:p>
            </p:txBody>
          </p:sp>
          <p:sp>
            <p:nvSpPr>
              <p:cNvPr id="11319" name="Freeform 6"/>
              <p:cNvSpPr>
                <a:spLocks/>
              </p:cNvSpPr>
              <p:nvPr/>
            </p:nvSpPr>
            <p:spPr bwMode="auto">
              <a:xfrm>
                <a:off x="150" y="1598"/>
                <a:ext cx="159" cy="32"/>
              </a:xfrm>
              <a:custGeom>
                <a:avLst/>
                <a:gdLst>
                  <a:gd name="T0" fmla="*/ 1883 w 101"/>
                  <a:gd name="T1" fmla="*/ 806 h 20"/>
                  <a:gd name="T2" fmla="*/ 0 w 101"/>
                  <a:gd name="T3" fmla="*/ 0 h 20"/>
                  <a:gd name="T4" fmla="*/ 0 w 101"/>
                  <a:gd name="T5" fmla="*/ 54 h 20"/>
                  <a:gd name="T6" fmla="*/ 1883 w 101"/>
                  <a:gd name="T7" fmla="*/ 861 h 20"/>
                  <a:gd name="T8" fmla="*/ 3807 w 101"/>
                  <a:gd name="T9" fmla="*/ 54 h 20"/>
                  <a:gd name="T10" fmla="*/ 3758 w 101"/>
                  <a:gd name="T11" fmla="*/ 0 h 20"/>
                  <a:gd name="T12" fmla="*/ 1883 w 101"/>
                  <a:gd name="T13" fmla="*/ 806 h 20"/>
                  <a:gd name="T14" fmla="*/ 0 60000 65536"/>
                  <a:gd name="T15" fmla="*/ 0 60000 65536"/>
                  <a:gd name="T16" fmla="*/ 0 60000 65536"/>
                  <a:gd name="T17" fmla="*/ 0 60000 65536"/>
                  <a:gd name="T18" fmla="*/ 0 60000 65536"/>
                  <a:gd name="T19" fmla="*/ 0 60000 65536"/>
                  <a:gd name="T20" fmla="*/ 0 60000 65536"/>
                  <a:gd name="T21" fmla="*/ 0 w 101"/>
                  <a:gd name="T22" fmla="*/ 0 h 20"/>
                  <a:gd name="T23" fmla="*/ 101 w 101"/>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 h="20">
                    <a:moveTo>
                      <a:pt x="50" y="19"/>
                    </a:moveTo>
                    <a:cubicBezTo>
                      <a:pt x="23" y="19"/>
                      <a:pt x="1" y="10"/>
                      <a:pt x="0" y="0"/>
                    </a:cubicBezTo>
                    <a:cubicBezTo>
                      <a:pt x="0" y="0"/>
                      <a:pt x="0" y="0"/>
                      <a:pt x="0" y="1"/>
                    </a:cubicBezTo>
                    <a:cubicBezTo>
                      <a:pt x="0" y="11"/>
                      <a:pt x="22" y="20"/>
                      <a:pt x="50" y="20"/>
                    </a:cubicBezTo>
                    <a:cubicBezTo>
                      <a:pt x="78" y="20"/>
                      <a:pt x="101" y="11"/>
                      <a:pt x="101" y="1"/>
                    </a:cubicBezTo>
                    <a:cubicBezTo>
                      <a:pt x="101" y="0"/>
                      <a:pt x="100" y="0"/>
                      <a:pt x="100" y="0"/>
                    </a:cubicBezTo>
                    <a:cubicBezTo>
                      <a:pt x="100" y="10"/>
                      <a:pt x="78" y="19"/>
                      <a:pt x="50" y="19"/>
                    </a:cubicBezTo>
                    <a:close/>
                  </a:path>
                </a:pathLst>
              </a:custGeom>
              <a:solidFill>
                <a:srgbClr val="135BA7"/>
              </a:solidFill>
              <a:ln w="9525">
                <a:noFill/>
                <a:round/>
                <a:headEnd/>
                <a:tailEnd/>
              </a:ln>
            </p:spPr>
            <p:txBody>
              <a:bodyPr/>
              <a:lstStyle/>
              <a:p>
                <a:endParaRPr lang="zh-TW" altLang="en-US"/>
              </a:p>
            </p:txBody>
          </p:sp>
          <p:sp>
            <p:nvSpPr>
              <p:cNvPr id="11320" name="Oval 7"/>
              <p:cNvSpPr>
                <a:spLocks noChangeArrowheads="1"/>
              </p:cNvSpPr>
              <p:nvPr/>
            </p:nvSpPr>
            <p:spPr bwMode="auto">
              <a:xfrm>
                <a:off x="178" y="1570"/>
                <a:ext cx="101" cy="51"/>
              </a:xfrm>
              <a:prstGeom prst="ellipse">
                <a:avLst/>
              </a:prstGeom>
              <a:gradFill rotWithShape="1">
                <a:gsLst>
                  <a:gs pos="0">
                    <a:srgbClr val="324C64"/>
                  </a:gs>
                  <a:gs pos="100000">
                    <a:srgbClr val="6BA5D9"/>
                  </a:gs>
                </a:gsLst>
                <a:path path="shape">
                  <a:fillToRect l="50000" t="50000" r="50000" b="50000"/>
                </a:path>
              </a:gradFill>
              <a:ln w="9525" algn="ctr">
                <a:noFill/>
                <a:round/>
                <a:headEnd/>
                <a:tailEnd/>
              </a:ln>
            </p:spPr>
            <p:txBody>
              <a:bodyPr/>
              <a:lstStyle/>
              <a:p>
                <a:endParaRPr lang="zh-TW" altLang="zh-TW">
                  <a:ea typeface="新細明體" charset="-120"/>
                </a:endParaRPr>
              </a:p>
            </p:txBody>
          </p:sp>
          <p:sp>
            <p:nvSpPr>
              <p:cNvPr id="11321" name="Oval 8"/>
              <p:cNvSpPr>
                <a:spLocks noChangeArrowheads="1"/>
              </p:cNvSpPr>
              <p:nvPr/>
            </p:nvSpPr>
            <p:spPr bwMode="auto">
              <a:xfrm>
                <a:off x="176" y="1494"/>
                <a:ext cx="105" cy="104"/>
              </a:xfrm>
              <a:prstGeom prst="ellipse">
                <a:avLst/>
              </a:prstGeom>
              <a:gradFill rotWithShape="1">
                <a:gsLst>
                  <a:gs pos="0">
                    <a:srgbClr val="6BA5D9"/>
                  </a:gs>
                  <a:gs pos="100000">
                    <a:srgbClr val="5C8EBB"/>
                  </a:gs>
                </a:gsLst>
                <a:lin ang="5400000" scaled="1"/>
              </a:gradFill>
              <a:ln w="9525">
                <a:noFill/>
                <a:round/>
                <a:headEnd/>
                <a:tailEnd/>
              </a:ln>
            </p:spPr>
            <p:txBody>
              <a:bodyPr/>
              <a:lstStyle/>
              <a:p>
                <a:endParaRPr lang="zh-TW" altLang="zh-TW">
                  <a:ea typeface="新細明體" charset="-120"/>
                </a:endParaRPr>
              </a:p>
            </p:txBody>
          </p:sp>
          <p:sp>
            <p:nvSpPr>
              <p:cNvPr id="11322" name="Freeform 9"/>
              <p:cNvSpPr>
                <a:spLocks/>
              </p:cNvSpPr>
              <p:nvPr/>
            </p:nvSpPr>
            <p:spPr bwMode="auto">
              <a:xfrm>
                <a:off x="145" y="1491"/>
                <a:ext cx="166" cy="302"/>
              </a:xfrm>
              <a:custGeom>
                <a:avLst/>
                <a:gdLst>
                  <a:gd name="T0" fmla="*/ 4095 w 105"/>
                  <a:gd name="T1" fmla="*/ 2688 h 191"/>
                  <a:gd name="T2" fmla="*/ 3149 w 105"/>
                  <a:gd name="T3" fmla="*/ 1992 h 191"/>
                  <a:gd name="T4" fmla="*/ 3217 w 105"/>
                  <a:gd name="T5" fmla="*/ 2035 h 191"/>
                  <a:gd name="T6" fmla="*/ 3217 w 105"/>
                  <a:gd name="T7" fmla="*/ 2074 h 191"/>
                  <a:gd name="T8" fmla="*/ 3230 w 105"/>
                  <a:gd name="T9" fmla="*/ 696 h 191"/>
                  <a:gd name="T10" fmla="*/ 2074 w 105"/>
                  <a:gd name="T11" fmla="*/ 0 h 191"/>
                  <a:gd name="T12" fmla="*/ 885 w 105"/>
                  <a:gd name="T13" fmla="*/ 696 h 191"/>
                  <a:gd name="T14" fmla="*/ 938 w 105"/>
                  <a:gd name="T15" fmla="*/ 2074 h 191"/>
                  <a:gd name="T16" fmla="*/ 938 w 105"/>
                  <a:gd name="T17" fmla="*/ 2035 h 191"/>
                  <a:gd name="T18" fmla="*/ 987 w 105"/>
                  <a:gd name="T19" fmla="*/ 1992 h 191"/>
                  <a:gd name="T20" fmla="*/ 82 w 105"/>
                  <a:gd name="T21" fmla="*/ 2818 h 191"/>
                  <a:gd name="T22" fmla="*/ 206 w 105"/>
                  <a:gd name="T23" fmla="*/ 3279 h 191"/>
                  <a:gd name="T24" fmla="*/ 270 w 105"/>
                  <a:gd name="T25" fmla="*/ 3743 h 191"/>
                  <a:gd name="T26" fmla="*/ 593 w 105"/>
                  <a:gd name="T27" fmla="*/ 5155 h 191"/>
                  <a:gd name="T28" fmla="*/ 885 w 105"/>
                  <a:gd name="T29" fmla="*/ 6582 h 191"/>
                  <a:gd name="T30" fmla="*/ 1020 w 105"/>
                  <a:gd name="T31" fmla="*/ 6938 h 191"/>
                  <a:gd name="T32" fmla="*/ 1020 w 105"/>
                  <a:gd name="T33" fmla="*/ 6938 h 191"/>
                  <a:gd name="T34" fmla="*/ 1094 w 105"/>
                  <a:gd name="T35" fmla="*/ 7183 h 191"/>
                  <a:gd name="T36" fmla="*/ 2212 w 105"/>
                  <a:gd name="T37" fmla="*/ 7400 h 191"/>
                  <a:gd name="T38" fmla="*/ 3110 w 105"/>
                  <a:gd name="T39" fmla="*/ 7046 h 191"/>
                  <a:gd name="T40" fmla="*/ 3557 w 105"/>
                  <a:gd name="T41" fmla="*/ 5053 h 191"/>
                  <a:gd name="T42" fmla="*/ 3742 w 105"/>
                  <a:gd name="T43" fmla="*/ 4250 h 191"/>
                  <a:gd name="T44" fmla="*/ 3946 w 105"/>
                  <a:gd name="T45" fmla="*/ 3441 h 191"/>
                  <a:gd name="T46" fmla="*/ 3979 w 105"/>
                  <a:gd name="T47" fmla="*/ 3218 h 191"/>
                  <a:gd name="T48" fmla="*/ 4095 w 105"/>
                  <a:gd name="T49" fmla="*/ 2688 h 191"/>
                  <a:gd name="T50" fmla="*/ 4095 w 105"/>
                  <a:gd name="T51" fmla="*/ 2688 h 191"/>
                  <a:gd name="T52" fmla="*/ 4031 w 105"/>
                  <a:gd name="T53" fmla="*/ 2633 h 191"/>
                  <a:gd name="T54" fmla="*/ 3979 w 105"/>
                  <a:gd name="T55" fmla="*/ 2688 h 191"/>
                  <a:gd name="T56" fmla="*/ 3979 w 105"/>
                  <a:gd name="T57" fmla="*/ 2688 h 191"/>
                  <a:gd name="T58" fmla="*/ 3872 w 105"/>
                  <a:gd name="T59" fmla="*/ 3218 h 191"/>
                  <a:gd name="T60" fmla="*/ 3824 w 105"/>
                  <a:gd name="T61" fmla="*/ 3407 h 191"/>
                  <a:gd name="T62" fmla="*/ 3624 w 105"/>
                  <a:gd name="T63" fmla="*/ 4217 h 191"/>
                  <a:gd name="T64" fmla="*/ 3437 w 105"/>
                  <a:gd name="T65" fmla="*/ 5053 h 191"/>
                  <a:gd name="T66" fmla="*/ 3012 w 105"/>
                  <a:gd name="T67" fmla="*/ 7046 h 191"/>
                  <a:gd name="T68" fmla="*/ 2212 w 105"/>
                  <a:gd name="T69" fmla="*/ 7313 h 191"/>
                  <a:gd name="T70" fmla="*/ 1154 w 105"/>
                  <a:gd name="T71" fmla="*/ 7107 h 191"/>
                  <a:gd name="T72" fmla="*/ 1137 w 105"/>
                  <a:gd name="T73" fmla="*/ 6938 h 191"/>
                  <a:gd name="T74" fmla="*/ 1137 w 105"/>
                  <a:gd name="T75" fmla="*/ 6918 h 191"/>
                  <a:gd name="T76" fmla="*/ 1020 w 105"/>
                  <a:gd name="T77" fmla="*/ 6514 h 191"/>
                  <a:gd name="T78" fmla="*/ 692 w 105"/>
                  <a:gd name="T79" fmla="*/ 5107 h 191"/>
                  <a:gd name="T80" fmla="*/ 395 w 105"/>
                  <a:gd name="T81" fmla="*/ 3743 h 191"/>
                  <a:gd name="T82" fmla="*/ 270 w 105"/>
                  <a:gd name="T83" fmla="*/ 3279 h 191"/>
                  <a:gd name="T84" fmla="*/ 206 w 105"/>
                  <a:gd name="T85" fmla="*/ 2767 h 191"/>
                  <a:gd name="T86" fmla="*/ 1020 w 105"/>
                  <a:gd name="T87" fmla="*/ 2095 h 191"/>
                  <a:gd name="T88" fmla="*/ 1067 w 105"/>
                  <a:gd name="T89" fmla="*/ 2074 h 191"/>
                  <a:gd name="T90" fmla="*/ 1020 w 105"/>
                  <a:gd name="T91" fmla="*/ 2035 h 191"/>
                  <a:gd name="T92" fmla="*/ 1020 w 105"/>
                  <a:gd name="T93" fmla="*/ 797 h 191"/>
                  <a:gd name="T94" fmla="*/ 2074 w 105"/>
                  <a:gd name="T95" fmla="*/ 130 h 191"/>
                  <a:gd name="T96" fmla="*/ 3149 w 105"/>
                  <a:gd name="T97" fmla="*/ 797 h 191"/>
                  <a:gd name="T98" fmla="*/ 3110 w 105"/>
                  <a:gd name="T99" fmla="*/ 2035 h 191"/>
                  <a:gd name="T100" fmla="*/ 3110 w 105"/>
                  <a:gd name="T101" fmla="*/ 2074 h 191"/>
                  <a:gd name="T102" fmla="*/ 3149 w 105"/>
                  <a:gd name="T103" fmla="*/ 2095 h 191"/>
                  <a:gd name="T104" fmla="*/ 3979 w 105"/>
                  <a:gd name="T105" fmla="*/ 2688 h 191"/>
                  <a:gd name="T106" fmla="*/ 3979 w 105"/>
                  <a:gd name="T107" fmla="*/ 2688 h 191"/>
                  <a:gd name="T108" fmla="*/ 4031 w 105"/>
                  <a:gd name="T109" fmla="*/ 2750 h 191"/>
                  <a:gd name="T110" fmla="*/ 4095 w 105"/>
                  <a:gd name="T111" fmla="*/ 2688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9"/>
                    </a:moveTo>
                    <a:cubicBezTo>
                      <a:pt x="105" y="61"/>
                      <a:pt x="97" y="55"/>
                      <a:pt x="81" y="51"/>
                    </a:cubicBezTo>
                    <a:cubicBezTo>
                      <a:pt x="82" y="51"/>
                      <a:pt x="82" y="52"/>
                      <a:pt x="82" y="52"/>
                    </a:cubicBezTo>
                    <a:cubicBezTo>
                      <a:pt x="83" y="52"/>
                      <a:pt x="83" y="53"/>
                      <a:pt x="82" y="53"/>
                    </a:cubicBezTo>
                    <a:cubicBezTo>
                      <a:pt x="89" y="43"/>
                      <a:pt x="89" y="30"/>
                      <a:pt x="83" y="18"/>
                    </a:cubicBezTo>
                    <a:cubicBezTo>
                      <a:pt x="77" y="7"/>
                      <a:pt x="66" y="0"/>
                      <a:pt x="53" y="0"/>
                    </a:cubicBezTo>
                    <a:cubicBezTo>
                      <a:pt x="40" y="0"/>
                      <a:pt x="29" y="7"/>
                      <a:pt x="23" y="18"/>
                    </a:cubicBezTo>
                    <a:cubicBezTo>
                      <a:pt x="17" y="30"/>
                      <a:pt x="17" y="43"/>
                      <a:pt x="24" y="53"/>
                    </a:cubicBezTo>
                    <a:cubicBezTo>
                      <a:pt x="24" y="53"/>
                      <a:pt x="24" y="52"/>
                      <a:pt x="24" y="52"/>
                    </a:cubicBezTo>
                    <a:cubicBezTo>
                      <a:pt x="24" y="52"/>
                      <a:pt x="24" y="51"/>
                      <a:pt x="25" y="51"/>
                    </a:cubicBezTo>
                    <a:cubicBezTo>
                      <a:pt x="3" y="57"/>
                      <a:pt x="0" y="66"/>
                      <a:pt x="2" y="72"/>
                    </a:cubicBezTo>
                    <a:cubicBezTo>
                      <a:pt x="5" y="84"/>
                      <a:pt x="5" y="84"/>
                      <a:pt x="5" y="84"/>
                    </a:cubicBezTo>
                    <a:cubicBezTo>
                      <a:pt x="7" y="96"/>
                      <a:pt x="7" y="96"/>
                      <a:pt x="7" y="96"/>
                    </a:cubicBezTo>
                    <a:cubicBezTo>
                      <a:pt x="15" y="132"/>
                      <a:pt x="15" y="132"/>
                      <a:pt x="15" y="132"/>
                    </a:cubicBezTo>
                    <a:cubicBezTo>
                      <a:pt x="23" y="168"/>
                      <a:pt x="23" y="168"/>
                      <a:pt x="23" y="168"/>
                    </a:cubicBezTo>
                    <a:cubicBezTo>
                      <a:pt x="26" y="178"/>
                      <a:pt x="26" y="178"/>
                      <a:pt x="26" y="178"/>
                    </a:cubicBezTo>
                    <a:cubicBezTo>
                      <a:pt x="26" y="178"/>
                      <a:pt x="26" y="178"/>
                      <a:pt x="26" y="178"/>
                    </a:cubicBezTo>
                    <a:cubicBezTo>
                      <a:pt x="26" y="180"/>
                      <a:pt x="27" y="182"/>
                      <a:pt x="28" y="184"/>
                    </a:cubicBezTo>
                    <a:cubicBezTo>
                      <a:pt x="34" y="189"/>
                      <a:pt x="43" y="191"/>
                      <a:pt x="57" y="190"/>
                    </a:cubicBezTo>
                    <a:cubicBezTo>
                      <a:pt x="63"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4" y="78"/>
                      <a:pt x="105" y="73"/>
                      <a:pt x="105" y="69"/>
                    </a:cubicBezTo>
                    <a:cubicBezTo>
                      <a:pt x="105" y="69"/>
                      <a:pt x="105" y="69"/>
                      <a:pt x="105" y="69"/>
                    </a:cubicBezTo>
                    <a:cubicBezTo>
                      <a:pt x="105" y="68"/>
                      <a:pt x="104" y="67"/>
                      <a:pt x="103" y="67"/>
                    </a:cubicBezTo>
                    <a:cubicBezTo>
                      <a:pt x="103" y="67"/>
                      <a:pt x="102" y="68"/>
                      <a:pt x="102" y="69"/>
                    </a:cubicBezTo>
                    <a:cubicBezTo>
                      <a:pt x="102" y="69"/>
                      <a:pt x="102" y="69"/>
                      <a:pt x="102" y="69"/>
                    </a:cubicBezTo>
                    <a:cubicBezTo>
                      <a:pt x="102" y="72"/>
                      <a:pt x="101" y="77"/>
                      <a:pt x="99" y="82"/>
                    </a:cubicBezTo>
                    <a:cubicBezTo>
                      <a:pt x="99" y="84"/>
                      <a:pt x="98" y="86"/>
                      <a:pt x="98" y="87"/>
                    </a:cubicBezTo>
                    <a:cubicBezTo>
                      <a:pt x="93" y="108"/>
                      <a:pt x="93" y="108"/>
                      <a:pt x="93" y="108"/>
                    </a:cubicBezTo>
                    <a:cubicBezTo>
                      <a:pt x="88" y="129"/>
                      <a:pt x="88" y="129"/>
                      <a:pt x="88" y="129"/>
                    </a:cubicBezTo>
                    <a:cubicBezTo>
                      <a:pt x="77" y="180"/>
                      <a:pt x="77" y="180"/>
                      <a:pt x="77" y="180"/>
                    </a:cubicBezTo>
                    <a:cubicBezTo>
                      <a:pt x="76" y="183"/>
                      <a:pt x="72" y="186"/>
                      <a:pt x="57" y="187"/>
                    </a:cubicBezTo>
                    <a:cubicBezTo>
                      <a:pt x="44" y="188"/>
                      <a:pt x="35" y="186"/>
                      <a:pt x="30" y="182"/>
                    </a:cubicBezTo>
                    <a:cubicBezTo>
                      <a:pt x="29" y="181"/>
                      <a:pt x="29" y="179"/>
                      <a:pt x="29" y="178"/>
                    </a:cubicBezTo>
                    <a:cubicBezTo>
                      <a:pt x="29" y="177"/>
                      <a:pt x="29" y="177"/>
                      <a:pt x="29" y="177"/>
                    </a:cubicBezTo>
                    <a:cubicBezTo>
                      <a:pt x="26" y="167"/>
                      <a:pt x="26" y="167"/>
                      <a:pt x="26" y="167"/>
                    </a:cubicBezTo>
                    <a:cubicBezTo>
                      <a:pt x="18" y="131"/>
                      <a:pt x="18" y="131"/>
                      <a:pt x="18" y="131"/>
                    </a:cubicBezTo>
                    <a:cubicBezTo>
                      <a:pt x="10" y="96"/>
                      <a:pt x="10" y="96"/>
                      <a:pt x="10" y="96"/>
                    </a:cubicBezTo>
                    <a:cubicBezTo>
                      <a:pt x="7" y="84"/>
                      <a:pt x="7" y="84"/>
                      <a:pt x="7" y="84"/>
                    </a:cubicBezTo>
                    <a:cubicBezTo>
                      <a:pt x="5" y="71"/>
                      <a:pt x="5" y="71"/>
                      <a:pt x="5" y="71"/>
                    </a:cubicBezTo>
                    <a:cubicBezTo>
                      <a:pt x="3" y="62"/>
                      <a:pt x="15" y="57"/>
                      <a:pt x="26" y="54"/>
                    </a:cubicBezTo>
                    <a:cubicBezTo>
                      <a:pt x="26" y="54"/>
                      <a:pt x="26" y="54"/>
                      <a:pt x="27" y="53"/>
                    </a:cubicBezTo>
                    <a:cubicBezTo>
                      <a:pt x="27" y="53"/>
                      <a:pt x="27" y="52"/>
                      <a:pt x="26" y="52"/>
                    </a:cubicBezTo>
                    <a:cubicBezTo>
                      <a:pt x="20" y="42"/>
                      <a:pt x="20" y="30"/>
                      <a:pt x="26" y="20"/>
                    </a:cubicBezTo>
                    <a:cubicBezTo>
                      <a:pt x="31" y="9"/>
                      <a:pt x="42" y="3"/>
                      <a:pt x="53" y="3"/>
                    </a:cubicBezTo>
                    <a:cubicBezTo>
                      <a:pt x="65" y="3"/>
                      <a:pt x="75" y="9"/>
                      <a:pt x="81" y="20"/>
                    </a:cubicBezTo>
                    <a:cubicBezTo>
                      <a:pt x="86" y="30"/>
                      <a:pt x="86" y="42"/>
                      <a:pt x="80" y="52"/>
                    </a:cubicBezTo>
                    <a:cubicBezTo>
                      <a:pt x="79" y="52"/>
                      <a:pt x="79" y="53"/>
                      <a:pt x="80" y="53"/>
                    </a:cubicBezTo>
                    <a:cubicBezTo>
                      <a:pt x="80" y="54"/>
                      <a:pt x="80" y="54"/>
                      <a:pt x="81" y="54"/>
                    </a:cubicBezTo>
                    <a:cubicBezTo>
                      <a:pt x="95" y="58"/>
                      <a:pt x="102" y="63"/>
                      <a:pt x="102" y="69"/>
                    </a:cubicBezTo>
                    <a:cubicBezTo>
                      <a:pt x="102" y="69"/>
                      <a:pt x="102" y="69"/>
                      <a:pt x="102" y="69"/>
                    </a:cubicBezTo>
                    <a:cubicBezTo>
                      <a:pt x="102" y="69"/>
                      <a:pt x="103" y="70"/>
                      <a:pt x="103" y="70"/>
                    </a:cubicBezTo>
                    <a:cubicBezTo>
                      <a:pt x="104" y="70"/>
                      <a:pt x="105" y="69"/>
                      <a:pt x="105" y="69"/>
                    </a:cubicBezTo>
                    <a:close/>
                  </a:path>
                </a:pathLst>
              </a:custGeom>
              <a:solidFill>
                <a:srgbClr val="231F20"/>
              </a:solidFill>
              <a:ln w="9525">
                <a:noFill/>
                <a:round/>
                <a:headEnd/>
                <a:tailEnd/>
              </a:ln>
            </p:spPr>
            <p:txBody>
              <a:bodyPr/>
              <a:lstStyle/>
              <a:p>
                <a:endParaRPr lang="zh-TW" altLang="en-US"/>
              </a:p>
            </p:txBody>
          </p:sp>
        </p:grpSp>
      </p:grpSp>
      <p:sp>
        <p:nvSpPr>
          <p:cNvPr id="11314" name="Title 133"/>
          <p:cNvSpPr>
            <a:spLocks noGrp="1"/>
          </p:cNvSpPr>
          <p:nvPr>
            <p:ph type="title"/>
          </p:nvPr>
        </p:nvSpPr>
        <p:spPr/>
        <p:txBody>
          <a:bodyPr>
            <a:normAutofit fontScale="90000"/>
          </a:bodyPr>
          <a:lstStyle/>
          <a:p>
            <a:r>
              <a:rPr lang="en-US" altLang="zh-TW" dirty="0" smtClean="0">
                <a:ea typeface="新細明體" charset="-120"/>
              </a:rPr>
              <a:t>Typical Desktop Deployment (Revisit)</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324320" y="2738438"/>
            <a:ext cx="1486287" cy="16002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4" name="AutoShape 31"/>
          <p:cNvSpPr>
            <a:spLocks noChangeArrowheads="1"/>
          </p:cNvSpPr>
          <p:nvPr/>
        </p:nvSpPr>
        <p:spPr bwMode="auto">
          <a:xfrm>
            <a:off x="2067463" y="3205163"/>
            <a:ext cx="685979" cy="304800"/>
          </a:xfrm>
          <a:prstGeom prst="roundRect">
            <a:avLst>
              <a:gd name="adj" fmla="val 16667"/>
            </a:avLst>
          </a:prstGeom>
          <a:solidFill>
            <a:srgbClr val="00B0F0"/>
          </a:solidFill>
          <a:ln w="28575" algn="ctr">
            <a:solidFill>
              <a:schemeClr val="bg1"/>
            </a:solidFill>
            <a:round/>
            <a:headEnd/>
            <a:tailEnd/>
          </a:ln>
        </p:spPr>
        <p:txBody>
          <a:bodyPr anchor="ctr"/>
          <a:lstStyle/>
          <a:p>
            <a:pPr algn="ctr">
              <a:spcBef>
                <a:spcPct val="20000"/>
              </a:spcBef>
              <a:spcAft>
                <a:spcPct val="20000"/>
              </a:spcAft>
            </a:pPr>
            <a:endParaRPr lang="zh-TW" altLang="zh-TW" sz="900">
              <a:solidFill>
                <a:schemeClr val="bg1"/>
              </a:solidFill>
              <a:ea typeface="新細明體" charset="-120"/>
            </a:endParaRPr>
          </a:p>
        </p:txBody>
      </p:sp>
      <p:sp>
        <p:nvSpPr>
          <p:cNvPr id="5" name="AutoShape 39"/>
          <p:cNvSpPr>
            <a:spLocks noChangeArrowheads="1"/>
          </p:cNvSpPr>
          <p:nvPr/>
        </p:nvSpPr>
        <p:spPr bwMode="auto">
          <a:xfrm>
            <a:off x="2067463" y="3586163"/>
            <a:ext cx="685979" cy="304800"/>
          </a:xfrm>
          <a:prstGeom prst="roundRect">
            <a:avLst>
              <a:gd name="adj" fmla="val 16667"/>
            </a:avLst>
          </a:prstGeom>
          <a:solidFill>
            <a:srgbClr val="FFC74B"/>
          </a:solidFill>
          <a:ln w="28575" algn="ctr">
            <a:solidFill>
              <a:schemeClr val="bg1"/>
            </a:solidFill>
            <a:round/>
            <a:headEnd/>
            <a:tailEnd/>
          </a:ln>
        </p:spPr>
        <p:txBody>
          <a:bodyPr anchor="ctr"/>
          <a:lstStyle/>
          <a:p>
            <a:pPr algn="ctr">
              <a:spcBef>
                <a:spcPct val="20000"/>
              </a:spcBef>
              <a:spcAft>
                <a:spcPct val="20000"/>
              </a:spcAft>
            </a:pPr>
            <a:endParaRPr lang="zh-TW" altLang="zh-TW" sz="900">
              <a:solidFill>
                <a:schemeClr val="bg1"/>
              </a:solidFill>
              <a:ea typeface="新細明體" charset="-120"/>
            </a:endParaRPr>
          </a:p>
        </p:txBody>
      </p:sp>
      <p:sp>
        <p:nvSpPr>
          <p:cNvPr id="6" name="AutoShape 31"/>
          <p:cNvSpPr>
            <a:spLocks noChangeArrowheads="1"/>
          </p:cNvSpPr>
          <p:nvPr/>
        </p:nvSpPr>
        <p:spPr bwMode="auto">
          <a:xfrm>
            <a:off x="2067463" y="2824163"/>
            <a:ext cx="685979" cy="304800"/>
          </a:xfrm>
          <a:prstGeom prst="roundRect">
            <a:avLst>
              <a:gd name="adj" fmla="val 16667"/>
            </a:avLst>
          </a:prstGeom>
          <a:solidFill>
            <a:srgbClr val="92D050"/>
          </a:solidFill>
          <a:ln w="28575" algn="ctr">
            <a:solidFill>
              <a:schemeClr val="bg1"/>
            </a:solidFill>
            <a:round/>
            <a:headEnd/>
            <a:tailEnd/>
          </a:ln>
        </p:spPr>
        <p:txBody>
          <a:bodyPr anchor="ctr"/>
          <a:lstStyle/>
          <a:p>
            <a:pPr algn="ctr">
              <a:spcBef>
                <a:spcPct val="20000"/>
              </a:spcBef>
              <a:spcAft>
                <a:spcPct val="20000"/>
              </a:spcAft>
            </a:pPr>
            <a:endParaRPr lang="zh-TW" altLang="zh-TW" sz="900">
              <a:solidFill>
                <a:schemeClr val="bg1"/>
              </a:solidFill>
              <a:ea typeface="新細明體" charset="-120"/>
            </a:endParaRPr>
          </a:p>
        </p:txBody>
      </p:sp>
      <p:cxnSp>
        <p:nvCxnSpPr>
          <p:cNvPr id="12294" name="Straight Arrow Connector 170"/>
          <p:cNvCxnSpPr>
            <a:cxnSpLocks noChangeShapeType="1"/>
          </p:cNvCxnSpPr>
          <p:nvPr/>
        </p:nvCxnSpPr>
        <p:spPr bwMode="auto">
          <a:xfrm rot="10800000">
            <a:off x="6011841" y="3548063"/>
            <a:ext cx="914638" cy="0"/>
          </a:xfrm>
          <a:prstGeom prst="straightConnector1">
            <a:avLst/>
          </a:prstGeom>
          <a:noFill/>
          <a:ln w="114300">
            <a:solidFill>
              <a:srgbClr val="00B0F0"/>
            </a:solidFill>
            <a:round/>
            <a:headEnd/>
            <a:tailEnd type="triangle" w="sm" len="med"/>
          </a:ln>
        </p:spPr>
      </p:cxnSp>
      <p:cxnSp>
        <p:nvCxnSpPr>
          <p:cNvPr id="12295" name="Straight Arrow Connector 174"/>
          <p:cNvCxnSpPr>
            <a:cxnSpLocks noChangeShapeType="1"/>
          </p:cNvCxnSpPr>
          <p:nvPr/>
        </p:nvCxnSpPr>
        <p:spPr bwMode="auto">
          <a:xfrm rot="10800000" flipV="1">
            <a:off x="6011841" y="2328863"/>
            <a:ext cx="914638" cy="762000"/>
          </a:xfrm>
          <a:prstGeom prst="straightConnector1">
            <a:avLst/>
          </a:prstGeom>
          <a:noFill/>
          <a:ln w="114300">
            <a:solidFill>
              <a:schemeClr val="folHlink"/>
            </a:solidFill>
            <a:round/>
            <a:headEnd/>
            <a:tailEnd type="triangle" w="sm" len="med"/>
          </a:ln>
        </p:spPr>
      </p:cxnSp>
      <p:cxnSp>
        <p:nvCxnSpPr>
          <p:cNvPr id="12296" name="Straight Arrow Connector 178"/>
          <p:cNvCxnSpPr>
            <a:cxnSpLocks noChangeShapeType="1"/>
          </p:cNvCxnSpPr>
          <p:nvPr/>
        </p:nvCxnSpPr>
        <p:spPr bwMode="auto">
          <a:xfrm rot="10800000">
            <a:off x="6011841" y="4005263"/>
            <a:ext cx="914638" cy="762000"/>
          </a:xfrm>
          <a:prstGeom prst="straightConnector1">
            <a:avLst/>
          </a:prstGeom>
          <a:noFill/>
          <a:ln w="114300">
            <a:solidFill>
              <a:srgbClr val="FFC74B"/>
            </a:solidFill>
            <a:round/>
            <a:headEnd/>
            <a:tailEnd type="triangle" w="sm" len="med"/>
          </a:ln>
        </p:spPr>
      </p:cxnSp>
      <p:cxnSp>
        <p:nvCxnSpPr>
          <p:cNvPr id="12297" name="Straight Arrow Connector 185"/>
          <p:cNvCxnSpPr>
            <a:cxnSpLocks noChangeShapeType="1"/>
          </p:cNvCxnSpPr>
          <p:nvPr/>
        </p:nvCxnSpPr>
        <p:spPr bwMode="auto">
          <a:xfrm rot="10800000">
            <a:off x="2867772" y="3548064"/>
            <a:ext cx="2229431" cy="1587"/>
          </a:xfrm>
          <a:prstGeom prst="straightConnector1">
            <a:avLst/>
          </a:prstGeom>
          <a:noFill/>
          <a:ln w="114300">
            <a:solidFill>
              <a:schemeClr val="folHlink"/>
            </a:solidFill>
            <a:round/>
            <a:headEnd/>
            <a:tailEnd type="triangle" w="sm" len="med"/>
          </a:ln>
        </p:spPr>
      </p:cxnSp>
      <p:sp>
        <p:nvSpPr>
          <p:cNvPr id="17" name="AutoShape 31"/>
          <p:cNvSpPr>
            <a:spLocks noChangeArrowheads="1"/>
          </p:cNvSpPr>
          <p:nvPr/>
        </p:nvSpPr>
        <p:spPr bwMode="auto">
          <a:xfrm>
            <a:off x="2067463" y="3195638"/>
            <a:ext cx="685979" cy="304800"/>
          </a:xfrm>
          <a:prstGeom prst="roundRect">
            <a:avLst>
              <a:gd name="adj" fmla="val 16667"/>
            </a:avLst>
          </a:prstGeom>
          <a:noFill/>
          <a:ln w="28575" algn="ctr">
            <a:solidFill>
              <a:schemeClr val="bg1"/>
            </a:solidFill>
            <a:round/>
            <a:headEnd/>
            <a:tailEnd/>
          </a:ln>
        </p:spPr>
        <p:txBody>
          <a:bodyPr anchor="ctr"/>
          <a:lstStyle/>
          <a:p>
            <a:pPr algn="ctr">
              <a:spcBef>
                <a:spcPct val="20000"/>
              </a:spcBef>
              <a:spcAft>
                <a:spcPct val="20000"/>
              </a:spcAft>
              <a:defRPr/>
            </a:pPr>
            <a:r>
              <a:rPr lang="en-US" sz="900" dirty="0">
                <a:solidFill>
                  <a:schemeClr val="bg1"/>
                </a:solidFill>
                <a:latin typeface="+mn-lt"/>
              </a:rPr>
              <a:t>Apps</a:t>
            </a:r>
          </a:p>
        </p:txBody>
      </p:sp>
      <p:sp>
        <p:nvSpPr>
          <p:cNvPr id="18" name="AutoShape 39"/>
          <p:cNvSpPr>
            <a:spLocks noChangeArrowheads="1"/>
          </p:cNvSpPr>
          <p:nvPr/>
        </p:nvSpPr>
        <p:spPr bwMode="auto">
          <a:xfrm>
            <a:off x="2067463" y="3576638"/>
            <a:ext cx="685979" cy="304800"/>
          </a:xfrm>
          <a:prstGeom prst="roundRect">
            <a:avLst>
              <a:gd name="adj" fmla="val 16667"/>
            </a:avLst>
          </a:prstGeom>
          <a:noFill/>
          <a:ln w="28575" algn="ctr">
            <a:solidFill>
              <a:schemeClr val="bg1"/>
            </a:solidFill>
            <a:round/>
            <a:headEnd/>
            <a:tailEnd/>
          </a:ln>
        </p:spPr>
        <p:txBody>
          <a:bodyPr anchor="ctr"/>
          <a:lstStyle/>
          <a:p>
            <a:pPr algn="ctr">
              <a:spcBef>
                <a:spcPct val="20000"/>
              </a:spcBef>
              <a:spcAft>
                <a:spcPct val="20000"/>
              </a:spcAft>
              <a:defRPr/>
            </a:pPr>
            <a:r>
              <a:rPr lang="en-US" sz="900" dirty="0">
                <a:solidFill>
                  <a:schemeClr val="bg1"/>
                </a:solidFill>
                <a:latin typeface="+mn-lt"/>
              </a:rPr>
              <a:t>Windows</a:t>
            </a:r>
          </a:p>
        </p:txBody>
      </p:sp>
      <p:sp>
        <p:nvSpPr>
          <p:cNvPr id="19" name="AutoShape 31"/>
          <p:cNvSpPr>
            <a:spLocks noChangeArrowheads="1"/>
          </p:cNvSpPr>
          <p:nvPr/>
        </p:nvSpPr>
        <p:spPr bwMode="auto">
          <a:xfrm>
            <a:off x="2067463" y="2814638"/>
            <a:ext cx="685979" cy="304800"/>
          </a:xfrm>
          <a:prstGeom prst="roundRect">
            <a:avLst>
              <a:gd name="adj" fmla="val 16667"/>
            </a:avLst>
          </a:prstGeom>
          <a:noFill/>
          <a:ln w="28575" algn="ctr">
            <a:solidFill>
              <a:schemeClr val="bg1"/>
            </a:solidFill>
            <a:round/>
            <a:headEnd/>
            <a:tailEnd/>
          </a:ln>
        </p:spPr>
        <p:txBody>
          <a:bodyPr anchor="ctr"/>
          <a:lstStyle/>
          <a:p>
            <a:pPr algn="ctr">
              <a:spcBef>
                <a:spcPct val="20000"/>
              </a:spcBef>
              <a:spcAft>
                <a:spcPct val="20000"/>
              </a:spcAft>
              <a:defRPr/>
            </a:pPr>
            <a:r>
              <a:rPr lang="en-US" sz="900" dirty="0">
                <a:solidFill>
                  <a:schemeClr val="bg1"/>
                </a:solidFill>
                <a:latin typeface="+mn-lt"/>
              </a:rPr>
              <a:t>Profile</a:t>
            </a:r>
          </a:p>
        </p:txBody>
      </p:sp>
      <p:sp>
        <p:nvSpPr>
          <p:cNvPr id="20" name="AutoShape 39"/>
          <p:cNvSpPr>
            <a:spLocks noChangeArrowheads="1"/>
          </p:cNvSpPr>
          <p:nvPr/>
        </p:nvSpPr>
        <p:spPr bwMode="auto">
          <a:xfrm>
            <a:off x="2067463" y="3957638"/>
            <a:ext cx="685979" cy="304800"/>
          </a:xfrm>
          <a:prstGeom prst="roundRect">
            <a:avLst>
              <a:gd name="adj" fmla="val 16667"/>
            </a:avLst>
          </a:prstGeom>
          <a:solidFill>
            <a:srgbClr val="7F7F7F"/>
          </a:solidFill>
          <a:ln w="28575" algn="ctr">
            <a:solidFill>
              <a:schemeClr val="bg1"/>
            </a:solidFill>
            <a:round/>
            <a:headEnd/>
            <a:tailEnd/>
          </a:ln>
        </p:spPr>
        <p:txBody>
          <a:bodyPr anchor="ctr"/>
          <a:lstStyle/>
          <a:p>
            <a:pPr algn="ctr">
              <a:spcBef>
                <a:spcPct val="20000"/>
              </a:spcBef>
              <a:spcAft>
                <a:spcPct val="20000"/>
              </a:spcAft>
              <a:defRPr/>
            </a:pPr>
            <a:r>
              <a:rPr lang="en-US" sz="900" dirty="0">
                <a:solidFill>
                  <a:schemeClr val="bg1"/>
                </a:solidFill>
                <a:latin typeface="+mn-lt"/>
              </a:rPr>
              <a:t>Hardware</a:t>
            </a:r>
          </a:p>
        </p:txBody>
      </p:sp>
      <p:sp>
        <p:nvSpPr>
          <p:cNvPr id="21" name="TextBox 20"/>
          <p:cNvSpPr txBox="1"/>
          <p:nvPr/>
        </p:nvSpPr>
        <p:spPr>
          <a:xfrm>
            <a:off x="2810606" y="3919538"/>
            <a:ext cx="2697498" cy="276999"/>
          </a:xfrm>
          <a:prstGeom prst="rect">
            <a:avLst/>
          </a:prstGeom>
          <a:noFill/>
        </p:spPr>
        <p:txBody>
          <a:bodyPr wrap="square">
            <a:spAutoFit/>
          </a:bodyPr>
          <a:lstStyle/>
          <a:p>
            <a:pPr>
              <a:defRPr/>
            </a:pPr>
            <a:r>
              <a:rPr lang="en-US" sz="1200" b="1" dirty="0" smtClean="0">
                <a:latin typeface="+mn-lt"/>
              </a:rPr>
              <a:t>Dynamically Delivered</a:t>
            </a:r>
            <a:endParaRPr lang="en-US" sz="1200" b="1" dirty="0">
              <a:latin typeface="+mn-lt"/>
            </a:endParaRPr>
          </a:p>
        </p:txBody>
      </p:sp>
      <p:sp>
        <p:nvSpPr>
          <p:cNvPr id="12303" name="TextBox 4"/>
          <p:cNvSpPr txBox="1">
            <a:spLocks noChangeArrowheads="1"/>
          </p:cNvSpPr>
          <p:nvPr/>
        </p:nvSpPr>
        <p:spPr bwMode="auto">
          <a:xfrm>
            <a:off x="4965009" y="4021139"/>
            <a:ext cx="1218326" cy="338137"/>
          </a:xfrm>
          <a:prstGeom prst="rect">
            <a:avLst/>
          </a:prstGeom>
          <a:noFill/>
          <a:ln w="9525">
            <a:noFill/>
            <a:miter lim="800000"/>
            <a:headEnd/>
            <a:tailEnd/>
          </a:ln>
        </p:spPr>
        <p:txBody>
          <a:bodyPr>
            <a:spAutoFit/>
          </a:bodyPr>
          <a:lstStyle/>
          <a:p>
            <a:pPr algn="ctr"/>
            <a:r>
              <a:rPr lang="en-US" altLang="zh-TW" sz="1600" b="1">
                <a:ea typeface="新細明體" charset="-120"/>
              </a:rPr>
              <a:t>XenDesktop</a:t>
            </a:r>
            <a:endParaRPr lang="en-US" altLang="zh-TW" sz="1600">
              <a:ea typeface="新細明體" charset="-120"/>
            </a:endParaRPr>
          </a:p>
        </p:txBody>
      </p:sp>
      <p:pic>
        <p:nvPicPr>
          <p:cNvPr id="12304" name="Picture 20" descr="DesktopServer_icon"/>
          <p:cNvPicPr>
            <a:picLocks noChangeAspect="1" noChangeArrowheads="1"/>
          </p:cNvPicPr>
          <p:nvPr/>
        </p:nvPicPr>
        <p:blipFill>
          <a:blip r:embed="rId3" cstate="print">
            <a:lum bright="-6000" contrast="6000"/>
          </a:blip>
          <a:srcRect/>
          <a:stretch>
            <a:fillRect/>
          </a:stretch>
        </p:blipFill>
        <p:spPr bwMode="auto">
          <a:xfrm>
            <a:off x="5084103" y="2843214"/>
            <a:ext cx="978949" cy="1457325"/>
          </a:xfrm>
          <a:prstGeom prst="rect">
            <a:avLst/>
          </a:prstGeom>
          <a:noFill/>
          <a:ln w="9525">
            <a:noFill/>
            <a:miter lim="800000"/>
            <a:headEnd/>
            <a:tailEnd/>
          </a:ln>
        </p:spPr>
      </p:pic>
      <p:sp>
        <p:nvSpPr>
          <p:cNvPr id="24" name="TextBox 23"/>
          <p:cNvSpPr txBox="1"/>
          <p:nvPr/>
        </p:nvSpPr>
        <p:spPr>
          <a:xfrm>
            <a:off x="1196890" y="4572000"/>
            <a:ext cx="3548472" cy="1200329"/>
          </a:xfrm>
          <a:prstGeom prst="rect">
            <a:avLst/>
          </a:prstGeom>
          <a:noFill/>
          <a:ln>
            <a:noFill/>
          </a:ln>
        </p:spPr>
        <p:txBody>
          <a:bodyPr wrap="none">
            <a:spAutoFit/>
          </a:bodyPr>
          <a:lstStyle/>
          <a:p>
            <a:pPr marL="180975" indent="-180975">
              <a:buClr>
                <a:schemeClr val="accent1"/>
              </a:buClr>
              <a:buFont typeface="Arial" pitchFamily="34" charset="0"/>
              <a:buChar char="•"/>
              <a:defRPr/>
            </a:pPr>
            <a:r>
              <a:rPr lang="en-US" dirty="0">
                <a:latin typeface="+mn-lt"/>
              </a:rPr>
              <a:t>Fewest possible desktop images</a:t>
            </a:r>
          </a:p>
          <a:p>
            <a:pPr marL="180975" indent="-180975">
              <a:buClr>
                <a:schemeClr val="accent1"/>
              </a:buClr>
              <a:buFont typeface="Arial" pitchFamily="34" charset="0"/>
              <a:buChar char="•"/>
              <a:defRPr/>
            </a:pPr>
            <a:r>
              <a:rPr lang="en-US" dirty="0">
                <a:latin typeface="+mn-lt"/>
              </a:rPr>
              <a:t>Desktop image simplicity</a:t>
            </a:r>
          </a:p>
          <a:p>
            <a:pPr marL="180975" indent="-180975">
              <a:buClr>
                <a:schemeClr val="accent1"/>
              </a:buClr>
              <a:buFont typeface="Arial" pitchFamily="34" charset="0"/>
              <a:buChar char="•"/>
              <a:defRPr/>
            </a:pPr>
            <a:r>
              <a:rPr lang="en-US" dirty="0">
                <a:latin typeface="+mn-lt"/>
              </a:rPr>
              <a:t>Fewer conflicts, minimized testing</a:t>
            </a:r>
          </a:p>
          <a:p>
            <a:pPr marL="180975" indent="-180975">
              <a:buClr>
                <a:schemeClr val="accent1"/>
              </a:buClr>
              <a:buFont typeface="Arial" pitchFamily="34" charset="0"/>
              <a:buChar char="•"/>
              <a:defRPr/>
            </a:pPr>
            <a:r>
              <a:rPr lang="en-US" dirty="0">
                <a:latin typeface="+mn-lt"/>
              </a:rPr>
              <a:t>Low-touch, self-serve re-imaging</a:t>
            </a:r>
          </a:p>
        </p:txBody>
      </p:sp>
      <p:cxnSp>
        <p:nvCxnSpPr>
          <p:cNvPr id="28" name="Straight Connector 27"/>
          <p:cNvCxnSpPr/>
          <p:nvPr/>
        </p:nvCxnSpPr>
        <p:spPr>
          <a:xfrm rot="10800000">
            <a:off x="2067463" y="3155950"/>
            <a:ext cx="685979" cy="158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0800000">
            <a:off x="2067463" y="3538539"/>
            <a:ext cx="685979" cy="1587"/>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0800000">
            <a:off x="2067463" y="3919539"/>
            <a:ext cx="685979" cy="1587"/>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 name="Group 177"/>
          <p:cNvGrpSpPr>
            <a:grpSpLocks/>
          </p:cNvGrpSpPr>
          <p:nvPr/>
        </p:nvGrpSpPr>
        <p:grpSpPr bwMode="auto">
          <a:xfrm>
            <a:off x="1381485" y="3059113"/>
            <a:ext cx="604995" cy="927100"/>
            <a:chOff x="6765925" y="1600200"/>
            <a:chExt cx="1090295" cy="1254125"/>
          </a:xfrm>
        </p:grpSpPr>
        <p:grpSp>
          <p:nvGrpSpPr>
            <p:cNvPr id="7" name="Group 19"/>
            <p:cNvGrpSpPr>
              <a:grpSpLocks/>
            </p:cNvGrpSpPr>
            <p:nvPr/>
          </p:nvGrpSpPr>
          <p:grpSpPr bwMode="auto">
            <a:xfrm>
              <a:off x="6781806" y="1600197"/>
              <a:ext cx="1074420" cy="1142999"/>
              <a:chOff x="4274" y="2647"/>
              <a:chExt cx="702" cy="746"/>
            </a:xfrm>
          </p:grpSpPr>
          <p:grpSp>
            <p:nvGrpSpPr>
              <p:cNvPr id="8" name="Group 20"/>
              <p:cNvGrpSpPr>
                <a:grpSpLocks/>
              </p:cNvGrpSpPr>
              <p:nvPr/>
            </p:nvGrpSpPr>
            <p:grpSpPr bwMode="auto">
              <a:xfrm>
                <a:off x="4274" y="2647"/>
                <a:ext cx="490" cy="644"/>
                <a:chOff x="4082" y="2501"/>
                <a:chExt cx="490" cy="644"/>
              </a:xfrm>
            </p:grpSpPr>
            <p:sp>
              <p:nvSpPr>
                <p:cNvPr id="12370"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TW" altLang="en-US"/>
                </a:p>
              </p:txBody>
            </p:sp>
            <p:sp>
              <p:nvSpPr>
                <p:cNvPr id="12371"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12372"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12373"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TW" altLang="en-US"/>
                </a:p>
              </p:txBody>
            </p:sp>
            <p:sp>
              <p:nvSpPr>
                <p:cNvPr id="12374"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TW" altLang="en-US"/>
                </a:p>
              </p:txBody>
            </p:sp>
            <p:sp>
              <p:nvSpPr>
                <p:cNvPr id="12375"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TW" altLang="en-US"/>
                </a:p>
              </p:txBody>
            </p:sp>
            <p:sp>
              <p:nvSpPr>
                <p:cNvPr id="12376"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TW" altLang="en-US"/>
                </a:p>
              </p:txBody>
            </p:sp>
            <p:sp>
              <p:nvSpPr>
                <p:cNvPr id="12377"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TW" altLang="en-US"/>
                </a:p>
              </p:txBody>
            </p:sp>
            <p:sp>
              <p:nvSpPr>
                <p:cNvPr id="12378"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TW" altLang="en-US"/>
                </a:p>
              </p:txBody>
            </p:sp>
            <p:sp>
              <p:nvSpPr>
                <p:cNvPr id="12379"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TW" altLang="en-US"/>
                </a:p>
              </p:txBody>
            </p:sp>
            <p:sp>
              <p:nvSpPr>
                <p:cNvPr id="12380"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TW" altLang="en-US"/>
                </a:p>
              </p:txBody>
            </p:sp>
          </p:grpSp>
          <p:grpSp>
            <p:nvGrpSpPr>
              <p:cNvPr id="9" name="Group 32"/>
              <p:cNvGrpSpPr>
                <a:grpSpLocks/>
              </p:cNvGrpSpPr>
              <p:nvPr/>
            </p:nvGrpSpPr>
            <p:grpSpPr bwMode="auto">
              <a:xfrm>
                <a:off x="4560" y="2850"/>
                <a:ext cx="416" cy="543"/>
                <a:chOff x="4368" y="2704"/>
                <a:chExt cx="416" cy="543"/>
              </a:xfrm>
            </p:grpSpPr>
            <p:sp>
              <p:nvSpPr>
                <p:cNvPr id="12352" name="Freeform 33"/>
                <p:cNvSpPr>
                  <a:spLocks/>
                </p:cNvSpPr>
                <p:nvPr/>
              </p:nvSpPr>
              <p:spPr bwMode="auto">
                <a:xfrm>
                  <a:off x="4449" y="3164"/>
                  <a:ext cx="203" cy="59"/>
                </a:xfrm>
                <a:custGeom>
                  <a:avLst/>
                  <a:gdLst>
                    <a:gd name="T0" fmla="*/ 0 w 203"/>
                    <a:gd name="T1" fmla="*/ 10 h 59"/>
                    <a:gd name="T2" fmla="*/ 163 w 203"/>
                    <a:gd name="T3" fmla="*/ 59 h 59"/>
                    <a:gd name="T4" fmla="*/ 203 w 203"/>
                    <a:gd name="T5" fmla="*/ 50 h 59"/>
                    <a:gd name="T6" fmla="*/ 40 w 203"/>
                    <a:gd name="T7" fmla="*/ 0 h 59"/>
                    <a:gd name="T8" fmla="*/ 0 w 203"/>
                    <a:gd name="T9" fmla="*/ 10 h 59"/>
                    <a:gd name="T10" fmla="*/ 0 60000 65536"/>
                    <a:gd name="T11" fmla="*/ 0 60000 65536"/>
                    <a:gd name="T12" fmla="*/ 0 60000 65536"/>
                    <a:gd name="T13" fmla="*/ 0 60000 65536"/>
                    <a:gd name="T14" fmla="*/ 0 60000 65536"/>
                    <a:gd name="T15" fmla="*/ 0 w 203"/>
                    <a:gd name="T16" fmla="*/ 0 h 59"/>
                    <a:gd name="T17" fmla="*/ 203 w 203"/>
                    <a:gd name="T18" fmla="*/ 59 h 59"/>
                  </a:gdLst>
                  <a:ahLst/>
                  <a:cxnLst>
                    <a:cxn ang="T10">
                      <a:pos x="T0" y="T1"/>
                    </a:cxn>
                    <a:cxn ang="T11">
                      <a:pos x="T2" y="T3"/>
                    </a:cxn>
                    <a:cxn ang="T12">
                      <a:pos x="T4" y="T5"/>
                    </a:cxn>
                    <a:cxn ang="T13">
                      <a:pos x="T6" y="T7"/>
                    </a:cxn>
                    <a:cxn ang="T14">
                      <a:pos x="T8" y="T9"/>
                    </a:cxn>
                  </a:cxnLst>
                  <a:rect l="T15" t="T16" r="T17" b="T18"/>
                  <a:pathLst>
                    <a:path w="203" h="59">
                      <a:moveTo>
                        <a:pt x="0" y="10"/>
                      </a:moveTo>
                      <a:lnTo>
                        <a:pt x="163" y="59"/>
                      </a:lnTo>
                      <a:lnTo>
                        <a:pt x="203" y="50"/>
                      </a:lnTo>
                      <a:lnTo>
                        <a:pt x="40" y="0"/>
                      </a:lnTo>
                      <a:lnTo>
                        <a:pt x="0" y="10"/>
                      </a:lnTo>
                      <a:close/>
                    </a:path>
                  </a:pathLst>
                </a:custGeom>
                <a:solidFill>
                  <a:srgbClr val="646C89"/>
                </a:solidFill>
                <a:ln w="9525">
                  <a:noFill/>
                  <a:round/>
                  <a:headEnd/>
                  <a:tailEnd/>
                </a:ln>
              </p:spPr>
              <p:txBody>
                <a:bodyPr/>
                <a:lstStyle/>
                <a:p>
                  <a:endParaRPr lang="zh-TW" altLang="en-US"/>
                </a:p>
              </p:txBody>
            </p:sp>
            <p:sp>
              <p:nvSpPr>
                <p:cNvPr id="12353" name="Freeform 34"/>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919BAD"/>
                </a:solidFill>
                <a:ln w="9525">
                  <a:noFill/>
                  <a:round/>
                  <a:headEnd/>
                  <a:tailEnd/>
                </a:ln>
              </p:spPr>
              <p:txBody>
                <a:bodyPr/>
                <a:lstStyle/>
                <a:p>
                  <a:endParaRPr lang="zh-TW" altLang="en-US"/>
                </a:p>
              </p:txBody>
            </p:sp>
            <p:sp>
              <p:nvSpPr>
                <p:cNvPr id="12354" name="Freeform 35"/>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F474C"/>
                </a:solidFill>
                <a:ln w="9525">
                  <a:noFill/>
                  <a:round/>
                  <a:headEnd/>
                  <a:tailEnd/>
                </a:ln>
              </p:spPr>
              <p:txBody>
                <a:bodyPr/>
                <a:lstStyle/>
                <a:p>
                  <a:endParaRPr lang="zh-TW" altLang="en-US"/>
                </a:p>
              </p:txBody>
            </p:sp>
            <p:sp>
              <p:nvSpPr>
                <p:cNvPr id="12355" name="Freeform 36"/>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535B61"/>
                </a:solidFill>
                <a:ln w="9525">
                  <a:noFill/>
                  <a:round/>
                  <a:headEnd/>
                  <a:tailEnd/>
                </a:ln>
              </p:spPr>
              <p:txBody>
                <a:bodyPr/>
                <a:lstStyle/>
                <a:p>
                  <a:endParaRPr lang="zh-TW" altLang="en-US"/>
                </a:p>
              </p:txBody>
            </p:sp>
            <p:sp>
              <p:nvSpPr>
                <p:cNvPr id="12356" name="Freeform 37"/>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3F474C"/>
                </a:solidFill>
                <a:ln w="9525">
                  <a:noFill/>
                  <a:round/>
                  <a:headEnd/>
                  <a:tailEnd/>
                </a:ln>
              </p:spPr>
              <p:txBody>
                <a:bodyPr/>
                <a:lstStyle/>
                <a:p>
                  <a:endParaRPr lang="zh-TW" altLang="en-US"/>
                </a:p>
              </p:txBody>
            </p:sp>
            <p:sp>
              <p:nvSpPr>
                <p:cNvPr id="12357" name="Freeform 38"/>
                <p:cNvSpPr>
                  <a:spLocks/>
                </p:cNvSpPr>
                <p:nvPr/>
              </p:nvSpPr>
              <p:spPr bwMode="auto">
                <a:xfrm>
                  <a:off x="4394" y="2739"/>
                  <a:ext cx="40" cy="376"/>
                </a:xfrm>
                <a:custGeom>
                  <a:avLst/>
                  <a:gdLst>
                    <a:gd name="T0" fmla="*/ 0 w 40"/>
                    <a:gd name="T1" fmla="*/ 10 h 376"/>
                    <a:gd name="T2" fmla="*/ 0 w 40"/>
                    <a:gd name="T3" fmla="*/ 376 h 376"/>
                    <a:gd name="T4" fmla="*/ 40 w 40"/>
                    <a:gd name="T5" fmla="*/ 366 h 376"/>
                    <a:gd name="T6" fmla="*/ 40 w 40"/>
                    <a:gd name="T7" fmla="*/ 0 h 376"/>
                    <a:gd name="T8" fmla="*/ 0 w 40"/>
                    <a:gd name="T9" fmla="*/ 10 h 376"/>
                    <a:gd name="T10" fmla="*/ 0 60000 65536"/>
                    <a:gd name="T11" fmla="*/ 0 60000 65536"/>
                    <a:gd name="T12" fmla="*/ 0 60000 65536"/>
                    <a:gd name="T13" fmla="*/ 0 60000 65536"/>
                    <a:gd name="T14" fmla="*/ 0 60000 65536"/>
                    <a:gd name="T15" fmla="*/ 0 w 40"/>
                    <a:gd name="T16" fmla="*/ 0 h 376"/>
                    <a:gd name="T17" fmla="*/ 40 w 40"/>
                    <a:gd name="T18" fmla="*/ 376 h 376"/>
                  </a:gdLst>
                  <a:ahLst/>
                  <a:cxnLst>
                    <a:cxn ang="T10">
                      <a:pos x="T0" y="T1"/>
                    </a:cxn>
                    <a:cxn ang="T11">
                      <a:pos x="T2" y="T3"/>
                    </a:cxn>
                    <a:cxn ang="T12">
                      <a:pos x="T4" y="T5"/>
                    </a:cxn>
                    <a:cxn ang="T13">
                      <a:pos x="T6" y="T7"/>
                    </a:cxn>
                    <a:cxn ang="T14">
                      <a:pos x="T8" y="T9"/>
                    </a:cxn>
                  </a:cxnLst>
                  <a:rect l="T15" t="T16" r="T17" b="T18"/>
                  <a:pathLst>
                    <a:path w="40" h="376">
                      <a:moveTo>
                        <a:pt x="0" y="10"/>
                      </a:moveTo>
                      <a:lnTo>
                        <a:pt x="0" y="376"/>
                      </a:lnTo>
                      <a:lnTo>
                        <a:pt x="40" y="366"/>
                      </a:lnTo>
                      <a:lnTo>
                        <a:pt x="40" y="0"/>
                      </a:lnTo>
                      <a:lnTo>
                        <a:pt x="0" y="10"/>
                      </a:lnTo>
                      <a:close/>
                    </a:path>
                  </a:pathLst>
                </a:custGeom>
                <a:solidFill>
                  <a:srgbClr val="363B49"/>
                </a:solidFill>
                <a:ln w="9525">
                  <a:noFill/>
                  <a:round/>
                  <a:headEnd/>
                  <a:tailEnd/>
                </a:ln>
              </p:spPr>
              <p:txBody>
                <a:bodyPr/>
                <a:lstStyle/>
                <a:p>
                  <a:endParaRPr lang="zh-TW" altLang="en-US"/>
                </a:p>
              </p:txBody>
            </p:sp>
            <p:sp>
              <p:nvSpPr>
                <p:cNvPr id="12358" name="Freeform 39"/>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A6ACBE"/>
                </a:solidFill>
                <a:ln w="9525">
                  <a:noFill/>
                  <a:round/>
                  <a:headEnd/>
                  <a:tailEnd/>
                </a:ln>
              </p:spPr>
              <p:txBody>
                <a:bodyPr/>
                <a:lstStyle/>
                <a:p>
                  <a:endParaRPr lang="zh-TW" altLang="en-US"/>
                </a:p>
              </p:txBody>
            </p:sp>
            <p:sp>
              <p:nvSpPr>
                <p:cNvPr id="12359" name="Freeform 40"/>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63B49"/>
                </a:solidFill>
                <a:ln w="9525">
                  <a:noFill/>
                  <a:round/>
                  <a:headEnd/>
                  <a:tailEnd/>
                </a:ln>
              </p:spPr>
              <p:txBody>
                <a:bodyPr/>
                <a:lstStyle/>
                <a:p>
                  <a:endParaRPr lang="zh-TW" altLang="en-US"/>
                </a:p>
              </p:txBody>
            </p:sp>
            <p:sp>
              <p:nvSpPr>
                <p:cNvPr id="12360" name="Freeform 41"/>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363B49"/>
                </a:solidFill>
                <a:ln w="9525">
                  <a:noFill/>
                  <a:round/>
                  <a:headEnd/>
                  <a:tailEnd/>
                </a:ln>
              </p:spPr>
              <p:txBody>
                <a:bodyPr/>
                <a:lstStyle/>
                <a:p>
                  <a:endParaRPr lang="zh-TW" altLang="en-US"/>
                </a:p>
              </p:txBody>
            </p:sp>
            <p:sp>
              <p:nvSpPr>
                <p:cNvPr id="12361" name="Freeform 42"/>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231F20"/>
                </a:solidFill>
                <a:ln w="9525">
                  <a:noFill/>
                  <a:round/>
                  <a:headEnd/>
                  <a:tailEnd/>
                </a:ln>
              </p:spPr>
              <p:txBody>
                <a:bodyPr/>
                <a:lstStyle/>
                <a:p>
                  <a:endParaRPr lang="zh-TW" altLang="en-US"/>
                </a:p>
              </p:txBody>
            </p:sp>
            <p:sp>
              <p:nvSpPr>
                <p:cNvPr id="12362" name="Freeform 43"/>
                <p:cNvSpPr>
                  <a:spLocks/>
                </p:cNvSpPr>
                <p:nvPr/>
              </p:nvSpPr>
              <p:spPr bwMode="auto">
                <a:xfrm>
                  <a:off x="4380" y="3101"/>
                  <a:ext cx="400" cy="115"/>
                </a:xfrm>
                <a:custGeom>
                  <a:avLst/>
                  <a:gdLst>
                    <a:gd name="T0" fmla="*/ 0 w 400"/>
                    <a:gd name="T1" fmla="*/ 9 h 115"/>
                    <a:gd name="T2" fmla="*/ 362 w 400"/>
                    <a:gd name="T3" fmla="*/ 115 h 115"/>
                    <a:gd name="T4" fmla="*/ 400 w 400"/>
                    <a:gd name="T5" fmla="*/ 106 h 115"/>
                    <a:gd name="T6" fmla="*/ 40 w 400"/>
                    <a:gd name="T7" fmla="*/ 0 h 115"/>
                    <a:gd name="T8" fmla="*/ 0 w 400"/>
                    <a:gd name="T9" fmla="*/ 9 h 115"/>
                    <a:gd name="T10" fmla="*/ 0 60000 65536"/>
                    <a:gd name="T11" fmla="*/ 0 60000 65536"/>
                    <a:gd name="T12" fmla="*/ 0 60000 65536"/>
                    <a:gd name="T13" fmla="*/ 0 60000 65536"/>
                    <a:gd name="T14" fmla="*/ 0 60000 65536"/>
                    <a:gd name="T15" fmla="*/ 0 w 400"/>
                    <a:gd name="T16" fmla="*/ 0 h 115"/>
                    <a:gd name="T17" fmla="*/ 400 w 400"/>
                    <a:gd name="T18" fmla="*/ 115 h 115"/>
                  </a:gdLst>
                  <a:ahLst/>
                  <a:cxnLst>
                    <a:cxn ang="T10">
                      <a:pos x="T0" y="T1"/>
                    </a:cxn>
                    <a:cxn ang="T11">
                      <a:pos x="T2" y="T3"/>
                    </a:cxn>
                    <a:cxn ang="T12">
                      <a:pos x="T4" y="T5"/>
                    </a:cxn>
                    <a:cxn ang="T13">
                      <a:pos x="T6" y="T7"/>
                    </a:cxn>
                    <a:cxn ang="T14">
                      <a:pos x="T8" y="T9"/>
                    </a:cxn>
                  </a:cxnLst>
                  <a:rect l="T15" t="T16" r="T17" b="T18"/>
                  <a:pathLst>
                    <a:path w="400" h="115">
                      <a:moveTo>
                        <a:pt x="0" y="9"/>
                      </a:moveTo>
                      <a:lnTo>
                        <a:pt x="362" y="115"/>
                      </a:lnTo>
                      <a:lnTo>
                        <a:pt x="400" y="106"/>
                      </a:lnTo>
                      <a:lnTo>
                        <a:pt x="40" y="0"/>
                      </a:lnTo>
                      <a:lnTo>
                        <a:pt x="0" y="9"/>
                      </a:lnTo>
                      <a:close/>
                    </a:path>
                  </a:pathLst>
                </a:custGeom>
                <a:solidFill>
                  <a:srgbClr val="363B49"/>
                </a:solidFill>
                <a:ln w="9525">
                  <a:noFill/>
                  <a:round/>
                  <a:headEnd/>
                  <a:tailEnd/>
                </a:ln>
              </p:spPr>
              <p:txBody>
                <a:bodyPr/>
                <a:lstStyle/>
                <a:p>
                  <a:endParaRPr lang="zh-TW" altLang="en-US"/>
                </a:p>
              </p:txBody>
            </p:sp>
            <p:sp>
              <p:nvSpPr>
                <p:cNvPr id="12363" name="Freeform 44"/>
                <p:cNvSpPr>
                  <a:spLocks/>
                </p:cNvSpPr>
                <p:nvPr/>
              </p:nvSpPr>
              <p:spPr bwMode="auto">
                <a:xfrm>
                  <a:off x="4373" y="2709"/>
                  <a:ext cx="409" cy="120"/>
                </a:xfrm>
                <a:custGeom>
                  <a:avLst/>
                  <a:gdLst>
                    <a:gd name="T0" fmla="*/ 0 w 409"/>
                    <a:gd name="T1" fmla="*/ 9 h 120"/>
                    <a:gd name="T2" fmla="*/ 369 w 409"/>
                    <a:gd name="T3" fmla="*/ 120 h 120"/>
                    <a:gd name="T4" fmla="*/ 409 w 409"/>
                    <a:gd name="T5" fmla="*/ 111 h 120"/>
                    <a:gd name="T6" fmla="*/ 40 w 409"/>
                    <a:gd name="T7" fmla="*/ 0 h 120"/>
                    <a:gd name="T8" fmla="*/ 0 w 409"/>
                    <a:gd name="T9" fmla="*/ 9 h 120"/>
                    <a:gd name="T10" fmla="*/ 0 60000 65536"/>
                    <a:gd name="T11" fmla="*/ 0 60000 65536"/>
                    <a:gd name="T12" fmla="*/ 0 60000 65536"/>
                    <a:gd name="T13" fmla="*/ 0 60000 65536"/>
                    <a:gd name="T14" fmla="*/ 0 60000 65536"/>
                    <a:gd name="T15" fmla="*/ 0 w 409"/>
                    <a:gd name="T16" fmla="*/ 0 h 120"/>
                    <a:gd name="T17" fmla="*/ 409 w 409"/>
                    <a:gd name="T18" fmla="*/ 120 h 120"/>
                  </a:gdLst>
                  <a:ahLst/>
                  <a:cxnLst>
                    <a:cxn ang="T10">
                      <a:pos x="T0" y="T1"/>
                    </a:cxn>
                    <a:cxn ang="T11">
                      <a:pos x="T2" y="T3"/>
                    </a:cxn>
                    <a:cxn ang="T12">
                      <a:pos x="T4" y="T5"/>
                    </a:cxn>
                    <a:cxn ang="T13">
                      <a:pos x="T6" y="T7"/>
                    </a:cxn>
                    <a:cxn ang="T14">
                      <a:pos x="T8" y="T9"/>
                    </a:cxn>
                  </a:cxnLst>
                  <a:rect l="T15" t="T16" r="T17" b="T18"/>
                  <a:pathLst>
                    <a:path w="409" h="120">
                      <a:moveTo>
                        <a:pt x="0" y="9"/>
                      </a:moveTo>
                      <a:lnTo>
                        <a:pt x="369" y="120"/>
                      </a:lnTo>
                      <a:lnTo>
                        <a:pt x="409" y="111"/>
                      </a:lnTo>
                      <a:lnTo>
                        <a:pt x="40" y="0"/>
                      </a:lnTo>
                      <a:lnTo>
                        <a:pt x="0" y="9"/>
                      </a:lnTo>
                      <a:close/>
                    </a:path>
                  </a:pathLst>
                </a:custGeom>
                <a:solidFill>
                  <a:srgbClr val="DFE0E5"/>
                </a:solidFill>
                <a:ln w="9525">
                  <a:noFill/>
                  <a:round/>
                  <a:headEnd/>
                  <a:tailEnd/>
                </a:ln>
              </p:spPr>
              <p:txBody>
                <a:bodyPr/>
                <a:lstStyle/>
                <a:p>
                  <a:endParaRPr lang="zh-TW" altLang="en-US"/>
                </a:p>
              </p:txBody>
            </p:sp>
            <p:sp>
              <p:nvSpPr>
                <p:cNvPr id="12364" name="Freeform 45"/>
                <p:cNvSpPr>
                  <a:spLocks/>
                </p:cNvSpPr>
                <p:nvPr/>
              </p:nvSpPr>
              <p:spPr bwMode="auto">
                <a:xfrm>
                  <a:off x="4742" y="2820"/>
                  <a:ext cx="40" cy="422"/>
                </a:xfrm>
                <a:custGeom>
                  <a:avLst/>
                  <a:gdLst>
                    <a:gd name="T0" fmla="*/ 0 w 40"/>
                    <a:gd name="T1" fmla="*/ 9 h 422"/>
                    <a:gd name="T2" fmla="*/ 0 w 40"/>
                    <a:gd name="T3" fmla="*/ 422 h 422"/>
                    <a:gd name="T4" fmla="*/ 40 w 40"/>
                    <a:gd name="T5" fmla="*/ 413 h 422"/>
                    <a:gd name="T6" fmla="*/ 40 w 40"/>
                    <a:gd name="T7" fmla="*/ 0 h 422"/>
                    <a:gd name="T8" fmla="*/ 0 w 40"/>
                    <a:gd name="T9" fmla="*/ 9 h 422"/>
                    <a:gd name="T10" fmla="*/ 0 60000 65536"/>
                    <a:gd name="T11" fmla="*/ 0 60000 65536"/>
                    <a:gd name="T12" fmla="*/ 0 60000 65536"/>
                    <a:gd name="T13" fmla="*/ 0 60000 65536"/>
                    <a:gd name="T14" fmla="*/ 0 60000 65536"/>
                    <a:gd name="T15" fmla="*/ 0 w 40"/>
                    <a:gd name="T16" fmla="*/ 0 h 422"/>
                    <a:gd name="T17" fmla="*/ 40 w 40"/>
                    <a:gd name="T18" fmla="*/ 422 h 422"/>
                  </a:gdLst>
                  <a:ahLst/>
                  <a:cxnLst>
                    <a:cxn ang="T10">
                      <a:pos x="T0" y="T1"/>
                    </a:cxn>
                    <a:cxn ang="T11">
                      <a:pos x="T2" y="T3"/>
                    </a:cxn>
                    <a:cxn ang="T12">
                      <a:pos x="T4" y="T5"/>
                    </a:cxn>
                    <a:cxn ang="T13">
                      <a:pos x="T6" y="T7"/>
                    </a:cxn>
                    <a:cxn ang="T14">
                      <a:pos x="T8" y="T9"/>
                    </a:cxn>
                  </a:cxnLst>
                  <a:rect l="T15" t="T16" r="T17" b="T18"/>
                  <a:pathLst>
                    <a:path w="40" h="422">
                      <a:moveTo>
                        <a:pt x="0" y="9"/>
                      </a:moveTo>
                      <a:lnTo>
                        <a:pt x="0" y="422"/>
                      </a:lnTo>
                      <a:lnTo>
                        <a:pt x="40" y="413"/>
                      </a:lnTo>
                      <a:lnTo>
                        <a:pt x="40" y="0"/>
                      </a:lnTo>
                      <a:lnTo>
                        <a:pt x="0" y="9"/>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12365" name="Freeform 46"/>
                <p:cNvSpPr>
                  <a:spLocks/>
                </p:cNvSpPr>
                <p:nvPr/>
              </p:nvSpPr>
              <p:spPr bwMode="auto">
                <a:xfrm>
                  <a:off x="4406" y="2751"/>
                  <a:ext cx="322" cy="449"/>
                </a:xfrm>
                <a:custGeom>
                  <a:avLst/>
                  <a:gdLst>
                    <a:gd name="T0" fmla="*/ 0 w 322"/>
                    <a:gd name="T1" fmla="*/ 357 h 449"/>
                    <a:gd name="T2" fmla="*/ 322 w 322"/>
                    <a:gd name="T3" fmla="*/ 449 h 449"/>
                    <a:gd name="T4" fmla="*/ 322 w 322"/>
                    <a:gd name="T5" fmla="*/ 95 h 449"/>
                    <a:gd name="T6" fmla="*/ 0 w 322"/>
                    <a:gd name="T7" fmla="*/ 0 h 449"/>
                    <a:gd name="T8" fmla="*/ 0 w 322"/>
                    <a:gd name="T9" fmla="*/ 357 h 449"/>
                    <a:gd name="T10" fmla="*/ 0 60000 65536"/>
                    <a:gd name="T11" fmla="*/ 0 60000 65536"/>
                    <a:gd name="T12" fmla="*/ 0 60000 65536"/>
                    <a:gd name="T13" fmla="*/ 0 60000 65536"/>
                    <a:gd name="T14" fmla="*/ 0 60000 65536"/>
                    <a:gd name="T15" fmla="*/ 0 w 322"/>
                    <a:gd name="T16" fmla="*/ 0 h 449"/>
                    <a:gd name="T17" fmla="*/ 322 w 322"/>
                    <a:gd name="T18" fmla="*/ 449 h 449"/>
                  </a:gdLst>
                  <a:ahLst/>
                  <a:cxnLst>
                    <a:cxn ang="T10">
                      <a:pos x="T0" y="T1"/>
                    </a:cxn>
                    <a:cxn ang="T11">
                      <a:pos x="T2" y="T3"/>
                    </a:cxn>
                    <a:cxn ang="T12">
                      <a:pos x="T4" y="T5"/>
                    </a:cxn>
                    <a:cxn ang="T13">
                      <a:pos x="T6" y="T7"/>
                    </a:cxn>
                    <a:cxn ang="T14">
                      <a:pos x="T8" y="T9"/>
                    </a:cxn>
                  </a:cxnLst>
                  <a:rect l="T15" t="T16" r="T17" b="T18"/>
                  <a:pathLst>
                    <a:path w="322" h="449">
                      <a:moveTo>
                        <a:pt x="0" y="357"/>
                      </a:moveTo>
                      <a:lnTo>
                        <a:pt x="322" y="449"/>
                      </a:lnTo>
                      <a:lnTo>
                        <a:pt x="322" y="95"/>
                      </a:lnTo>
                      <a:lnTo>
                        <a:pt x="0" y="0"/>
                      </a:lnTo>
                      <a:lnTo>
                        <a:pt x="0" y="357"/>
                      </a:lnTo>
                      <a:close/>
                    </a:path>
                  </a:pathLst>
                </a:custGeom>
                <a:solidFill>
                  <a:srgbClr val="3874BA"/>
                </a:solidFill>
                <a:ln w="9525">
                  <a:noFill/>
                  <a:round/>
                  <a:headEnd/>
                  <a:tailEnd/>
                </a:ln>
              </p:spPr>
              <p:txBody>
                <a:bodyPr/>
                <a:lstStyle/>
                <a:p>
                  <a:endParaRPr lang="zh-TW" altLang="en-US"/>
                </a:p>
              </p:txBody>
            </p:sp>
            <p:sp>
              <p:nvSpPr>
                <p:cNvPr id="12366" name="Freeform 47"/>
                <p:cNvSpPr>
                  <a:spLocks/>
                </p:cNvSpPr>
                <p:nvPr/>
              </p:nvSpPr>
              <p:spPr bwMode="auto">
                <a:xfrm>
                  <a:off x="4416" y="2768"/>
                  <a:ext cx="297" cy="304"/>
                </a:xfrm>
                <a:custGeom>
                  <a:avLst/>
                  <a:gdLst>
                    <a:gd name="T0" fmla="*/ 0 w 126"/>
                    <a:gd name="T1" fmla="*/ 0 h 129"/>
                    <a:gd name="T2" fmla="*/ 0 w 126"/>
                    <a:gd name="T3" fmla="*/ 84818 h 129"/>
                    <a:gd name="T4" fmla="*/ 55383 w 126"/>
                    <a:gd name="T5" fmla="*/ 102917 h 129"/>
                    <a:gd name="T6" fmla="*/ 120056 w 126"/>
                    <a:gd name="T7" fmla="*/ 122627 h 129"/>
                    <a:gd name="T8" fmla="*/ 120056 w 126"/>
                    <a:gd name="T9" fmla="*/ 36332 h 129"/>
                    <a:gd name="T10" fmla="*/ 0 w 126"/>
                    <a:gd name="T11" fmla="*/ 0 h 129"/>
                    <a:gd name="T12" fmla="*/ 0 60000 65536"/>
                    <a:gd name="T13" fmla="*/ 0 60000 65536"/>
                    <a:gd name="T14" fmla="*/ 0 60000 65536"/>
                    <a:gd name="T15" fmla="*/ 0 60000 65536"/>
                    <a:gd name="T16" fmla="*/ 0 60000 65536"/>
                    <a:gd name="T17" fmla="*/ 0 60000 65536"/>
                    <a:gd name="T18" fmla="*/ 0 w 126"/>
                    <a:gd name="T19" fmla="*/ 0 h 129"/>
                    <a:gd name="T20" fmla="*/ 126 w 126"/>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26" h="129">
                      <a:moveTo>
                        <a:pt x="0" y="0"/>
                      </a:moveTo>
                      <a:cubicBezTo>
                        <a:pt x="0" y="89"/>
                        <a:pt x="0" y="89"/>
                        <a:pt x="0" y="89"/>
                      </a:cubicBezTo>
                      <a:cubicBezTo>
                        <a:pt x="0" y="89"/>
                        <a:pt x="30" y="124"/>
                        <a:pt x="58" y="108"/>
                      </a:cubicBezTo>
                      <a:cubicBezTo>
                        <a:pt x="86" y="91"/>
                        <a:pt x="126" y="129"/>
                        <a:pt x="126" y="129"/>
                      </a:cubicBezTo>
                      <a:cubicBezTo>
                        <a:pt x="126" y="38"/>
                        <a:pt x="126" y="38"/>
                        <a:pt x="126" y="38"/>
                      </a:cubicBezTo>
                      <a:lnTo>
                        <a:pt x="0" y="0"/>
                      </a:lnTo>
                      <a:close/>
                    </a:path>
                  </a:pathLst>
                </a:custGeom>
                <a:gradFill rotWithShape="1">
                  <a:gsLst>
                    <a:gs pos="0">
                      <a:srgbClr val="94B4DA"/>
                    </a:gs>
                    <a:gs pos="100000">
                      <a:srgbClr val="3874BA"/>
                    </a:gs>
                  </a:gsLst>
                  <a:lin ang="5400000" scaled="1"/>
                </a:gradFill>
                <a:ln w="9525">
                  <a:noFill/>
                  <a:round/>
                  <a:headEnd/>
                  <a:tailEnd/>
                </a:ln>
              </p:spPr>
              <p:txBody>
                <a:bodyPr/>
                <a:lstStyle/>
                <a:p>
                  <a:endParaRPr lang="zh-TW" altLang="en-US"/>
                </a:p>
              </p:txBody>
            </p:sp>
            <p:sp>
              <p:nvSpPr>
                <p:cNvPr id="12367" name="Freeform 48"/>
                <p:cNvSpPr>
                  <a:spLocks/>
                </p:cNvSpPr>
                <p:nvPr/>
              </p:nvSpPr>
              <p:spPr bwMode="auto">
                <a:xfrm>
                  <a:off x="4394" y="2751"/>
                  <a:ext cx="334" cy="463"/>
                </a:xfrm>
                <a:custGeom>
                  <a:avLst/>
                  <a:gdLst>
                    <a:gd name="T0" fmla="*/ 334 w 334"/>
                    <a:gd name="T1" fmla="*/ 463 h 463"/>
                    <a:gd name="T2" fmla="*/ 334 w 334"/>
                    <a:gd name="T3" fmla="*/ 458 h 463"/>
                    <a:gd name="T4" fmla="*/ 7 w 334"/>
                    <a:gd name="T5" fmla="*/ 361 h 463"/>
                    <a:gd name="T6" fmla="*/ 7 w 334"/>
                    <a:gd name="T7" fmla="*/ 0 h 463"/>
                    <a:gd name="T8" fmla="*/ 0 w 334"/>
                    <a:gd name="T9" fmla="*/ 0 h 463"/>
                    <a:gd name="T10" fmla="*/ 3 w 334"/>
                    <a:gd name="T11" fmla="*/ 364 h 463"/>
                    <a:gd name="T12" fmla="*/ 3 w 334"/>
                    <a:gd name="T13" fmla="*/ 364 h 463"/>
                    <a:gd name="T14" fmla="*/ 334 w 334"/>
                    <a:gd name="T15" fmla="*/ 463 h 463"/>
                    <a:gd name="T16" fmla="*/ 0 60000 65536"/>
                    <a:gd name="T17" fmla="*/ 0 60000 65536"/>
                    <a:gd name="T18" fmla="*/ 0 60000 65536"/>
                    <a:gd name="T19" fmla="*/ 0 60000 65536"/>
                    <a:gd name="T20" fmla="*/ 0 60000 65536"/>
                    <a:gd name="T21" fmla="*/ 0 60000 65536"/>
                    <a:gd name="T22" fmla="*/ 0 60000 65536"/>
                    <a:gd name="T23" fmla="*/ 0 60000 65536"/>
                    <a:gd name="T24" fmla="*/ 0 w 334"/>
                    <a:gd name="T25" fmla="*/ 0 h 463"/>
                    <a:gd name="T26" fmla="*/ 334 w 334"/>
                    <a:gd name="T27" fmla="*/ 463 h 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 h="463">
                      <a:moveTo>
                        <a:pt x="334" y="463"/>
                      </a:moveTo>
                      <a:lnTo>
                        <a:pt x="334" y="458"/>
                      </a:lnTo>
                      <a:lnTo>
                        <a:pt x="7" y="361"/>
                      </a:lnTo>
                      <a:lnTo>
                        <a:pt x="7" y="0"/>
                      </a:lnTo>
                      <a:lnTo>
                        <a:pt x="0" y="0"/>
                      </a:lnTo>
                      <a:lnTo>
                        <a:pt x="3" y="364"/>
                      </a:lnTo>
                      <a:lnTo>
                        <a:pt x="334" y="463"/>
                      </a:lnTo>
                      <a:close/>
                    </a:path>
                  </a:pathLst>
                </a:custGeom>
                <a:solidFill>
                  <a:srgbClr val="DFE0E5"/>
                </a:solidFill>
                <a:ln w="9525">
                  <a:noFill/>
                  <a:round/>
                  <a:headEnd/>
                  <a:tailEnd/>
                </a:ln>
              </p:spPr>
              <p:txBody>
                <a:bodyPr/>
                <a:lstStyle/>
                <a:p>
                  <a:endParaRPr lang="zh-TW" altLang="en-US"/>
                </a:p>
              </p:txBody>
            </p:sp>
            <p:sp>
              <p:nvSpPr>
                <p:cNvPr id="12368" name="Freeform 49"/>
                <p:cNvSpPr>
                  <a:spLocks noEditPoints="1"/>
                </p:cNvSpPr>
                <p:nvPr/>
              </p:nvSpPr>
              <p:spPr bwMode="auto">
                <a:xfrm>
                  <a:off x="4373" y="2718"/>
                  <a:ext cx="371" cy="524"/>
                </a:xfrm>
                <a:custGeom>
                  <a:avLst/>
                  <a:gdLst>
                    <a:gd name="T0" fmla="*/ 0 w 157"/>
                    <a:gd name="T1" fmla="*/ 0 h 222"/>
                    <a:gd name="T2" fmla="*/ 0 w 157"/>
                    <a:gd name="T3" fmla="*/ 168570 h 222"/>
                    <a:gd name="T4" fmla="*/ 152672 w 157"/>
                    <a:gd name="T5" fmla="*/ 213927 h 222"/>
                    <a:gd name="T6" fmla="*/ 152672 w 157"/>
                    <a:gd name="T7" fmla="*/ 45288 h 222"/>
                    <a:gd name="T8" fmla="*/ 0 w 157"/>
                    <a:gd name="T9" fmla="*/ 0 h 222"/>
                    <a:gd name="T10" fmla="*/ 143962 w 157"/>
                    <a:gd name="T11" fmla="*/ 201263 h 222"/>
                    <a:gd name="T12" fmla="*/ 9951 w 157"/>
                    <a:gd name="T13" fmla="*/ 162053 h 222"/>
                    <a:gd name="T14" fmla="*/ 8694 w 157"/>
                    <a:gd name="T15" fmla="*/ 13466 h 222"/>
                    <a:gd name="T16" fmla="*/ 143962 w 157"/>
                    <a:gd name="T17" fmla="*/ 51864 h 222"/>
                    <a:gd name="T18" fmla="*/ 143962 w 157"/>
                    <a:gd name="T19" fmla="*/ 201263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
                    <a:gd name="T31" fmla="*/ 0 h 222"/>
                    <a:gd name="T32" fmla="*/ 157 w 157"/>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 h="222">
                      <a:moveTo>
                        <a:pt x="0" y="0"/>
                      </a:moveTo>
                      <a:cubicBezTo>
                        <a:pt x="0" y="175"/>
                        <a:pt x="0" y="175"/>
                        <a:pt x="0" y="175"/>
                      </a:cubicBezTo>
                      <a:cubicBezTo>
                        <a:pt x="157" y="222"/>
                        <a:pt x="157" y="222"/>
                        <a:pt x="157" y="222"/>
                      </a:cubicBezTo>
                      <a:cubicBezTo>
                        <a:pt x="157" y="47"/>
                        <a:pt x="157" y="47"/>
                        <a:pt x="157" y="47"/>
                      </a:cubicBezTo>
                      <a:lnTo>
                        <a:pt x="0" y="0"/>
                      </a:lnTo>
                      <a:close/>
                      <a:moveTo>
                        <a:pt x="148" y="209"/>
                      </a:moveTo>
                      <a:cubicBezTo>
                        <a:pt x="121" y="200"/>
                        <a:pt x="25" y="173"/>
                        <a:pt x="10" y="168"/>
                      </a:cubicBezTo>
                      <a:cubicBezTo>
                        <a:pt x="10" y="153"/>
                        <a:pt x="9" y="39"/>
                        <a:pt x="9" y="14"/>
                      </a:cubicBezTo>
                      <a:cubicBezTo>
                        <a:pt x="37" y="22"/>
                        <a:pt x="133" y="49"/>
                        <a:pt x="148" y="54"/>
                      </a:cubicBezTo>
                      <a:cubicBezTo>
                        <a:pt x="148" y="68"/>
                        <a:pt x="148" y="183"/>
                        <a:pt x="148" y="209"/>
                      </a:cubicBezTo>
                      <a:close/>
                    </a:path>
                  </a:pathLst>
                </a:custGeom>
                <a:solidFill>
                  <a:srgbClr val="A6ACBE"/>
                </a:solidFill>
                <a:ln w="9525">
                  <a:noFill/>
                  <a:round/>
                  <a:headEnd/>
                  <a:tailEnd/>
                </a:ln>
              </p:spPr>
              <p:txBody>
                <a:bodyPr/>
                <a:lstStyle/>
                <a:p>
                  <a:endParaRPr lang="zh-TW" altLang="en-US"/>
                </a:p>
              </p:txBody>
            </p:sp>
            <p:sp>
              <p:nvSpPr>
                <p:cNvPr id="12369" name="Freeform 50"/>
                <p:cNvSpPr>
                  <a:spLocks noEditPoints="1"/>
                </p:cNvSpPr>
                <p:nvPr/>
              </p:nvSpPr>
              <p:spPr bwMode="auto">
                <a:xfrm>
                  <a:off x="4368" y="2704"/>
                  <a:ext cx="416" cy="543"/>
                </a:xfrm>
                <a:custGeom>
                  <a:avLst/>
                  <a:gdLst>
                    <a:gd name="T0" fmla="*/ 2061 w 176"/>
                    <a:gd name="T1" fmla="*/ 6894 h 230"/>
                    <a:gd name="T2" fmla="*/ 18514 w 176"/>
                    <a:gd name="T3" fmla="*/ 2920 h 230"/>
                    <a:gd name="T4" fmla="*/ 17789 w 176"/>
                    <a:gd name="T5" fmla="*/ 2920 h 230"/>
                    <a:gd name="T6" fmla="*/ 170704 w 176"/>
                    <a:gd name="T7" fmla="*/ 48346 h 230"/>
                    <a:gd name="T8" fmla="*/ 168643 w 176"/>
                    <a:gd name="T9" fmla="*/ 47437 h 230"/>
                    <a:gd name="T10" fmla="*/ 168643 w 176"/>
                    <a:gd name="T11" fmla="*/ 216277 h 230"/>
                    <a:gd name="T12" fmla="*/ 170704 w 176"/>
                    <a:gd name="T13" fmla="*/ 215040 h 230"/>
                    <a:gd name="T14" fmla="*/ 153816 w 176"/>
                    <a:gd name="T15" fmla="*/ 219079 h 230"/>
                    <a:gd name="T16" fmla="*/ 155000 w 176"/>
                    <a:gd name="T17" fmla="*/ 219079 h 230"/>
                    <a:gd name="T18" fmla="*/ 117009 w 176"/>
                    <a:gd name="T19" fmla="*/ 207648 h 230"/>
                    <a:gd name="T20" fmla="*/ 115769 w 176"/>
                    <a:gd name="T21" fmla="*/ 207648 h 230"/>
                    <a:gd name="T22" fmla="*/ 115769 w 176"/>
                    <a:gd name="T23" fmla="*/ 208451 h 230"/>
                    <a:gd name="T24" fmla="*/ 114948 w 176"/>
                    <a:gd name="T25" fmla="*/ 213357 h 230"/>
                    <a:gd name="T26" fmla="*/ 117009 w 176"/>
                    <a:gd name="T27" fmla="*/ 212119 h 230"/>
                    <a:gd name="T28" fmla="*/ 100093 w 176"/>
                    <a:gd name="T29" fmla="*/ 216277 h 230"/>
                    <a:gd name="T30" fmla="*/ 101282 w 176"/>
                    <a:gd name="T31" fmla="*/ 216277 h 230"/>
                    <a:gd name="T32" fmla="*/ 32985 w 176"/>
                    <a:gd name="T33" fmla="*/ 195844 h 230"/>
                    <a:gd name="T34" fmla="*/ 34147 w 176"/>
                    <a:gd name="T35" fmla="*/ 197081 h 230"/>
                    <a:gd name="T36" fmla="*/ 34147 w 176"/>
                    <a:gd name="T37" fmla="*/ 192236 h 230"/>
                    <a:gd name="T38" fmla="*/ 32985 w 176"/>
                    <a:gd name="T39" fmla="*/ 194132 h 230"/>
                    <a:gd name="T40" fmla="*/ 49873 w 176"/>
                    <a:gd name="T41" fmla="*/ 190090 h 230"/>
                    <a:gd name="T42" fmla="*/ 50745 w 176"/>
                    <a:gd name="T43" fmla="*/ 189221 h 230"/>
                    <a:gd name="T44" fmla="*/ 49873 w 176"/>
                    <a:gd name="T45" fmla="*/ 187170 h 230"/>
                    <a:gd name="T46" fmla="*/ 2061 w 176"/>
                    <a:gd name="T47" fmla="*/ 173014 h 230"/>
                    <a:gd name="T48" fmla="*/ 2971 w 176"/>
                    <a:gd name="T49" fmla="*/ 174563 h 230"/>
                    <a:gd name="T50" fmla="*/ 2971 w 176"/>
                    <a:gd name="T51" fmla="*/ 5713 h 230"/>
                    <a:gd name="T52" fmla="*/ 2061 w 176"/>
                    <a:gd name="T53" fmla="*/ 6894 h 230"/>
                    <a:gd name="T54" fmla="*/ 872 w 176"/>
                    <a:gd name="T55" fmla="*/ 175734 h 230"/>
                    <a:gd name="T56" fmla="*/ 48632 w 176"/>
                    <a:gd name="T57" fmla="*/ 190090 h 230"/>
                    <a:gd name="T58" fmla="*/ 47816 w 176"/>
                    <a:gd name="T59" fmla="*/ 188041 h 230"/>
                    <a:gd name="T60" fmla="*/ 48632 w 176"/>
                    <a:gd name="T61" fmla="*/ 187170 h 230"/>
                    <a:gd name="T62" fmla="*/ 32091 w 176"/>
                    <a:gd name="T63" fmla="*/ 190999 h 230"/>
                    <a:gd name="T64" fmla="*/ 31363 w 176"/>
                    <a:gd name="T65" fmla="*/ 192236 h 230"/>
                    <a:gd name="T66" fmla="*/ 31363 w 176"/>
                    <a:gd name="T67" fmla="*/ 197081 h 230"/>
                    <a:gd name="T68" fmla="*/ 32091 w 176"/>
                    <a:gd name="T69" fmla="*/ 198608 h 230"/>
                    <a:gd name="T70" fmla="*/ 100093 w 176"/>
                    <a:gd name="T71" fmla="*/ 219079 h 230"/>
                    <a:gd name="T72" fmla="*/ 101282 w 176"/>
                    <a:gd name="T73" fmla="*/ 219079 h 230"/>
                    <a:gd name="T74" fmla="*/ 117009 w 176"/>
                    <a:gd name="T75" fmla="*/ 215040 h 230"/>
                    <a:gd name="T76" fmla="*/ 117882 w 176"/>
                    <a:gd name="T77" fmla="*/ 213357 h 230"/>
                    <a:gd name="T78" fmla="*/ 118770 w 176"/>
                    <a:gd name="T79" fmla="*/ 208451 h 230"/>
                    <a:gd name="T80" fmla="*/ 117882 w 176"/>
                    <a:gd name="T81" fmla="*/ 210568 h 230"/>
                    <a:gd name="T82" fmla="*/ 117009 w 176"/>
                    <a:gd name="T83" fmla="*/ 210568 h 230"/>
                    <a:gd name="T84" fmla="*/ 153816 w 176"/>
                    <a:gd name="T85" fmla="*/ 222000 h 230"/>
                    <a:gd name="T86" fmla="*/ 155000 w 176"/>
                    <a:gd name="T87" fmla="*/ 222000 h 230"/>
                    <a:gd name="T88" fmla="*/ 170704 w 176"/>
                    <a:gd name="T89" fmla="*/ 218333 h 230"/>
                    <a:gd name="T90" fmla="*/ 171392 w 176"/>
                    <a:gd name="T91" fmla="*/ 216277 h 230"/>
                    <a:gd name="T92" fmla="*/ 171392 w 176"/>
                    <a:gd name="T93" fmla="*/ 47437 h 230"/>
                    <a:gd name="T94" fmla="*/ 170704 w 176"/>
                    <a:gd name="T95" fmla="*/ 46200 h 230"/>
                    <a:gd name="T96" fmla="*/ 18514 w 176"/>
                    <a:gd name="T97" fmla="*/ 0 h 230"/>
                    <a:gd name="T98" fmla="*/ 18514 w 176"/>
                    <a:gd name="T99" fmla="*/ 0 h 230"/>
                    <a:gd name="T100" fmla="*/ 872 w 176"/>
                    <a:gd name="T101" fmla="*/ 3674 h 230"/>
                    <a:gd name="T102" fmla="*/ 0 w 176"/>
                    <a:gd name="T103" fmla="*/ 5713 h 230"/>
                    <a:gd name="T104" fmla="*/ 0 w 176"/>
                    <a:gd name="T105" fmla="*/ 174563 h 230"/>
                    <a:gd name="T106" fmla="*/ 872 w 176"/>
                    <a:gd name="T107" fmla="*/ 175734 h 2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230"/>
                    <a:gd name="T164" fmla="*/ 176 w 176"/>
                    <a:gd name="T165" fmla="*/ 230 h 2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230">
                      <a:moveTo>
                        <a:pt x="2" y="7"/>
                      </a:moveTo>
                      <a:cubicBezTo>
                        <a:pt x="19" y="3"/>
                        <a:pt x="19" y="3"/>
                        <a:pt x="19" y="3"/>
                      </a:cubicBezTo>
                      <a:cubicBezTo>
                        <a:pt x="19" y="3"/>
                        <a:pt x="19" y="3"/>
                        <a:pt x="18" y="3"/>
                      </a:cubicBezTo>
                      <a:cubicBezTo>
                        <a:pt x="175" y="50"/>
                        <a:pt x="175" y="50"/>
                        <a:pt x="175" y="50"/>
                      </a:cubicBezTo>
                      <a:cubicBezTo>
                        <a:pt x="174" y="50"/>
                        <a:pt x="173" y="50"/>
                        <a:pt x="173" y="49"/>
                      </a:cubicBezTo>
                      <a:cubicBezTo>
                        <a:pt x="173" y="224"/>
                        <a:pt x="173" y="224"/>
                        <a:pt x="173" y="224"/>
                      </a:cubicBezTo>
                      <a:cubicBezTo>
                        <a:pt x="173" y="223"/>
                        <a:pt x="174" y="223"/>
                        <a:pt x="175" y="223"/>
                      </a:cubicBezTo>
                      <a:cubicBezTo>
                        <a:pt x="158" y="227"/>
                        <a:pt x="158" y="227"/>
                        <a:pt x="158" y="227"/>
                      </a:cubicBezTo>
                      <a:cubicBezTo>
                        <a:pt x="158" y="227"/>
                        <a:pt x="159" y="227"/>
                        <a:pt x="159" y="227"/>
                      </a:cubicBezTo>
                      <a:cubicBezTo>
                        <a:pt x="120" y="215"/>
                        <a:pt x="120" y="215"/>
                        <a:pt x="120" y="215"/>
                      </a:cubicBezTo>
                      <a:cubicBezTo>
                        <a:pt x="120" y="215"/>
                        <a:pt x="120" y="215"/>
                        <a:pt x="119" y="215"/>
                      </a:cubicBezTo>
                      <a:cubicBezTo>
                        <a:pt x="119" y="215"/>
                        <a:pt x="119" y="216"/>
                        <a:pt x="119" y="216"/>
                      </a:cubicBezTo>
                      <a:cubicBezTo>
                        <a:pt x="118" y="221"/>
                        <a:pt x="118" y="221"/>
                        <a:pt x="118" y="221"/>
                      </a:cubicBezTo>
                      <a:cubicBezTo>
                        <a:pt x="118" y="221"/>
                        <a:pt x="119" y="220"/>
                        <a:pt x="120" y="220"/>
                      </a:cubicBezTo>
                      <a:cubicBezTo>
                        <a:pt x="103" y="224"/>
                        <a:pt x="103" y="224"/>
                        <a:pt x="103" y="224"/>
                      </a:cubicBezTo>
                      <a:cubicBezTo>
                        <a:pt x="103" y="224"/>
                        <a:pt x="103" y="224"/>
                        <a:pt x="104" y="224"/>
                      </a:cubicBezTo>
                      <a:cubicBezTo>
                        <a:pt x="34" y="203"/>
                        <a:pt x="34" y="203"/>
                        <a:pt x="34" y="203"/>
                      </a:cubicBezTo>
                      <a:cubicBezTo>
                        <a:pt x="35" y="203"/>
                        <a:pt x="35" y="203"/>
                        <a:pt x="35" y="204"/>
                      </a:cubicBezTo>
                      <a:cubicBezTo>
                        <a:pt x="35" y="199"/>
                        <a:pt x="35" y="199"/>
                        <a:pt x="35" y="199"/>
                      </a:cubicBezTo>
                      <a:cubicBezTo>
                        <a:pt x="35" y="200"/>
                        <a:pt x="35" y="201"/>
                        <a:pt x="34" y="201"/>
                      </a:cubicBezTo>
                      <a:cubicBezTo>
                        <a:pt x="51" y="197"/>
                        <a:pt x="51" y="197"/>
                        <a:pt x="51" y="197"/>
                      </a:cubicBezTo>
                      <a:cubicBezTo>
                        <a:pt x="51" y="197"/>
                        <a:pt x="52" y="196"/>
                        <a:pt x="52" y="196"/>
                      </a:cubicBezTo>
                      <a:cubicBezTo>
                        <a:pt x="52" y="195"/>
                        <a:pt x="51" y="194"/>
                        <a:pt x="51" y="194"/>
                      </a:cubicBezTo>
                      <a:cubicBezTo>
                        <a:pt x="2" y="179"/>
                        <a:pt x="2" y="179"/>
                        <a:pt x="2" y="179"/>
                      </a:cubicBezTo>
                      <a:cubicBezTo>
                        <a:pt x="3" y="180"/>
                        <a:pt x="3" y="180"/>
                        <a:pt x="3" y="181"/>
                      </a:cubicBezTo>
                      <a:cubicBezTo>
                        <a:pt x="3" y="6"/>
                        <a:pt x="3" y="6"/>
                        <a:pt x="3" y="6"/>
                      </a:cubicBezTo>
                      <a:cubicBezTo>
                        <a:pt x="3" y="7"/>
                        <a:pt x="3" y="7"/>
                        <a:pt x="2" y="7"/>
                      </a:cubicBezTo>
                      <a:close/>
                      <a:moveTo>
                        <a:pt x="1" y="182"/>
                      </a:moveTo>
                      <a:cubicBezTo>
                        <a:pt x="50" y="197"/>
                        <a:pt x="50" y="197"/>
                        <a:pt x="50" y="197"/>
                      </a:cubicBezTo>
                      <a:cubicBezTo>
                        <a:pt x="49" y="197"/>
                        <a:pt x="49" y="196"/>
                        <a:pt x="49" y="195"/>
                      </a:cubicBezTo>
                      <a:cubicBezTo>
                        <a:pt x="49" y="195"/>
                        <a:pt x="49" y="194"/>
                        <a:pt x="50" y="194"/>
                      </a:cubicBezTo>
                      <a:cubicBezTo>
                        <a:pt x="33" y="198"/>
                        <a:pt x="33" y="198"/>
                        <a:pt x="33" y="198"/>
                      </a:cubicBezTo>
                      <a:cubicBezTo>
                        <a:pt x="33" y="198"/>
                        <a:pt x="32" y="199"/>
                        <a:pt x="32" y="199"/>
                      </a:cubicBezTo>
                      <a:cubicBezTo>
                        <a:pt x="32" y="204"/>
                        <a:pt x="32" y="204"/>
                        <a:pt x="32" y="204"/>
                      </a:cubicBezTo>
                      <a:cubicBezTo>
                        <a:pt x="32" y="205"/>
                        <a:pt x="32" y="205"/>
                        <a:pt x="33" y="206"/>
                      </a:cubicBezTo>
                      <a:cubicBezTo>
                        <a:pt x="103" y="227"/>
                        <a:pt x="103" y="227"/>
                        <a:pt x="103" y="227"/>
                      </a:cubicBezTo>
                      <a:cubicBezTo>
                        <a:pt x="103" y="227"/>
                        <a:pt x="103" y="227"/>
                        <a:pt x="104" y="227"/>
                      </a:cubicBezTo>
                      <a:cubicBezTo>
                        <a:pt x="120" y="223"/>
                        <a:pt x="120" y="223"/>
                        <a:pt x="120" y="223"/>
                      </a:cubicBezTo>
                      <a:cubicBezTo>
                        <a:pt x="121" y="223"/>
                        <a:pt x="121" y="222"/>
                        <a:pt x="121" y="221"/>
                      </a:cubicBezTo>
                      <a:cubicBezTo>
                        <a:pt x="122" y="216"/>
                        <a:pt x="122" y="216"/>
                        <a:pt x="122" y="216"/>
                      </a:cubicBezTo>
                      <a:cubicBezTo>
                        <a:pt x="122" y="217"/>
                        <a:pt x="121" y="217"/>
                        <a:pt x="121" y="218"/>
                      </a:cubicBezTo>
                      <a:cubicBezTo>
                        <a:pt x="121" y="218"/>
                        <a:pt x="120" y="218"/>
                        <a:pt x="120" y="218"/>
                      </a:cubicBezTo>
                      <a:cubicBezTo>
                        <a:pt x="158" y="230"/>
                        <a:pt x="158" y="230"/>
                        <a:pt x="158" y="230"/>
                      </a:cubicBezTo>
                      <a:cubicBezTo>
                        <a:pt x="158" y="230"/>
                        <a:pt x="159" y="230"/>
                        <a:pt x="159" y="230"/>
                      </a:cubicBezTo>
                      <a:cubicBezTo>
                        <a:pt x="175" y="226"/>
                        <a:pt x="175" y="226"/>
                        <a:pt x="175" y="226"/>
                      </a:cubicBezTo>
                      <a:cubicBezTo>
                        <a:pt x="176" y="225"/>
                        <a:pt x="176" y="225"/>
                        <a:pt x="176" y="224"/>
                      </a:cubicBezTo>
                      <a:cubicBezTo>
                        <a:pt x="176" y="49"/>
                        <a:pt x="176" y="49"/>
                        <a:pt x="176" y="49"/>
                      </a:cubicBezTo>
                      <a:cubicBezTo>
                        <a:pt x="176" y="48"/>
                        <a:pt x="176" y="48"/>
                        <a:pt x="175" y="48"/>
                      </a:cubicBezTo>
                      <a:cubicBezTo>
                        <a:pt x="19" y="0"/>
                        <a:pt x="19" y="0"/>
                        <a:pt x="19" y="0"/>
                      </a:cubicBezTo>
                      <a:cubicBezTo>
                        <a:pt x="19" y="0"/>
                        <a:pt x="19" y="0"/>
                        <a:pt x="19" y="0"/>
                      </a:cubicBezTo>
                      <a:cubicBezTo>
                        <a:pt x="1" y="4"/>
                        <a:pt x="1" y="4"/>
                        <a:pt x="1" y="4"/>
                      </a:cubicBezTo>
                      <a:cubicBezTo>
                        <a:pt x="1" y="5"/>
                        <a:pt x="0" y="5"/>
                        <a:pt x="0" y="6"/>
                      </a:cubicBezTo>
                      <a:cubicBezTo>
                        <a:pt x="0" y="181"/>
                        <a:pt x="0" y="181"/>
                        <a:pt x="0" y="181"/>
                      </a:cubicBezTo>
                      <a:cubicBezTo>
                        <a:pt x="0" y="182"/>
                        <a:pt x="1" y="182"/>
                        <a:pt x="1" y="182"/>
                      </a:cubicBezTo>
                      <a:close/>
                    </a:path>
                  </a:pathLst>
                </a:custGeom>
                <a:solidFill>
                  <a:srgbClr val="231F20"/>
                </a:solidFill>
                <a:ln w="9525">
                  <a:noFill/>
                  <a:round/>
                  <a:headEnd/>
                  <a:tailEnd/>
                </a:ln>
              </p:spPr>
              <p:txBody>
                <a:bodyPr/>
                <a:lstStyle/>
                <a:p>
                  <a:endParaRPr lang="zh-TW" altLang="en-US"/>
                </a:p>
              </p:txBody>
            </p:sp>
          </p:grpSp>
        </p:grpSp>
        <p:grpSp>
          <p:nvGrpSpPr>
            <p:cNvPr id="10" name="Group 122"/>
            <p:cNvGrpSpPr>
              <a:grpSpLocks/>
            </p:cNvGrpSpPr>
            <p:nvPr/>
          </p:nvGrpSpPr>
          <p:grpSpPr bwMode="auto">
            <a:xfrm>
              <a:off x="6765925" y="2133600"/>
              <a:ext cx="396875" cy="720725"/>
              <a:chOff x="145" y="1491"/>
              <a:chExt cx="166" cy="302"/>
            </a:xfrm>
          </p:grpSpPr>
          <p:sp>
            <p:nvSpPr>
              <p:cNvPr id="12344" name="Freeform 4"/>
              <p:cNvSpPr>
                <a:spLocks/>
              </p:cNvSpPr>
              <p:nvPr/>
            </p:nvSpPr>
            <p:spPr bwMode="auto">
              <a:xfrm>
                <a:off x="150" y="1600"/>
                <a:ext cx="158" cy="190"/>
              </a:xfrm>
              <a:custGeom>
                <a:avLst/>
                <a:gdLst>
                  <a:gd name="T0" fmla="*/ 1937 w 100"/>
                  <a:gd name="T1" fmla="*/ 4744 h 120"/>
                  <a:gd name="T2" fmla="*/ 2953 w 100"/>
                  <a:gd name="T3" fmla="*/ 4397 h 120"/>
                  <a:gd name="T4" fmla="*/ 3890 w 100"/>
                  <a:gd name="T5" fmla="*/ 0 h 120"/>
                  <a:gd name="T6" fmla="*/ 0 w 100"/>
                  <a:gd name="T7" fmla="*/ 0 h 120"/>
                  <a:gd name="T8" fmla="*/ 986 w 100"/>
                  <a:gd name="T9" fmla="*/ 4397 h 120"/>
                  <a:gd name="T10" fmla="*/ 1937 w 100"/>
                  <a:gd name="T11" fmla="*/ 4744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6"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gradFill rotWithShape="1">
                <a:gsLst>
                  <a:gs pos="0">
                    <a:srgbClr val="2B588E"/>
                  </a:gs>
                  <a:gs pos="50000">
                    <a:srgbClr val="3874BA"/>
                  </a:gs>
                  <a:gs pos="100000">
                    <a:srgbClr val="2B588E"/>
                  </a:gs>
                </a:gsLst>
                <a:lin ang="0" scaled="1"/>
              </a:gradFill>
              <a:ln w="9525">
                <a:noFill/>
                <a:round/>
                <a:headEnd/>
                <a:tailEnd/>
              </a:ln>
            </p:spPr>
            <p:txBody>
              <a:bodyPr/>
              <a:lstStyle/>
              <a:p>
                <a:endParaRPr lang="zh-TW" altLang="en-US"/>
              </a:p>
            </p:txBody>
          </p:sp>
          <p:sp>
            <p:nvSpPr>
              <p:cNvPr id="12345" name="Oval 5"/>
              <p:cNvSpPr>
                <a:spLocks noChangeArrowheads="1"/>
              </p:cNvSpPr>
              <p:nvPr/>
            </p:nvSpPr>
            <p:spPr bwMode="auto">
              <a:xfrm>
                <a:off x="150" y="1569"/>
                <a:ext cx="159" cy="61"/>
              </a:xfrm>
              <a:prstGeom prst="ellipse">
                <a:avLst/>
              </a:prstGeom>
              <a:solidFill>
                <a:srgbClr val="6BA5D9"/>
              </a:solidFill>
              <a:ln w="9525">
                <a:noFill/>
                <a:round/>
                <a:headEnd/>
                <a:tailEnd/>
              </a:ln>
            </p:spPr>
            <p:txBody>
              <a:bodyPr/>
              <a:lstStyle/>
              <a:p>
                <a:endParaRPr lang="zh-TW" altLang="zh-TW">
                  <a:ea typeface="新細明體" charset="-120"/>
                </a:endParaRPr>
              </a:p>
            </p:txBody>
          </p:sp>
          <p:sp>
            <p:nvSpPr>
              <p:cNvPr id="12346" name="Freeform 6"/>
              <p:cNvSpPr>
                <a:spLocks/>
              </p:cNvSpPr>
              <p:nvPr/>
            </p:nvSpPr>
            <p:spPr bwMode="auto">
              <a:xfrm>
                <a:off x="150" y="1598"/>
                <a:ext cx="159" cy="32"/>
              </a:xfrm>
              <a:custGeom>
                <a:avLst/>
                <a:gdLst>
                  <a:gd name="T0" fmla="*/ 1883 w 101"/>
                  <a:gd name="T1" fmla="*/ 806 h 20"/>
                  <a:gd name="T2" fmla="*/ 0 w 101"/>
                  <a:gd name="T3" fmla="*/ 0 h 20"/>
                  <a:gd name="T4" fmla="*/ 0 w 101"/>
                  <a:gd name="T5" fmla="*/ 54 h 20"/>
                  <a:gd name="T6" fmla="*/ 1883 w 101"/>
                  <a:gd name="T7" fmla="*/ 861 h 20"/>
                  <a:gd name="T8" fmla="*/ 3807 w 101"/>
                  <a:gd name="T9" fmla="*/ 54 h 20"/>
                  <a:gd name="T10" fmla="*/ 3758 w 101"/>
                  <a:gd name="T11" fmla="*/ 0 h 20"/>
                  <a:gd name="T12" fmla="*/ 1883 w 101"/>
                  <a:gd name="T13" fmla="*/ 806 h 20"/>
                  <a:gd name="T14" fmla="*/ 0 60000 65536"/>
                  <a:gd name="T15" fmla="*/ 0 60000 65536"/>
                  <a:gd name="T16" fmla="*/ 0 60000 65536"/>
                  <a:gd name="T17" fmla="*/ 0 60000 65536"/>
                  <a:gd name="T18" fmla="*/ 0 60000 65536"/>
                  <a:gd name="T19" fmla="*/ 0 60000 65536"/>
                  <a:gd name="T20" fmla="*/ 0 60000 65536"/>
                  <a:gd name="T21" fmla="*/ 0 w 101"/>
                  <a:gd name="T22" fmla="*/ 0 h 20"/>
                  <a:gd name="T23" fmla="*/ 101 w 101"/>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 h="20">
                    <a:moveTo>
                      <a:pt x="50" y="19"/>
                    </a:moveTo>
                    <a:cubicBezTo>
                      <a:pt x="23" y="19"/>
                      <a:pt x="1" y="10"/>
                      <a:pt x="0" y="0"/>
                    </a:cubicBezTo>
                    <a:cubicBezTo>
                      <a:pt x="0" y="0"/>
                      <a:pt x="0" y="0"/>
                      <a:pt x="0" y="1"/>
                    </a:cubicBezTo>
                    <a:cubicBezTo>
                      <a:pt x="0" y="11"/>
                      <a:pt x="22" y="20"/>
                      <a:pt x="50" y="20"/>
                    </a:cubicBezTo>
                    <a:cubicBezTo>
                      <a:pt x="78" y="20"/>
                      <a:pt x="101" y="11"/>
                      <a:pt x="101" y="1"/>
                    </a:cubicBezTo>
                    <a:cubicBezTo>
                      <a:pt x="101" y="0"/>
                      <a:pt x="100" y="0"/>
                      <a:pt x="100" y="0"/>
                    </a:cubicBezTo>
                    <a:cubicBezTo>
                      <a:pt x="100" y="10"/>
                      <a:pt x="78" y="19"/>
                      <a:pt x="50" y="19"/>
                    </a:cubicBezTo>
                    <a:close/>
                  </a:path>
                </a:pathLst>
              </a:custGeom>
              <a:solidFill>
                <a:srgbClr val="135BA7"/>
              </a:solidFill>
              <a:ln w="9525">
                <a:noFill/>
                <a:round/>
                <a:headEnd/>
                <a:tailEnd/>
              </a:ln>
            </p:spPr>
            <p:txBody>
              <a:bodyPr/>
              <a:lstStyle/>
              <a:p>
                <a:endParaRPr lang="zh-TW" altLang="en-US"/>
              </a:p>
            </p:txBody>
          </p:sp>
          <p:sp>
            <p:nvSpPr>
              <p:cNvPr id="12347" name="Oval 7"/>
              <p:cNvSpPr>
                <a:spLocks noChangeArrowheads="1"/>
              </p:cNvSpPr>
              <p:nvPr/>
            </p:nvSpPr>
            <p:spPr bwMode="auto">
              <a:xfrm>
                <a:off x="178" y="1570"/>
                <a:ext cx="101" cy="51"/>
              </a:xfrm>
              <a:prstGeom prst="ellipse">
                <a:avLst/>
              </a:prstGeom>
              <a:gradFill rotWithShape="1">
                <a:gsLst>
                  <a:gs pos="0">
                    <a:srgbClr val="324C64"/>
                  </a:gs>
                  <a:gs pos="100000">
                    <a:srgbClr val="6BA5D9"/>
                  </a:gs>
                </a:gsLst>
                <a:path path="shape">
                  <a:fillToRect l="50000" t="50000" r="50000" b="50000"/>
                </a:path>
              </a:gradFill>
              <a:ln w="9525" algn="ctr">
                <a:noFill/>
                <a:round/>
                <a:headEnd/>
                <a:tailEnd/>
              </a:ln>
            </p:spPr>
            <p:txBody>
              <a:bodyPr/>
              <a:lstStyle/>
              <a:p>
                <a:endParaRPr lang="zh-TW" altLang="zh-TW">
                  <a:ea typeface="新細明體" charset="-120"/>
                </a:endParaRPr>
              </a:p>
            </p:txBody>
          </p:sp>
          <p:sp>
            <p:nvSpPr>
              <p:cNvPr id="12348" name="Oval 8"/>
              <p:cNvSpPr>
                <a:spLocks noChangeArrowheads="1"/>
              </p:cNvSpPr>
              <p:nvPr/>
            </p:nvSpPr>
            <p:spPr bwMode="auto">
              <a:xfrm>
                <a:off x="176" y="1494"/>
                <a:ext cx="105" cy="104"/>
              </a:xfrm>
              <a:prstGeom prst="ellipse">
                <a:avLst/>
              </a:prstGeom>
              <a:gradFill rotWithShape="1">
                <a:gsLst>
                  <a:gs pos="0">
                    <a:srgbClr val="6BA5D9"/>
                  </a:gs>
                  <a:gs pos="100000">
                    <a:srgbClr val="5C8EBB"/>
                  </a:gs>
                </a:gsLst>
                <a:lin ang="5400000" scaled="1"/>
              </a:gradFill>
              <a:ln w="9525">
                <a:noFill/>
                <a:round/>
                <a:headEnd/>
                <a:tailEnd/>
              </a:ln>
            </p:spPr>
            <p:txBody>
              <a:bodyPr/>
              <a:lstStyle/>
              <a:p>
                <a:endParaRPr lang="zh-TW" altLang="zh-TW">
                  <a:ea typeface="新細明體" charset="-120"/>
                </a:endParaRPr>
              </a:p>
            </p:txBody>
          </p:sp>
          <p:sp>
            <p:nvSpPr>
              <p:cNvPr id="12349" name="Freeform 9"/>
              <p:cNvSpPr>
                <a:spLocks/>
              </p:cNvSpPr>
              <p:nvPr/>
            </p:nvSpPr>
            <p:spPr bwMode="auto">
              <a:xfrm>
                <a:off x="145" y="1491"/>
                <a:ext cx="166" cy="302"/>
              </a:xfrm>
              <a:custGeom>
                <a:avLst/>
                <a:gdLst>
                  <a:gd name="T0" fmla="*/ 4095 w 105"/>
                  <a:gd name="T1" fmla="*/ 2688 h 191"/>
                  <a:gd name="T2" fmla="*/ 3149 w 105"/>
                  <a:gd name="T3" fmla="*/ 1992 h 191"/>
                  <a:gd name="T4" fmla="*/ 3217 w 105"/>
                  <a:gd name="T5" fmla="*/ 2035 h 191"/>
                  <a:gd name="T6" fmla="*/ 3217 w 105"/>
                  <a:gd name="T7" fmla="*/ 2074 h 191"/>
                  <a:gd name="T8" fmla="*/ 3230 w 105"/>
                  <a:gd name="T9" fmla="*/ 696 h 191"/>
                  <a:gd name="T10" fmla="*/ 2074 w 105"/>
                  <a:gd name="T11" fmla="*/ 0 h 191"/>
                  <a:gd name="T12" fmla="*/ 885 w 105"/>
                  <a:gd name="T13" fmla="*/ 696 h 191"/>
                  <a:gd name="T14" fmla="*/ 938 w 105"/>
                  <a:gd name="T15" fmla="*/ 2074 h 191"/>
                  <a:gd name="T16" fmla="*/ 938 w 105"/>
                  <a:gd name="T17" fmla="*/ 2035 h 191"/>
                  <a:gd name="T18" fmla="*/ 987 w 105"/>
                  <a:gd name="T19" fmla="*/ 1992 h 191"/>
                  <a:gd name="T20" fmla="*/ 82 w 105"/>
                  <a:gd name="T21" fmla="*/ 2818 h 191"/>
                  <a:gd name="T22" fmla="*/ 206 w 105"/>
                  <a:gd name="T23" fmla="*/ 3279 h 191"/>
                  <a:gd name="T24" fmla="*/ 270 w 105"/>
                  <a:gd name="T25" fmla="*/ 3743 h 191"/>
                  <a:gd name="T26" fmla="*/ 593 w 105"/>
                  <a:gd name="T27" fmla="*/ 5155 h 191"/>
                  <a:gd name="T28" fmla="*/ 885 w 105"/>
                  <a:gd name="T29" fmla="*/ 6582 h 191"/>
                  <a:gd name="T30" fmla="*/ 1020 w 105"/>
                  <a:gd name="T31" fmla="*/ 6938 h 191"/>
                  <a:gd name="T32" fmla="*/ 1020 w 105"/>
                  <a:gd name="T33" fmla="*/ 6938 h 191"/>
                  <a:gd name="T34" fmla="*/ 1094 w 105"/>
                  <a:gd name="T35" fmla="*/ 7183 h 191"/>
                  <a:gd name="T36" fmla="*/ 2212 w 105"/>
                  <a:gd name="T37" fmla="*/ 7400 h 191"/>
                  <a:gd name="T38" fmla="*/ 3110 w 105"/>
                  <a:gd name="T39" fmla="*/ 7046 h 191"/>
                  <a:gd name="T40" fmla="*/ 3557 w 105"/>
                  <a:gd name="T41" fmla="*/ 5053 h 191"/>
                  <a:gd name="T42" fmla="*/ 3742 w 105"/>
                  <a:gd name="T43" fmla="*/ 4250 h 191"/>
                  <a:gd name="T44" fmla="*/ 3946 w 105"/>
                  <a:gd name="T45" fmla="*/ 3441 h 191"/>
                  <a:gd name="T46" fmla="*/ 3979 w 105"/>
                  <a:gd name="T47" fmla="*/ 3218 h 191"/>
                  <a:gd name="T48" fmla="*/ 4095 w 105"/>
                  <a:gd name="T49" fmla="*/ 2688 h 191"/>
                  <a:gd name="T50" fmla="*/ 4095 w 105"/>
                  <a:gd name="T51" fmla="*/ 2688 h 191"/>
                  <a:gd name="T52" fmla="*/ 4031 w 105"/>
                  <a:gd name="T53" fmla="*/ 2633 h 191"/>
                  <a:gd name="T54" fmla="*/ 3979 w 105"/>
                  <a:gd name="T55" fmla="*/ 2688 h 191"/>
                  <a:gd name="T56" fmla="*/ 3979 w 105"/>
                  <a:gd name="T57" fmla="*/ 2688 h 191"/>
                  <a:gd name="T58" fmla="*/ 3872 w 105"/>
                  <a:gd name="T59" fmla="*/ 3218 h 191"/>
                  <a:gd name="T60" fmla="*/ 3824 w 105"/>
                  <a:gd name="T61" fmla="*/ 3407 h 191"/>
                  <a:gd name="T62" fmla="*/ 3624 w 105"/>
                  <a:gd name="T63" fmla="*/ 4217 h 191"/>
                  <a:gd name="T64" fmla="*/ 3437 w 105"/>
                  <a:gd name="T65" fmla="*/ 5053 h 191"/>
                  <a:gd name="T66" fmla="*/ 3012 w 105"/>
                  <a:gd name="T67" fmla="*/ 7046 h 191"/>
                  <a:gd name="T68" fmla="*/ 2212 w 105"/>
                  <a:gd name="T69" fmla="*/ 7313 h 191"/>
                  <a:gd name="T70" fmla="*/ 1154 w 105"/>
                  <a:gd name="T71" fmla="*/ 7107 h 191"/>
                  <a:gd name="T72" fmla="*/ 1137 w 105"/>
                  <a:gd name="T73" fmla="*/ 6938 h 191"/>
                  <a:gd name="T74" fmla="*/ 1137 w 105"/>
                  <a:gd name="T75" fmla="*/ 6918 h 191"/>
                  <a:gd name="T76" fmla="*/ 1020 w 105"/>
                  <a:gd name="T77" fmla="*/ 6514 h 191"/>
                  <a:gd name="T78" fmla="*/ 692 w 105"/>
                  <a:gd name="T79" fmla="*/ 5107 h 191"/>
                  <a:gd name="T80" fmla="*/ 395 w 105"/>
                  <a:gd name="T81" fmla="*/ 3743 h 191"/>
                  <a:gd name="T82" fmla="*/ 270 w 105"/>
                  <a:gd name="T83" fmla="*/ 3279 h 191"/>
                  <a:gd name="T84" fmla="*/ 206 w 105"/>
                  <a:gd name="T85" fmla="*/ 2767 h 191"/>
                  <a:gd name="T86" fmla="*/ 1020 w 105"/>
                  <a:gd name="T87" fmla="*/ 2095 h 191"/>
                  <a:gd name="T88" fmla="*/ 1067 w 105"/>
                  <a:gd name="T89" fmla="*/ 2074 h 191"/>
                  <a:gd name="T90" fmla="*/ 1020 w 105"/>
                  <a:gd name="T91" fmla="*/ 2035 h 191"/>
                  <a:gd name="T92" fmla="*/ 1020 w 105"/>
                  <a:gd name="T93" fmla="*/ 797 h 191"/>
                  <a:gd name="T94" fmla="*/ 2074 w 105"/>
                  <a:gd name="T95" fmla="*/ 130 h 191"/>
                  <a:gd name="T96" fmla="*/ 3149 w 105"/>
                  <a:gd name="T97" fmla="*/ 797 h 191"/>
                  <a:gd name="T98" fmla="*/ 3110 w 105"/>
                  <a:gd name="T99" fmla="*/ 2035 h 191"/>
                  <a:gd name="T100" fmla="*/ 3110 w 105"/>
                  <a:gd name="T101" fmla="*/ 2074 h 191"/>
                  <a:gd name="T102" fmla="*/ 3149 w 105"/>
                  <a:gd name="T103" fmla="*/ 2095 h 191"/>
                  <a:gd name="T104" fmla="*/ 3979 w 105"/>
                  <a:gd name="T105" fmla="*/ 2688 h 191"/>
                  <a:gd name="T106" fmla="*/ 3979 w 105"/>
                  <a:gd name="T107" fmla="*/ 2688 h 191"/>
                  <a:gd name="T108" fmla="*/ 4031 w 105"/>
                  <a:gd name="T109" fmla="*/ 2750 h 191"/>
                  <a:gd name="T110" fmla="*/ 4095 w 105"/>
                  <a:gd name="T111" fmla="*/ 2688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9"/>
                    </a:moveTo>
                    <a:cubicBezTo>
                      <a:pt x="105" y="61"/>
                      <a:pt x="97" y="55"/>
                      <a:pt x="81" y="51"/>
                    </a:cubicBezTo>
                    <a:cubicBezTo>
                      <a:pt x="82" y="51"/>
                      <a:pt x="82" y="52"/>
                      <a:pt x="82" y="52"/>
                    </a:cubicBezTo>
                    <a:cubicBezTo>
                      <a:pt x="83" y="52"/>
                      <a:pt x="83" y="53"/>
                      <a:pt x="82" y="53"/>
                    </a:cubicBezTo>
                    <a:cubicBezTo>
                      <a:pt x="89" y="43"/>
                      <a:pt x="89" y="30"/>
                      <a:pt x="83" y="18"/>
                    </a:cubicBezTo>
                    <a:cubicBezTo>
                      <a:pt x="77" y="7"/>
                      <a:pt x="66" y="0"/>
                      <a:pt x="53" y="0"/>
                    </a:cubicBezTo>
                    <a:cubicBezTo>
                      <a:pt x="40" y="0"/>
                      <a:pt x="29" y="7"/>
                      <a:pt x="23" y="18"/>
                    </a:cubicBezTo>
                    <a:cubicBezTo>
                      <a:pt x="17" y="30"/>
                      <a:pt x="17" y="43"/>
                      <a:pt x="24" y="53"/>
                    </a:cubicBezTo>
                    <a:cubicBezTo>
                      <a:pt x="24" y="53"/>
                      <a:pt x="24" y="52"/>
                      <a:pt x="24" y="52"/>
                    </a:cubicBezTo>
                    <a:cubicBezTo>
                      <a:pt x="24" y="52"/>
                      <a:pt x="24" y="51"/>
                      <a:pt x="25" y="51"/>
                    </a:cubicBezTo>
                    <a:cubicBezTo>
                      <a:pt x="3" y="57"/>
                      <a:pt x="0" y="66"/>
                      <a:pt x="2" y="72"/>
                    </a:cubicBezTo>
                    <a:cubicBezTo>
                      <a:pt x="5" y="84"/>
                      <a:pt x="5" y="84"/>
                      <a:pt x="5" y="84"/>
                    </a:cubicBezTo>
                    <a:cubicBezTo>
                      <a:pt x="7" y="96"/>
                      <a:pt x="7" y="96"/>
                      <a:pt x="7" y="96"/>
                    </a:cubicBezTo>
                    <a:cubicBezTo>
                      <a:pt x="15" y="132"/>
                      <a:pt x="15" y="132"/>
                      <a:pt x="15" y="132"/>
                    </a:cubicBezTo>
                    <a:cubicBezTo>
                      <a:pt x="23" y="168"/>
                      <a:pt x="23" y="168"/>
                      <a:pt x="23" y="168"/>
                    </a:cubicBezTo>
                    <a:cubicBezTo>
                      <a:pt x="26" y="178"/>
                      <a:pt x="26" y="178"/>
                      <a:pt x="26" y="178"/>
                    </a:cubicBezTo>
                    <a:cubicBezTo>
                      <a:pt x="26" y="178"/>
                      <a:pt x="26" y="178"/>
                      <a:pt x="26" y="178"/>
                    </a:cubicBezTo>
                    <a:cubicBezTo>
                      <a:pt x="26" y="180"/>
                      <a:pt x="27" y="182"/>
                      <a:pt x="28" y="184"/>
                    </a:cubicBezTo>
                    <a:cubicBezTo>
                      <a:pt x="34" y="189"/>
                      <a:pt x="43" y="191"/>
                      <a:pt x="57" y="190"/>
                    </a:cubicBezTo>
                    <a:cubicBezTo>
                      <a:pt x="63"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4" y="78"/>
                      <a:pt x="105" y="73"/>
                      <a:pt x="105" y="69"/>
                    </a:cubicBezTo>
                    <a:cubicBezTo>
                      <a:pt x="105" y="69"/>
                      <a:pt x="105" y="69"/>
                      <a:pt x="105" y="69"/>
                    </a:cubicBezTo>
                    <a:cubicBezTo>
                      <a:pt x="105" y="68"/>
                      <a:pt x="104" y="67"/>
                      <a:pt x="103" y="67"/>
                    </a:cubicBezTo>
                    <a:cubicBezTo>
                      <a:pt x="103" y="67"/>
                      <a:pt x="102" y="68"/>
                      <a:pt x="102" y="69"/>
                    </a:cubicBezTo>
                    <a:cubicBezTo>
                      <a:pt x="102" y="69"/>
                      <a:pt x="102" y="69"/>
                      <a:pt x="102" y="69"/>
                    </a:cubicBezTo>
                    <a:cubicBezTo>
                      <a:pt x="102" y="72"/>
                      <a:pt x="101" y="77"/>
                      <a:pt x="99" y="82"/>
                    </a:cubicBezTo>
                    <a:cubicBezTo>
                      <a:pt x="99" y="84"/>
                      <a:pt x="98" y="86"/>
                      <a:pt x="98" y="87"/>
                    </a:cubicBezTo>
                    <a:cubicBezTo>
                      <a:pt x="93" y="108"/>
                      <a:pt x="93" y="108"/>
                      <a:pt x="93" y="108"/>
                    </a:cubicBezTo>
                    <a:cubicBezTo>
                      <a:pt x="88" y="129"/>
                      <a:pt x="88" y="129"/>
                      <a:pt x="88" y="129"/>
                    </a:cubicBezTo>
                    <a:cubicBezTo>
                      <a:pt x="77" y="180"/>
                      <a:pt x="77" y="180"/>
                      <a:pt x="77" y="180"/>
                    </a:cubicBezTo>
                    <a:cubicBezTo>
                      <a:pt x="76" y="183"/>
                      <a:pt x="72" y="186"/>
                      <a:pt x="57" y="187"/>
                    </a:cubicBezTo>
                    <a:cubicBezTo>
                      <a:pt x="44" y="188"/>
                      <a:pt x="35" y="186"/>
                      <a:pt x="30" y="182"/>
                    </a:cubicBezTo>
                    <a:cubicBezTo>
                      <a:pt x="29" y="181"/>
                      <a:pt x="29" y="179"/>
                      <a:pt x="29" y="178"/>
                    </a:cubicBezTo>
                    <a:cubicBezTo>
                      <a:pt x="29" y="177"/>
                      <a:pt x="29" y="177"/>
                      <a:pt x="29" y="177"/>
                    </a:cubicBezTo>
                    <a:cubicBezTo>
                      <a:pt x="26" y="167"/>
                      <a:pt x="26" y="167"/>
                      <a:pt x="26" y="167"/>
                    </a:cubicBezTo>
                    <a:cubicBezTo>
                      <a:pt x="18" y="131"/>
                      <a:pt x="18" y="131"/>
                      <a:pt x="18" y="131"/>
                    </a:cubicBezTo>
                    <a:cubicBezTo>
                      <a:pt x="10" y="96"/>
                      <a:pt x="10" y="96"/>
                      <a:pt x="10" y="96"/>
                    </a:cubicBezTo>
                    <a:cubicBezTo>
                      <a:pt x="7" y="84"/>
                      <a:pt x="7" y="84"/>
                      <a:pt x="7" y="84"/>
                    </a:cubicBezTo>
                    <a:cubicBezTo>
                      <a:pt x="5" y="71"/>
                      <a:pt x="5" y="71"/>
                      <a:pt x="5" y="71"/>
                    </a:cubicBezTo>
                    <a:cubicBezTo>
                      <a:pt x="3" y="62"/>
                      <a:pt x="15" y="57"/>
                      <a:pt x="26" y="54"/>
                    </a:cubicBezTo>
                    <a:cubicBezTo>
                      <a:pt x="26" y="54"/>
                      <a:pt x="26" y="54"/>
                      <a:pt x="27" y="53"/>
                    </a:cubicBezTo>
                    <a:cubicBezTo>
                      <a:pt x="27" y="53"/>
                      <a:pt x="27" y="52"/>
                      <a:pt x="26" y="52"/>
                    </a:cubicBezTo>
                    <a:cubicBezTo>
                      <a:pt x="20" y="42"/>
                      <a:pt x="20" y="30"/>
                      <a:pt x="26" y="20"/>
                    </a:cubicBezTo>
                    <a:cubicBezTo>
                      <a:pt x="31" y="9"/>
                      <a:pt x="42" y="3"/>
                      <a:pt x="53" y="3"/>
                    </a:cubicBezTo>
                    <a:cubicBezTo>
                      <a:pt x="65" y="3"/>
                      <a:pt x="75" y="9"/>
                      <a:pt x="81" y="20"/>
                    </a:cubicBezTo>
                    <a:cubicBezTo>
                      <a:pt x="86" y="30"/>
                      <a:pt x="86" y="42"/>
                      <a:pt x="80" y="52"/>
                    </a:cubicBezTo>
                    <a:cubicBezTo>
                      <a:pt x="79" y="52"/>
                      <a:pt x="79" y="53"/>
                      <a:pt x="80" y="53"/>
                    </a:cubicBezTo>
                    <a:cubicBezTo>
                      <a:pt x="80" y="54"/>
                      <a:pt x="80" y="54"/>
                      <a:pt x="81" y="54"/>
                    </a:cubicBezTo>
                    <a:cubicBezTo>
                      <a:pt x="95" y="58"/>
                      <a:pt x="102" y="63"/>
                      <a:pt x="102" y="69"/>
                    </a:cubicBezTo>
                    <a:cubicBezTo>
                      <a:pt x="102" y="69"/>
                      <a:pt x="102" y="69"/>
                      <a:pt x="102" y="69"/>
                    </a:cubicBezTo>
                    <a:cubicBezTo>
                      <a:pt x="102" y="69"/>
                      <a:pt x="103" y="70"/>
                      <a:pt x="103" y="70"/>
                    </a:cubicBezTo>
                    <a:cubicBezTo>
                      <a:pt x="104" y="70"/>
                      <a:pt x="105" y="69"/>
                      <a:pt x="105" y="69"/>
                    </a:cubicBezTo>
                    <a:close/>
                  </a:path>
                </a:pathLst>
              </a:custGeom>
              <a:solidFill>
                <a:srgbClr val="231F20"/>
              </a:solidFill>
              <a:ln w="9525">
                <a:noFill/>
                <a:round/>
                <a:headEnd/>
                <a:tailEnd/>
              </a:ln>
            </p:spPr>
            <p:txBody>
              <a:bodyPr/>
              <a:lstStyle/>
              <a:p>
                <a:endParaRPr lang="zh-TW" altLang="en-US"/>
              </a:p>
            </p:txBody>
          </p:sp>
        </p:grpSp>
      </p:grpSp>
      <p:sp>
        <p:nvSpPr>
          <p:cNvPr id="71" name="TextBox 70"/>
          <p:cNvSpPr txBox="1"/>
          <p:nvPr/>
        </p:nvSpPr>
        <p:spPr>
          <a:xfrm>
            <a:off x="6983644" y="2452689"/>
            <a:ext cx="857473" cy="276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200" b="1" dirty="0">
                <a:solidFill>
                  <a:schemeClr val="tx1"/>
                </a:solidFill>
              </a:rPr>
              <a:t>Profiles</a:t>
            </a:r>
          </a:p>
        </p:txBody>
      </p:sp>
      <p:grpSp>
        <p:nvGrpSpPr>
          <p:cNvPr id="11" name="Group 174"/>
          <p:cNvGrpSpPr>
            <a:grpSpLocks/>
          </p:cNvGrpSpPr>
          <p:nvPr/>
        </p:nvGrpSpPr>
        <p:grpSpPr bwMode="auto">
          <a:xfrm>
            <a:off x="7083682" y="4418013"/>
            <a:ext cx="619286" cy="673100"/>
            <a:chOff x="3598" y="2782"/>
            <a:chExt cx="454" cy="369"/>
          </a:xfrm>
        </p:grpSpPr>
        <p:sp>
          <p:nvSpPr>
            <p:cNvPr id="1233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233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233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233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234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234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2" name="Group 174"/>
          <p:cNvGrpSpPr>
            <a:grpSpLocks/>
          </p:cNvGrpSpPr>
          <p:nvPr/>
        </p:nvGrpSpPr>
        <p:grpSpPr bwMode="auto">
          <a:xfrm>
            <a:off x="7083682" y="3170238"/>
            <a:ext cx="619286" cy="673100"/>
            <a:chOff x="3598" y="2782"/>
            <a:chExt cx="454" cy="369"/>
          </a:xfrm>
        </p:grpSpPr>
        <p:sp>
          <p:nvSpPr>
            <p:cNvPr id="1233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233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233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233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233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233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3" name="Group 174"/>
          <p:cNvGrpSpPr>
            <a:grpSpLocks/>
          </p:cNvGrpSpPr>
          <p:nvPr/>
        </p:nvGrpSpPr>
        <p:grpSpPr bwMode="auto">
          <a:xfrm>
            <a:off x="7083682" y="1785938"/>
            <a:ext cx="619286" cy="673100"/>
            <a:chOff x="3598" y="2782"/>
            <a:chExt cx="454" cy="369"/>
          </a:xfrm>
        </p:grpSpPr>
        <p:sp>
          <p:nvSpPr>
            <p:cNvPr id="1232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232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232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232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232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232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sp>
        <p:nvSpPr>
          <p:cNvPr id="93" name="TextBox 92"/>
          <p:cNvSpPr txBox="1"/>
          <p:nvPr/>
        </p:nvSpPr>
        <p:spPr>
          <a:xfrm>
            <a:off x="7160727" y="3872319"/>
            <a:ext cx="50449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sz="1200" b="1" dirty="0">
                <a:solidFill>
                  <a:schemeClr val="tx1"/>
                </a:solidFill>
              </a:rPr>
              <a:t>Apps</a:t>
            </a:r>
          </a:p>
        </p:txBody>
      </p:sp>
      <p:sp>
        <p:nvSpPr>
          <p:cNvPr id="94" name="TextBox 93"/>
          <p:cNvSpPr txBox="1"/>
          <p:nvPr/>
        </p:nvSpPr>
        <p:spPr>
          <a:xfrm>
            <a:off x="7224142" y="5120094"/>
            <a:ext cx="36099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sz="1200" b="1" dirty="0">
                <a:solidFill>
                  <a:schemeClr val="tx1"/>
                </a:solidFill>
              </a:rPr>
              <a:t>OS</a:t>
            </a:r>
          </a:p>
        </p:txBody>
      </p:sp>
      <p:sp>
        <p:nvSpPr>
          <p:cNvPr id="96" name="TextBox 95"/>
          <p:cNvSpPr txBox="1"/>
          <p:nvPr/>
        </p:nvSpPr>
        <p:spPr>
          <a:xfrm>
            <a:off x="2810606" y="2852936"/>
            <a:ext cx="1977418" cy="276999"/>
          </a:xfrm>
          <a:prstGeom prst="rect">
            <a:avLst/>
          </a:prstGeom>
          <a:noFill/>
        </p:spPr>
        <p:txBody>
          <a:bodyPr wrap="square">
            <a:spAutoFit/>
          </a:bodyPr>
          <a:lstStyle/>
          <a:p>
            <a:pPr>
              <a:defRPr/>
            </a:pPr>
            <a:r>
              <a:rPr lang="en-US" sz="1200" b="1" dirty="0">
                <a:latin typeface="+mn-lt"/>
              </a:rPr>
              <a:t>Virtualized &amp; Isolated</a:t>
            </a:r>
          </a:p>
        </p:txBody>
      </p:sp>
      <p:grpSp>
        <p:nvGrpSpPr>
          <p:cNvPr id="14" name="Group 225"/>
          <p:cNvGrpSpPr>
            <a:grpSpLocks/>
          </p:cNvGrpSpPr>
          <p:nvPr/>
        </p:nvGrpSpPr>
        <p:grpSpPr bwMode="auto">
          <a:xfrm>
            <a:off x="3918177" y="3230563"/>
            <a:ext cx="721707" cy="622300"/>
            <a:chOff x="2880" y="1930"/>
            <a:chExt cx="714" cy="461"/>
          </a:xfrm>
        </p:grpSpPr>
        <p:sp>
          <p:nvSpPr>
            <p:cNvPr id="12320" name="Freeform 226"/>
            <p:cNvSpPr>
              <a:spLocks/>
            </p:cNvSpPr>
            <p:nvPr/>
          </p:nvSpPr>
          <p:spPr bwMode="auto">
            <a:xfrm>
              <a:off x="2882" y="1935"/>
              <a:ext cx="709" cy="454"/>
            </a:xfrm>
            <a:custGeom>
              <a:avLst/>
              <a:gdLst>
                <a:gd name="T0" fmla="*/ 292025 w 300"/>
                <a:gd name="T1" fmla="*/ 100821 h 192"/>
                <a:gd name="T2" fmla="*/ 273374 w 300"/>
                <a:gd name="T3" fmla="*/ 60827 h 192"/>
                <a:gd name="T4" fmla="*/ 274267 w 300"/>
                <a:gd name="T5" fmla="*/ 53676 h 192"/>
                <a:gd name="T6" fmla="*/ 242209 w 300"/>
                <a:gd name="T7" fmla="*/ 21511 h 192"/>
                <a:gd name="T8" fmla="*/ 219922 w 300"/>
                <a:gd name="T9" fmla="*/ 30238 h 192"/>
                <a:gd name="T10" fmla="*/ 154888 w 300"/>
                <a:gd name="T11" fmla="*/ 0 h 192"/>
                <a:gd name="T12" fmla="*/ 88533 w 300"/>
                <a:gd name="T13" fmla="*/ 30238 h 192"/>
                <a:gd name="T14" fmla="*/ 69170 w 300"/>
                <a:gd name="T15" fmla="*/ 25199 h 192"/>
                <a:gd name="T16" fmla="*/ 28395 w 300"/>
                <a:gd name="T17" fmla="*/ 66591 h 192"/>
                <a:gd name="T18" fmla="*/ 29268 w 300"/>
                <a:gd name="T19" fmla="*/ 72373 h 192"/>
                <a:gd name="T20" fmla="*/ 26335 w 300"/>
                <a:gd name="T21" fmla="*/ 71500 h 192"/>
                <a:gd name="T22" fmla="*/ 0 w 300"/>
                <a:gd name="T23" fmla="*/ 98759 h 192"/>
                <a:gd name="T24" fmla="*/ 26335 w 300"/>
                <a:gd name="T25" fmla="*/ 125138 h 192"/>
                <a:gd name="T26" fmla="*/ 39903 w 300"/>
                <a:gd name="T27" fmla="*/ 121168 h 192"/>
                <a:gd name="T28" fmla="*/ 37806 w 300"/>
                <a:gd name="T29" fmla="*/ 136018 h 192"/>
                <a:gd name="T30" fmla="*/ 88533 w 300"/>
                <a:gd name="T31" fmla="*/ 187764 h 192"/>
                <a:gd name="T32" fmla="*/ 127686 w 300"/>
                <a:gd name="T33" fmla="*/ 169879 h 192"/>
                <a:gd name="T34" fmla="*/ 154888 w 300"/>
                <a:gd name="T35" fmla="*/ 173951 h 192"/>
                <a:gd name="T36" fmla="*/ 199347 w 300"/>
                <a:gd name="T37" fmla="*/ 161151 h 192"/>
                <a:gd name="T38" fmla="*/ 226854 w 300"/>
                <a:gd name="T39" fmla="*/ 173951 h 192"/>
                <a:gd name="T40" fmla="*/ 259801 w 300"/>
                <a:gd name="T41" fmla="*/ 149621 h 192"/>
                <a:gd name="T42" fmla="*/ 292025 w 300"/>
                <a:gd name="T43" fmla="*/ 100821 h 19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0"/>
                <a:gd name="T67" fmla="*/ 0 h 192"/>
                <a:gd name="T68" fmla="*/ 300 w 300"/>
                <a:gd name="T69" fmla="*/ 192 h 19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0" h="192">
                  <a:moveTo>
                    <a:pt x="300" y="103"/>
                  </a:moveTo>
                  <a:cubicBezTo>
                    <a:pt x="300" y="87"/>
                    <a:pt x="293" y="72"/>
                    <a:pt x="281" y="62"/>
                  </a:cubicBezTo>
                  <a:cubicBezTo>
                    <a:pt x="282" y="60"/>
                    <a:pt x="282" y="58"/>
                    <a:pt x="282" y="55"/>
                  </a:cubicBezTo>
                  <a:cubicBezTo>
                    <a:pt x="282" y="37"/>
                    <a:pt x="267" y="22"/>
                    <a:pt x="249" y="22"/>
                  </a:cubicBezTo>
                  <a:cubicBezTo>
                    <a:pt x="240" y="22"/>
                    <a:pt x="232" y="25"/>
                    <a:pt x="226" y="31"/>
                  </a:cubicBezTo>
                  <a:cubicBezTo>
                    <a:pt x="210" y="12"/>
                    <a:pt x="186" y="0"/>
                    <a:pt x="159" y="0"/>
                  </a:cubicBezTo>
                  <a:cubicBezTo>
                    <a:pt x="132" y="0"/>
                    <a:pt x="107" y="12"/>
                    <a:pt x="91" y="31"/>
                  </a:cubicBezTo>
                  <a:cubicBezTo>
                    <a:pt x="85" y="28"/>
                    <a:pt x="78" y="26"/>
                    <a:pt x="71" y="26"/>
                  </a:cubicBezTo>
                  <a:cubicBezTo>
                    <a:pt x="48" y="26"/>
                    <a:pt x="29" y="45"/>
                    <a:pt x="29" y="68"/>
                  </a:cubicBezTo>
                  <a:cubicBezTo>
                    <a:pt x="29" y="70"/>
                    <a:pt x="30" y="72"/>
                    <a:pt x="30" y="74"/>
                  </a:cubicBezTo>
                  <a:cubicBezTo>
                    <a:pt x="29" y="73"/>
                    <a:pt x="28" y="73"/>
                    <a:pt x="27" y="73"/>
                  </a:cubicBezTo>
                  <a:cubicBezTo>
                    <a:pt x="12" y="73"/>
                    <a:pt x="0" y="86"/>
                    <a:pt x="0" y="101"/>
                  </a:cubicBezTo>
                  <a:cubicBezTo>
                    <a:pt x="0" y="116"/>
                    <a:pt x="12" y="128"/>
                    <a:pt x="27" y="128"/>
                  </a:cubicBezTo>
                  <a:cubicBezTo>
                    <a:pt x="32" y="128"/>
                    <a:pt x="37" y="126"/>
                    <a:pt x="41" y="124"/>
                  </a:cubicBezTo>
                  <a:cubicBezTo>
                    <a:pt x="39" y="129"/>
                    <a:pt x="39" y="134"/>
                    <a:pt x="39" y="139"/>
                  </a:cubicBezTo>
                  <a:cubicBezTo>
                    <a:pt x="39" y="168"/>
                    <a:pt x="62" y="192"/>
                    <a:pt x="91" y="192"/>
                  </a:cubicBezTo>
                  <a:cubicBezTo>
                    <a:pt x="107" y="192"/>
                    <a:pt x="122" y="185"/>
                    <a:pt x="131" y="174"/>
                  </a:cubicBezTo>
                  <a:cubicBezTo>
                    <a:pt x="140" y="176"/>
                    <a:pt x="149" y="178"/>
                    <a:pt x="159" y="178"/>
                  </a:cubicBezTo>
                  <a:cubicBezTo>
                    <a:pt x="176" y="178"/>
                    <a:pt x="192" y="173"/>
                    <a:pt x="205" y="165"/>
                  </a:cubicBezTo>
                  <a:cubicBezTo>
                    <a:pt x="212" y="173"/>
                    <a:pt x="222" y="178"/>
                    <a:pt x="233" y="178"/>
                  </a:cubicBezTo>
                  <a:cubicBezTo>
                    <a:pt x="249" y="178"/>
                    <a:pt x="262" y="168"/>
                    <a:pt x="267" y="153"/>
                  </a:cubicBezTo>
                  <a:cubicBezTo>
                    <a:pt x="286" y="145"/>
                    <a:pt x="300" y="126"/>
                    <a:pt x="300" y="103"/>
                  </a:cubicBezTo>
                  <a:close/>
                </a:path>
              </a:pathLst>
            </a:custGeom>
            <a:solidFill>
              <a:srgbClr val="A6ACBE"/>
            </a:solidFill>
            <a:ln w="9525">
              <a:noFill/>
              <a:round/>
              <a:headEnd/>
              <a:tailEnd/>
            </a:ln>
          </p:spPr>
          <p:txBody>
            <a:bodyPr/>
            <a:lstStyle/>
            <a:p>
              <a:endParaRPr lang="zh-TW" altLang="en-US"/>
            </a:p>
          </p:txBody>
        </p:sp>
        <p:sp>
          <p:nvSpPr>
            <p:cNvPr id="12321" name="Freeform 227"/>
            <p:cNvSpPr>
              <a:spLocks/>
            </p:cNvSpPr>
            <p:nvPr/>
          </p:nvSpPr>
          <p:spPr bwMode="auto">
            <a:xfrm>
              <a:off x="2882" y="1935"/>
              <a:ext cx="709" cy="454"/>
            </a:xfrm>
            <a:custGeom>
              <a:avLst/>
              <a:gdLst>
                <a:gd name="T0" fmla="*/ 292025 w 300"/>
                <a:gd name="T1" fmla="*/ 100821 h 192"/>
                <a:gd name="T2" fmla="*/ 273374 w 300"/>
                <a:gd name="T3" fmla="*/ 60827 h 192"/>
                <a:gd name="T4" fmla="*/ 274267 w 300"/>
                <a:gd name="T5" fmla="*/ 53676 h 192"/>
                <a:gd name="T6" fmla="*/ 242209 w 300"/>
                <a:gd name="T7" fmla="*/ 21511 h 192"/>
                <a:gd name="T8" fmla="*/ 219922 w 300"/>
                <a:gd name="T9" fmla="*/ 30238 h 192"/>
                <a:gd name="T10" fmla="*/ 154888 w 300"/>
                <a:gd name="T11" fmla="*/ 0 h 192"/>
                <a:gd name="T12" fmla="*/ 88533 w 300"/>
                <a:gd name="T13" fmla="*/ 30238 h 192"/>
                <a:gd name="T14" fmla="*/ 69170 w 300"/>
                <a:gd name="T15" fmla="*/ 25199 h 192"/>
                <a:gd name="T16" fmla="*/ 28395 w 300"/>
                <a:gd name="T17" fmla="*/ 66591 h 192"/>
                <a:gd name="T18" fmla="*/ 29268 w 300"/>
                <a:gd name="T19" fmla="*/ 71500 h 192"/>
                <a:gd name="T20" fmla="*/ 26335 w 300"/>
                <a:gd name="T21" fmla="*/ 71500 h 192"/>
                <a:gd name="T22" fmla="*/ 0 w 300"/>
                <a:gd name="T23" fmla="*/ 98759 h 192"/>
                <a:gd name="T24" fmla="*/ 26335 w 300"/>
                <a:gd name="T25" fmla="*/ 125138 h 192"/>
                <a:gd name="T26" fmla="*/ 39903 w 300"/>
                <a:gd name="T27" fmla="*/ 121168 h 192"/>
                <a:gd name="T28" fmla="*/ 37806 w 300"/>
                <a:gd name="T29" fmla="*/ 136018 h 192"/>
                <a:gd name="T30" fmla="*/ 88533 w 300"/>
                <a:gd name="T31" fmla="*/ 187764 h 192"/>
                <a:gd name="T32" fmla="*/ 127686 w 300"/>
                <a:gd name="T33" fmla="*/ 169879 h 192"/>
                <a:gd name="T34" fmla="*/ 154888 w 300"/>
                <a:gd name="T35" fmla="*/ 173951 h 192"/>
                <a:gd name="T36" fmla="*/ 199347 w 300"/>
                <a:gd name="T37" fmla="*/ 161151 h 192"/>
                <a:gd name="T38" fmla="*/ 226854 w 300"/>
                <a:gd name="T39" fmla="*/ 173951 h 192"/>
                <a:gd name="T40" fmla="*/ 259801 w 300"/>
                <a:gd name="T41" fmla="*/ 149621 h 192"/>
                <a:gd name="T42" fmla="*/ 292025 w 300"/>
                <a:gd name="T43" fmla="*/ 100821 h 19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0"/>
                <a:gd name="T67" fmla="*/ 0 h 192"/>
                <a:gd name="T68" fmla="*/ 300 w 300"/>
                <a:gd name="T69" fmla="*/ 192 h 19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0" h="192">
                  <a:moveTo>
                    <a:pt x="300" y="103"/>
                  </a:moveTo>
                  <a:cubicBezTo>
                    <a:pt x="300" y="87"/>
                    <a:pt x="293" y="72"/>
                    <a:pt x="281" y="62"/>
                  </a:cubicBezTo>
                  <a:cubicBezTo>
                    <a:pt x="282" y="60"/>
                    <a:pt x="282" y="58"/>
                    <a:pt x="282" y="55"/>
                  </a:cubicBezTo>
                  <a:cubicBezTo>
                    <a:pt x="282" y="37"/>
                    <a:pt x="267" y="22"/>
                    <a:pt x="249" y="22"/>
                  </a:cubicBezTo>
                  <a:cubicBezTo>
                    <a:pt x="240" y="22"/>
                    <a:pt x="232" y="25"/>
                    <a:pt x="226" y="31"/>
                  </a:cubicBezTo>
                  <a:cubicBezTo>
                    <a:pt x="210" y="12"/>
                    <a:pt x="186" y="0"/>
                    <a:pt x="159" y="0"/>
                  </a:cubicBezTo>
                  <a:cubicBezTo>
                    <a:pt x="132" y="0"/>
                    <a:pt x="107" y="12"/>
                    <a:pt x="91" y="31"/>
                  </a:cubicBezTo>
                  <a:cubicBezTo>
                    <a:pt x="85" y="28"/>
                    <a:pt x="78" y="26"/>
                    <a:pt x="71" y="26"/>
                  </a:cubicBezTo>
                  <a:cubicBezTo>
                    <a:pt x="48" y="26"/>
                    <a:pt x="29" y="45"/>
                    <a:pt x="29" y="68"/>
                  </a:cubicBezTo>
                  <a:cubicBezTo>
                    <a:pt x="29" y="70"/>
                    <a:pt x="30" y="72"/>
                    <a:pt x="30" y="73"/>
                  </a:cubicBezTo>
                  <a:cubicBezTo>
                    <a:pt x="29" y="73"/>
                    <a:pt x="28" y="73"/>
                    <a:pt x="27" y="73"/>
                  </a:cubicBezTo>
                  <a:cubicBezTo>
                    <a:pt x="12" y="73"/>
                    <a:pt x="0" y="86"/>
                    <a:pt x="0" y="101"/>
                  </a:cubicBezTo>
                  <a:cubicBezTo>
                    <a:pt x="0" y="116"/>
                    <a:pt x="12" y="128"/>
                    <a:pt x="27" y="128"/>
                  </a:cubicBezTo>
                  <a:cubicBezTo>
                    <a:pt x="32" y="128"/>
                    <a:pt x="37" y="126"/>
                    <a:pt x="41" y="124"/>
                  </a:cubicBezTo>
                  <a:cubicBezTo>
                    <a:pt x="39" y="129"/>
                    <a:pt x="39" y="134"/>
                    <a:pt x="39" y="139"/>
                  </a:cubicBezTo>
                  <a:cubicBezTo>
                    <a:pt x="39" y="168"/>
                    <a:pt x="62" y="192"/>
                    <a:pt x="91" y="192"/>
                  </a:cubicBezTo>
                  <a:cubicBezTo>
                    <a:pt x="107" y="192"/>
                    <a:pt x="122" y="185"/>
                    <a:pt x="131" y="174"/>
                  </a:cubicBezTo>
                  <a:cubicBezTo>
                    <a:pt x="140" y="176"/>
                    <a:pt x="149" y="178"/>
                    <a:pt x="159" y="178"/>
                  </a:cubicBezTo>
                  <a:cubicBezTo>
                    <a:pt x="176" y="178"/>
                    <a:pt x="192" y="173"/>
                    <a:pt x="205" y="165"/>
                  </a:cubicBezTo>
                  <a:cubicBezTo>
                    <a:pt x="212" y="173"/>
                    <a:pt x="222" y="178"/>
                    <a:pt x="233" y="178"/>
                  </a:cubicBezTo>
                  <a:cubicBezTo>
                    <a:pt x="249" y="178"/>
                    <a:pt x="262" y="168"/>
                    <a:pt x="267" y="153"/>
                  </a:cubicBezTo>
                  <a:cubicBezTo>
                    <a:pt x="286" y="145"/>
                    <a:pt x="300" y="126"/>
                    <a:pt x="300" y="103"/>
                  </a:cubicBezTo>
                  <a:close/>
                </a:path>
              </a:pathLst>
            </a:custGeom>
            <a:solidFill>
              <a:srgbClr val="A6ACBE"/>
            </a:solidFill>
            <a:ln w="9525">
              <a:noFill/>
              <a:round/>
              <a:headEnd/>
              <a:tailEnd/>
            </a:ln>
          </p:spPr>
          <p:txBody>
            <a:bodyPr/>
            <a:lstStyle/>
            <a:p>
              <a:endParaRPr lang="zh-TW" altLang="en-US"/>
            </a:p>
          </p:txBody>
        </p:sp>
        <p:sp>
          <p:nvSpPr>
            <p:cNvPr id="12322" name="Freeform 228"/>
            <p:cNvSpPr>
              <a:spLocks noEditPoints="1"/>
            </p:cNvSpPr>
            <p:nvPr/>
          </p:nvSpPr>
          <p:spPr bwMode="auto">
            <a:xfrm>
              <a:off x="2880" y="1930"/>
              <a:ext cx="714" cy="461"/>
            </a:xfrm>
            <a:custGeom>
              <a:avLst/>
              <a:gdLst>
                <a:gd name="T0" fmla="*/ 276261 w 302"/>
                <a:gd name="T1" fmla="*/ 61441 h 195"/>
                <a:gd name="T2" fmla="*/ 277006 w 302"/>
                <a:gd name="T3" fmla="*/ 55694 h 195"/>
                <a:gd name="T4" fmla="*/ 220588 w 302"/>
                <a:gd name="T5" fmla="*/ 31461 h 195"/>
                <a:gd name="T6" fmla="*/ 222489 w 302"/>
                <a:gd name="T7" fmla="*/ 31461 h 195"/>
                <a:gd name="T8" fmla="*/ 88701 w 302"/>
                <a:gd name="T9" fmla="*/ 31461 h 195"/>
                <a:gd name="T10" fmla="*/ 70173 w 302"/>
                <a:gd name="T11" fmla="*/ 26357 h 195"/>
                <a:gd name="T12" fmla="*/ 28423 w 302"/>
                <a:gd name="T13" fmla="*/ 74377 h 195"/>
                <a:gd name="T14" fmla="*/ 30213 w 302"/>
                <a:gd name="T15" fmla="*/ 72287 h 195"/>
                <a:gd name="T16" fmla="*/ 0 w 302"/>
                <a:gd name="T17" fmla="*/ 100737 h 195"/>
                <a:gd name="T18" fmla="*/ 40833 w 302"/>
                <a:gd name="T19" fmla="*/ 125009 h 195"/>
                <a:gd name="T20" fmla="*/ 39301 w 302"/>
                <a:gd name="T21" fmla="*/ 123104 h 195"/>
                <a:gd name="T22" fmla="*/ 89983 w 302"/>
                <a:gd name="T23" fmla="*/ 190294 h 195"/>
                <a:gd name="T24" fmla="*/ 128912 w 302"/>
                <a:gd name="T25" fmla="*/ 172520 h 195"/>
                <a:gd name="T26" fmla="*/ 201863 w 302"/>
                <a:gd name="T27" fmla="*/ 163929 h 195"/>
                <a:gd name="T28" fmla="*/ 228241 w 302"/>
                <a:gd name="T29" fmla="*/ 176646 h 195"/>
                <a:gd name="T30" fmla="*/ 262667 w 302"/>
                <a:gd name="T31" fmla="*/ 153083 h 195"/>
                <a:gd name="T32" fmla="*/ 260539 w 302"/>
                <a:gd name="T33" fmla="*/ 151026 h 195"/>
                <a:gd name="T34" fmla="*/ 201863 w 302"/>
                <a:gd name="T35" fmla="*/ 161872 h 195"/>
                <a:gd name="T36" fmla="*/ 156151 w 302"/>
                <a:gd name="T37" fmla="*/ 173672 h 195"/>
                <a:gd name="T38" fmla="*/ 128002 w 302"/>
                <a:gd name="T39" fmla="*/ 170894 h 195"/>
                <a:gd name="T40" fmla="*/ 39960 w 302"/>
                <a:gd name="T41" fmla="*/ 137439 h 195"/>
                <a:gd name="T42" fmla="*/ 42119 w 302"/>
                <a:gd name="T43" fmla="*/ 122231 h 195"/>
                <a:gd name="T44" fmla="*/ 27250 w 302"/>
                <a:gd name="T45" fmla="*/ 125009 h 195"/>
                <a:gd name="T46" fmla="*/ 27250 w 302"/>
                <a:gd name="T47" fmla="*/ 75089 h 195"/>
                <a:gd name="T48" fmla="*/ 31463 w 302"/>
                <a:gd name="T49" fmla="*/ 75089 h 195"/>
                <a:gd name="T50" fmla="*/ 31463 w 302"/>
                <a:gd name="T51" fmla="*/ 68103 h 195"/>
                <a:gd name="T52" fmla="*/ 88701 w 302"/>
                <a:gd name="T53" fmla="*/ 33019 h 195"/>
                <a:gd name="T54" fmla="*/ 156151 w 302"/>
                <a:gd name="T55" fmla="*/ 2974 h 195"/>
                <a:gd name="T56" fmla="*/ 221829 w 302"/>
                <a:gd name="T57" fmla="*/ 33019 h 195"/>
                <a:gd name="T58" fmla="*/ 243982 w 302"/>
                <a:gd name="T59" fmla="*/ 25116 h 195"/>
                <a:gd name="T60" fmla="*/ 274204 w 302"/>
                <a:gd name="T61" fmla="*/ 62311 h 195"/>
                <a:gd name="T62" fmla="*/ 292002 w 302"/>
                <a:gd name="T63" fmla="*/ 102266 h 195"/>
                <a:gd name="T64" fmla="*/ 260539 w 302"/>
                <a:gd name="T65" fmla="*/ 151026 h 1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2"/>
                <a:gd name="T100" fmla="*/ 0 h 195"/>
                <a:gd name="T101" fmla="*/ 302 w 302"/>
                <a:gd name="T102" fmla="*/ 195 h 1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2" h="195">
                  <a:moveTo>
                    <a:pt x="302" y="105"/>
                  </a:moveTo>
                  <a:cubicBezTo>
                    <a:pt x="302" y="89"/>
                    <a:pt x="295" y="73"/>
                    <a:pt x="283" y="63"/>
                  </a:cubicBezTo>
                  <a:cubicBezTo>
                    <a:pt x="284" y="63"/>
                    <a:pt x="284" y="64"/>
                    <a:pt x="284" y="64"/>
                  </a:cubicBezTo>
                  <a:cubicBezTo>
                    <a:pt x="284" y="62"/>
                    <a:pt x="284" y="60"/>
                    <a:pt x="284" y="57"/>
                  </a:cubicBezTo>
                  <a:cubicBezTo>
                    <a:pt x="284" y="38"/>
                    <a:pt x="269" y="23"/>
                    <a:pt x="250" y="23"/>
                  </a:cubicBezTo>
                  <a:cubicBezTo>
                    <a:pt x="241" y="23"/>
                    <a:pt x="233" y="26"/>
                    <a:pt x="226" y="32"/>
                  </a:cubicBezTo>
                  <a:cubicBezTo>
                    <a:pt x="226" y="32"/>
                    <a:pt x="227" y="31"/>
                    <a:pt x="227" y="31"/>
                  </a:cubicBezTo>
                  <a:cubicBezTo>
                    <a:pt x="228" y="31"/>
                    <a:pt x="228" y="32"/>
                    <a:pt x="228" y="32"/>
                  </a:cubicBezTo>
                  <a:cubicBezTo>
                    <a:pt x="211" y="12"/>
                    <a:pt x="186" y="0"/>
                    <a:pt x="160" y="0"/>
                  </a:cubicBezTo>
                  <a:cubicBezTo>
                    <a:pt x="133" y="0"/>
                    <a:pt x="108" y="12"/>
                    <a:pt x="91" y="32"/>
                  </a:cubicBezTo>
                  <a:cubicBezTo>
                    <a:pt x="91" y="32"/>
                    <a:pt x="92" y="31"/>
                    <a:pt x="93" y="32"/>
                  </a:cubicBezTo>
                  <a:cubicBezTo>
                    <a:pt x="86" y="28"/>
                    <a:pt x="79" y="27"/>
                    <a:pt x="72" y="27"/>
                  </a:cubicBezTo>
                  <a:cubicBezTo>
                    <a:pt x="48" y="27"/>
                    <a:pt x="29" y="46"/>
                    <a:pt x="29" y="70"/>
                  </a:cubicBezTo>
                  <a:cubicBezTo>
                    <a:pt x="29" y="72"/>
                    <a:pt x="29" y="74"/>
                    <a:pt x="29" y="76"/>
                  </a:cubicBezTo>
                  <a:cubicBezTo>
                    <a:pt x="29" y="75"/>
                    <a:pt x="29" y="75"/>
                    <a:pt x="30" y="74"/>
                  </a:cubicBezTo>
                  <a:cubicBezTo>
                    <a:pt x="30" y="74"/>
                    <a:pt x="31" y="74"/>
                    <a:pt x="31" y="74"/>
                  </a:cubicBezTo>
                  <a:cubicBezTo>
                    <a:pt x="30" y="74"/>
                    <a:pt x="29" y="74"/>
                    <a:pt x="28" y="74"/>
                  </a:cubicBezTo>
                  <a:cubicBezTo>
                    <a:pt x="13" y="74"/>
                    <a:pt x="0" y="87"/>
                    <a:pt x="0" y="103"/>
                  </a:cubicBezTo>
                  <a:cubicBezTo>
                    <a:pt x="0" y="118"/>
                    <a:pt x="13" y="131"/>
                    <a:pt x="28" y="131"/>
                  </a:cubicBezTo>
                  <a:cubicBezTo>
                    <a:pt x="33" y="131"/>
                    <a:pt x="38" y="130"/>
                    <a:pt x="42" y="128"/>
                  </a:cubicBezTo>
                  <a:cubicBezTo>
                    <a:pt x="42" y="128"/>
                    <a:pt x="41" y="128"/>
                    <a:pt x="41" y="127"/>
                  </a:cubicBezTo>
                  <a:cubicBezTo>
                    <a:pt x="40" y="127"/>
                    <a:pt x="40" y="126"/>
                    <a:pt x="40" y="126"/>
                  </a:cubicBezTo>
                  <a:cubicBezTo>
                    <a:pt x="39" y="131"/>
                    <a:pt x="38" y="136"/>
                    <a:pt x="38" y="141"/>
                  </a:cubicBezTo>
                  <a:cubicBezTo>
                    <a:pt x="38" y="171"/>
                    <a:pt x="62" y="195"/>
                    <a:pt x="92" y="195"/>
                  </a:cubicBezTo>
                  <a:cubicBezTo>
                    <a:pt x="108" y="195"/>
                    <a:pt x="123" y="189"/>
                    <a:pt x="133" y="177"/>
                  </a:cubicBezTo>
                  <a:cubicBezTo>
                    <a:pt x="133" y="177"/>
                    <a:pt x="132" y="177"/>
                    <a:pt x="132" y="177"/>
                  </a:cubicBezTo>
                  <a:cubicBezTo>
                    <a:pt x="141" y="180"/>
                    <a:pt x="150" y="181"/>
                    <a:pt x="160" y="181"/>
                  </a:cubicBezTo>
                  <a:cubicBezTo>
                    <a:pt x="176" y="181"/>
                    <a:pt x="193" y="177"/>
                    <a:pt x="207" y="168"/>
                  </a:cubicBezTo>
                  <a:cubicBezTo>
                    <a:pt x="206" y="168"/>
                    <a:pt x="206" y="168"/>
                    <a:pt x="205" y="168"/>
                  </a:cubicBezTo>
                  <a:cubicBezTo>
                    <a:pt x="212" y="176"/>
                    <a:pt x="223" y="181"/>
                    <a:pt x="234" y="181"/>
                  </a:cubicBezTo>
                  <a:cubicBezTo>
                    <a:pt x="250" y="181"/>
                    <a:pt x="264" y="171"/>
                    <a:pt x="269" y="156"/>
                  </a:cubicBezTo>
                  <a:cubicBezTo>
                    <a:pt x="269" y="156"/>
                    <a:pt x="269" y="156"/>
                    <a:pt x="269" y="157"/>
                  </a:cubicBezTo>
                  <a:cubicBezTo>
                    <a:pt x="289" y="148"/>
                    <a:pt x="302" y="127"/>
                    <a:pt x="302" y="105"/>
                  </a:cubicBezTo>
                  <a:close/>
                  <a:moveTo>
                    <a:pt x="267" y="155"/>
                  </a:moveTo>
                  <a:cubicBezTo>
                    <a:pt x="262" y="169"/>
                    <a:pt x="249" y="178"/>
                    <a:pt x="234" y="178"/>
                  </a:cubicBezTo>
                  <a:cubicBezTo>
                    <a:pt x="224" y="178"/>
                    <a:pt x="214" y="174"/>
                    <a:pt x="207" y="166"/>
                  </a:cubicBezTo>
                  <a:cubicBezTo>
                    <a:pt x="207" y="165"/>
                    <a:pt x="206" y="165"/>
                    <a:pt x="206" y="165"/>
                  </a:cubicBezTo>
                  <a:cubicBezTo>
                    <a:pt x="192" y="174"/>
                    <a:pt x="176" y="178"/>
                    <a:pt x="160" y="178"/>
                  </a:cubicBezTo>
                  <a:cubicBezTo>
                    <a:pt x="150" y="178"/>
                    <a:pt x="141" y="177"/>
                    <a:pt x="133" y="174"/>
                  </a:cubicBezTo>
                  <a:cubicBezTo>
                    <a:pt x="132" y="174"/>
                    <a:pt x="132" y="174"/>
                    <a:pt x="131" y="175"/>
                  </a:cubicBezTo>
                  <a:cubicBezTo>
                    <a:pt x="121" y="186"/>
                    <a:pt x="107" y="192"/>
                    <a:pt x="92" y="192"/>
                  </a:cubicBezTo>
                  <a:cubicBezTo>
                    <a:pt x="64" y="192"/>
                    <a:pt x="41" y="169"/>
                    <a:pt x="41" y="141"/>
                  </a:cubicBezTo>
                  <a:cubicBezTo>
                    <a:pt x="41" y="136"/>
                    <a:pt x="42" y="131"/>
                    <a:pt x="43" y="127"/>
                  </a:cubicBezTo>
                  <a:cubicBezTo>
                    <a:pt x="43" y="126"/>
                    <a:pt x="43" y="125"/>
                    <a:pt x="43" y="125"/>
                  </a:cubicBezTo>
                  <a:cubicBezTo>
                    <a:pt x="42" y="125"/>
                    <a:pt x="42" y="125"/>
                    <a:pt x="41" y="125"/>
                  </a:cubicBezTo>
                  <a:cubicBezTo>
                    <a:pt x="37" y="127"/>
                    <a:pt x="33" y="128"/>
                    <a:pt x="28" y="128"/>
                  </a:cubicBezTo>
                  <a:cubicBezTo>
                    <a:pt x="14" y="128"/>
                    <a:pt x="3" y="117"/>
                    <a:pt x="3" y="103"/>
                  </a:cubicBezTo>
                  <a:cubicBezTo>
                    <a:pt x="3" y="88"/>
                    <a:pt x="14" y="77"/>
                    <a:pt x="28" y="77"/>
                  </a:cubicBezTo>
                  <a:cubicBezTo>
                    <a:pt x="29" y="77"/>
                    <a:pt x="30" y="77"/>
                    <a:pt x="31" y="77"/>
                  </a:cubicBezTo>
                  <a:cubicBezTo>
                    <a:pt x="31" y="77"/>
                    <a:pt x="32" y="77"/>
                    <a:pt x="32" y="77"/>
                  </a:cubicBezTo>
                  <a:cubicBezTo>
                    <a:pt x="32" y="76"/>
                    <a:pt x="32" y="76"/>
                    <a:pt x="32" y="75"/>
                  </a:cubicBezTo>
                  <a:cubicBezTo>
                    <a:pt x="32" y="73"/>
                    <a:pt x="32" y="72"/>
                    <a:pt x="32" y="70"/>
                  </a:cubicBezTo>
                  <a:cubicBezTo>
                    <a:pt x="32" y="48"/>
                    <a:pt x="50" y="30"/>
                    <a:pt x="72" y="30"/>
                  </a:cubicBezTo>
                  <a:cubicBezTo>
                    <a:pt x="79" y="30"/>
                    <a:pt x="86" y="31"/>
                    <a:pt x="91" y="34"/>
                  </a:cubicBezTo>
                  <a:cubicBezTo>
                    <a:pt x="92" y="35"/>
                    <a:pt x="93" y="35"/>
                    <a:pt x="93" y="34"/>
                  </a:cubicBezTo>
                  <a:cubicBezTo>
                    <a:pt x="110" y="15"/>
                    <a:pt x="134" y="3"/>
                    <a:pt x="160" y="3"/>
                  </a:cubicBezTo>
                  <a:cubicBezTo>
                    <a:pt x="185" y="3"/>
                    <a:pt x="209" y="15"/>
                    <a:pt x="226" y="34"/>
                  </a:cubicBezTo>
                  <a:cubicBezTo>
                    <a:pt x="226" y="34"/>
                    <a:pt x="227" y="34"/>
                    <a:pt x="227" y="34"/>
                  </a:cubicBezTo>
                  <a:cubicBezTo>
                    <a:pt x="227" y="34"/>
                    <a:pt x="228" y="34"/>
                    <a:pt x="228" y="34"/>
                  </a:cubicBezTo>
                  <a:cubicBezTo>
                    <a:pt x="234" y="29"/>
                    <a:pt x="242" y="26"/>
                    <a:pt x="250" y="26"/>
                  </a:cubicBezTo>
                  <a:cubicBezTo>
                    <a:pt x="267" y="26"/>
                    <a:pt x="281" y="40"/>
                    <a:pt x="281" y="57"/>
                  </a:cubicBezTo>
                  <a:cubicBezTo>
                    <a:pt x="281" y="59"/>
                    <a:pt x="281" y="61"/>
                    <a:pt x="281" y="64"/>
                  </a:cubicBezTo>
                  <a:cubicBezTo>
                    <a:pt x="281" y="64"/>
                    <a:pt x="281" y="65"/>
                    <a:pt x="281" y="65"/>
                  </a:cubicBezTo>
                  <a:cubicBezTo>
                    <a:pt x="293" y="75"/>
                    <a:pt x="299" y="90"/>
                    <a:pt x="299" y="105"/>
                  </a:cubicBezTo>
                  <a:cubicBezTo>
                    <a:pt x="299" y="126"/>
                    <a:pt x="287" y="145"/>
                    <a:pt x="267" y="154"/>
                  </a:cubicBezTo>
                  <a:cubicBezTo>
                    <a:pt x="267" y="154"/>
                    <a:pt x="267" y="154"/>
                    <a:pt x="267" y="155"/>
                  </a:cubicBezTo>
                  <a:close/>
                </a:path>
              </a:pathLst>
            </a:custGeom>
            <a:solidFill>
              <a:srgbClr val="231F20"/>
            </a:solidFill>
            <a:ln w="9525">
              <a:noFill/>
              <a:round/>
              <a:headEnd/>
              <a:tailEnd/>
            </a:ln>
          </p:spPr>
          <p:txBody>
            <a:bodyPr/>
            <a:lstStyle/>
            <a:p>
              <a:endParaRPr lang="zh-TW" altLang="en-US"/>
            </a:p>
          </p:txBody>
        </p:sp>
        <p:sp>
          <p:nvSpPr>
            <p:cNvPr id="12323" name="Freeform 229"/>
            <p:cNvSpPr>
              <a:spLocks/>
            </p:cNvSpPr>
            <p:nvPr/>
          </p:nvSpPr>
          <p:spPr bwMode="auto">
            <a:xfrm>
              <a:off x="2894" y="1947"/>
              <a:ext cx="686" cy="430"/>
            </a:xfrm>
            <a:custGeom>
              <a:avLst/>
              <a:gdLst>
                <a:gd name="T0" fmla="*/ 88300 w 290"/>
                <a:gd name="T1" fmla="*/ 28356 h 182"/>
                <a:gd name="T2" fmla="*/ 85322 w 290"/>
                <a:gd name="T3" fmla="*/ 31281 h 182"/>
                <a:gd name="T4" fmla="*/ 82502 w 290"/>
                <a:gd name="T5" fmla="*/ 29887 h 182"/>
                <a:gd name="T6" fmla="*/ 64664 w 290"/>
                <a:gd name="T7" fmla="*/ 25018 h 182"/>
                <a:gd name="T8" fmla="*/ 29399 w 290"/>
                <a:gd name="T9" fmla="*/ 61258 h 182"/>
                <a:gd name="T10" fmla="*/ 29399 w 290"/>
                <a:gd name="T11" fmla="*/ 66125 h 182"/>
                <a:gd name="T12" fmla="*/ 30272 w 290"/>
                <a:gd name="T13" fmla="*/ 71853 h 182"/>
                <a:gd name="T14" fmla="*/ 21538 w 290"/>
                <a:gd name="T15" fmla="*/ 70612 h 182"/>
                <a:gd name="T16" fmla="*/ 0 w 290"/>
                <a:gd name="T17" fmla="*/ 93204 h 182"/>
                <a:gd name="T18" fmla="*/ 21538 w 290"/>
                <a:gd name="T19" fmla="*/ 114633 h 182"/>
                <a:gd name="T20" fmla="*/ 32443 w 290"/>
                <a:gd name="T21" fmla="*/ 111835 h 182"/>
                <a:gd name="T22" fmla="*/ 43109 w 290"/>
                <a:gd name="T23" fmla="*/ 106099 h 182"/>
                <a:gd name="T24" fmla="*/ 40150 w 290"/>
                <a:gd name="T25" fmla="*/ 117565 h 182"/>
                <a:gd name="T26" fmla="*/ 38229 w 290"/>
                <a:gd name="T27" fmla="*/ 130314 h 182"/>
                <a:gd name="T28" fmla="*/ 84063 w 290"/>
                <a:gd name="T29" fmla="*/ 176671 h 182"/>
                <a:gd name="T30" fmla="*/ 120521 w 290"/>
                <a:gd name="T31" fmla="*/ 160189 h 182"/>
                <a:gd name="T32" fmla="*/ 122652 w 290"/>
                <a:gd name="T33" fmla="*/ 158285 h 182"/>
                <a:gd name="T34" fmla="*/ 125616 w 290"/>
                <a:gd name="T35" fmla="*/ 158949 h 182"/>
                <a:gd name="T36" fmla="*/ 150887 w 290"/>
                <a:gd name="T37" fmla="*/ 163152 h 182"/>
                <a:gd name="T38" fmla="*/ 193968 w 290"/>
                <a:gd name="T39" fmla="*/ 150465 h 182"/>
                <a:gd name="T40" fmla="*/ 196951 w 290"/>
                <a:gd name="T41" fmla="*/ 148355 h 182"/>
                <a:gd name="T42" fmla="*/ 200269 w 290"/>
                <a:gd name="T43" fmla="*/ 152525 h 182"/>
                <a:gd name="T44" fmla="*/ 223378 w 290"/>
                <a:gd name="T45" fmla="*/ 163152 h 182"/>
                <a:gd name="T46" fmla="*/ 251963 w 290"/>
                <a:gd name="T47" fmla="*/ 142576 h 182"/>
                <a:gd name="T48" fmla="*/ 252808 w 290"/>
                <a:gd name="T49" fmla="*/ 140903 h 182"/>
                <a:gd name="T50" fmla="*/ 254939 w 290"/>
                <a:gd name="T51" fmla="*/ 139651 h 182"/>
                <a:gd name="T52" fmla="*/ 284337 w 290"/>
                <a:gd name="T53" fmla="*/ 95354 h 182"/>
                <a:gd name="T54" fmla="*/ 267753 w 290"/>
                <a:gd name="T55" fmla="*/ 59108 h 182"/>
                <a:gd name="T56" fmla="*/ 265622 w 290"/>
                <a:gd name="T57" fmla="*/ 57055 h 182"/>
                <a:gd name="T58" fmla="*/ 265622 w 290"/>
                <a:gd name="T59" fmla="*/ 54246 h 182"/>
                <a:gd name="T60" fmla="*/ 266494 w 290"/>
                <a:gd name="T61" fmla="*/ 48519 h 182"/>
                <a:gd name="T62" fmla="*/ 239158 w 290"/>
                <a:gd name="T63" fmla="*/ 21429 h 182"/>
                <a:gd name="T64" fmla="*/ 220431 w 290"/>
                <a:gd name="T65" fmla="*/ 29228 h 182"/>
                <a:gd name="T66" fmla="*/ 216738 w 290"/>
                <a:gd name="T67" fmla="*/ 32035 h 182"/>
                <a:gd name="T68" fmla="*/ 212726 w 290"/>
                <a:gd name="T69" fmla="*/ 28356 h 182"/>
                <a:gd name="T70" fmla="*/ 150887 w 290"/>
                <a:gd name="T71" fmla="*/ 0 h 182"/>
                <a:gd name="T72" fmla="*/ 88300 w 290"/>
                <a:gd name="T73" fmla="*/ 28356 h 1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0"/>
                <a:gd name="T112" fmla="*/ 0 h 182"/>
                <a:gd name="T113" fmla="*/ 290 w 290"/>
                <a:gd name="T114" fmla="*/ 182 h 1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0" h="182">
                  <a:moveTo>
                    <a:pt x="90" y="29"/>
                  </a:moveTo>
                  <a:cubicBezTo>
                    <a:pt x="87" y="32"/>
                    <a:pt x="87" y="32"/>
                    <a:pt x="87" y="32"/>
                  </a:cubicBezTo>
                  <a:cubicBezTo>
                    <a:pt x="84" y="31"/>
                    <a:pt x="84" y="31"/>
                    <a:pt x="84" y="31"/>
                  </a:cubicBezTo>
                  <a:cubicBezTo>
                    <a:pt x="78" y="28"/>
                    <a:pt x="72" y="26"/>
                    <a:pt x="66" y="26"/>
                  </a:cubicBezTo>
                  <a:cubicBezTo>
                    <a:pt x="46" y="26"/>
                    <a:pt x="30" y="43"/>
                    <a:pt x="30" y="63"/>
                  </a:cubicBezTo>
                  <a:cubicBezTo>
                    <a:pt x="30" y="64"/>
                    <a:pt x="30" y="66"/>
                    <a:pt x="30" y="68"/>
                  </a:cubicBezTo>
                  <a:cubicBezTo>
                    <a:pt x="31" y="74"/>
                    <a:pt x="31" y="74"/>
                    <a:pt x="31" y="74"/>
                  </a:cubicBezTo>
                  <a:cubicBezTo>
                    <a:pt x="22" y="73"/>
                    <a:pt x="22" y="73"/>
                    <a:pt x="22" y="73"/>
                  </a:cubicBezTo>
                  <a:cubicBezTo>
                    <a:pt x="10" y="73"/>
                    <a:pt x="0" y="83"/>
                    <a:pt x="0" y="96"/>
                  </a:cubicBezTo>
                  <a:cubicBezTo>
                    <a:pt x="0" y="108"/>
                    <a:pt x="10" y="118"/>
                    <a:pt x="22" y="118"/>
                  </a:cubicBezTo>
                  <a:cubicBezTo>
                    <a:pt x="26" y="118"/>
                    <a:pt x="30" y="117"/>
                    <a:pt x="33" y="115"/>
                  </a:cubicBezTo>
                  <a:cubicBezTo>
                    <a:pt x="44" y="109"/>
                    <a:pt x="44" y="109"/>
                    <a:pt x="44" y="109"/>
                  </a:cubicBezTo>
                  <a:cubicBezTo>
                    <a:pt x="41" y="121"/>
                    <a:pt x="41" y="121"/>
                    <a:pt x="41" y="121"/>
                  </a:cubicBezTo>
                  <a:cubicBezTo>
                    <a:pt x="39" y="125"/>
                    <a:pt x="39" y="130"/>
                    <a:pt x="39" y="134"/>
                  </a:cubicBezTo>
                  <a:cubicBezTo>
                    <a:pt x="39" y="161"/>
                    <a:pt x="60" y="182"/>
                    <a:pt x="86" y="182"/>
                  </a:cubicBezTo>
                  <a:cubicBezTo>
                    <a:pt x="100" y="182"/>
                    <a:pt x="113" y="176"/>
                    <a:pt x="123" y="165"/>
                  </a:cubicBezTo>
                  <a:cubicBezTo>
                    <a:pt x="125" y="163"/>
                    <a:pt x="125" y="163"/>
                    <a:pt x="125" y="163"/>
                  </a:cubicBezTo>
                  <a:cubicBezTo>
                    <a:pt x="128" y="164"/>
                    <a:pt x="128" y="164"/>
                    <a:pt x="128" y="164"/>
                  </a:cubicBezTo>
                  <a:cubicBezTo>
                    <a:pt x="136" y="167"/>
                    <a:pt x="145" y="168"/>
                    <a:pt x="154" y="168"/>
                  </a:cubicBezTo>
                  <a:cubicBezTo>
                    <a:pt x="169" y="168"/>
                    <a:pt x="184" y="164"/>
                    <a:pt x="198" y="155"/>
                  </a:cubicBezTo>
                  <a:cubicBezTo>
                    <a:pt x="201" y="153"/>
                    <a:pt x="201" y="153"/>
                    <a:pt x="201" y="153"/>
                  </a:cubicBezTo>
                  <a:cubicBezTo>
                    <a:pt x="204" y="157"/>
                    <a:pt x="204" y="157"/>
                    <a:pt x="204" y="157"/>
                  </a:cubicBezTo>
                  <a:cubicBezTo>
                    <a:pt x="210" y="164"/>
                    <a:pt x="219" y="168"/>
                    <a:pt x="228" y="168"/>
                  </a:cubicBezTo>
                  <a:cubicBezTo>
                    <a:pt x="241" y="168"/>
                    <a:pt x="253" y="159"/>
                    <a:pt x="257" y="147"/>
                  </a:cubicBezTo>
                  <a:cubicBezTo>
                    <a:pt x="258" y="145"/>
                    <a:pt x="258" y="145"/>
                    <a:pt x="258" y="145"/>
                  </a:cubicBezTo>
                  <a:cubicBezTo>
                    <a:pt x="260" y="144"/>
                    <a:pt x="260" y="144"/>
                    <a:pt x="260" y="144"/>
                  </a:cubicBezTo>
                  <a:cubicBezTo>
                    <a:pt x="278" y="136"/>
                    <a:pt x="290" y="118"/>
                    <a:pt x="290" y="98"/>
                  </a:cubicBezTo>
                  <a:cubicBezTo>
                    <a:pt x="290" y="84"/>
                    <a:pt x="284" y="70"/>
                    <a:pt x="273" y="61"/>
                  </a:cubicBezTo>
                  <a:cubicBezTo>
                    <a:pt x="271" y="59"/>
                    <a:pt x="271" y="59"/>
                    <a:pt x="271" y="59"/>
                  </a:cubicBezTo>
                  <a:cubicBezTo>
                    <a:pt x="271" y="56"/>
                    <a:pt x="271" y="56"/>
                    <a:pt x="271" y="56"/>
                  </a:cubicBezTo>
                  <a:cubicBezTo>
                    <a:pt x="272" y="54"/>
                    <a:pt x="272" y="52"/>
                    <a:pt x="272" y="50"/>
                  </a:cubicBezTo>
                  <a:cubicBezTo>
                    <a:pt x="272" y="35"/>
                    <a:pt x="259" y="22"/>
                    <a:pt x="244" y="22"/>
                  </a:cubicBezTo>
                  <a:cubicBezTo>
                    <a:pt x="237" y="22"/>
                    <a:pt x="230" y="25"/>
                    <a:pt x="225" y="30"/>
                  </a:cubicBezTo>
                  <a:cubicBezTo>
                    <a:pt x="221" y="33"/>
                    <a:pt x="221" y="33"/>
                    <a:pt x="221" y="33"/>
                  </a:cubicBezTo>
                  <a:cubicBezTo>
                    <a:pt x="217" y="29"/>
                    <a:pt x="217" y="29"/>
                    <a:pt x="217" y="29"/>
                  </a:cubicBezTo>
                  <a:cubicBezTo>
                    <a:pt x="201" y="11"/>
                    <a:pt x="178" y="0"/>
                    <a:pt x="154" y="0"/>
                  </a:cubicBezTo>
                  <a:cubicBezTo>
                    <a:pt x="129" y="0"/>
                    <a:pt x="106" y="11"/>
                    <a:pt x="90" y="29"/>
                  </a:cubicBezTo>
                  <a:close/>
                </a:path>
              </a:pathLst>
            </a:custGeom>
            <a:gradFill rotWithShape="1">
              <a:gsLst>
                <a:gs pos="0">
                  <a:srgbClr val="DEE0E7"/>
                </a:gs>
                <a:gs pos="100000">
                  <a:srgbClr val="A6ACBE"/>
                </a:gs>
              </a:gsLst>
              <a:lin ang="5400000" scaled="1"/>
            </a:gradFill>
            <a:ln w="9525">
              <a:noFill/>
              <a:round/>
              <a:headEnd/>
              <a:tailEnd/>
            </a:ln>
          </p:spPr>
          <p:txBody>
            <a:bodyPr/>
            <a:lstStyle/>
            <a:p>
              <a:endParaRPr lang="zh-TW" altLang="en-US"/>
            </a:p>
          </p:txBody>
        </p:sp>
      </p:grpSp>
      <p:sp>
        <p:nvSpPr>
          <p:cNvPr id="12318" name="Title 141"/>
          <p:cNvSpPr>
            <a:spLocks noGrp="1"/>
          </p:cNvSpPr>
          <p:nvPr>
            <p:ph type="title"/>
          </p:nvPr>
        </p:nvSpPr>
        <p:spPr/>
        <p:txBody>
          <a:bodyPr/>
          <a:lstStyle/>
          <a:p>
            <a:r>
              <a:rPr lang="en-US" altLang="zh-TW" dirty="0" smtClean="0">
                <a:ea typeface="新細明體" charset="-120"/>
              </a:rPr>
              <a:t>Desktop Delivery Vision</a:t>
            </a:r>
          </a:p>
        </p:txBody>
      </p:sp>
      <p:sp>
        <p:nvSpPr>
          <p:cNvPr id="100" name="TextBox 99"/>
          <p:cNvSpPr txBox="1">
            <a:spLocks noChangeArrowheads="1"/>
          </p:cNvSpPr>
          <p:nvPr/>
        </p:nvSpPr>
        <p:spPr bwMode="auto">
          <a:xfrm>
            <a:off x="1193317" y="1403484"/>
            <a:ext cx="2984920" cy="369332"/>
          </a:xfrm>
          <a:prstGeom prst="rect">
            <a:avLst/>
          </a:prstGeom>
          <a:noFill/>
          <a:ln w="9525">
            <a:noFill/>
            <a:miter lim="800000"/>
            <a:headEnd/>
            <a:tailEnd/>
          </a:ln>
        </p:spPr>
        <p:txBody>
          <a:bodyPr wrap="none">
            <a:spAutoFit/>
          </a:bodyPr>
          <a:lstStyle/>
          <a:p>
            <a:r>
              <a:rPr lang="en-US" altLang="zh-TW" b="1" dirty="0" err="1">
                <a:ea typeface="新細明體" charset="-120"/>
              </a:rPr>
              <a:t>XenDesktop</a:t>
            </a:r>
            <a:r>
              <a:rPr lang="en-US" altLang="zh-TW" b="1" dirty="0">
                <a:ea typeface="新細明體" charset="-120"/>
              </a:rPr>
              <a:t> is a Better Way…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00"/>
                                  </p:stCondLst>
                                  <p:childTnLst>
                                    <p:set>
                                      <p:cBhvr>
                                        <p:cTn id="6" dur="1" fill="hold">
                                          <p:stCondLst>
                                            <p:cond delay="0"/>
                                          </p:stCondLst>
                                        </p:cTn>
                                        <p:tgtEl>
                                          <p:spTgt spid="30"/>
                                        </p:tgtEl>
                                        <p:attrNameLst>
                                          <p:attrName>style.visibility</p:attrName>
                                        </p:attrNameLst>
                                      </p:cBhvr>
                                      <p:to>
                                        <p:strVal val="visible"/>
                                      </p:to>
                                    </p:set>
                                  </p:childTnLst>
                                </p:cTn>
                              </p:par>
                            </p:childTnLst>
                          </p:cTn>
                        </p:par>
                        <p:par>
                          <p:cTn id="7" fill="hold">
                            <p:stCondLst>
                              <p:cond delay="300"/>
                            </p:stCondLst>
                            <p:childTnLst>
                              <p:par>
                                <p:cTn id="8" presetID="1" presetClass="entr" presetSubtype="0" fill="hold" grpId="0" nodeType="afterEffect">
                                  <p:stCondLst>
                                    <p:cond delay="3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600"/>
                            </p:stCondLst>
                            <p:childTnLst>
                              <p:par>
                                <p:cTn id="11" presetID="1" presetClass="entr" presetSubtype="0" fill="hold" nodeType="afterEffect">
                                  <p:stCondLst>
                                    <p:cond delay="300"/>
                                  </p:stCondLst>
                                  <p:childTnLst>
                                    <p:set>
                                      <p:cBhvr>
                                        <p:cTn id="12" dur="1" fill="hold">
                                          <p:stCondLst>
                                            <p:cond delay="0"/>
                                          </p:stCondLst>
                                        </p:cTn>
                                        <p:tgtEl>
                                          <p:spTgt spid="29"/>
                                        </p:tgtEl>
                                        <p:attrNameLst>
                                          <p:attrName>style.visibility</p:attrName>
                                        </p:attrNameLst>
                                      </p:cBhvr>
                                      <p:to>
                                        <p:strVal val="visible"/>
                                      </p:to>
                                    </p:set>
                                  </p:childTnLst>
                                </p:cTn>
                              </p:par>
                            </p:childTnLst>
                          </p:cTn>
                        </p:par>
                        <p:par>
                          <p:cTn id="13" fill="hold">
                            <p:stCondLst>
                              <p:cond delay="900"/>
                            </p:stCondLst>
                            <p:childTnLst>
                              <p:par>
                                <p:cTn id="14" presetID="1" presetClass="entr" presetSubtype="0" fill="hold" grpId="0" nodeType="afterEffect">
                                  <p:stCondLst>
                                    <p:cond delay="300"/>
                                  </p:stCondLst>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nodeType="afterEffect">
                                  <p:stCondLst>
                                    <p:cond delay="300"/>
                                  </p:stCondLst>
                                  <p:childTnLst>
                                    <p:set>
                                      <p:cBhvr>
                                        <p:cTn id="18" dur="1" fill="hold">
                                          <p:stCondLst>
                                            <p:cond delay="0"/>
                                          </p:stCondLst>
                                        </p:cTn>
                                        <p:tgtEl>
                                          <p:spTgt spid="28"/>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300"/>
                                  </p:stCondLst>
                                  <p:childTnLst>
                                    <p:set>
                                      <p:cBhvr>
                                        <p:cTn id="21" dur="1" fill="hold">
                                          <p:stCondLst>
                                            <p:cond delay="0"/>
                                          </p:stCondLst>
                                        </p:cTn>
                                        <p:tgtEl>
                                          <p:spTgt spid="19"/>
                                        </p:tgtEl>
                                        <p:attrNameLst>
                                          <p:attrName>style.visibility</p:attrName>
                                        </p:attrNameLst>
                                      </p:cBhvr>
                                      <p:to>
                                        <p:strVal val="visible"/>
                                      </p:to>
                                    </p:set>
                                  </p:childTnLst>
                                </p:cTn>
                              </p:par>
                            </p:childTnLst>
                          </p:cTn>
                        </p:par>
                        <p:par>
                          <p:cTn id="22" fill="hold">
                            <p:stCondLst>
                              <p:cond delay="1800"/>
                            </p:stCondLst>
                            <p:childTnLst>
                              <p:par>
                                <p:cTn id="23" presetID="10" presetClass="entr" presetSubtype="0" fill="hold" grpId="0" nodeType="after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childTnLst>
                          </p:cTn>
                        </p:par>
                        <p:par>
                          <p:cTn id="26" fill="hold">
                            <p:stCondLst>
                              <p:cond delay="2300"/>
                            </p:stCondLst>
                            <p:childTnLst>
                              <p:par>
                                <p:cTn id="27" presetID="1" presetClass="entr" presetSubtype="0" fill="hold" grpId="0" nodeType="afterEffect">
                                  <p:stCondLst>
                                    <p:cond delay="300"/>
                                  </p:stCondLst>
                                  <p:childTnLst>
                                    <p:set>
                                      <p:cBhvr>
                                        <p:cTn id="28" dur="1" fill="hold">
                                          <p:stCondLst>
                                            <p:cond delay="0"/>
                                          </p:stCondLst>
                                        </p:cTn>
                                        <p:tgtEl>
                                          <p:spTgt spid="21"/>
                                        </p:tgtEl>
                                        <p:attrNameLst>
                                          <p:attrName>style.visibility</p:attrName>
                                        </p:attrNameLst>
                                      </p:cBhvr>
                                      <p:to>
                                        <p:strVal val="visible"/>
                                      </p:to>
                                    </p:set>
                                  </p:childTnLst>
                                </p:cTn>
                              </p:par>
                            </p:childTnLst>
                          </p:cTn>
                        </p:par>
                        <p:par>
                          <p:cTn id="29" fill="hold">
                            <p:stCondLst>
                              <p:cond delay="2600"/>
                            </p:stCondLst>
                            <p:childTnLst>
                              <p:par>
                                <p:cTn id="30" presetID="22" presetClass="entr" presetSubtype="8"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par>
                          <p:cTn id="33" fill="hold">
                            <p:stCondLst>
                              <p:cond delay="3100"/>
                            </p:stCondLst>
                            <p:childTnLst>
                              <p:par>
                                <p:cTn id="34" presetID="22" presetClass="entr" presetSubtype="8"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childTnLst>
                          </p:cTn>
                        </p:par>
                        <p:par>
                          <p:cTn id="37" fill="hold">
                            <p:stCondLst>
                              <p:cond delay="3600"/>
                            </p:stCondLst>
                            <p:childTnLst>
                              <p:par>
                                <p:cTn id="38" presetID="22" presetClass="entr" presetSubtype="8"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00"/>
                                        </p:tgtEl>
                                        <p:attrNameLst>
                                          <p:attrName>style.visibility</p:attrName>
                                        </p:attrNameLst>
                                      </p:cBhvr>
                                      <p:to>
                                        <p:strVal val="visible"/>
                                      </p:to>
                                    </p:set>
                                    <p:animEffect transition="in" filter="fade">
                                      <p:cBhvr>
                                        <p:cTn id="4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7" grpId="0" animBg="1"/>
      <p:bldP spid="18" grpId="0" animBg="1"/>
      <p:bldP spid="19" grpId="0" animBg="1"/>
      <p:bldP spid="21" grpId="0"/>
      <p:bldP spid="24" grpId="0"/>
      <p:bldP spid="96" grpId="0"/>
      <p:bldP spid="10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563"/>
          <p:cNvSpPr>
            <a:spLocks noGrp="1"/>
          </p:cNvSpPr>
          <p:nvPr>
            <p:ph type="title"/>
          </p:nvPr>
        </p:nvSpPr>
        <p:spPr>
          <a:xfrm>
            <a:off x="457200" y="274638"/>
            <a:ext cx="8229600" cy="850106"/>
          </a:xfrm>
        </p:spPr>
        <p:txBody>
          <a:bodyPr/>
          <a:lstStyle/>
          <a:p>
            <a:r>
              <a:rPr lang="en-US" altLang="zh-TW" dirty="0" smtClean="0">
                <a:ea typeface="新細明體" charset="-120"/>
              </a:rPr>
              <a:t>Desktop Delivery Components</a:t>
            </a:r>
          </a:p>
        </p:txBody>
      </p:sp>
      <p:sp>
        <p:nvSpPr>
          <p:cNvPr id="256" name="Isosceles Triangle 255"/>
          <p:cNvSpPr/>
          <p:nvPr/>
        </p:nvSpPr>
        <p:spPr>
          <a:xfrm>
            <a:off x="954549" y="2681088"/>
            <a:ext cx="400154" cy="608013"/>
          </a:xfrm>
          <a:prstGeom prst="triangle">
            <a:avLst/>
          </a:prstGeom>
          <a:solidFill>
            <a:schemeClr val="bg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50" name="Rounded Rectangle 249"/>
          <p:cNvSpPr/>
          <p:nvPr/>
        </p:nvSpPr>
        <p:spPr>
          <a:xfrm>
            <a:off x="725890" y="1538087"/>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51" name="TextBox 250"/>
          <p:cNvSpPr txBox="1"/>
          <p:nvPr/>
        </p:nvSpPr>
        <p:spPr>
          <a:xfrm>
            <a:off x="611560" y="1217413"/>
            <a:ext cx="1086133" cy="3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a:solidFill>
                  <a:schemeClr val="tx1"/>
                </a:solidFill>
              </a:rPr>
              <a:t>Support</a:t>
            </a:r>
          </a:p>
        </p:txBody>
      </p:sp>
      <p:pic>
        <p:nvPicPr>
          <p:cNvPr id="255" name="Picture 254" descr="GoToAssist copy trans.gif"/>
          <p:cNvPicPr>
            <a:picLocks noChangeAspect="1"/>
          </p:cNvPicPr>
          <p:nvPr/>
        </p:nvPicPr>
        <p:blipFill>
          <a:blip r:embed="rId3" cstate="print"/>
          <a:srcRect/>
          <a:stretch>
            <a:fillRect/>
          </a:stretch>
        </p:blipFill>
        <p:spPr bwMode="auto">
          <a:xfrm>
            <a:off x="755663" y="1596825"/>
            <a:ext cx="800308" cy="1187450"/>
          </a:xfrm>
          <a:prstGeom prst="rect">
            <a:avLst/>
          </a:prstGeom>
          <a:noFill/>
          <a:ln w="9525">
            <a:noFill/>
            <a:miter lim="800000"/>
            <a:headEnd/>
            <a:tailEnd/>
          </a:ln>
        </p:spPr>
      </p:pic>
      <p:sp>
        <p:nvSpPr>
          <p:cNvPr id="4" name="Freeform 3"/>
          <p:cNvSpPr/>
          <p:nvPr/>
        </p:nvSpPr>
        <p:spPr>
          <a:xfrm>
            <a:off x="5054938" y="2690612"/>
            <a:ext cx="1014677" cy="527050"/>
          </a:xfrm>
          <a:custGeom>
            <a:avLst/>
            <a:gdLst>
              <a:gd name="connsiteX0" fmla="*/ 1048871 w 1353671"/>
              <a:gd name="connsiteY0" fmla="*/ 0 h 770964"/>
              <a:gd name="connsiteX1" fmla="*/ 0 w 1353671"/>
              <a:gd name="connsiteY1" fmla="*/ 762000 h 770964"/>
              <a:gd name="connsiteX2" fmla="*/ 1353671 w 1353671"/>
              <a:gd name="connsiteY2" fmla="*/ 770964 h 770964"/>
              <a:gd name="connsiteX3" fmla="*/ 1048871 w 1353671"/>
              <a:gd name="connsiteY3" fmla="*/ 0 h 770964"/>
            </a:gdLst>
            <a:ahLst/>
            <a:cxnLst>
              <a:cxn ang="0">
                <a:pos x="connsiteX0" y="connsiteY0"/>
              </a:cxn>
              <a:cxn ang="0">
                <a:pos x="connsiteX1" y="connsiteY1"/>
              </a:cxn>
              <a:cxn ang="0">
                <a:pos x="connsiteX2" y="connsiteY2"/>
              </a:cxn>
              <a:cxn ang="0">
                <a:pos x="connsiteX3" y="connsiteY3"/>
              </a:cxn>
            </a:cxnLst>
            <a:rect l="l" t="t" r="r" b="b"/>
            <a:pathLst>
              <a:path w="1353671" h="770964">
                <a:moveTo>
                  <a:pt x="1048871" y="0"/>
                </a:moveTo>
                <a:lnTo>
                  <a:pt x="0" y="762000"/>
                </a:lnTo>
                <a:lnTo>
                  <a:pt x="1353671" y="770964"/>
                </a:lnTo>
                <a:lnTo>
                  <a:pt x="1048871" y="0"/>
                </a:lnTo>
                <a:close/>
              </a:path>
            </a:pathLst>
          </a:custGeom>
          <a:solidFill>
            <a:schemeClr val="bg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zh-TW">
              <a:solidFill>
                <a:srgbClr val="FFFFFF"/>
              </a:solidFill>
            </a:endParaRPr>
          </a:p>
        </p:txBody>
      </p:sp>
      <p:sp>
        <p:nvSpPr>
          <p:cNvPr id="247" name="Rounded Rectangle 246"/>
          <p:cNvSpPr/>
          <p:nvPr/>
        </p:nvSpPr>
        <p:spPr>
          <a:xfrm>
            <a:off x="5464620" y="1538087"/>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48" name="TextBox 247"/>
          <p:cNvSpPr txBox="1"/>
          <p:nvPr/>
        </p:nvSpPr>
        <p:spPr>
          <a:xfrm>
            <a:off x="5203806" y="1217413"/>
            <a:ext cx="1362430" cy="3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a:solidFill>
                  <a:schemeClr val="tx1"/>
                </a:solidFill>
              </a:rPr>
              <a:t>Monitoring</a:t>
            </a:r>
          </a:p>
        </p:txBody>
      </p:sp>
      <p:pic>
        <p:nvPicPr>
          <p:cNvPr id="249" name="Picture 50" descr="EdgeSight_icon"/>
          <p:cNvPicPr>
            <a:picLocks noChangeAspect="1" noChangeArrowheads="1"/>
          </p:cNvPicPr>
          <p:nvPr/>
        </p:nvPicPr>
        <p:blipFill>
          <a:blip r:embed="rId4" cstate="print"/>
          <a:srcRect/>
          <a:stretch>
            <a:fillRect/>
          </a:stretch>
        </p:blipFill>
        <p:spPr bwMode="auto">
          <a:xfrm>
            <a:off x="5505112" y="1596825"/>
            <a:ext cx="791972" cy="1173162"/>
          </a:xfrm>
          <a:prstGeom prst="rect">
            <a:avLst/>
          </a:prstGeom>
          <a:noFill/>
          <a:ln w="9525" algn="ctr">
            <a:noFill/>
            <a:miter lim="800000"/>
            <a:headEnd/>
            <a:tailEnd/>
          </a:ln>
        </p:spPr>
      </p:pic>
      <p:cxnSp>
        <p:nvCxnSpPr>
          <p:cNvPr id="2" name="Straight Arrow Connector 1"/>
          <p:cNvCxnSpPr>
            <a:cxnSpLocks noChangeShapeType="1"/>
          </p:cNvCxnSpPr>
          <p:nvPr/>
        </p:nvCxnSpPr>
        <p:spPr bwMode="auto">
          <a:xfrm rot="10800000">
            <a:off x="1575026" y="3925687"/>
            <a:ext cx="3180988" cy="6350"/>
          </a:xfrm>
          <a:prstGeom prst="straightConnector1">
            <a:avLst/>
          </a:prstGeom>
          <a:noFill/>
          <a:ln w="114300">
            <a:solidFill>
              <a:schemeClr val="accent1"/>
            </a:solidFill>
            <a:round/>
            <a:headEnd/>
            <a:tailEnd type="triangle" w="sm" len="med"/>
          </a:ln>
        </p:spPr>
      </p:cxnSp>
      <p:sp>
        <p:nvSpPr>
          <p:cNvPr id="3" name="Rounded Rectangle 2"/>
          <p:cNvSpPr/>
          <p:nvPr/>
        </p:nvSpPr>
        <p:spPr>
          <a:xfrm>
            <a:off x="4778641" y="3214487"/>
            <a:ext cx="1543452" cy="3074988"/>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5" name="Rounded Rectangle 4"/>
          <p:cNvSpPr/>
          <p:nvPr/>
        </p:nvSpPr>
        <p:spPr>
          <a:xfrm>
            <a:off x="725890" y="3290687"/>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6" name="Rounded Rectangle 5"/>
          <p:cNvSpPr/>
          <p:nvPr/>
        </p:nvSpPr>
        <p:spPr>
          <a:xfrm>
            <a:off x="3635344" y="3325612"/>
            <a:ext cx="857473" cy="1143000"/>
          </a:xfrm>
          <a:prstGeom prst="roundRect">
            <a:avLst>
              <a:gd name="adj" fmla="val 4688"/>
            </a:avLst>
          </a:prstGeom>
          <a:solidFill>
            <a:schemeClr val="bg1">
              <a:lumMod val="85000"/>
            </a:schemeClr>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8" name="Rounded Rectangle 7"/>
          <p:cNvSpPr/>
          <p:nvPr/>
        </p:nvSpPr>
        <p:spPr>
          <a:xfrm>
            <a:off x="7274842" y="3217663"/>
            <a:ext cx="1179026" cy="3071813"/>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34" name="Rectangle 33"/>
          <p:cNvSpPr/>
          <p:nvPr/>
        </p:nvSpPr>
        <p:spPr>
          <a:xfrm>
            <a:off x="5128802" y="3519270"/>
            <a:ext cx="880762" cy="12192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5" name="Straight Arrow Connector 34"/>
          <p:cNvCxnSpPr>
            <a:cxnSpLocks noChangeShapeType="1"/>
          </p:cNvCxnSpPr>
          <p:nvPr/>
        </p:nvCxnSpPr>
        <p:spPr bwMode="auto">
          <a:xfrm rot="10800000">
            <a:off x="6322093" y="3714550"/>
            <a:ext cx="1086133" cy="1587"/>
          </a:xfrm>
          <a:prstGeom prst="straightConnector1">
            <a:avLst/>
          </a:prstGeom>
          <a:noFill/>
          <a:ln w="114300">
            <a:solidFill>
              <a:srgbClr val="70A426"/>
            </a:solidFill>
            <a:round/>
            <a:headEnd/>
            <a:tailEnd type="triangle" w="sm" len="med"/>
          </a:ln>
        </p:spPr>
      </p:cxnSp>
      <p:cxnSp>
        <p:nvCxnSpPr>
          <p:cNvPr id="36" name="Straight Arrow Connector 35"/>
          <p:cNvCxnSpPr>
            <a:cxnSpLocks noChangeShapeType="1"/>
          </p:cNvCxnSpPr>
          <p:nvPr/>
        </p:nvCxnSpPr>
        <p:spPr bwMode="auto">
          <a:xfrm rot="10800000">
            <a:off x="6322093" y="4725787"/>
            <a:ext cx="1086133" cy="1588"/>
          </a:xfrm>
          <a:prstGeom prst="straightConnector1">
            <a:avLst/>
          </a:prstGeom>
          <a:noFill/>
          <a:ln w="114300">
            <a:solidFill>
              <a:srgbClr val="00B0F0"/>
            </a:solidFill>
            <a:round/>
            <a:headEnd/>
            <a:tailEnd type="triangle" w="sm" len="med"/>
          </a:ln>
        </p:spPr>
      </p:cxnSp>
      <p:grpSp>
        <p:nvGrpSpPr>
          <p:cNvPr id="7" name="Group 60"/>
          <p:cNvGrpSpPr>
            <a:grpSpLocks/>
          </p:cNvGrpSpPr>
          <p:nvPr/>
        </p:nvGrpSpPr>
        <p:grpSpPr bwMode="auto">
          <a:xfrm>
            <a:off x="5515831" y="3366888"/>
            <a:ext cx="227468" cy="644525"/>
            <a:chOff x="1905000" y="3254375"/>
            <a:chExt cx="482600" cy="1025525"/>
          </a:xfrm>
        </p:grpSpPr>
        <p:grpSp>
          <p:nvGrpSpPr>
            <p:cNvPr id="9" name="Group 174"/>
            <p:cNvGrpSpPr>
              <a:grpSpLocks/>
            </p:cNvGrpSpPr>
            <p:nvPr/>
          </p:nvGrpSpPr>
          <p:grpSpPr bwMode="auto">
            <a:xfrm>
              <a:off x="1905000" y="3886200"/>
              <a:ext cx="482600" cy="393700"/>
              <a:chOff x="3598" y="2782"/>
              <a:chExt cx="454" cy="369"/>
            </a:xfrm>
          </p:grpSpPr>
          <p:sp>
            <p:nvSpPr>
              <p:cNvPr id="1485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486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86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86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86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86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0" name="Group 174"/>
            <p:cNvGrpSpPr>
              <a:grpSpLocks/>
            </p:cNvGrpSpPr>
            <p:nvPr/>
          </p:nvGrpSpPr>
          <p:grpSpPr bwMode="auto">
            <a:xfrm>
              <a:off x="1905000" y="3568700"/>
              <a:ext cx="482600" cy="393700"/>
              <a:chOff x="3598" y="2782"/>
              <a:chExt cx="454" cy="369"/>
            </a:xfrm>
          </p:grpSpPr>
          <p:sp>
            <p:nvSpPr>
              <p:cNvPr id="1485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485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85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85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85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85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1" name="Group 174"/>
            <p:cNvGrpSpPr>
              <a:grpSpLocks/>
            </p:cNvGrpSpPr>
            <p:nvPr/>
          </p:nvGrpSpPr>
          <p:grpSpPr bwMode="auto">
            <a:xfrm>
              <a:off x="1905000" y="3254375"/>
              <a:ext cx="482600" cy="393700"/>
              <a:chOff x="3598" y="2782"/>
              <a:chExt cx="454" cy="369"/>
            </a:xfrm>
          </p:grpSpPr>
          <p:sp>
            <p:nvSpPr>
              <p:cNvPr id="1484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484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84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85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85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85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2" name="Group 61"/>
          <p:cNvGrpSpPr>
            <a:grpSpLocks/>
          </p:cNvGrpSpPr>
          <p:nvPr/>
        </p:nvGrpSpPr>
        <p:grpSpPr bwMode="auto">
          <a:xfrm>
            <a:off x="5287171" y="3427213"/>
            <a:ext cx="227468" cy="644525"/>
            <a:chOff x="1905000" y="3254375"/>
            <a:chExt cx="482600" cy="1025525"/>
          </a:xfrm>
        </p:grpSpPr>
        <p:grpSp>
          <p:nvGrpSpPr>
            <p:cNvPr id="13" name="Group 174"/>
            <p:cNvGrpSpPr>
              <a:grpSpLocks/>
            </p:cNvGrpSpPr>
            <p:nvPr/>
          </p:nvGrpSpPr>
          <p:grpSpPr bwMode="auto">
            <a:xfrm>
              <a:off x="1905000" y="3886200"/>
              <a:ext cx="482600" cy="393700"/>
              <a:chOff x="3598" y="2782"/>
              <a:chExt cx="454" cy="369"/>
            </a:xfrm>
          </p:grpSpPr>
          <p:sp>
            <p:nvSpPr>
              <p:cNvPr id="1483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483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84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84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84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84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4" name="Group 174"/>
            <p:cNvGrpSpPr>
              <a:grpSpLocks/>
            </p:cNvGrpSpPr>
            <p:nvPr/>
          </p:nvGrpSpPr>
          <p:grpSpPr bwMode="auto">
            <a:xfrm>
              <a:off x="1905000" y="3568700"/>
              <a:ext cx="482600" cy="393700"/>
              <a:chOff x="3598" y="2782"/>
              <a:chExt cx="454" cy="369"/>
            </a:xfrm>
          </p:grpSpPr>
          <p:sp>
            <p:nvSpPr>
              <p:cNvPr id="1483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483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83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83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83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83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5" name="Group 174"/>
            <p:cNvGrpSpPr>
              <a:grpSpLocks/>
            </p:cNvGrpSpPr>
            <p:nvPr/>
          </p:nvGrpSpPr>
          <p:grpSpPr bwMode="auto">
            <a:xfrm>
              <a:off x="1905000" y="3254375"/>
              <a:ext cx="482600" cy="393700"/>
              <a:chOff x="3598" y="2782"/>
              <a:chExt cx="454" cy="369"/>
            </a:xfrm>
          </p:grpSpPr>
          <p:sp>
            <p:nvSpPr>
              <p:cNvPr id="1482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482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82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82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83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83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6" name="Group 83"/>
          <p:cNvGrpSpPr>
            <a:grpSpLocks/>
          </p:cNvGrpSpPr>
          <p:nvPr/>
        </p:nvGrpSpPr>
        <p:grpSpPr bwMode="auto">
          <a:xfrm>
            <a:off x="5057321" y="3481188"/>
            <a:ext cx="227469" cy="644525"/>
            <a:chOff x="1905000" y="3254375"/>
            <a:chExt cx="482600" cy="1025525"/>
          </a:xfrm>
        </p:grpSpPr>
        <p:grpSp>
          <p:nvGrpSpPr>
            <p:cNvPr id="17" name="Group 174"/>
            <p:cNvGrpSpPr>
              <a:grpSpLocks/>
            </p:cNvGrpSpPr>
            <p:nvPr/>
          </p:nvGrpSpPr>
          <p:grpSpPr bwMode="auto">
            <a:xfrm>
              <a:off x="1905000" y="3886200"/>
              <a:ext cx="482600" cy="393700"/>
              <a:chOff x="3598" y="2782"/>
              <a:chExt cx="454" cy="369"/>
            </a:xfrm>
          </p:grpSpPr>
          <p:sp>
            <p:nvSpPr>
              <p:cNvPr id="1481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481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81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82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82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82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8" name="Group 174"/>
            <p:cNvGrpSpPr>
              <a:grpSpLocks/>
            </p:cNvGrpSpPr>
            <p:nvPr/>
          </p:nvGrpSpPr>
          <p:grpSpPr bwMode="auto">
            <a:xfrm>
              <a:off x="1905000" y="3568700"/>
              <a:ext cx="482600" cy="393700"/>
              <a:chOff x="3598" y="2782"/>
              <a:chExt cx="454" cy="369"/>
            </a:xfrm>
          </p:grpSpPr>
          <p:sp>
            <p:nvSpPr>
              <p:cNvPr id="1481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481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81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81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81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81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9" name="Group 174"/>
            <p:cNvGrpSpPr>
              <a:grpSpLocks/>
            </p:cNvGrpSpPr>
            <p:nvPr/>
          </p:nvGrpSpPr>
          <p:grpSpPr bwMode="auto">
            <a:xfrm>
              <a:off x="1905000" y="3254375"/>
              <a:ext cx="482600" cy="393700"/>
              <a:chOff x="3598" y="2782"/>
              <a:chExt cx="454" cy="369"/>
            </a:xfrm>
          </p:grpSpPr>
          <p:sp>
            <p:nvSpPr>
              <p:cNvPr id="1480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480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80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80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80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81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0" name="Group 969"/>
          <p:cNvGrpSpPr>
            <a:grpSpLocks/>
          </p:cNvGrpSpPr>
          <p:nvPr/>
        </p:nvGrpSpPr>
        <p:grpSpPr bwMode="auto">
          <a:xfrm>
            <a:off x="5228815" y="3446263"/>
            <a:ext cx="685979" cy="758825"/>
            <a:chOff x="5400675" y="3130356"/>
            <a:chExt cx="914400" cy="758825"/>
          </a:xfrm>
        </p:grpSpPr>
        <p:grpSp>
          <p:nvGrpSpPr>
            <p:cNvPr id="21" name="Group 60"/>
            <p:cNvGrpSpPr>
              <a:grpSpLocks/>
            </p:cNvGrpSpPr>
            <p:nvPr/>
          </p:nvGrpSpPr>
          <p:grpSpPr bwMode="auto">
            <a:xfrm>
              <a:off x="6011769" y="3130358"/>
              <a:ext cx="303306" cy="644525"/>
              <a:chOff x="1905000" y="3254375"/>
              <a:chExt cx="482600" cy="1025525"/>
            </a:xfrm>
          </p:grpSpPr>
          <p:grpSp>
            <p:nvGrpSpPr>
              <p:cNvPr id="22" name="Group 174"/>
              <p:cNvGrpSpPr>
                <a:grpSpLocks/>
              </p:cNvGrpSpPr>
              <p:nvPr/>
            </p:nvGrpSpPr>
            <p:grpSpPr bwMode="auto">
              <a:xfrm>
                <a:off x="1905000" y="3886200"/>
                <a:ext cx="482600" cy="393700"/>
                <a:chOff x="3598" y="2782"/>
                <a:chExt cx="454" cy="369"/>
              </a:xfrm>
            </p:grpSpPr>
            <p:sp>
              <p:nvSpPr>
                <p:cNvPr id="1479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479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79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79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80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80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3" name="Group 174"/>
              <p:cNvGrpSpPr>
                <a:grpSpLocks/>
              </p:cNvGrpSpPr>
              <p:nvPr/>
            </p:nvGrpSpPr>
            <p:grpSpPr bwMode="auto">
              <a:xfrm>
                <a:off x="1905000" y="3568700"/>
                <a:ext cx="482600" cy="393700"/>
                <a:chOff x="3598" y="2782"/>
                <a:chExt cx="454" cy="369"/>
              </a:xfrm>
            </p:grpSpPr>
            <p:sp>
              <p:nvSpPr>
                <p:cNvPr id="1479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479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79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79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79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79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4" name="Group 174"/>
              <p:cNvGrpSpPr>
                <a:grpSpLocks/>
              </p:cNvGrpSpPr>
              <p:nvPr/>
            </p:nvGrpSpPr>
            <p:grpSpPr bwMode="auto">
              <a:xfrm>
                <a:off x="1905000" y="3254375"/>
                <a:ext cx="482600" cy="393700"/>
                <a:chOff x="3598" y="2782"/>
                <a:chExt cx="454" cy="369"/>
              </a:xfrm>
            </p:grpSpPr>
            <p:sp>
              <p:nvSpPr>
                <p:cNvPr id="1478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478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78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78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78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78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5" name="Group 61"/>
            <p:cNvGrpSpPr>
              <a:grpSpLocks/>
            </p:cNvGrpSpPr>
            <p:nvPr/>
          </p:nvGrpSpPr>
          <p:grpSpPr bwMode="auto">
            <a:xfrm>
              <a:off x="5706969" y="3190683"/>
              <a:ext cx="303306" cy="644525"/>
              <a:chOff x="1905000" y="3254375"/>
              <a:chExt cx="482600" cy="1025525"/>
            </a:xfrm>
          </p:grpSpPr>
          <p:grpSp>
            <p:nvGrpSpPr>
              <p:cNvPr id="26" name="Group 174"/>
              <p:cNvGrpSpPr>
                <a:grpSpLocks/>
              </p:cNvGrpSpPr>
              <p:nvPr/>
            </p:nvGrpSpPr>
            <p:grpSpPr bwMode="auto">
              <a:xfrm>
                <a:off x="1905000" y="3886200"/>
                <a:ext cx="482600" cy="393700"/>
                <a:chOff x="3598" y="2782"/>
                <a:chExt cx="454" cy="369"/>
              </a:xfrm>
            </p:grpSpPr>
            <p:sp>
              <p:nvSpPr>
                <p:cNvPr id="1477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477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77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77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77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78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7" name="Group 174"/>
              <p:cNvGrpSpPr>
                <a:grpSpLocks/>
              </p:cNvGrpSpPr>
              <p:nvPr/>
            </p:nvGrpSpPr>
            <p:grpSpPr bwMode="auto">
              <a:xfrm>
                <a:off x="1905000" y="3568700"/>
                <a:ext cx="482600" cy="393700"/>
                <a:chOff x="3598" y="2782"/>
                <a:chExt cx="454" cy="369"/>
              </a:xfrm>
            </p:grpSpPr>
            <p:sp>
              <p:nvSpPr>
                <p:cNvPr id="1476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477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77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77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77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77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 name="Group 174"/>
              <p:cNvGrpSpPr>
                <a:grpSpLocks/>
              </p:cNvGrpSpPr>
              <p:nvPr/>
            </p:nvGrpSpPr>
            <p:grpSpPr bwMode="auto">
              <a:xfrm>
                <a:off x="1905000" y="3254375"/>
                <a:ext cx="482600" cy="393700"/>
                <a:chOff x="3598" y="2782"/>
                <a:chExt cx="454" cy="369"/>
              </a:xfrm>
            </p:grpSpPr>
            <p:sp>
              <p:nvSpPr>
                <p:cNvPr id="1476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476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76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76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76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76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9" name="Group 83"/>
            <p:cNvGrpSpPr>
              <a:grpSpLocks/>
            </p:cNvGrpSpPr>
            <p:nvPr/>
          </p:nvGrpSpPr>
          <p:grpSpPr bwMode="auto">
            <a:xfrm>
              <a:off x="5400675" y="3244658"/>
              <a:ext cx="303306" cy="644525"/>
              <a:chOff x="1905000" y="3254375"/>
              <a:chExt cx="482600" cy="1025525"/>
            </a:xfrm>
          </p:grpSpPr>
          <p:grpSp>
            <p:nvGrpSpPr>
              <p:cNvPr id="30" name="Group 174"/>
              <p:cNvGrpSpPr>
                <a:grpSpLocks/>
              </p:cNvGrpSpPr>
              <p:nvPr/>
            </p:nvGrpSpPr>
            <p:grpSpPr bwMode="auto">
              <a:xfrm>
                <a:off x="1905000" y="3886200"/>
                <a:ext cx="482600" cy="393700"/>
                <a:chOff x="3598" y="2782"/>
                <a:chExt cx="454" cy="369"/>
              </a:xfrm>
            </p:grpSpPr>
            <p:sp>
              <p:nvSpPr>
                <p:cNvPr id="1475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475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75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75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75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75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1" name="Group 174"/>
              <p:cNvGrpSpPr>
                <a:grpSpLocks/>
              </p:cNvGrpSpPr>
              <p:nvPr/>
            </p:nvGrpSpPr>
            <p:grpSpPr bwMode="auto">
              <a:xfrm>
                <a:off x="1905000" y="3568700"/>
                <a:ext cx="482600" cy="393700"/>
                <a:chOff x="3598" y="2782"/>
                <a:chExt cx="454" cy="369"/>
              </a:xfrm>
            </p:grpSpPr>
            <p:sp>
              <p:nvSpPr>
                <p:cNvPr id="1474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474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75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75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75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75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4736" name="Group 174"/>
              <p:cNvGrpSpPr>
                <a:grpSpLocks/>
              </p:cNvGrpSpPr>
              <p:nvPr/>
            </p:nvGrpSpPr>
            <p:grpSpPr bwMode="auto">
              <a:xfrm>
                <a:off x="1905000" y="3254375"/>
                <a:ext cx="482600" cy="393700"/>
                <a:chOff x="3598" y="2782"/>
                <a:chExt cx="454" cy="369"/>
              </a:xfrm>
            </p:grpSpPr>
            <p:sp>
              <p:nvSpPr>
                <p:cNvPr id="1474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474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74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74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74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74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grpSp>
        <p:nvGrpSpPr>
          <p:cNvPr id="14737" name="Group 970"/>
          <p:cNvGrpSpPr>
            <a:grpSpLocks/>
          </p:cNvGrpSpPr>
          <p:nvPr/>
        </p:nvGrpSpPr>
        <p:grpSpPr bwMode="auto">
          <a:xfrm>
            <a:off x="5414601" y="3528813"/>
            <a:ext cx="685979" cy="758825"/>
            <a:chOff x="5648325" y="3212906"/>
            <a:chExt cx="914400" cy="758825"/>
          </a:xfrm>
        </p:grpSpPr>
        <p:grpSp>
          <p:nvGrpSpPr>
            <p:cNvPr id="14738" name="Group 60"/>
            <p:cNvGrpSpPr>
              <a:grpSpLocks/>
            </p:cNvGrpSpPr>
            <p:nvPr/>
          </p:nvGrpSpPr>
          <p:grpSpPr bwMode="auto">
            <a:xfrm>
              <a:off x="6259419" y="3212908"/>
              <a:ext cx="303306" cy="644525"/>
              <a:chOff x="1905000" y="3254375"/>
              <a:chExt cx="482600" cy="1025525"/>
            </a:xfrm>
          </p:grpSpPr>
          <p:grpSp>
            <p:nvGrpSpPr>
              <p:cNvPr id="14739" name="Group 174"/>
              <p:cNvGrpSpPr>
                <a:grpSpLocks/>
              </p:cNvGrpSpPr>
              <p:nvPr/>
            </p:nvGrpSpPr>
            <p:grpSpPr bwMode="auto">
              <a:xfrm>
                <a:off x="1905000" y="3886200"/>
                <a:ext cx="482600" cy="393700"/>
                <a:chOff x="3598" y="2782"/>
                <a:chExt cx="454" cy="369"/>
              </a:xfrm>
            </p:grpSpPr>
            <p:sp>
              <p:nvSpPr>
                <p:cNvPr id="1473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473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73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73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73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73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4740" name="Group 174"/>
              <p:cNvGrpSpPr>
                <a:grpSpLocks/>
              </p:cNvGrpSpPr>
              <p:nvPr/>
            </p:nvGrpSpPr>
            <p:grpSpPr bwMode="auto">
              <a:xfrm>
                <a:off x="1905000" y="3568700"/>
                <a:ext cx="482600" cy="393700"/>
                <a:chOff x="3598" y="2782"/>
                <a:chExt cx="454" cy="369"/>
              </a:xfrm>
            </p:grpSpPr>
            <p:sp>
              <p:nvSpPr>
                <p:cNvPr id="1472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472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72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72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72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72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4741" name="Group 174"/>
              <p:cNvGrpSpPr>
                <a:grpSpLocks/>
              </p:cNvGrpSpPr>
              <p:nvPr/>
            </p:nvGrpSpPr>
            <p:grpSpPr bwMode="auto">
              <a:xfrm>
                <a:off x="1905000" y="3254375"/>
                <a:ext cx="482600" cy="393700"/>
                <a:chOff x="3598" y="2782"/>
                <a:chExt cx="454" cy="369"/>
              </a:xfrm>
            </p:grpSpPr>
            <p:sp>
              <p:nvSpPr>
                <p:cNvPr id="1471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471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72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72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72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72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32" name="Group 61"/>
            <p:cNvGrpSpPr>
              <a:grpSpLocks/>
            </p:cNvGrpSpPr>
            <p:nvPr/>
          </p:nvGrpSpPr>
          <p:grpSpPr bwMode="auto">
            <a:xfrm>
              <a:off x="5954619" y="3273233"/>
              <a:ext cx="303306" cy="644525"/>
              <a:chOff x="1905000" y="3254375"/>
              <a:chExt cx="482600" cy="1025525"/>
            </a:xfrm>
          </p:grpSpPr>
          <p:grpSp>
            <p:nvGrpSpPr>
              <p:cNvPr id="33" name="Group 174"/>
              <p:cNvGrpSpPr>
                <a:grpSpLocks/>
              </p:cNvGrpSpPr>
              <p:nvPr/>
            </p:nvGrpSpPr>
            <p:grpSpPr bwMode="auto">
              <a:xfrm>
                <a:off x="1905000" y="3886200"/>
                <a:ext cx="482600" cy="393700"/>
                <a:chOff x="3598" y="2782"/>
                <a:chExt cx="454" cy="369"/>
              </a:xfrm>
            </p:grpSpPr>
            <p:sp>
              <p:nvSpPr>
                <p:cNvPr id="1470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471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71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71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71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71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7" name="Group 174"/>
              <p:cNvGrpSpPr>
                <a:grpSpLocks/>
              </p:cNvGrpSpPr>
              <p:nvPr/>
            </p:nvGrpSpPr>
            <p:grpSpPr bwMode="auto">
              <a:xfrm>
                <a:off x="1905000" y="3568700"/>
                <a:ext cx="482600" cy="393700"/>
                <a:chOff x="3598" y="2782"/>
                <a:chExt cx="454" cy="369"/>
              </a:xfrm>
            </p:grpSpPr>
            <p:sp>
              <p:nvSpPr>
                <p:cNvPr id="1470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470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70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70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70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70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8" name="Group 174"/>
              <p:cNvGrpSpPr>
                <a:grpSpLocks/>
              </p:cNvGrpSpPr>
              <p:nvPr/>
            </p:nvGrpSpPr>
            <p:grpSpPr bwMode="auto">
              <a:xfrm>
                <a:off x="1905000" y="3254375"/>
                <a:ext cx="482600" cy="393700"/>
                <a:chOff x="3598" y="2782"/>
                <a:chExt cx="454" cy="369"/>
              </a:xfrm>
            </p:grpSpPr>
            <p:sp>
              <p:nvSpPr>
                <p:cNvPr id="1469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469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69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70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70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70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39" name="Group 83"/>
            <p:cNvGrpSpPr>
              <a:grpSpLocks/>
            </p:cNvGrpSpPr>
            <p:nvPr/>
          </p:nvGrpSpPr>
          <p:grpSpPr bwMode="auto">
            <a:xfrm>
              <a:off x="5648325" y="3327208"/>
              <a:ext cx="303306" cy="644525"/>
              <a:chOff x="1905000" y="3254375"/>
              <a:chExt cx="482600" cy="1025525"/>
            </a:xfrm>
          </p:grpSpPr>
          <p:grpSp>
            <p:nvGrpSpPr>
              <p:cNvPr id="40" name="Group 174"/>
              <p:cNvGrpSpPr>
                <a:grpSpLocks/>
              </p:cNvGrpSpPr>
              <p:nvPr/>
            </p:nvGrpSpPr>
            <p:grpSpPr bwMode="auto">
              <a:xfrm>
                <a:off x="1905000" y="3886200"/>
                <a:ext cx="482600" cy="393700"/>
                <a:chOff x="3598" y="2782"/>
                <a:chExt cx="454" cy="369"/>
              </a:xfrm>
            </p:grpSpPr>
            <p:sp>
              <p:nvSpPr>
                <p:cNvPr id="1468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468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69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69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69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69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41" name="Group 174"/>
              <p:cNvGrpSpPr>
                <a:grpSpLocks/>
              </p:cNvGrpSpPr>
              <p:nvPr/>
            </p:nvGrpSpPr>
            <p:grpSpPr bwMode="auto">
              <a:xfrm>
                <a:off x="1905000" y="3568700"/>
                <a:ext cx="482600" cy="393700"/>
                <a:chOff x="3598" y="2782"/>
                <a:chExt cx="454" cy="369"/>
              </a:xfrm>
            </p:grpSpPr>
            <p:sp>
              <p:nvSpPr>
                <p:cNvPr id="1468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468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68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68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68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68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42" name="Group 174"/>
              <p:cNvGrpSpPr>
                <a:grpSpLocks/>
              </p:cNvGrpSpPr>
              <p:nvPr/>
            </p:nvGrpSpPr>
            <p:grpSpPr bwMode="auto">
              <a:xfrm>
                <a:off x="1905000" y="3254375"/>
                <a:ext cx="482600" cy="393700"/>
                <a:chOff x="3598" y="2782"/>
                <a:chExt cx="454" cy="369"/>
              </a:xfrm>
            </p:grpSpPr>
            <p:sp>
              <p:nvSpPr>
                <p:cNvPr id="1467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467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67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67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68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68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cxnSp>
        <p:nvCxnSpPr>
          <p:cNvPr id="237" name="Straight Arrow Connector 236"/>
          <p:cNvCxnSpPr>
            <a:cxnSpLocks noChangeShapeType="1"/>
          </p:cNvCxnSpPr>
          <p:nvPr/>
        </p:nvCxnSpPr>
        <p:spPr bwMode="auto">
          <a:xfrm rot="10800000">
            <a:off x="6322093" y="5717976"/>
            <a:ext cx="1086133" cy="1587"/>
          </a:xfrm>
          <a:prstGeom prst="straightConnector1">
            <a:avLst/>
          </a:prstGeom>
          <a:noFill/>
          <a:ln w="114300">
            <a:solidFill>
              <a:srgbClr val="FFDB43"/>
            </a:solidFill>
            <a:round/>
            <a:headEnd/>
            <a:tailEnd type="triangle" w="sm" len="med"/>
          </a:ln>
        </p:spPr>
      </p:cxnSp>
      <p:sp>
        <p:nvSpPr>
          <p:cNvPr id="238" name="TextBox 237"/>
          <p:cNvSpPr txBox="1"/>
          <p:nvPr/>
        </p:nvSpPr>
        <p:spPr>
          <a:xfrm>
            <a:off x="4492818" y="6289575"/>
            <a:ext cx="241252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en-US" sz="1400" b="1" dirty="0">
                <a:solidFill>
                  <a:schemeClr val="tx1"/>
                </a:solidFill>
              </a:rPr>
              <a:t>Virtual Desktop Infrastructure</a:t>
            </a:r>
          </a:p>
        </p:txBody>
      </p:sp>
      <p:sp>
        <p:nvSpPr>
          <p:cNvPr id="239" name="TextBox 238"/>
          <p:cNvSpPr txBox="1"/>
          <p:nvPr/>
        </p:nvSpPr>
        <p:spPr>
          <a:xfrm>
            <a:off x="897385" y="4509987"/>
            <a:ext cx="59766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en-US" sz="1400" b="1" dirty="0">
                <a:solidFill>
                  <a:schemeClr val="tx1"/>
                </a:solidFill>
              </a:rPr>
              <a:t>Users</a:t>
            </a:r>
          </a:p>
        </p:txBody>
      </p:sp>
      <p:sp>
        <p:nvSpPr>
          <p:cNvPr id="240" name="Rounded Rectangle 239"/>
          <p:cNvSpPr/>
          <p:nvPr/>
        </p:nvSpPr>
        <p:spPr>
          <a:xfrm>
            <a:off x="3612716" y="1538087"/>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41" name="TextBox 240"/>
          <p:cNvSpPr txBox="1"/>
          <p:nvPr/>
        </p:nvSpPr>
        <p:spPr>
          <a:xfrm>
            <a:off x="3393584" y="1217413"/>
            <a:ext cx="1362430" cy="3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a:solidFill>
                  <a:schemeClr val="tx1"/>
                </a:solidFill>
              </a:rPr>
              <a:t>Brokering</a:t>
            </a:r>
          </a:p>
        </p:txBody>
      </p:sp>
      <p:pic>
        <p:nvPicPr>
          <p:cNvPr id="14365" name="Picture 24" descr="DesktopServer_icon"/>
          <p:cNvPicPr>
            <a:picLocks noChangeAspect="1" noChangeArrowheads="1"/>
          </p:cNvPicPr>
          <p:nvPr/>
        </p:nvPicPr>
        <p:blipFill>
          <a:blip r:embed="rId5" cstate="print">
            <a:lum bright="-6000" contrast="6000"/>
          </a:blip>
          <a:srcRect/>
          <a:stretch>
            <a:fillRect/>
          </a:stretch>
        </p:blipFill>
        <p:spPr bwMode="auto">
          <a:xfrm>
            <a:off x="3634153" y="1530151"/>
            <a:ext cx="825318" cy="1227137"/>
          </a:xfrm>
          <a:prstGeom prst="rect">
            <a:avLst/>
          </a:prstGeom>
          <a:noFill/>
          <a:ln w="9525">
            <a:noFill/>
            <a:miter lim="800000"/>
            <a:headEnd/>
            <a:tailEnd/>
          </a:ln>
        </p:spPr>
      </p:pic>
      <p:sp>
        <p:nvSpPr>
          <p:cNvPr id="244" name="TextBox 243"/>
          <p:cNvSpPr txBox="1"/>
          <p:nvPr/>
        </p:nvSpPr>
        <p:spPr>
          <a:xfrm>
            <a:off x="3469804" y="4418528"/>
            <a:ext cx="1225472"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a:solidFill>
                  <a:schemeClr val="tx1"/>
                </a:solidFill>
              </a:rPr>
              <a:t>Secure  Remote Access</a:t>
            </a:r>
          </a:p>
        </p:txBody>
      </p:sp>
      <p:pic>
        <p:nvPicPr>
          <p:cNvPr id="245" name="Picture 21" descr="AccessGateway_icon"/>
          <p:cNvPicPr>
            <a:picLocks noChangeAspect="1" noChangeArrowheads="1"/>
          </p:cNvPicPr>
          <p:nvPr/>
        </p:nvPicPr>
        <p:blipFill>
          <a:blip r:embed="rId6" cstate="print">
            <a:lum bright="-6000" contrast="6000"/>
          </a:blip>
          <a:srcRect/>
          <a:stretch>
            <a:fillRect/>
          </a:stretch>
        </p:blipFill>
        <p:spPr bwMode="auto">
          <a:xfrm>
            <a:off x="3685363" y="3404987"/>
            <a:ext cx="765772" cy="1163638"/>
          </a:xfrm>
          <a:prstGeom prst="rect">
            <a:avLst/>
          </a:prstGeom>
          <a:noFill/>
          <a:ln w="9525">
            <a:noFill/>
            <a:miter lim="800000"/>
            <a:headEnd/>
            <a:tailEnd/>
          </a:ln>
        </p:spPr>
      </p:pic>
      <p:cxnSp>
        <p:nvCxnSpPr>
          <p:cNvPr id="246" name="Straight Connector 245"/>
          <p:cNvCxnSpPr>
            <a:stCxn id="5" idx="3"/>
            <a:endCxn id="240" idx="1"/>
          </p:cNvCxnSpPr>
          <p:nvPr/>
        </p:nvCxnSpPr>
        <p:spPr>
          <a:xfrm flipV="1">
            <a:off x="1583363" y="2109587"/>
            <a:ext cx="2029353" cy="1752600"/>
          </a:xfrm>
          <a:prstGeom prst="line">
            <a:avLst/>
          </a:prstGeom>
          <a:ln w="5715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3" name="Group 252"/>
          <p:cNvGrpSpPr>
            <a:grpSpLocks/>
          </p:cNvGrpSpPr>
          <p:nvPr/>
        </p:nvGrpSpPr>
        <p:grpSpPr bwMode="auto">
          <a:xfrm>
            <a:off x="868802" y="3443087"/>
            <a:ext cx="628814" cy="762000"/>
            <a:chOff x="2895600" y="5334000"/>
            <a:chExt cx="838200" cy="762000"/>
          </a:xfrm>
        </p:grpSpPr>
        <p:grpSp>
          <p:nvGrpSpPr>
            <p:cNvPr id="44" name="Group 251"/>
            <p:cNvGrpSpPr>
              <a:grpSpLocks/>
            </p:cNvGrpSpPr>
            <p:nvPr/>
          </p:nvGrpSpPr>
          <p:grpSpPr bwMode="auto">
            <a:xfrm>
              <a:off x="3048004" y="5333980"/>
              <a:ext cx="685800" cy="762008"/>
              <a:chOff x="6248405" y="5029180"/>
              <a:chExt cx="685800" cy="762008"/>
            </a:xfrm>
          </p:grpSpPr>
          <p:grpSp>
            <p:nvGrpSpPr>
              <p:cNvPr id="45" name="Group 182"/>
              <p:cNvGrpSpPr>
                <a:grpSpLocks/>
              </p:cNvGrpSpPr>
              <p:nvPr/>
            </p:nvGrpSpPr>
            <p:grpSpPr bwMode="auto">
              <a:xfrm>
                <a:off x="6248405" y="5486389"/>
                <a:ext cx="685800" cy="304799"/>
                <a:chOff x="3024" y="2638"/>
                <a:chExt cx="774" cy="376"/>
              </a:xfrm>
            </p:grpSpPr>
            <p:sp>
              <p:nvSpPr>
                <p:cNvPr id="14643" name="Freeform 183"/>
                <p:cNvSpPr>
                  <a:spLocks/>
                </p:cNvSpPr>
                <p:nvPr/>
              </p:nvSpPr>
              <p:spPr bwMode="auto">
                <a:xfrm>
                  <a:off x="3026" y="2720"/>
                  <a:ext cx="447" cy="289"/>
                </a:xfrm>
                <a:custGeom>
                  <a:avLst/>
                  <a:gdLst>
                    <a:gd name="T0" fmla="*/ 0 w 447"/>
                    <a:gd name="T1" fmla="*/ 0 h 289"/>
                    <a:gd name="T2" fmla="*/ 0 w 447"/>
                    <a:gd name="T3" fmla="*/ 147 h 289"/>
                    <a:gd name="T4" fmla="*/ 447 w 447"/>
                    <a:gd name="T5" fmla="*/ 289 h 289"/>
                    <a:gd name="T6" fmla="*/ 447 w 447"/>
                    <a:gd name="T7" fmla="*/ 140 h 289"/>
                    <a:gd name="T8" fmla="*/ 0 w 447"/>
                    <a:gd name="T9" fmla="*/ 0 h 289"/>
                    <a:gd name="T10" fmla="*/ 0 60000 65536"/>
                    <a:gd name="T11" fmla="*/ 0 60000 65536"/>
                    <a:gd name="T12" fmla="*/ 0 60000 65536"/>
                    <a:gd name="T13" fmla="*/ 0 60000 65536"/>
                    <a:gd name="T14" fmla="*/ 0 60000 65536"/>
                    <a:gd name="T15" fmla="*/ 0 w 447"/>
                    <a:gd name="T16" fmla="*/ 0 h 289"/>
                    <a:gd name="T17" fmla="*/ 447 w 447"/>
                    <a:gd name="T18" fmla="*/ 289 h 289"/>
                  </a:gdLst>
                  <a:ahLst/>
                  <a:cxnLst>
                    <a:cxn ang="T10">
                      <a:pos x="T0" y="T1"/>
                    </a:cxn>
                    <a:cxn ang="T11">
                      <a:pos x="T2" y="T3"/>
                    </a:cxn>
                    <a:cxn ang="T12">
                      <a:pos x="T4" y="T5"/>
                    </a:cxn>
                    <a:cxn ang="T13">
                      <a:pos x="T6" y="T7"/>
                    </a:cxn>
                    <a:cxn ang="T14">
                      <a:pos x="T8" y="T9"/>
                    </a:cxn>
                  </a:cxnLst>
                  <a:rect l="T15" t="T16" r="T17" b="T18"/>
                  <a:pathLst>
                    <a:path w="447" h="289">
                      <a:moveTo>
                        <a:pt x="0" y="0"/>
                      </a:moveTo>
                      <a:lnTo>
                        <a:pt x="0" y="147"/>
                      </a:lnTo>
                      <a:lnTo>
                        <a:pt x="447" y="289"/>
                      </a:lnTo>
                      <a:lnTo>
                        <a:pt x="447" y="140"/>
                      </a:lnTo>
                      <a:lnTo>
                        <a:pt x="0" y="0"/>
                      </a:lnTo>
                      <a:close/>
                    </a:path>
                  </a:pathLst>
                </a:custGeom>
                <a:solidFill>
                  <a:srgbClr val="646C89"/>
                </a:solidFill>
                <a:ln w="9525">
                  <a:noFill/>
                  <a:round/>
                  <a:headEnd/>
                  <a:tailEnd/>
                </a:ln>
              </p:spPr>
              <p:txBody>
                <a:bodyPr/>
                <a:lstStyle/>
                <a:p>
                  <a:endParaRPr lang="zh-TW" altLang="en-US"/>
                </a:p>
              </p:txBody>
            </p:sp>
            <p:sp>
              <p:nvSpPr>
                <p:cNvPr id="14644" name="Freeform 184"/>
                <p:cNvSpPr>
                  <a:spLocks/>
                </p:cNvSpPr>
                <p:nvPr/>
              </p:nvSpPr>
              <p:spPr bwMode="auto">
                <a:xfrm>
                  <a:off x="3033" y="2737"/>
                  <a:ext cx="432" cy="258"/>
                </a:xfrm>
                <a:custGeom>
                  <a:avLst/>
                  <a:gdLst>
                    <a:gd name="T0" fmla="*/ 0 w 432"/>
                    <a:gd name="T1" fmla="*/ 0 h 258"/>
                    <a:gd name="T2" fmla="*/ 0 w 432"/>
                    <a:gd name="T3" fmla="*/ 121 h 258"/>
                    <a:gd name="T4" fmla="*/ 432 w 432"/>
                    <a:gd name="T5" fmla="*/ 258 h 258"/>
                    <a:gd name="T6" fmla="*/ 432 w 432"/>
                    <a:gd name="T7" fmla="*/ 135 h 258"/>
                    <a:gd name="T8" fmla="*/ 0 w 432"/>
                    <a:gd name="T9" fmla="*/ 0 h 258"/>
                    <a:gd name="T10" fmla="*/ 0 60000 65536"/>
                    <a:gd name="T11" fmla="*/ 0 60000 65536"/>
                    <a:gd name="T12" fmla="*/ 0 60000 65536"/>
                    <a:gd name="T13" fmla="*/ 0 60000 65536"/>
                    <a:gd name="T14" fmla="*/ 0 60000 65536"/>
                    <a:gd name="T15" fmla="*/ 0 w 432"/>
                    <a:gd name="T16" fmla="*/ 0 h 258"/>
                    <a:gd name="T17" fmla="*/ 432 w 432"/>
                    <a:gd name="T18" fmla="*/ 258 h 258"/>
                  </a:gdLst>
                  <a:ahLst/>
                  <a:cxnLst>
                    <a:cxn ang="T10">
                      <a:pos x="T0" y="T1"/>
                    </a:cxn>
                    <a:cxn ang="T11">
                      <a:pos x="T2" y="T3"/>
                    </a:cxn>
                    <a:cxn ang="T12">
                      <a:pos x="T4" y="T5"/>
                    </a:cxn>
                    <a:cxn ang="T13">
                      <a:pos x="T6" y="T7"/>
                    </a:cxn>
                    <a:cxn ang="T14">
                      <a:pos x="T8" y="T9"/>
                    </a:cxn>
                  </a:cxnLst>
                  <a:rect l="T15" t="T16" r="T17" b="T18"/>
                  <a:pathLst>
                    <a:path w="432" h="258">
                      <a:moveTo>
                        <a:pt x="0" y="0"/>
                      </a:moveTo>
                      <a:lnTo>
                        <a:pt x="0" y="121"/>
                      </a:lnTo>
                      <a:lnTo>
                        <a:pt x="432" y="258"/>
                      </a:lnTo>
                      <a:lnTo>
                        <a:pt x="432" y="135"/>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14645" name="Freeform 185"/>
                <p:cNvSpPr>
                  <a:spLocks/>
                </p:cNvSpPr>
                <p:nvPr/>
              </p:nvSpPr>
              <p:spPr bwMode="auto">
                <a:xfrm>
                  <a:off x="3473" y="2782"/>
                  <a:ext cx="321" cy="229"/>
                </a:xfrm>
                <a:custGeom>
                  <a:avLst/>
                  <a:gdLst>
                    <a:gd name="T0" fmla="*/ 0 w 321"/>
                    <a:gd name="T1" fmla="*/ 78 h 229"/>
                    <a:gd name="T2" fmla="*/ 0 w 321"/>
                    <a:gd name="T3" fmla="*/ 229 h 229"/>
                    <a:gd name="T4" fmla="*/ 321 w 321"/>
                    <a:gd name="T5" fmla="*/ 149 h 229"/>
                    <a:gd name="T6" fmla="*/ 321 w 321"/>
                    <a:gd name="T7" fmla="*/ 0 h 229"/>
                    <a:gd name="T8" fmla="*/ 0 w 321"/>
                    <a:gd name="T9" fmla="*/ 78 h 229"/>
                    <a:gd name="T10" fmla="*/ 0 60000 65536"/>
                    <a:gd name="T11" fmla="*/ 0 60000 65536"/>
                    <a:gd name="T12" fmla="*/ 0 60000 65536"/>
                    <a:gd name="T13" fmla="*/ 0 60000 65536"/>
                    <a:gd name="T14" fmla="*/ 0 60000 65536"/>
                    <a:gd name="T15" fmla="*/ 0 w 321"/>
                    <a:gd name="T16" fmla="*/ 0 h 229"/>
                    <a:gd name="T17" fmla="*/ 321 w 321"/>
                    <a:gd name="T18" fmla="*/ 229 h 229"/>
                  </a:gdLst>
                  <a:ahLst/>
                  <a:cxnLst>
                    <a:cxn ang="T10">
                      <a:pos x="T0" y="T1"/>
                    </a:cxn>
                    <a:cxn ang="T11">
                      <a:pos x="T2" y="T3"/>
                    </a:cxn>
                    <a:cxn ang="T12">
                      <a:pos x="T4" y="T5"/>
                    </a:cxn>
                    <a:cxn ang="T13">
                      <a:pos x="T6" y="T7"/>
                    </a:cxn>
                    <a:cxn ang="T14">
                      <a:pos x="T8" y="T9"/>
                    </a:cxn>
                  </a:cxnLst>
                  <a:rect l="T15" t="T16" r="T17" b="T18"/>
                  <a:pathLst>
                    <a:path w="321" h="229">
                      <a:moveTo>
                        <a:pt x="0" y="78"/>
                      </a:moveTo>
                      <a:lnTo>
                        <a:pt x="0" y="229"/>
                      </a:lnTo>
                      <a:lnTo>
                        <a:pt x="321" y="149"/>
                      </a:lnTo>
                      <a:lnTo>
                        <a:pt x="321" y="0"/>
                      </a:lnTo>
                      <a:lnTo>
                        <a:pt x="0" y="78"/>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14646" name="Freeform 186"/>
                <p:cNvSpPr>
                  <a:spLocks/>
                </p:cNvSpPr>
                <p:nvPr/>
              </p:nvSpPr>
              <p:spPr bwMode="auto">
                <a:xfrm>
                  <a:off x="3026" y="2642"/>
                  <a:ext cx="768" cy="218"/>
                </a:xfrm>
                <a:custGeom>
                  <a:avLst/>
                  <a:gdLst>
                    <a:gd name="T0" fmla="*/ 0 w 768"/>
                    <a:gd name="T1" fmla="*/ 78 h 218"/>
                    <a:gd name="T2" fmla="*/ 324 w 768"/>
                    <a:gd name="T3" fmla="*/ 0 h 218"/>
                    <a:gd name="T4" fmla="*/ 768 w 768"/>
                    <a:gd name="T5" fmla="*/ 140 h 218"/>
                    <a:gd name="T6" fmla="*/ 447 w 768"/>
                    <a:gd name="T7" fmla="*/ 218 h 218"/>
                    <a:gd name="T8" fmla="*/ 0 w 768"/>
                    <a:gd name="T9" fmla="*/ 78 h 218"/>
                    <a:gd name="T10" fmla="*/ 0 60000 65536"/>
                    <a:gd name="T11" fmla="*/ 0 60000 65536"/>
                    <a:gd name="T12" fmla="*/ 0 60000 65536"/>
                    <a:gd name="T13" fmla="*/ 0 60000 65536"/>
                    <a:gd name="T14" fmla="*/ 0 60000 65536"/>
                    <a:gd name="T15" fmla="*/ 0 w 768"/>
                    <a:gd name="T16" fmla="*/ 0 h 218"/>
                    <a:gd name="T17" fmla="*/ 768 w 768"/>
                    <a:gd name="T18" fmla="*/ 218 h 218"/>
                  </a:gdLst>
                  <a:ahLst/>
                  <a:cxnLst>
                    <a:cxn ang="T10">
                      <a:pos x="T0" y="T1"/>
                    </a:cxn>
                    <a:cxn ang="T11">
                      <a:pos x="T2" y="T3"/>
                    </a:cxn>
                    <a:cxn ang="T12">
                      <a:pos x="T4" y="T5"/>
                    </a:cxn>
                    <a:cxn ang="T13">
                      <a:pos x="T6" y="T7"/>
                    </a:cxn>
                    <a:cxn ang="T14">
                      <a:pos x="T8" y="T9"/>
                    </a:cxn>
                  </a:cxnLst>
                  <a:rect l="T15" t="T16" r="T17" b="T18"/>
                  <a:pathLst>
                    <a:path w="768" h="218">
                      <a:moveTo>
                        <a:pt x="0" y="78"/>
                      </a:moveTo>
                      <a:lnTo>
                        <a:pt x="324" y="0"/>
                      </a:lnTo>
                      <a:lnTo>
                        <a:pt x="768" y="140"/>
                      </a:lnTo>
                      <a:lnTo>
                        <a:pt x="447" y="218"/>
                      </a:lnTo>
                      <a:lnTo>
                        <a:pt x="0" y="78"/>
                      </a:lnTo>
                      <a:close/>
                    </a:path>
                  </a:pathLst>
                </a:custGeom>
                <a:gradFill rotWithShape="1">
                  <a:gsLst>
                    <a:gs pos="0">
                      <a:srgbClr val="C0C1C6"/>
                    </a:gs>
                    <a:gs pos="100000">
                      <a:srgbClr val="DFE0E5"/>
                    </a:gs>
                  </a:gsLst>
                  <a:lin ang="5400000" scaled="1"/>
                </a:gradFill>
                <a:ln w="9525">
                  <a:noFill/>
                  <a:round/>
                  <a:headEnd/>
                  <a:tailEnd/>
                </a:ln>
              </p:spPr>
              <p:txBody>
                <a:bodyPr/>
                <a:lstStyle/>
                <a:p>
                  <a:endParaRPr lang="zh-TW" altLang="en-US"/>
                </a:p>
              </p:txBody>
            </p:sp>
            <p:sp>
              <p:nvSpPr>
                <p:cNvPr id="14647" name="Freeform 187"/>
                <p:cNvSpPr>
                  <a:spLocks/>
                </p:cNvSpPr>
                <p:nvPr/>
              </p:nvSpPr>
              <p:spPr bwMode="auto">
                <a:xfrm>
                  <a:off x="3194" y="2808"/>
                  <a:ext cx="83" cy="104"/>
                </a:xfrm>
                <a:custGeom>
                  <a:avLst/>
                  <a:gdLst>
                    <a:gd name="T0" fmla="*/ 32927 w 35"/>
                    <a:gd name="T1" fmla="*/ 19318 h 44"/>
                    <a:gd name="T2" fmla="*/ 21151 w 35"/>
                    <a:gd name="T3" fmla="*/ 42047 h 44"/>
                    <a:gd name="T4" fmla="*/ 2092 w 35"/>
                    <a:gd name="T5" fmla="*/ 23532 h 44"/>
                    <a:gd name="T6" fmla="*/ 13121 w 35"/>
                    <a:gd name="T7" fmla="*/ 872 h 44"/>
                    <a:gd name="T8" fmla="*/ 32927 w 35"/>
                    <a:gd name="T9" fmla="*/ 19318 h 44"/>
                    <a:gd name="T10" fmla="*/ 0 60000 65536"/>
                    <a:gd name="T11" fmla="*/ 0 60000 65536"/>
                    <a:gd name="T12" fmla="*/ 0 60000 65536"/>
                    <a:gd name="T13" fmla="*/ 0 60000 65536"/>
                    <a:gd name="T14" fmla="*/ 0 60000 65536"/>
                    <a:gd name="T15" fmla="*/ 0 w 35"/>
                    <a:gd name="T16" fmla="*/ 0 h 44"/>
                    <a:gd name="T17" fmla="*/ 35 w 35"/>
                    <a:gd name="T18" fmla="*/ 44 h 44"/>
                  </a:gdLst>
                  <a:ahLst/>
                  <a:cxnLst>
                    <a:cxn ang="T10">
                      <a:pos x="T0" y="T1"/>
                    </a:cxn>
                    <a:cxn ang="T11">
                      <a:pos x="T2" y="T3"/>
                    </a:cxn>
                    <a:cxn ang="T12">
                      <a:pos x="T4" y="T5"/>
                    </a:cxn>
                    <a:cxn ang="T13">
                      <a:pos x="T6" y="T7"/>
                    </a:cxn>
                    <a:cxn ang="T14">
                      <a:pos x="T8" y="T9"/>
                    </a:cxn>
                  </a:cxnLst>
                  <a:rect l="T15" t="T16" r="T17" b="T18"/>
                  <a:pathLst>
                    <a:path w="35" h="44">
                      <a:moveTo>
                        <a:pt x="33" y="20"/>
                      </a:moveTo>
                      <a:cubicBezTo>
                        <a:pt x="35" y="32"/>
                        <a:pt x="30" y="42"/>
                        <a:pt x="21" y="43"/>
                      </a:cubicBezTo>
                      <a:cubicBezTo>
                        <a:pt x="13" y="44"/>
                        <a:pt x="4" y="36"/>
                        <a:pt x="2" y="24"/>
                      </a:cubicBezTo>
                      <a:cubicBezTo>
                        <a:pt x="0" y="12"/>
                        <a:pt x="5" y="2"/>
                        <a:pt x="13" y="1"/>
                      </a:cubicBezTo>
                      <a:cubicBezTo>
                        <a:pt x="22" y="0"/>
                        <a:pt x="31" y="8"/>
                        <a:pt x="33" y="20"/>
                      </a:cubicBezTo>
                      <a:close/>
                    </a:path>
                  </a:pathLst>
                </a:custGeom>
                <a:solidFill>
                  <a:srgbClr val="363B49"/>
                </a:solidFill>
                <a:ln w="9525">
                  <a:noFill/>
                  <a:round/>
                  <a:headEnd/>
                  <a:tailEnd/>
                </a:ln>
              </p:spPr>
              <p:txBody>
                <a:bodyPr/>
                <a:lstStyle/>
                <a:p>
                  <a:endParaRPr lang="zh-TW" altLang="en-US"/>
                </a:p>
              </p:txBody>
            </p:sp>
            <p:sp>
              <p:nvSpPr>
                <p:cNvPr id="14648" name="Freeform 188"/>
                <p:cNvSpPr>
                  <a:spLocks/>
                </p:cNvSpPr>
                <p:nvPr/>
              </p:nvSpPr>
              <p:spPr bwMode="auto">
                <a:xfrm>
                  <a:off x="3203" y="2820"/>
                  <a:ext cx="64" cy="80"/>
                </a:xfrm>
                <a:custGeom>
                  <a:avLst/>
                  <a:gdLst>
                    <a:gd name="T0" fmla="*/ 24839 w 27"/>
                    <a:gd name="T1" fmla="*/ 13913 h 34"/>
                    <a:gd name="T2" fmla="*/ 15941 w 27"/>
                    <a:gd name="T3" fmla="*/ 31235 h 34"/>
                    <a:gd name="T4" fmla="*/ 877 w 27"/>
                    <a:gd name="T5" fmla="*/ 17965 h 34"/>
                    <a:gd name="T6" fmla="*/ 10107 w 27"/>
                    <a:gd name="T7" fmla="*/ 859 h 34"/>
                    <a:gd name="T8" fmla="*/ 24839 w 27"/>
                    <a:gd name="T9" fmla="*/ 13913 h 34"/>
                    <a:gd name="T10" fmla="*/ 0 60000 65536"/>
                    <a:gd name="T11" fmla="*/ 0 60000 65536"/>
                    <a:gd name="T12" fmla="*/ 0 60000 65536"/>
                    <a:gd name="T13" fmla="*/ 0 60000 65536"/>
                    <a:gd name="T14" fmla="*/ 0 60000 65536"/>
                    <a:gd name="T15" fmla="*/ 0 w 27"/>
                    <a:gd name="T16" fmla="*/ 0 h 34"/>
                    <a:gd name="T17" fmla="*/ 27 w 27"/>
                    <a:gd name="T18" fmla="*/ 34 h 34"/>
                  </a:gdLst>
                  <a:ahLst/>
                  <a:cxnLst>
                    <a:cxn ang="T10">
                      <a:pos x="T0" y="T1"/>
                    </a:cxn>
                    <a:cxn ang="T11">
                      <a:pos x="T2" y="T3"/>
                    </a:cxn>
                    <a:cxn ang="T12">
                      <a:pos x="T4" y="T5"/>
                    </a:cxn>
                    <a:cxn ang="T13">
                      <a:pos x="T6" y="T7"/>
                    </a:cxn>
                    <a:cxn ang="T14">
                      <a:pos x="T8" y="T9"/>
                    </a:cxn>
                  </a:cxnLst>
                  <a:rect l="T15" t="T16" r="T17" b="T18"/>
                  <a:pathLst>
                    <a:path w="27" h="34">
                      <a:moveTo>
                        <a:pt x="25" y="15"/>
                      </a:moveTo>
                      <a:cubicBezTo>
                        <a:pt x="27" y="25"/>
                        <a:pt x="23" y="33"/>
                        <a:pt x="16" y="33"/>
                      </a:cubicBezTo>
                      <a:cubicBezTo>
                        <a:pt x="10" y="34"/>
                        <a:pt x="3" y="28"/>
                        <a:pt x="1" y="19"/>
                      </a:cubicBezTo>
                      <a:cubicBezTo>
                        <a:pt x="0" y="10"/>
                        <a:pt x="4" y="2"/>
                        <a:pt x="10" y="1"/>
                      </a:cubicBezTo>
                      <a:cubicBezTo>
                        <a:pt x="17" y="0"/>
                        <a:pt x="24" y="6"/>
                        <a:pt x="25" y="15"/>
                      </a:cubicBezTo>
                      <a:close/>
                    </a:path>
                  </a:pathLst>
                </a:custGeom>
                <a:solidFill>
                  <a:srgbClr val="DFE0E5"/>
                </a:solidFill>
                <a:ln w="9525">
                  <a:noFill/>
                  <a:round/>
                  <a:headEnd/>
                  <a:tailEnd/>
                </a:ln>
              </p:spPr>
              <p:txBody>
                <a:bodyPr/>
                <a:lstStyle/>
                <a:p>
                  <a:endParaRPr lang="zh-TW" altLang="en-US"/>
                </a:p>
              </p:txBody>
            </p:sp>
            <p:sp>
              <p:nvSpPr>
                <p:cNvPr id="14649" name="Freeform 189"/>
                <p:cNvSpPr>
                  <a:spLocks/>
                </p:cNvSpPr>
                <p:nvPr/>
              </p:nvSpPr>
              <p:spPr bwMode="auto">
                <a:xfrm>
                  <a:off x="3206" y="2855"/>
                  <a:ext cx="61" cy="48"/>
                </a:xfrm>
                <a:custGeom>
                  <a:avLst/>
                  <a:gdLst>
                    <a:gd name="T0" fmla="*/ 13641 w 26"/>
                    <a:gd name="T1" fmla="*/ 19670 h 20"/>
                    <a:gd name="T2" fmla="*/ 0 w 26"/>
                    <a:gd name="T3" fmla="*/ 4620 h 20"/>
                    <a:gd name="T4" fmla="*/ 854 w 26"/>
                    <a:gd name="T5" fmla="*/ 4620 h 20"/>
                    <a:gd name="T6" fmla="*/ 14851 w 26"/>
                    <a:gd name="T7" fmla="*/ 21041 h 20"/>
                    <a:gd name="T8" fmla="*/ 21815 w 26"/>
                    <a:gd name="T9" fmla="*/ 967 h 20"/>
                    <a:gd name="T10" fmla="*/ 21815 w 26"/>
                    <a:gd name="T11" fmla="*/ 0 h 20"/>
                    <a:gd name="T12" fmla="*/ 13641 w 26"/>
                    <a:gd name="T13" fmla="*/ 19670 h 20"/>
                    <a:gd name="T14" fmla="*/ 0 60000 65536"/>
                    <a:gd name="T15" fmla="*/ 0 60000 65536"/>
                    <a:gd name="T16" fmla="*/ 0 60000 65536"/>
                    <a:gd name="T17" fmla="*/ 0 60000 65536"/>
                    <a:gd name="T18" fmla="*/ 0 60000 65536"/>
                    <a:gd name="T19" fmla="*/ 0 60000 65536"/>
                    <a:gd name="T20" fmla="*/ 0 60000 65536"/>
                    <a:gd name="T21" fmla="*/ 0 w 26"/>
                    <a:gd name="T22" fmla="*/ 0 h 20"/>
                    <a:gd name="T23" fmla="*/ 26 w 26"/>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0">
                      <a:moveTo>
                        <a:pt x="15" y="18"/>
                      </a:moveTo>
                      <a:cubicBezTo>
                        <a:pt x="9" y="19"/>
                        <a:pt x="2" y="12"/>
                        <a:pt x="0" y="4"/>
                      </a:cubicBezTo>
                      <a:cubicBezTo>
                        <a:pt x="0" y="4"/>
                        <a:pt x="0" y="4"/>
                        <a:pt x="1" y="4"/>
                      </a:cubicBezTo>
                      <a:cubicBezTo>
                        <a:pt x="2" y="13"/>
                        <a:pt x="9" y="20"/>
                        <a:pt x="16" y="19"/>
                      </a:cubicBezTo>
                      <a:cubicBezTo>
                        <a:pt x="22" y="18"/>
                        <a:pt x="26" y="10"/>
                        <a:pt x="24" y="1"/>
                      </a:cubicBezTo>
                      <a:cubicBezTo>
                        <a:pt x="24" y="1"/>
                        <a:pt x="24" y="1"/>
                        <a:pt x="24" y="0"/>
                      </a:cubicBezTo>
                      <a:cubicBezTo>
                        <a:pt x="26" y="9"/>
                        <a:pt x="22" y="17"/>
                        <a:pt x="15" y="18"/>
                      </a:cubicBezTo>
                      <a:close/>
                    </a:path>
                  </a:pathLst>
                </a:custGeom>
                <a:solidFill>
                  <a:srgbClr val="A6ACBE"/>
                </a:solidFill>
                <a:ln w="9525">
                  <a:noFill/>
                  <a:round/>
                  <a:headEnd/>
                  <a:tailEnd/>
                </a:ln>
              </p:spPr>
              <p:txBody>
                <a:bodyPr/>
                <a:lstStyle/>
                <a:p>
                  <a:endParaRPr lang="zh-TW" altLang="en-US"/>
                </a:p>
              </p:txBody>
            </p:sp>
            <p:sp>
              <p:nvSpPr>
                <p:cNvPr id="14650" name="Freeform 190"/>
                <p:cNvSpPr>
                  <a:spLocks/>
                </p:cNvSpPr>
                <p:nvPr/>
              </p:nvSpPr>
              <p:spPr bwMode="auto">
                <a:xfrm>
                  <a:off x="3203" y="2817"/>
                  <a:ext cx="59" cy="48"/>
                </a:xfrm>
                <a:custGeom>
                  <a:avLst/>
                  <a:gdLst>
                    <a:gd name="T0" fmla="*/ 9898 w 25"/>
                    <a:gd name="T1" fmla="*/ 2321 h 20"/>
                    <a:gd name="T2" fmla="*/ 24015 w 25"/>
                    <a:gd name="T3" fmla="*/ 17350 h 20"/>
                    <a:gd name="T4" fmla="*/ 24015 w 25"/>
                    <a:gd name="T5" fmla="*/ 17350 h 20"/>
                    <a:gd name="T6" fmla="*/ 9898 w 25"/>
                    <a:gd name="T7" fmla="*/ 967 h 20"/>
                    <a:gd name="T8" fmla="*/ 868 w 25"/>
                    <a:gd name="T9" fmla="*/ 21041 h 20"/>
                    <a:gd name="T10" fmla="*/ 868 w 25"/>
                    <a:gd name="T11" fmla="*/ 21970 h 20"/>
                    <a:gd name="T12" fmla="*/ 9898 w 25"/>
                    <a:gd name="T13" fmla="*/ 2321 h 20"/>
                    <a:gd name="T14" fmla="*/ 0 60000 65536"/>
                    <a:gd name="T15" fmla="*/ 0 60000 65536"/>
                    <a:gd name="T16" fmla="*/ 0 60000 65536"/>
                    <a:gd name="T17" fmla="*/ 0 60000 65536"/>
                    <a:gd name="T18" fmla="*/ 0 60000 65536"/>
                    <a:gd name="T19" fmla="*/ 0 60000 65536"/>
                    <a:gd name="T20" fmla="*/ 0 60000 65536"/>
                    <a:gd name="T21" fmla="*/ 0 w 25"/>
                    <a:gd name="T22" fmla="*/ 0 h 20"/>
                    <a:gd name="T23" fmla="*/ 25 w 25"/>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20">
                      <a:moveTo>
                        <a:pt x="10" y="2"/>
                      </a:moveTo>
                      <a:cubicBezTo>
                        <a:pt x="17" y="2"/>
                        <a:pt x="23" y="8"/>
                        <a:pt x="25" y="16"/>
                      </a:cubicBezTo>
                      <a:cubicBezTo>
                        <a:pt x="25" y="16"/>
                        <a:pt x="25" y="16"/>
                        <a:pt x="25" y="16"/>
                      </a:cubicBezTo>
                      <a:cubicBezTo>
                        <a:pt x="23" y="7"/>
                        <a:pt x="17" y="0"/>
                        <a:pt x="10" y="1"/>
                      </a:cubicBezTo>
                      <a:cubicBezTo>
                        <a:pt x="4" y="2"/>
                        <a:pt x="0" y="10"/>
                        <a:pt x="1" y="19"/>
                      </a:cubicBezTo>
                      <a:cubicBezTo>
                        <a:pt x="1" y="19"/>
                        <a:pt x="1" y="19"/>
                        <a:pt x="1" y="20"/>
                      </a:cubicBezTo>
                      <a:cubicBezTo>
                        <a:pt x="0" y="11"/>
                        <a:pt x="4" y="3"/>
                        <a:pt x="10" y="2"/>
                      </a:cubicBezTo>
                      <a:close/>
                    </a:path>
                  </a:pathLst>
                </a:custGeom>
                <a:solidFill>
                  <a:srgbClr val="A6ACBE"/>
                </a:solidFill>
                <a:ln w="9525">
                  <a:noFill/>
                  <a:round/>
                  <a:headEnd/>
                  <a:tailEnd/>
                </a:ln>
              </p:spPr>
              <p:txBody>
                <a:bodyPr/>
                <a:lstStyle/>
                <a:p>
                  <a:endParaRPr lang="zh-TW" altLang="en-US"/>
                </a:p>
              </p:txBody>
            </p:sp>
            <p:sp>
              <p:nvSpPr>
                <p:cNvPr id="14651" name="Freeform 191"/>
                <p:cNvSpPr>
                  <a:spLocks/>
                </p:cNvSpPr>
                <p:nvPr/>
              </p:nvSpPr>
              <p:spPr bwMode="auto">
                <a:xfrm>
                  <a:off x="3218" y="2836"/>
                  <a:ext cx="35" cy="48"/>
                </a:xfrm>
                <a:custGeom>
                  <a:avLst/>
                  <a:gdLst>
                    <a:gd name="T0" fmla="*/ 12451 w 15"/>
                    <a:gd name="T1" fmla="*/ 10121 h 20"/>
                    <a:gd name="T2" fmla="*/ 7889 w 15"/>
                    <a:gd name="T3" fmla="*/ 21041 h 20"/>
                    <a:gd name="T4" fmla="*/ 0 w 15"/>
                    <a:gd name="T5" fmla="*/ 11878 h 20"/>
                    <a:gd name="T6" fmla="*/ 5336 w 15"/>
                    <a:gd name="T7" fmla="*/ 967 h 20"/>
                    <a:gd name="T8" fmla="*/ 12451 w 15"/>
                    <a:gd name="T9" fmla="*/ 10121 h 20"/>
                    <a:gd name="T10" fmla="*/ 0 60000 65536"/>
                    <a:gd name="T11" fmla="*/ 0 60000 65536"/>
                    <a:gd name="T12" fmla="*/ 0 60000 65536"/>
                    <a:gd name="T13" fmla="*/ 0 60000 65536"/>
                    <a:gd name="T14" fmla="*/ 0 60000 65536"/>
                    <a:gd name="T15" fmla="*/ 0 w 15"/>
                    <a:gd name="T16" fmla="*/ 0 h 20"/>
                    <a:gd name="T17" fmla="*/ 15 w 15"/>
                    <a:gd name="T18" fmla="*/ 20 h 20"/>
                  </a:gdLst>
                  <a:ahLst/>
                  <a:cxnLst>
                    <a:cxn ang="T10">
                      <a:pos x="T0" y="T1"/>
                    </a:cxn>
                    <a:cxn ang="T11">
                      <a:pos x="T2" y="T3"/>
                    </a:cxn>
                    <a:cxn ang="T12">
                      <a:pos x="T4" y="T5"/>
                    </a:cxn>
                    <a:cxn ang="T13">
                      <a:pos x="T6" y="T7"/>
                    </a:cxn>
                    <a:cxn ang="T14">
                      <a:pos x="T8" y="T9"/>
                    </a:cxn>
                  </a:cxnLst>
                  <a:rect l="T15" t="T16" r="T17" b="T18"/>
                  <a:pathLst>
                    <a:path w="15" h="20">
                      <a:moveTo>
                        <a:pt x="14" y="9"/>
                      </a:moveTo>
                      <a:cubicBezTo>
                        <a:pt x="15" y="14"/>
                        <a:pt x="13" y="19"/>
                        <a:pt x="9" y="19"/>
                      </a:cubicBezTo>
                      <a:cubicBezTo>
                        <a:pt x="5" y="20"/>
                        <a:pt x="1" y="16"/>
                        <a:pt x="0" y="11"/>
                      </a:cubicBezTo>
                      <a:cubicBezTo>
                        <a:pt x="0" y="6"/>
                        <a:pt x="2" y="1"/>
                        <a:pt x="6" y="1"/>
                      </a:cubicBezTo>
                      <a:cubicBezTo>
                        <a:pt x="9" y="0"/>
                        <a:pt x="13" y="4"/>
                        <a:pt x="14" y="9"/>
                      </a:cubicBezTo>
                      <a:close/>
                    </a:path>
                  </a:pathLst>
                </a:custGeom>
                <a:solidFill>
                  <a:srgbClr val="A0CC3A"/>
                </a:solidFill>
                <a:ln w="9525">
                  <a:noFill/>
                  <a:round/>
                  <a:headEnd/>
                  <a:tailEnd/>
                </a:ln>
              </p:spPr>
              <p:txBody>
                <a:bodyPr/>
                <a:lstStyle/>
                <a:p>
                  <a:endParaRPr lang="zh-TW" altLang="en-US"/>
                </a:p>
              </p:txBody>
            </p:sp>
            <p:sp>
              <p:nvSpPr>
                <p:cNvPr id="14652" name="Freeform 192"/>
                <p:cNvSpPr>
                  <a:spLocks noEditPoints="1"/>
                </p:cNvSpPr>
                <p:nvPr/>
              </p:nvSpPr>
              <p:spPr bwMode="auto">
                <a:xfrm>
                  <a:off x="3215" y="2834"/>
                  <a:ext cx="40" cy="52"/>
                </a:xfrm>
                <a:custGeom>
                  <a:avLst/>
                  <a:gdLst>
                    <a:gd name="T0" fmla="*/ 13275 w 17"/>
                    <a:gd name="T1" fmla="*/ 9956 h 22"/>
                    <a:gd name="T2" fmla="*/ 12412 w 17"/>
                    <a:gd name="T3" fmla="*/ 17789 h 22"/>
                    <a:gd name="T4" fmla="*/ 9534 w 17"/>
                    <a:gd name="T5" fmla="*/ 18514 h 22"/>
                    <a:gd name="T6" fmla="*/ 2021 w 17"/>
                    <a:gd name="T7" fmla="*/ 11513 h 22"/>
                    <a:gd name="T8" fmla="*/ 3532 w 17"/>
                    <a:gd name="T9" fmla="*/ 4871 h 22"/>
                    <a:gd name="T10" fmla="*/ 6412 w 17"/>
                    <a:gd name="T11" fmla="*/ 2971 h 22"/>
                    <a:gd name="T12" fmla="*/ 13275 w 17"/>
                    <a:gd name="T13" fmla="*/ 9956 h 22"/>
                    <a:gd name="T14" fmla="*/ 5642 w 17"/>
                    <a:gd name="T15" fmla="*/ 872 h 22"/>
                    <a:gd name="T16" fmla="*/ 2021 w 17"/>
                    <a:gd name="T17" fmla="*/ 2971 h 22"/>
                    <a:gd name="T18" fmla="*/ 0 w 17"/>
                    <a:gd name="T19" fmla="*/ 11513 h 22"/>
                    <a:gd name="T20" fmla="*/ 9534 w 17"/>
                    <a:gd name="T21" fmla="*/ 20575 h 22"/>
                    <a:gd name="T22" fmla="*/ 13913 w 17"/>
                    <a:gd name="T23" fmla="*/ 18514 h 22"/>
                    <a:gd name="T24" fmla="*/ 15087 w 17"/>
                    <a:gd name="T25" fmla="*/ 9956 h 22"/>
                    <a:gd name="T26" fmla="*/ 5642 w 17"/>
                    <a:gd name="T27" fmla="*/ 872 h 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22"/>
                    <a:gd name="T44" fmla="*/ 17 w 17"/>
                    <a:gd name="T45" fmla="*/ 22 h 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22">
                      <a:moveTo>
                        <a:pt x="14" y="10"/>
                      </a:moveTo>
                      <a:cubicBezTo>
                        <a:pt x="15" y="13"/>
                        <a:pt x="14" y="16"/>
                        <a:pt x="13" y="18"/>
                      </a:cubicBezTo>
                      <a:cubicBezTo>
                        <a:pt x="12" y="19"/>
                        <a:pt x="11" y="19"/>
                        <a:pt x="10" y="19"/>
                      </a:cubicBezTo>
                      <a:cubicBezTo>
                        <a:pt x="7" y="20"/>
                        <a:pt x="3" y="16"/>
                        <a:pt x="2" y="12"/>
                      </a:cubicBezTo>
                      <a:cubicBezTo>
                        <a:pt x="2" y="9"/>
                        <a:pt x="2" y="6"/>
                        <a:pt x="4" y="5"/>
                      </a:cubicBezTo>
                      <a:cubicBezTo>
                        <a:pt x="4" y="3"/>
                        <a:pt x="6" y="3"/>
                        <a:pt x="7" y="3"/>
                      </a:cubicBezTo>
                      <a:cubicBezTo>
                        <a:pt x="10" y="2"/>
                        <a:pt x="13" y="6"/>
                        <a:pt x="14" y="10"/>
                      </a:cubicBezTo>
                      <a:close/>
                      <a:moveTo>
                        <a:pt x="6" y="1"/>
                      </a:moveTo>
                      <a:cubicBezTo>
                        <a:pt x="5" y="1"/>
                        <a:pt x="3" y="2"/>
                        <a:pt x="2" y="3"/>
                      </a:cubicBezTo>
                      <a:cubicBezTo>
                        <a:pt x="0" y="6"/>
                        <a:pt x="0" y="9"/>
                        <a:pt x="0" y="12"/>
                      </a:cubicBezTo>
                      <a:cubicBezTo>
                        <a:pt x="2" y="18"/>
                        <a:pt x="6" y="22"/>
                        <a:pt x="10" y="21"/>
                      </a:cubicBezTo>
                      <a:cubicBezTo>
                        <a:pt x="12" y="21"/>
                        <a:pt x="13" y="20"/>
                        <a:pt x="15" y="19"/>
                      </a:cubicBezTo>
                      <a:cubicBezTo>
                        <a:pt x="16" y="16"/>
                        <a:pt x="17" y="13"/>
                        <a:pt x="16" y="10"/>
                      </a:cubicBezTo>
                      <a:cubicBezTo>
                        <a:pt x="15" y="4"/>
                        <a:pt x="11" y="0"/>
                        <a:pt x="6" y="1"/>
                      </a:cubicBezTo>
                      <a:close/>
                    </a:path>
                  </a:pathLst>
                </a:custGeom>
                <a:solidFill>
                  <a:srgbClr val="646C89"/>
                </a:solidFill>
                <a:ln w="9525">
                  <a:noFill/>
                  <a:round/>
                  <a:headEnd/>
                  <a:tailEnd/>
                </a:ln>
              </p:spPr>
              <p:txBody>
                <a:bodyPr/>
                <a:lstStyle/>
                <a:p>
                  <a:endParaRPr lang="zh-TW" altLang="en-US"/>
                </a:p>
              </p:txBody>
            </p:sp>
            <p:sp>
              <p:nvSpPr>
                <p:cNvPr id="14653" name="Freeform 193"/>
                <p:cNvSpPr>
                  <a:spLocks/>
                </p:cNvSpPr>
                <p:nvPr/>
              </p:nvSpPr>
              <p:spPr bwMode="auto">
                <a:xfrm>
                  <a:off x="3062" y="2798"/>
                  <a:ext cx="16" cy="24"/>
                </a:xfrm>
                <a:custGeom>
                  <a:avLst/>
                  <a:gdLst>
                    <a:gd name="T0" fmla="*/ 5291 w 7"/>
                    <a:gd name="T1" fmla="*/ 5570 h 10"/>
                    <a:gd name="T2" fmla="*/ 2999 w 7"/>
                    <a:gd name="T3" fmla="*/ 11088 h 10"/>
                    <a:gd name="T4" fmla="*/ 0 w 7"/>
                    <a:gd name="T5" fmla="*/ 5570 h 10"/>
                    <a:gd name="T6" fmla="*/ 2315 w 7"/>
                    <a:gd name="T7" fmla="*/ 0 h 10"/>
                    <a:gd name="T8" fmla="*/ 5291 w 7"/>
                    <a:gd name="T9" fmla="*/ 5570 h 10"/>
                    <a:gd name="T10" fmla="*/ 0 60000 65536"/>
                    <a:gd name="T11" fmla="*/ 0 60000 65536"/>
                    <a:gd name="T12" fmla="*/ 0 60000 65536"/>
                    <a:gd name="T13" fmla="*/ 0 60000 65536"/>
                    <a:gd name="T14" fmla="*/ 0 60000 65536"/>
                    <a:gd name="T15" fmla="*/ 0 w 7"/>
                    <a:gd name="T16" fmla="*/ 0 h 10"/>
                    <a:gd name="T17" fmla="*/ 7 w 7"/>
                    <a:gd name="T18" fmla="*/ 10 h 10"/>
                  </a:gdLst>
                  <a:ahLst/>
                  <a:cxnLst>
                    <a:cxn ang="T10">
                      <a:pos x="T0" y="T1"/>
                    </a:cxn>
                    <a:cxn ang="T11">
                      <a:pos x="T2" y="T3"/>
                    </a:cxn>
                    <a:cxn ang="T12">
                      <a:pos x="T4" y="T5"/>
                    </a:cxn>
                    <a:cxn ang="T13">
                      <a:pos x="T6" y="T7"/>
                    </a:cxn>
                    <a:cxn ang="T14">
                      <a:pos x="T8" y="T9"/>
                    </a:cxn>
                  </a:cxnLst>
                  <a:rect l="T15" t="T16" r="T17" b="T18"/>
                  <a:pathLst>
                    <a:path w="7" h="10">
                      <a:moveTo>
                        <a:pt x="7" y="5"/>
                      </a:moveTo>
                      <a:cubicBezTo>
                        <a:pt x="7" y="7"/>
                        <a:pt x="6" y="9"/>
                        <a:pt x="4" y="10"/>
                      </a:cubicBezTo>
                      <a:cubicBezTo>
                        <a:pt x="2" y="10"/>
                        <a:pt x="1" y="8"/>
                        <a:pt x="0" y="5"/>
                      </a:cubicBezTo>
                      <a:cubicBezTo>
                        <a:pt x="0" y="3"/>
                        <a:pt x="1" y="1"/>
                        <a:pt x="3" y="0"/>
                      </a:cubicBezTo>
                      <a:cubicBezTo>
                        <a:pt x="4" y="0"/>
                        <a:pt x="6" y="2"/>
                        <a:pt x="7" y="5"/>
                      </a:cubicBezTo>
                      <a:close/>
                    </a:path>
                  </a:pathLst>
                </a:custGeom>
                <a:solidFill>
                  <a:srgbClr val="A0CC3A"/>
                </a:solidFill>
                <a:ln w="9525">
                  <a:noFill/>
                  <a:round/>
                  <a:headEnd/>
                  <a:tailEnd/>
                </a:ln>
              </p:spPr>
              <p:txBody>
                <a:bodyPr/>
                <a:lstStyle/>
                <a:p>
                  <a:endParaRPr lang="zh-TW" altLang="en-US"/>
                </a:p>
              </p:txBody>
            </p:sp>
            <p:sp>
              <p:nvSpPr>
                <p:cNvPr id="14654" name="Freeform 194"/>
                <p:cNvSpPr>
                  <a:spLocks noEditPoints="1"/>
                </p:cNvSpPr>
                <p:nvPr/>
              </p:nvSpPr>
              <p:spPr bwMode="auto">
                <a:xfrm>
                  <a:off x="3059" y="2796"/>
                  <a:ext cx="22" cy="29"/>
                </a:xfrm>
                <a:custGeom>
                  <a:avLst/>
                  <a:gdLst>
                    <a:gd name="T0" fmla="*/ 8998 w 9"/>
                    <a:gd name="T1" fmla="*/ 7153 h 12"/>
                    <a:gd name="T2" fmla="*/ 7856 w 9"/>
                    <a:gd name="T3" fmla="*/ 10542 h 12"/>
                    <a:gd name="T4" fmla="*/ 6209 w 9"/>
                    <a:gd name="T5" fmla="*/ 11528 h 12"/>
                    <a:gd name="T6" fmla="*/ 2540 w 9"/>
                    <a:gd name="T7" fmla="*/ 7153 h 12"/>
                    <a:gd name="T8" fmla="*/ 3681 w 9"/>
                    <a:gd name="T9" fmla="*/ 3376 h 12"/>
                    <a:gd name="T10" fmla="*/ 5138 w 9"/>
                    <a:gd name="T11" fmla="*/ 2383 h 12"/>
                    <a:gd name="T12" fmla="*/ 8998 w 9"/>
                    <a:gd name="T13" fmla="*/ 7153 h 12"/>
                    <a:gd name="T14" fmla="*/ 3681 w 9"/>
                    <a:gd name="T15" fmla="*/ 0 h 12"/>
                    <a:gd name="T16" fmla="*/ 1039 w 9"/>
                    <a:gd name="T17" fmla="*/ 2383 h 12"/>
                    <a:gd name="T18" fmla="*/ 0 w 9"/>
                    <a:gd name="T19" fmla="*/ 8159 h 12"/>
                    <a:gd name="T20" fmla="*/ 6209 w 9"/>
                    <a:gd name="T21" fmla="*/ 13918 h 12"/>
                    <a:gd name="T22" fmla="*/ 10457 w 9"/>
                    <a:gd name="T23" fmla="*/ 11528 h 12"/>
                    <a:gd name="T24" fmla="*/ 11538 w 9"/>
                    <a:gd name="T25" fmla="*/ 5759 h 12"/>
                    <a:gd name="T26" fmla="*/ 3681 w 9"/>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2"/>
                    <a:gd name="T44" fmla="*/ 9 w 9"/>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2">
                      <a:moveTo>
                        <a:pt x="7" y="6"/>
                      </a:moveTo>
                      <a:cubicBezTo>
                        <a:pt x="7" y="7"/>
                        <a:pt x="7" y="8"/>
                        <a:pt x="6" y="9"/>
                      </a:cubicBezTo>
                      <a:cubicBezTo>
                        <a:pt x="6" y="9"/>
                        <a:pt x="6" y="10"/>
                        <a:pt x="5" y="10"/>
                      </a:cubicBezTo>
                      <a:cubicBezTo>
                        <a:pt x="4" y="10"/>
                        <a:pt x="2" y="8"/>
                        <a:pt x="2" y="6"/>
                      </a:cubicBezTo>
                      <a:cubicBezTo>
                        <a:pt x="2" y="5"/>
                        <a:pt x="2" y="4"/>
                        <a:pt x="3" y="3"/>
                      </a:cubicBezTo>
                      <a:cubicBezTo>
                        <a:pt x="3" y="3"/>
                        <a:pt x="3" y="2"/>
                        <a:pt x="4" y="2"/>
                      </a:cubicBezTo>
                      <a:cubicBezTo>
                        <a:pt x="5" y="2"/>
                        <a:pt x="6" y="4"/>
                        <a:pt x="7" y="6"/>
                      </a:cubicBezTo>
                      <a:close/>
                      <a:moveTo>
                        <a:pt x="3" y="0"/>
                      </a:moveTo>
                      <a:cubicBezTo>
                        <a:pt x="2" y="0"/>
                        <a:pt x="2" y="1"/>
                        <a:pt x="1" y="2"/>
                      </a:cubicBezTo>
                      <a:cubicBezTo>
                        <a:pt x="0" y="3"/>
                        <a:pt x="0" y="5"/>
                        <a:pt x="0" y="7"/>
                      </a:cubicBezTo>
                      <a:cubicBezTo>
                        <a:pt x="1" y="10"/>
                        <a:pt x="3" y="12"/>
                        <a:pt x="5" y="12"/>
                      </a:cubicBezTo>
                      <a:cubicBezTo>
                        <a:pt x="6" y="12"/>
                        <a:pt x="7" y="11"/>
                        <a:pt x="8" y="10"/>
                      </a:cubicBezTo>
                      <a:cubicBezTo>
                        <a:pt x="9" y="9"/>
                        <a:pt x="9" y="7"/>
                        <a:pt x="9" y="5"/>
                      </a:cubicBezTo>
                      <a:cubicBezTo>
                        <a:pt x="8" y="2"/>
                        <a:pt x="6" y="0"/>
                        <a:pt x="3" y="0"/>
                      </a:cubicBezTo>
                      <a:close/>
                    </a:path>
                  </a:pathLst>
                </a:custGeom>
                <a:solidFill>
                  <a:srgbClr val="646C89"/>
                </a:solidFill>
                <a:ln w="9525">
                  <a:noFill/>
                  <a:round/>
                  <a:headEnd/>
                  <a:tailEnd/>
                </a:ln>
              </p:spPr>
              <p:txBody>
                <a:bodyPr/>
                <a:lstStyle/>
                <a:p>
                  <a:endParaRPr lang="zh-TW" altLang="en-US"/>
                </a:p>
              </p:txBody>
            </p:sp>
            <p:sp>
              <p:nvSpPr>
                <p:cNvPr id="14655" name="Freeform 195"/>
                <p:cNvSpPr>
                  <a:spLocks/>
                </p:cNvSpPr>
                <p:nvPr/>
              </p:nvSpPr>
              <p:spPr bwMode="auto">
                <a:xfrm>
                  <a:off x="3092" y="2808"/>
                  <a:ext cx="19" cy="24"/>
                </a:xfrm>
                <a:custGeom>
                  <a:avLst/>
                  <a:gdLst>
                    <a:gd name="T0" fmla="*/ 8077 w 8"/>
                    <a:gd name="T1" fmla="*/ 5570 h 10"/>
                    <a:gd name="T2" fmla="*/ 4997 w 8"/>
                    <a:gd name="T3" fmla="*/ 11088 h 10"/>
                    <a:gd name="T4" fmla="*/ 886 w 8"/>
                    <a:gd name="T5" fmla="*/ 6538 h 10"/>
                    <a:gd name="T6" fmla="*/ 3028 w 8"/>
                    <a:gd name="T7" fmla="*/ 0 h 10"/>
                    <a:gd name="T8" fmla="*/ 8077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5"/>
                      </a:moveTo>
                      <a:cubicBezTo>
                        <a:pt x="8" y="7"/>
                        <a:pt x="7" y="10"/>
                        <a:pt x="5" y="10"/>
                      </a:cubicBezTo>
                      <a:cubicBezTo>
                        <a:pt x="3" y="10"/>
                        <a:pt x="1" y="8"/>
                        <a:pt x="1" y="6"/>
                      </a:cubicBezTo>
                      <a:cubicBezTo>
                        <a:pt x="0" y="3"/>
                        <a:pt x="1" y="1"/>
                        <a:pt x="3" y="0"/>
                      </a:cubicBezTo>
                      <a:cubicBezTo>
                        <a:pt x="5" y="0"/>
                        <a:pt x="7" y="2"/>
                        <a:pt x="8" y="5"/>
                      </a:cubicBezTo>
                      <a:close/>
                    </a:path>
                  </a:pathLst>
                </a:custGeom>
                <a:solidFill>
                  <a:srgbClr val="A0CC3A"/>
                </a:solidFill>
                <a:ln w="9525">
                  <a:noFill/>
                  <a:round/>
                  <a:headEnd/>
                  <a:tailEnd/>
                </a:ln>
              </p:spPr>
              <p:txBody>
                <a:bodyPr/>
                <a:lstStyle/>
                <a:p>
                  <a:endParaRPr lang="zh-TW" altLang="en-US"/>
                </a:p>
              </p:txBody>
            </p:sp>
            <p:sp>
              <p:nvSpPr>
                <p:cNvPr id="14656" name="Freeform 196"/>
                <p:cNvSpPr>
                  <a:spLocks noEditPoints="1"/>
                </p:cNvSpPr>
                <p:nvPr/>
              </p:nvSpPr>
              <p:spPr bwMode="auto">
                <a:xfrm>
                  <a:off x="3090" y="2806"/>
                  <a:ext cx="24" cy="28"/>
                </a:xfrm>
                <a:custGeom>
                  <a:avLst/>
                  <a:gdLst>
                    <a:gd name="T0" fmla="*/ 8767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8767 w 10"/>
                    <a:gd name="T13" fmla="*/ 5336 h 12"/>
                    <a:gd name="T14" fmla="*/ 4620 w 10"/>
                    <a:gd name="T15" fmla="*/ 828 h 12"/>
                    <a:gd name="T16" fmla="*/ 2321 w 10"/>
                    <a:gd name="T17" fmla="*/ 1932 h 12"/>
                    <a:gd name="T18" fmla="*/ 967 w 10"/>
                    <a:gd name="T19" fmla="*/ 5957 h 12"/>
                    <a:gd name="T20" fmla="*/ 6538 w 10"/>
                    <a:gd name="T21" fmla="*/ 10519 h 12"/>
                    <a:gd name="T22" fmla="*/ 10121 w 10"/>
                    <a:gd name="T23" fmla="*/ 8717 h 12"/>
                    <a:gd name="T24" fmla="*/ 11088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8" y="6"/>
                      </a:moveTo>
                      <a:cubicBezTo>
                        <a:pt x="8" y="7"/>
                        <a:pt x="8" y="8"/>
                        <a:pt x="7" y="9"/>
                      </a:cubicBezTo>
                      <a:cubicBezTo>
                        <a:pt x="7" y="9"/>
                        <a:pt x="7" y="10"/>
                        <a:pt x="6" y="10"/>
                      </a:cubicBezTo>
                      <a:cubicBezTo>
                        <a:pt x="5" y="10"/>
                        <a:pt x="3" y="9"/>
                        <a:pt x="3" y="6"/>
                      </a:cubicBezTo>
                      <a:cubicBezTo>
                        <a:pt x="3" y="5"/>
                        <a:pt x="3" y="4"/>
                        <a:pt x="3" y="3"/>
                      </a:cubicBezTo>
                      <a:cubicBezTo>
                        <a:pt x="4" y="3"/>
                        <a:pt x="4" y="3"/>
                        <a:pt x="4" y="2"/>
                      </a:cubicBezTo>
                      <a:cubicBezTo>
                        <a:pt x="6" y="2"/>
                        <a:pt x="7" y="4"/>
                        <a:pt x="8" y="6"/>
                      </a:cubicBezTo>
                      <a:close/>
                      <a:moveTo>
                        <a:pt x="4" y="1"/>
                      </a:moveTo>
                      <a:cubicBezTo>
                        <a:pt x="3" y="1"/>
                        <a:pt x="2" y="1"/>
                        <a:pt x="2" y="2"/>
                      </a:cubicBezTo>
                      <a:cubicBezTo>
                        <a:pt x="1" y="3"/>
                        <a:pt x="0" y="5"/>
                        <a:pt x="1" y="7"/>
                      </a:cubicBezTo>
                      <a:cubicBezTo>
                        <a:pt x="1" y="10"/>
                        <a:pt x="4" y="12"/>
                        <a:pt x="6" y="12"/>
                      </a:cubicBezTo>
                      <a:cubicBezTo>
                        <a:pt x="7" y="12"/>
                        <a:pt x="8" y="11"/>
                        <a:pt x="9" y="10"/>
                      </a:cubicBezTo>
                      <a:cubicBezTo>
                        <a:pt x="10" y="9"/>
                        <a:pt x="10" y="7"/>
                        <a:pt x="10" y="6"/>
                      </a:cubicBezTo>
                      <a:cubicBezTo>
                        <a:pt x="9" y="2"/>
                        <a:pt x="7" y="0"/>
                        <a:pt x="4" y="1"/>
                      </a:cubicBezTo>
                      <a:close/>
                    </a:path>
                  </a:pathLst>
                </a:custGeom>
                <a:solidFill>
                  <a:srgbClr val="646C89"/>
                </a:solidFill>
                <a:ln w="9525">
                  <a:noFill/>
                  <a:round/>
                  <a:headEnd/>
                  <a:tailEnd/>
                </a:ln>
              </p:spPr>
              <p:txBody>
                <a:bodyPr/>
                <a:lstStyle/>
                <a:p>
                  <a:endParaRPr lang="zh-TW" altLang="en-US"/>
                </a:p>
              </p:txBody>
            </p:sp>
            <p:sp>
              <p:nvSpPr>
                <p:cNvPr id="14657" name="Freeform 197"/>
                <p:cNvSpPr>
                  <a:spLocks/>
                </p:cNvSpPr>
                <p:nvPr/>
              </p:nvSpPr>
              <p:spPr bwMode="auto">
                <a:xfrm>
                  <a:off x="3126" y="2817"/>
                  <a:ext cx="18" cy="24"/>
                </a:xfrm>
                <a:custGeom>
                  <a:avLst/>
                  <a:gdLst>
                    <a:gd name="T0" fmla="*/ 4657 w 8"/>
                    <a:gd name="T1" fmla="*/ 5570 h 10"/>
                    <a:gd name="T2" fmla="*/ 3224 w 8"/>
                    <a:gd name="T3" fmla="*/ 11088 h 10"/>
                    <a:gd name="T4" fmla="*/ 637 w 8"/>
                    <a:gd name="T5" fmla="*/ 6538 h 10"/>
                    <a:gd name="T6" fmla="*/ 2070 w 8"/>
                    <a:gd name="T7" fmla="*/ 967 h 10"/>
                    <a:gd name="T8" fmla="*/ 4657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1" y="6"/>
                      </a:cubicBezTo>
                      <a:cubicBezTo>
                        <a:pt x="0" y="3"/>
                        <a:pt x="1" y="1"/>
                        <a:pt x="3" y="1"/>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14658" name="Freeform 198"/>
                <p:cNvSpPr>
                  <a:spLocks noEditPoints="1"/>
                </p:cNvSpPr>
                <p:nvPr/>
              </p:nvSpPr>
              <p:spPr bwMode="auto">
                <a:xfrm>
                  <a:off x="3123" y="2815"/>
                  <a:ext cx="24" cy="28"/>
                </a:xfrm>
                <a:custGeom>
                  <a:avLst/>
                  <a:gdLst>
                    <a:gd name="T0" fmla="*/ 7800 w 10"/>
                    <a:gd name="T1" fmla="*/ 5336 h 12"/>
                    <a:gd name="T2" fmla="*/ 7800 w 10"/>
                    <a:gd name="T3" fmla="*/ 7889 h 12"/>
                    <a:gd name="T4" fmla="*/ 6538 w 10"/>
                    <a:gd name="T5" fmla="*/ 8717 h 12"/>
                    <a:gd name="T6" fmla="*/ 3250 w 10"/>
                    <a:gd name="T7" fmla="*/ 5957 h 12"/>
                    <a:gd name="T8" fmla="*/ 3250 w 10"/>
                    <a:gd name="T9" fmla="*/ 2553 h 12"/>
                    <a:gd name="T10" fmla="*/ 4620 w 10"/>
                    <a:gd name="T11" fmla="*/ 2553 h 12"/>
                    <a:gd name="T12" fmla="*/ 7800 w 10"/>
                    <a:gd name="T13" fmla="*/ 5336 h 12"/>
                    <a:gd name="T14" fmla="*/ 4620 w 10"/>
                    <a:gd name="T15" fmla="*/ 828 h 12"/>
                    <a:gd name="T16" fmla="*/ 2321 w 10"/>
                    <a:gd name="T17" fmla="*/ 1932 h 12"/>
                    <a:gd name="T18" fmla="*/ 967 w 10"/>
                    <a:gd name="T19" fmla="*/ 5957 h 12"/>
                    <a:gd name="T20" fmla="*/ 6538 w 10"/>
                    <a:gd name="T21" fmla="*/ 10519 h 12"/>
                    <a:gd name="T22" fmla="*/ 10121 w 10"/>
                    <a:gd name="T23" fmla="*/ 8717 h 12"/>
                    <a:gd name="T24" fmla="*/ 10121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8" y="7"/>
                        <a:pt x="8" y="9"/>
                        <a:pt x="7" y="9"/>
                      </a:cubicBezTo>
                      <a:cubicBezTo>
                        <a:pt x="7" y="10"/>
                        <a:pt x="6" y="10"/>
                        <a:pt x="6" y="10"/>
                      </a:cubicBezTo>
                      <a:cubicBezTo>
                        <a:pt x="4" y="10"/>
                        <a:pt x="3" y="9"/>
                        <a:pt x="3" y="7"/>
                      </a:cubicBezTo>
                      <a:cubicBezTo>
                        <a:pt x="2" y="5"/>
                        <a:pt x="3" y="4"/>
                        <a:pt x="3" y="3"/>
                      </a:cubicBezTo>
                      <a:cubicBezTo>
                        <a:pt x="3" y="3"/>
                        <a:pt x="4" y="3"/>
                        <a:pt x="4" y="3"/>
                      </a:cubicBezTo>
                      <a:cubicBezTo>
                        <a:pt x="6" y="2"/>
                        <a:pt x="7" y="4"/>
                        <a:pt x="7" y="6"/>
                      </a:cubicBezTo>
                      <a:close/>
                      <a:moveTo>
                        <a:pt x="4" y="1"/>
                      </a:moveTo>
                      <a:cubicBezTo>
                        <a:pt x="3" y="1"/>
                        <a:pt x="2" y="1"/>
                        <a:pt x="2" y="2"/>
                      </a:cubicBezTo>
                      <a:cubicBezTo>
                        <a:pt x="1" y="3"/>
                        <a:pt x="0" y="5"/>
                        <a:pt x="1" y="7"/>
                      </a:cubicBezTo>
                      <a:cubicBezTo>
                        <a:pt x="1" y="10"/>
                        <a:pt x="4" y="12"/>
                        <a:pt x="6" y="12"/>
                      </a:cubicBezTo>
                      <a:cubicBezTo>
                        <a:pt x="7" y="12"/>
                        <a:pt x="8" y="11"/>
                        <a:pt x="9" y="10"/>
                      </a:cubicBezTo>
                      <a:cubicBezTo>
                        <a:pt x="9" y="9"/>
                        <a:pt x="10" y="8"/>
                        <a:pt x="9" y="6"/>
                      </a:cubicBezTo>
                      <a:cubicBezTo>
                        <a:pt x="9" y="3"/>
                        <a:pt x="6" y="0"/>
                        <a:pt x="4" y="1"/>
                      </a:cubicBezTo>
                      <a:close/>
                    </a:path>
                  </a:pathLst>
                </a:custGeom>
                <a:solidFill>
                  <a:srgbClr val="646C89"/>
                </a:solidFill>
                <a:ln w="9525">
                  <a:noFill/>
                  <a:round/>
                  <a:headEnd/>
                  <a:tailEnd/>
                </a:ln>
              </p:spPr>
              <p:txBody>
                <a:bodyPr/>
                <a:lstStyle/>
                <a:p>
                  <a:endParaRPr lang="zh-TW" altLang="en-US"/>
                </a:p>
              </p:txBody>
            </p:sp>
            <p:sp>
              <p:nvSpPr>
                <p:cNvPr id="14659" name="Freeform 199"/>
                <p:cNvSpPr>
                  <a:spLocks/>
                </p:cNvSpPr>
                <p:nvPr/>
              </p:nvSpPr>
              <p:spPr bwMode="auto">
                <a:xfrm>
                  <a:off x="3159" y="2829"/>
                  <a:ext cx="18" cy="22"/>
                </a:xfrm>
                <a:custGeom>
                  <a:avLst/>
                  <a:gdLst>
                    <a:gd name="T0" fmla="*/ 4657 w 8"/>
                    <a:gd name="T1" fmla="*/ 5138 h 9"/>
                    <a:gd name="T2" fmla="*/ 3224 w 8"/>
                    <a:gd name="T3" fmla="*/ 11538 h 9"/>
                    <a:gd name="T4" fmla="*/ 0 w 8"/>
                    <a:gd name="T5" fmla="*/ 6209 h 9"/>
                    <a:gd name="T6" fmla="*/ 2070 w 8"/>
                    <a:gd name="T7" fmla="*/ 0 h 9"/>
                    <a:gd name="T8" fmla="*/ 4657 w 8"/>
                    <a:gd name="T9" fmla="*/ 5138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7" y="4"/>
                      </a:moveTo>
                      <a:cubicBezTo>
                        <a:pt x="8" y="7"/>
                        <a:pt x="7" y="9"/>
                        <a:pt x="5" y="9"/>
                      </a:cubicBezTo>
                      <a:cubicBezTo>
                        <a:pt x="3" y="9"/>
                        <a:pt x="1" y="8"/>
                        <a:pt x="0" y="5"/>
                      </a:cubicBezTo>
                      <a:cubicBezTo>
                        <a:pt x="0" y="2"/>
                        <a:pt x="1" y="0"/>
                        <a:pt x="3" y="0"/>
                      </a:cubicBezTo>
                      <a:cubicBezTo>
                        <a:pt x="5" y="0"/>
                        <a:pt x="7" y="1"/>
                        <a:pt x="7" y="4"/>
                      </a:cubicBezTo>
                      <a:close/>
                    </a:path>
                  </a:pathLst>
                </a:custGeom>
                <a:solidFill>
                  <a:srgbClr val="A0CC3A"/>
                </a:solidFill>
                <a:ln w="9525">
                  <a:noFill/>
                  <a:round/>
                  <a:headEnd/>
                  <a:tailEnd/>
                </a:ln>
              </p:spPr>
              <p:txBody>
                <a:bodyPr/>
                <a:lstStyle/>
                <a:p>
                  <a:endParaRPr lang="zh-TW" altLang="en-US"/>
                </a:p>
              </p:txBody>
            </p:sp>
            <p:sp>
              <p:nvSpPr>
                <p:cNvPr id="14660" name="Freeform 200"/>
                <p:cNvSpPr>
                  <a:spLocks noEditPoints="1"/>
                </p:cNvSpPr>
                <p:nvPr/>
              </p:nvSpPr>
              <p:spPr bwMode="auto">
                <a:xfrm>
                  <a:off x="3156" y="2825"/>
                  <a:ext cx="24" cy="30"/>
                </a:xfrm>
                <a:custGeom>
                  <a:avLst/>
                  <a:gdLst>
                    <a:gd name="T0" fmla="*/ 7800 w 10"/>
                    <a:gd name="T1" fmla="*/ 4858 h 13"/>
                    <a:gd name="T2" fmla="*/ 7800 w 10"/>
                    <a:gd name="T3" fmla="*/ 7265 h 13"/>
                    <a:gd name="T4" fmla="*/ 6538 w 10"/>
                    <a:gd name="T5" fmla="*/ 7998 h 13"/>
                    <a:gd name="T6" fmla="*/ 2321 w 10"/>
                    <a:gd name="T7" fmla="*/ 5555 h 13"/>
                    <a:gd name="T8" fmla="*/ 3250 w 10"/>
                    <a:gd name="T9" fmla="*/ 3148 h 13"/>
                    <a:gd name="T10" fmla="*/ 4620 w 10"/>
                    <a:gd name="T11" fmla="*/ 2407 h 13"/>
                    <a:gd name="T12" fmla="*/ 7800 w 10"/>
                    <a:gd name="T13" fmla="*/ 4858 h 13"/>
                    <a:gd name="T14" fmla="*/ 4620 w 10"/>
                    <a:gd name="T15" fmla="*/ 798 h 13"/>
                    <a:gd name="T16" fmla="*/ 967 w 10"/>
                    <a:gd name="T17" fmla="*/ 1842 h 13"/>
                    <a:gd name="T18" fmla="*/ 0 w 10"/>
                    <a:gd name="T19" fmla="*/ 5555 h 13"/>
                    <a:gd name="T20" fmla="*/ 6538 w 10"/>
                    <a:gd name="T21" fmla="*/ 9810 h 13"/>
                    <a:gd name="T22" fmla="*/ 8767 w 10"/>
                    <a:gd name="T23" fmla="*/ 8760 h 13"/>
                    <a:gd name="T24" fmla="*/ 10121 w 10"/>
                    <a:gd name="T25" fmla="*/ 4858 h 13"/>
                    <a:gd name="T26" fmla="*/ 4620 w 10"/>
                    <a:gd name="T27" fmla="*/ 798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3"/>
                    <a:gd name="T44" fmla="*/ 10 w 10"/>
                    <a:gd name="T45" fmla="*/ 13 h 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3">
                      <a:moveTo>
                        <a:pt x="7" y="6"/>
                      </a:moveTo>
                      <a:cubicBezTo>
                        <a:pt x="8" y="7"/>
                        <a:pt x="7" y="9"/>
                        <a:pt x="7" y="9"/>
                      </a:cubicBezTo>
                      <a:cubicBezTo>
                        <a:pt x="7" y="10"/>
                        <a:pt x="6" y="10"/>
                        <a:pt x="6" y="10"/>
                      </a:cubicBezTo>
                      <a:cubicBezTo>
                        <a:pt x="4" y="10"/>
                        <a:pt x="3" y="9"/>
                        <a:pt x="2" y="7"/>
                      </a:cubicBezTo>
                      <a:cubicBezTo>
                        <a:pt x="2" y="6"/>
                        <a:pt x="2" y="4"/>
                        <a:pt x="3" y="4"/>
                      </a:cubicBezTo>
                      <a:cubicBezTo>
                        <a:pt x="3" y="3"/>
                        <a:pt x="4" y="3"/>
                        <a:pt x="4" y="3"/>
                      </a:cubicBezTo>
                      <a:cubicBezTo>
                        <a:pt x="5" y="3"/>
                        <a:pt x="7" y="4"/>
                        <a:pt x="7" y="6"/>
                      </a:cubicBezTo>
                      <a:close/>
                      <a:moveTo>
                        <a:pt x="4" y="1"/>
                      </a:moveTo>
                      <a:cubicBezTo>
                        <a:pt x="3" y="1"/>
                        <a:pt x="2" y="2"/>
                        <a:pt x="1" y="2"/>
                      </a:cubicBezTo>
                      <a:cubicBezTo>
                        <a:pt x="0" y="4"/>
                        <a:pt x="0" y="5"/>
                        <a:pt x="0" y="7"/>
                      </a:cubicBezTo>
                      <a:cubicBezTo>
                        <a:pt x="1" y="10"/>
                        <a:pt x="3" y="13"/>
                        <a:pt x="6" y="12"/>
                      </a:cubicBezTo>
                      <a:cubicBezTo>
                        <a:pt x="7" y="12"/>
                        <a:pt x="8" y="12"/>
                        <a:pt x="8" y="11"/>
                      </a:cubicBezTo>
                      <a:cubicBezTo>
                        <a:pt x="9" y="9"/>
                        <a:pt x="10" y="8"/>
                        <a:pt x="9" y="6"/>
                      </a:cubicBezTo>
                      <a:cubicBezTo>
                        <a:pt x="9" y="3"/>
                        <a:pt x="6" y="0"/>
                        <a:pt x="4" y="1"/>
                      </a:cubicBezTo>
                      <a:close/>
                    </a:path>
                  </a:pathLst>
                </a:custGeom>
                <a:solidFill>
                  <a:srgbClr val="646C89"/>
                </a:solidFill>
                <a:ln w="9525">
                  <a:noFill/>
                  <a:round/>
                  <a:headEnd/>
                  <a:tailEnd/>
                </a:ln>
              </p:spPr>
              <p:txBody>
                <a:bodyPr/>
                <a:lstStyle/>
                <a:p>
                  <a:endParaRPr lang="zh-TW" altLang="en-US"/>
                </a:p>
              </p:txBody>
            </p:sp>
            <p:sp>
              <p:nvSpPr>
                <p:cNvPr id="14661" name="Freeform 201"/>
                <p:cNvSpPr>
                  <a:spLocks/>
                </p:cNvSpPr>
                <p:nvPr/>
              </p:nvSpPr>
              <p:spPr bwMode="auto">
                <a:xfrm>
                  <a:off x="3296" y="2877"/>
                  <a:ext cx="18" cy="23"/>
                </a:xfrm>
                <a:custGeom>
                  <a:avLst/>
                  <a:gdLst>
                    <a:gd name="T0" fmla="*/ 5168 w 8"/>
                    <a:gd name="T1" fmla="*/ 3080 h 10"/>
                    <a:gd name="T2" fmla="*/ 3224 w 8"/>
                    <a:gd name="T3" fmla="*/ 7084 h 10"/>
                    <a:gd name="T4" fmla="*/ 637 w 8"/>
                    <a:gd name="T5" fmla="*/ 4110 h 10"/>
                    <a:gd name="T6" fmla="*/ 2587 w 8"/>
                    <a:gd name="T7" fmla="*/ 0 h 10"/>
                    <a:gd name="T8" fmla="*/ 5168 w 8"/>
                    <a:gd name="T9" fmla="*/ 308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4"/>
                      </a:moveTo>
                      <a:cubicBezTo>
                        <a:pt x="8" y="7"/>
                        <a:pt x="7" y="9"/>
                        <a:pt x="5" y="9"/>
                      </a:cubicBezTo>
                      <a:cubicBezTo>
                        <a:pt x="3" y="10"/>
                        <a:pt x="1" y="8"/>
                        <a:pt x="1" y="5"/>
                      </a:cubicBezTo>
                      <a:cubicBezTo>
                        <a:pt x="0" y="3"/>
                        <a:pt x="2" y="0"/>
                        <a:pt x="4" y="0"/>
                      </a:cubicBezTo>
                      <a:cubicBezTo>
                        <a:pt x="5" y="0"/>
                        <a:pt x="7" y="2"/>
                        <a:pt x="8" y="4"/>
                      </a:cubicBezTo>
                      <a:close/>
                    </a:path>
                  </a:pathLst>
                </a:custGeom>
                <a:solidFill>
                  <a:srgbClr val="A0CC3A"/>
                </a:solidFill>
                <a:ln w="9525">
                  <a:noFill/>
                  <a:round/>
                  <a:headEnd/>
                  <a:tailEnd/>
                </a:ln>
              </p:spPr>
              <p:txBody>
                <a:bodyPr/>
                <a:lstStyle/>
                <a:p>
                  <a:endParaRPr lang="zh-TW" altLang="en-US"/>
                </a:p>
              </p:txBody>
            </p:sp>
            <p:sp>
              <p:nvSpPr>
                <p:cNvPr id="14662" name="Freeform 202"/>
                <p:cNvSpPr>
                  <a:spLocks noEditPoints="1"/>
                </p:cNvSpPr>
                <p:nvPr/>
              </p:nvSpPr>
              <p:spPr bwMode="auto">
                <a:xfrm>
                  <a:off x="3296" y="2874"/>
                  <a:ext cx="21" cy="29"/>
                </a:xfrm>
                <a:custGeom>
                  <a:avLst/>
                  <a:gdLst>
                    <a:gd name="T0" fmla="*/ 5957 w 9"/>
                    <a:gd name="T1" fmla="*/ 7153 h 12"/>
                    <a:gd name="T2" fmla="*/ 5336 w 9"/>
                    <a:gd name="T3" fmla="*/ 10542 h 12"/>
                    <a:gd name="T4" fmla="*/ 4508 w 9"/>
                    <a:gd name="T5" fmla="*/ 10542 h 12"/>
                    <a:gd name="T6" fmla="*/ 1932 w 9"/>
                    <a:gd name="T7" fmla="*/ 7153 h 12"/>
                    <a:gd name="T8" fmla="*/ 1932 w 9"/>
                    <a:gd name="T9" fmla="*/ 3376 h 12"/>
                    <a:gd name="T10" fmla="*/ 3381 w 9"/>
                    <a:gd name="T11" fmla="*/ 2383 h 12"/>
                    <a:gd name="T12" fmla="*/ 5957 w 9"/>
                    <a:gd name="T13" fmla="*/ 7153 h 12"/>
                    <a:gd name="T14" fmla="*/ 2553 w 9"/>
                    <a:gd name="T15" fmla="*/ 0 h 12"/>
                    <a:gd name="T16" fmla="*/ 828 w 9"/>
                    <a:gd name="T17" fmla="*/ 2383 h 12"/>
                    <a:gd name="T18" fmla="*/ 0 w 9"/>
                    <a:gd name="T19" fmla="*/ 7153 h 12"/>
                    <a:gd name="T20" fmla="*/ 4508 w 9"/>
                    <a:gd name="T21" fmla="*/ 12932 h 12"/>
                    <a:gd name="T22" fmla="*/ 7117 w 9"/>
                    <a:gd name="T23" fmla="*/ 11528 h 12"/>
                    <a:gd name="T24" fmla="*/ 7889 w 9"/>
                    <a:gd name="T25" fmla="*/ 5759 h 12"/>
                    <a:gd name="T26" fmla="*/ 2553 w 9"/>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2"/>
                    <a:gd name="T44" fmla="*/ 9 w 9"/>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2">
                      <a:moveTo>
                        <a:pt x="7" y="6"/>
                      </a:moveTo>
                      <a:cubicBezTo>
                        <a:pt x="7" y="7"/>
                        <a:pt x="7" y="8"/>
                        <a:pt x="6" y="9"/>
                      </a:cubicBezTo>
                      <a:cubicBezTo>
                        <a:pt x="6" y="9"/>
                        <a:pt x="6" y="9"/>
                        <a:pt x="5" y="9"/>
                      </a:cubicBezTo>
                      <a:cubicBezTo>
                        <a:pt x="4" y="10"/>
                        <a:pt x="2" y="8"/>
                        <a:pt x="2" y="6"/>
                      </a:cubicBezTo>
                      <a:cubicBezTo>
                        <a:pt x="2" y="5"/>
                        <a:pt x="2" y="4"/>
                        <a:pt x="2" y="3"/>
                      </a:cubicBezTo>
                      <a:cubicBezTo>
                        <a:pt x="3" y="3"/>
                        <a:pt x="3" y="2"/>
                        <a:pt x="4" y="2"/>
                      </a:cubicBezTo>
                      <a:cubicBezTo>
                        <a:pt x="5" y="2"/>
                        <a:pt x="6" y="3"/>
                        <a:pt x="7" y="6"/>
                      </a:cubicBezTo>
                      <a:close/>
                      <a:moveTo>
                        <a:pt x="3" y="0"/>
                      </a:moveTo>
                      <a:cubicBezTo>
                        <a:pt x="2" y="0"/>
                        <a:pt x="2" y="1"/>
                        <a:pt x="1" y="2"/>
                      </a:cubicBezTo>
                      <a:cubicBezTo>
                        <a:pt x="0" y="3"/>
                        <a:pt x="0" y="5"/>
                        <a:pt x="0" y="6"/>
                      </a:cubicBezTo>
                      <a:cubicBezTo>
                        <a:pt x="1" y="10"/>
                        <a:pt x="3" y="12"/>
                        <a:pt x="5" y="11"/>
                      </a:cubicBezTo>
                      <a:cubicBezTo>
                        <a:pt x="6" y="11"/>
                        <a:pt x="7" y="11"/>
                        <a:pt x="8" y="10"/>
                      </a:cubicBezTo>
                      <a:cubicBezTo>
                        <a:pt x="9" y="9"/>
                        <a:pt x="9" y="7"/>
                        <a:pt x="9" y="5"/>
                      </a:cubicBezTo>
                      <a:cubicBezTo>
                        <a:pt x="8" y="2"/>
                        <a:pt x="6" y="0"/>
                        <a:pt x="3" y="0"/>
                      </a:cubicBezTo>
                      <a:close/>
                    </a:path>
                  </a:pathLst>
                </a:custGeom>
                <a:solidFill>
                  <a:srgbClr val="646C89"/>
                </a:solidFill>
                <a:ln w="9525">
                  <a:noFill/>
                  <a:round/>
                  <a:headEnd/>
                  <a:tailEnd/>
                </a:ln>
              </p:spPr>
              <p:txBody>
                <a:bodyPr/>
                <a:lstStyle/>
                <a:p>
                  <a:endParaRPr lang="zh-TW" altLang="en-US"/>
                </a:p>
              </p:txBody>
            </p:sp>
            <p:sp>
              <p:nvSpPr>
                <p:cNvPr id="14663" name="Freeform 203"/>
                <p:cNvSpPr>
                  <a:spLocks/>
                </p:cNvSpPr>
                <p:nvPr/>
              </p:nvSpPr>
              <p:spPr bwMode="auto">
                <a:xfrm>
                  <a:off x="3329" y="2886"/>
                  <a:ext cx="18" cy="24"/>
                </a:xfrm>
                <a:custGeom>
                  <a:avLst/>
                  <a:gdLst>
                    <a:gd name="T0" fmla="*/ 5168 w 8"/>
                    <a:gd name="T1" fmla="*/ 4620 h 10"/>
                    <a:gd name="T2" fmla="*/ 3224 w 8"/>
                    <a:gd name="T3" fmla="*/ 11088 h 10"/>
                    <a:gd name="T4" fmla="*/ 637 w 8"/>
                    <a:gd name="T5" fmla="*/ 5570 h 10"/>
                    <a:gd name="T6" fmla="*/ 2070 w 8"/>
                    <a:gd name="T7" fmla="*/ 0 h 10"/>
                    <a:gd name="T8" fmla="*/ 5168 w 8"/>
                    <a:gd name="T9" fmla="*/ 462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4"/>
                      </a:moveTo>
                      <a:cubicBezTo>
                        <a:pt x="8" y="7"/>
                        <a:pt x="7" y="9"/>
                        <a:pt x="5" y="10"/>
                      </a:cubicBezTo>
                      <a:cubicBezTo>
                        <a:pt x="3" y="10"/>
                        <a:pt x="1" y="8"/>
                        <a:pt x="1" y="5"/>
                      </a:cubicBezTo>
                      <a:cubicBezTo>
                        <a:pt x="0" y="3"/>
                        <a:pt x="1" y="1"/>
                        <a:pt x="3" y="0"/>
                      </a:cubicBezTo>
                      <a:cubicBezTo>
                        <a:pt x="5" y="0"/>
                        <a:pt x="7" y="2"/>
                        <a:pt x="8" y="4"/>
                      </a:cubicBezTo>
                      <a:close/>
                    </a:path>
                  </a:pathLst>
                </a:custGeom>
                <a:solidFill>
                  <a:srgbClr val="A0CC3A"/>
                </a:solidFill>
                <a:ln w="9525">
                  <a:noFill/>
                  <a:round/>
                  <a:headEnd/>
                  <a:tailEnd/>
                </a:ln>
              </p:spPr>
              <p:txBody>
                <a:bodyPr/>
                <a:lstStyle/>
                <a:p>
                  <a:endParaRPr lang="zh-TW" altLang="en-US"/>
                </a:p>
              </p:txBody>
            </p:sp>
            <p:sp>
              <p:nvSpPr>
                <p:cNvPr id="14664" name="Freeform 204"/>
                <p:cNvSpPr>
                  <a:spLocks noEditPoints="1"/>
                </p:cNvSpPr>
                <p:nvPr/>
              </p:nvSpPr>
              <p:spPr bwMode="auto">
                <a:xfrm>
                  <a:off x="3326" y="2884"/>
                  <a:ext cx="24" cy="28"/>
                </a:xfrm>
                <a:custGeom>
                  <a:avLst/>
                  <a:gdLst>
                    <a:gd name="T0" fmla="*/ 8767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8767 w 10"/>
                    <a:gd name="T13" fmla="*/ 5336 h 12"/>
                    <a:gd name="T14" fmla="*/ 4620 w 10"/>
                    <a:gd name="T15" fmla="*/ 0 h 12"/>
                    <a:gd name="T16" fmla="*/ 2321 w 10"/>
                    <a:gd name="T17" fmla="*/ 1932 h 12"/>
                    <a:gd name="T18" fmla="*/ 967 w 10"/>
                    <a:gd name="T19" fmla="*/ 5957 h 12"/>
                    <a:gd name="T20" fmla="*/ 6538 w 10"/>
                    <a:gd name="T21" fmla="*/ 10519 h 12"/>
                    <a:gd name="T22" fmla="*/ 10121 w 10"/>
                    <a:gd name="T23" fmla="*/ 8717 h 12"/>
                    <a:gd name="T24" fmla="*/ 11088 w 10"/>
                    <a:gd name="T25" fmla="*/ 4508 h 12"/>
                    <a:gd name="T26" fmla="*/ 4620 w 10"/>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8" y="6"/>
                      </a:moveTo>
                      <a:cubicBezTo>
                        <a:pt x="8" y="7"/>
                        <a:pt x="8" y="8"/>
                        <a:pt x="7" y="9"/>
                      </a:cubicBezTo>
                      <a:cubicBezTo>
                        <a:pt x="7" y="9"/>
                        <a:pt x="7" y="10"/>
                        <a:pt x="6" y="10"/>
                      </a:cubicBezTo>
                      <a:cubicBezTo>
                        <a:pt x="5" y="10"/>
                        <a:pt x="3" y="8"/>
                        <a:pt x="3" y="6"/>
                      </a:cubicBezTo>
                      <a:cubicBezTo>
                        <a:pt x="3" y="5"/>
                        <a:pt x="3" y="4"/>
                        <a:pt x="3" y="3"/>
                      </a:cubicBezTo>
                      <a:cubicBezTo>
                        <a:pt x="4" y="3"/>
                        <a:pt x="4" y="2"/>
                        <a:pt x="4" y="2"/>
                      </a:cubicBezTo>
                      <a:cubicBezTo>
                        <a:pt x="6" y="2"/>
                        <a:pt x="7" y="4"/>
                        <a:pt x="8" y="6"/>
                      </a:cubicBezTo>
                      <a:close/>
                      <a:moveTo>
                        <a:pt x="4" y="0"/>
                      </a:moveTo>
                      <a:cubicBezTo>
                        <a:pt x="3" y="0"/>
                        <a:pt x="2" y="1"/>
                        <a:pt x="2" y="2"/>
                      </a:cubicBezTo>
                      <a:cubicBezTo>
                        <a:pt x="1" y="3"/>
                        <a:pt x="0" y="5"/>
                        <a:pt x="1" y="7"/>
                      </a:cubicBezTo>
                      <a:cubicBezTo>
                        <a:pt x="1" y="10"/>
                        <a:pt x="4" y="12"/>
                        <a:pt x="6" y="12"/>
                      </a:cubicBezTo>
                      <a:cubicBezTo>
                        <a:pt x="7" y="12"/>
                        <a:pt x="8" y="11"/>
                        <a:pt x="9" y="10"/>
                      </a:cubicBezTo>
                      <a:cubicBezTo>
                        <a:pt x="10" y="9"/>
                        <a:pt x="10" y="7"/>
                        <a:pt x="10" y="5"/>
                      </a:cubicBezTo>
                      <a:cubicBezTo>
                        <a:pt x="9" y="2"/>
                        <a:pt x="7" y="0"/>
                        <a:pt x="4" y="0"/>
                      </a:cubicBezTo>
                      <a:close/>
                    </a:path>
                  </a:pathLst>
                </a:custGeom>
                <a:solidFill>
                  <a:srgbClr val="646C89"/>
                </a:solidFill>
                <a:ln w="9525">
                  <a:noFill/>
                  <a:round/>
                  <a:headEnd/>
                  <a:tailEnd/>
                </a:ln>
              </p:spPr>
              <p:txBody>
                <a:bodyPr/>
                <a:lstStyle/>
                <a:p>
                  <a:endParaRPr lang="zh-TW" altLang="en-US"/>
                </a:p>
              </p:txBody>
            </p:sp>
            <p:sp>
              <p:nvSpPr>
                <p:cNvPr id="14665" name="Freeform 205"/>
                <p:cNvSpPr>
                  <a:spLocks/>
                </p:cNvSpPr>
                <p:nvPr/>
              </p:nvSpPr>
              <p:spPr bwMode="auto">
                <a:xfrm>
                  <a:off x="3362" y="2895"/>
                  <a:ext cx="19" cy="24"/>
                </a:xfrm>
                <a:custGeom>
                  <a:avLst/>
                  <a:gdLst>
                    <a:gd name="T0" fmla="*/ 7191 w 8"/>
                    <a:gd name="T1" fmla="*/ 5570 h 10"/>
                    <a:gd name="T2" fmla="*/ 4997 w 8"/>
                    <a:gd name="T3" fmla="*/ 11088 h 10"/>
                    <a:gd name="T4" fmla="*/ 886 w 8"/>
                    <a:gd name="T5" fmla="*/ 6538 h 10"/>
                    <a:gd name="T6" fmla="*/ 3028 w 8"/>
                    <a:gd name="T7" fmla="*/ 0 h 10"/>
                    <a:gd name="T8" fmla="*/ 7191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1" y="6"/>
                      </a:cubicBezTo>
                      <a:cubicBezTo>
                        <a:pt x="0" y="3"/>
                        <a:pt x="1" y="1"/>
                        <a:pt x="3" y="0"/>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14666" name="Freeform 206"/>
                <p:cNvSpPr>
                  <a:spLocks noEditPoints="1"/>
                </p:cNvSpPr>
                <p:nvPr/>
              </p:nvSpPr>
              <p:spPr bwMode="auto">
                <a:xfrm>
                  <a:off x="3359" y="2893"/>
                  <a:ext cx="24" cy="28"/>
                </a:xfrm>
                <a:custGeom>
                  <a:avLst/>
                  <a:gdLst>
                    <a:gd name="T0" fmla="*/ 7800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7800 w 10"/>
                    <a:gd name="T13" fmla="*/ 5336 h 12"/>
                    <a:gd name="T14" fmla="*/ 4620 w 10"/>
                    <a:gd name="T15" fmla="*/ 0 h 12"/>
                    <a:gd name="T16" fmla="*/ 967 w 10"/>
                    <a:gd name="T17" fmla="*/ 1932 h 12"/>
                    <a:gd name="T18" fmla="*/ 967 w 10"/>
                    <a:gd name="T19" fmla="*/ 5957 h 12"/>
                    <a:gd name="T20" fmla="*/ 6538 w 10"/>
                    <a:gd name="T21" fmla="*/ 10519 h 12"/>
                    <a:gd name="T22" fmla="*/ 10121 w 10"/>
                    <a:gd name="T23" fmla="*/ 8717 h 12"/>
                    <a:gd name="T24" fmla="*/ 10121 w 10"/>
                    <a:gd name="T25" fmla="*/ 4508 h 12"/>
                    <a:gd name="T26" fmla="*/ 4620 w 10"/>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8" y="7"/>
                        <a:pt x="7" y="8"/>
                        <a:pt x="7" y="9"/>
                      </a:cubicBezTo>
                      <a:cubicBezTo>
                        <a:pt x="7" y="9"/>
                        <a:pt x="6" y="10"/>
                        <a:pt x="6" y="10"/>
                      </a:cubicBezTo>
                      <a:cubicBezTo>
                        <a:pt x="4" y="10"/>
                        <a:pt x="3" y="8"/>
                        <a:pt x="3" y="6"/>
                      </a:cubicBezTo>
                      <a:cubicBezTo>
                        <a:pt x="2" y="5"/>
                        <a:pt x="3" y="4"/>
                        <a:pt x="3" y="3"/>
                      </a:cubicBezTo>
                      <a:cubicBezTo>
                        <a:pt x="3" y="3"/>
                        <a:pt x="4" y="2"/>
                        <a:pt x="4" y="2"/>
                      </a:cubicBezTo>
                      <a:cubicBezTo>
                        <a:pt x="6" y="2"/>
                        <a:pt x="7" y="4"/>
                        <a:pt x="7" y="6"/>
                      </a:cubicBezTo>
                      <a:close/>
                      <a:moveTo>
                        <a:pt x="4" y="0"/>
                      </a:moveTo>
                      <a:cubicBezTo>
                        <a:pt x="3" y="1"/>
                        <a:pt x="2" y="1"/>
                        <a:pt x="1" y="2"/>
                      </a:cubicBezTo>
                      <a:cubicBezTo>
                        <a:pt x="1" y="3"/>
                        <a:pt x="0" y="5"/>
                        <a:pt x="1" y="7"/>
                      </a:cubicBezTo>
                      <a:cubicBezTo>
                        <a:pt x="1" y="10"/>
                        <a:pt x="4" y="12"/>
                        <a:pt x="6" y="12"/>
                      </a:cubicBezTo>
                      <a:cubicBezTo>
                        <a:pt x="7" y="12"/>
                        <a:pt x="8" y="11"/>
                        <a:pt x="9" y="10"/>
                      </a:cubicBezTo>
                      <a:cubicBezTo>
                        <a:pt x="9" y="9"/>
                        <a:pt x="10" y="7"/>
                        <a:pt x="9" y="5"/>
                      </a:cubicBezTo>
                      <a:cubicBezTo>
                        <a:pt x="9" y="2"/>
                        <a:pt x="6" y="0"/>
                        <a:pt x="4" y="0"/>
                      </a:cubicBezTo>
                      <a:close/>
                    </a:path>
                  </a:pathLst>
                </a:custGeom>
                <a:solidFill>
                  <a:srgbClr val="646C89"/>
                </a:solidFill>
                <a:ln w="9525">
                  <a:noFill/>
                  <a:round/>
                  <a:headEnd/>
                  <a:tailEnd/>
                </a:ln>
              </p:spPr>
              <p:txBody>
                <a:bodyPr/>
                <a:lstStyle/>
                <a:p>
                  <a:endParaRPr lang="zh-TW" altLang="en-US"/>
                </a:p>
              </p:txBody>
            </p:sp>
            <p:sp>
              <p:nvSpPr>
                <p:cNvPr id="14667" name="Freeform 207"/>
                <p:cNvSpPr>
                  <a:spLocks/>
                </p:cNvSpPr>
                <p:nvPr/>
              </p:nvSpPr>
              <p:spPr bwMode="auto">
                <a:xfrm>
                  <a:off x="3395" y="2905"/>
                  <a:ext cx="19" cy="24"/>
                </a:xfrm>
                <a:custGeom>
                  <a:avLst/>
                  <a:gdLst>
                    <a:gd name="T0" fmla="*/ 7191 w 8"/>
                    <a:gd name="T1" fmla="*/ 5570 h 10"/>
                    <a:gd name="T2" fmla="*/ 4997 w 8"/>
                    <a:gd name="T3" fmla="*/ 11088 h 10"/>
                    <a:gd name="T4" fmla="*/ 0 w 8"/>
                    <a:gd name="T5" fmla="*/ 6538 h 10"/>
                    <a:gd name="T6" fmla="*/ 3028 w 8"/>
                    <a:gd name="T7" fmla="*/ 967 h 10"/>
                    <a:gd name="T8" fmla="*/ 7191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0" y="6"/>
                      </a:cubicBezTo>
                      <a:cubicBezTo>
                        <a:pt x="0" y="3"/>
                        <a:pt x="1" y="1"/>
                        <a:pt x="3" y="1"/>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14668" name="Freeform 208"/>
                <p:cNvSpPr>
                  <a:spLocks noEditPoints="1"/>
                </p:cNvSpPr>
                <p:nvPr/>
              </p:nvSpPr>
              <p:spPr bwMode="auto">
                <a:xfrm>
                  <a:off x="3392" y="2903"/>
                  <a:ext cx="24" cy="28"/>
                </a:xfrm>
                <a:custGeom>
                  <a:avLst/>
                  <a:gdLst>
                    <a:gd name="T0" fmla="*/ 7800 w 10"/>
                    <a:gd name="T1" fmla="*/ 5336 h 12"/>
                    <a:gd name="T2" fmla="*/ 7800 w 10"/>
                    <a:gd name="T3" fmla="*/ 7889 h 12"/>
                    <a:gd name="T4" fmla="*/ 6538 w 10"/>
                    <a:gd name="T5" fmla="*/ 8717 h 12"/>
                    <a:gd name="T6" fmla="*/ 2321 w 10"/>
                    <a:gd name="T7" fmla="*/ 5957 h 12"/>
                    <a:gd name="T8" fmla="*/ 3250 w 10"/>
                    <a:gd name="T9" fmla="*/ 2553 h 12"/>
                    <a:gd name="T10" fmla="*/ 4620 w 10"/>
                    <a:gd name="T11" fmla="*/ 2553 h 12"/>
                    <a:gd name="T12" fmla="*/ 7800 w 10"/>
                    <a:gd name="T13" fmla="*/ 5336 h 12"/>
                    <a:gd name="T14" fmla="*/ 4620 w 10"/>
                    <a:gd name="T15" fmla="*/ 828 h 12"/>
                    <a:gd name="T16" fmla="*/ 967 w 10"/>
                    <a:gd name="T17" fmla="*/ 1932 h 12"/>
                    <a:gd name="T18" fmla="*/ 0 w 10"/>
                    <a:gd name="T19" fmla="*/ 5957 h 12"/>
                    <a:gd name="T20" fmla="*/ 6538 w 10"/>
                    <a:gd name="T21" fmla="*/ 10519 h 12"/>
                    <a:gd name="T22" fmla="*/ 8767 w 10"/>
                    <a:gd name="T23" fmla="*/ 8717 h 12"/>
                    <a:gd name="T24" fmla="*/ 10121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7" y="7"/>
                        <a:pt x="7" y="8"/>
                        <a:pt x="7" y="9"/>
                      </a:cubicBezTo>
                      <a:cubicBezTo>
                        <a:pt x="6" y="10"/>
                        <a:pt x="6" y="10"/>
                        <a:pt x="6" y="10"/>
                      </a:cubicBezTo>
                      <a:cubicBezTo>
                        <a:pt x="4" y="10"/>
                        <a:pt x="3" y="9"/>
                        <a:pt x="2" y="7"/>
                      </a:cubicBezTo>
                      <a:cubicBezTo>
                        <a:pt x="2" y="5"/>
                        <a:pt x="2" y="4"/>
                        <a:pt x="3" y="3"/>
                      </a:cubicBezTo>
                      <a:cubicBezTo>
                        <a:pt x="3" y="3"/>
                        <a:pt x="3" y="3"/>
                        <a:pt x="4" y="3"/>
                      </a:cubicBezTo>
                      <a:cubicBezTo>
                        <a:pt x="5" y="2"/>
                        <a:pt x="7" y="4"/>
                        <a:pt x="7" y="6"/>
                      </a:cubicBezTo>
                      <a:close/>
                      <a:moveTo>
                        <a:pt x="4" y="1"/>
                      </a:moveTo>
                      <a:cubicBezTo>
                        <a:pt x="3" y="1"/>
                        <a:pt x="2" y="1"/>
                        <a:pt x="1" y="2"/>
                      </a:cubicBezTo>
                      <a:cubicBezTo>
                        <a:pt x="0" y="3"/>
                        <a:pt x="0" y="5"/>
                        <a:pt x="0" y="7"/>
                      </a:cubicBezTo>
                      <a:cubicBezTo>
                        <a:pt x="1" y="10"/>
                        <a:pt x="3" y="12"/>
                        <a:pt x="6" y="12"/>
                      </a:cubicBezTo>
                      <a:cubicBezTo>
                        <a:pt x="7" y="12"/>
                        <a:pt x="8" y="11"/>
                        <a:pt x="8" y="10"/>
                      </a:cubicBezTo>
                      <a:cubicBezTo>
                        <a:pt x="9" y="9"/>
                        <a:pt x="10" y="7"/>
                        <a:pt x="9" y="6"/>
                      </a:cubicBezTo>
                      <a:cubicBezTo>
                        <a:pt x="9" y="2"/>
                        <a:pt x="6" y="0"/>
                        <a:pt x="4" y="1"/>
                      </a:cubicBezTo>
                      <a:close/>
                    </a:path>
                  </a:pathLst>
                </a:custGeom>
                <a:solidFill>
                  <a:srgbClr val="646C89"/>
                </a:solidFill>
                <a:ln w="9525">
                  <a:noFill/>
                  <a:round/>
                  <a:headEnd/>
                  <a:tailEnd/>
                </a:ln>
              </p:spPr>
              <p:txBody>
                <a:bodyPr/>
                <a:lstStyle/>
                <a:p>
                  <a:endParaRPr lang="zh-TW" altLang="en-US"/>
                </a:p>
              </p:txBody>
            </p:sp>
            <p:sp>
              <p:nvSpPr>
                <p:cNvPr id="14669" name="Freeform 209"/>
                <p:cNvSpPr>
                  <a:spLocks noEditPoints="1"/>
                </p:cNvSpPr>
                <p:nvPr/>
              </p:nvSpPr>
              <p:spPr bwMode="auto">
                <a:xfrm>
                  <a:off x="3024" y="2638"/>
                  <a:ext cx="774" cy="376"/>
                </a:xfrm>
                <a:custGeom>
                  <a:avLst/>
                  <a:gdLst>
                    <a:gd name="T0" fmla="*/ 132807 w 328"/>
                    <a:gd name="T1" fmla="*/ 2975 h 159"/>
                    <a:gd name="T2" fmla="*/ 313392 w 328"/>
                    <a:gd name="T3" fmla="*/ 61520 h 159"/>
                    <a:gd name="T4" fmla="*/ 312524 w 328"/>
                    <a:gd name="T5" fmla="*/ 59602 h 159"/>
                    <a:gd name="T6" fmla="*/ 312524 w 328"/>
                    <a:gd name="T7" fmla="*/ 121216 h 159"/>
                    <a:gd name="T8" fmla="*/ 313392 w 328"/>
                    <a:gd name="T9" fmla="*/ 120299 h 159"/>
                    <a:gd name="T10" fmla="*/ 182478 w 328"/>
                    <a:gd name="T11" fmla="*/ 152632 h 159"/>
                    <a:gd name="T12" fmla="*/ 182478 w 328"/>
                    <a:gd name="T13" fmla="*/ 152632 h 159"/>
                    <a:gd name="T14" fmla="*/ 2048 w 328"/>
                    <a:gd name="T15" fmla="*/ 93903 h 159"/>
                    <a:gd name="T16" fmla="*/ 2919 w 328"/>
                    <a:gd name="T17" fmla="*/ 94816 h 159"/>
                    <a:gd name="T18" fmla="*/ 2919 w 328"/>
                    <a:gd name="T19" fmla="*/ 34235 h 159"/>
                    <a:gd name="T20" fmla="*/ 2048 w 328"/>
                    <a:gd name="T21" fmla="*/ 35124 h 159"/>
                    <a:gd name="T22" fmla="*/ 132807 w 328"/>
                    <a:gd name="T23" fmla="*/ 2975 h 159"/>
                    <a:gd name="T24" fmla="*/ 132807 w 328"/>
                    <a:gd name="T25" fmla="*/ 2975 h 159"/>
                    <a:gd name="T26" fmla="*/ 0 w 328"/>
                    <a:gd name="T27" fmla="*/ 34235 h 159"/>
                    <a:gd name="T28" fmla="*/ 0 w 328"/>
                    <a:gd name="T29" fmla="*/ 94816 h 159"/>
                    <a:gd name="T30" fmla="*/ 868 w 328"/>
                    <a:gd name="T31" fmla="*/ 95984 h 159"/>
                    <a:gd name="T32" fmla="*/ 181609 w 328"/>
                    <a:gd name="T33" fmla="*/ 155451 h 159"/>
                    <a:gd name="T34" fmla="*/ 182478 w 328"/>
                    <a:gd name="T35" fmla="*/ 155451 h 159"/>
                    <a:gd name="T36" fmla="*/ 313392 w 328"/>
                    <a:gd name="T37" fmla="*/ 123274 h 159"/>
                    <a:gd name="T38" fmla="*/ 315285 w 328"/>
                    <a:gd name="T39" fmla="*/ 121216 h 159"/>
                    <a:gd name="T40" fmla="*/ 315285 w 328"/>
                    <a:gd name="T41" fmla="*/ 59602 h 159"/>
                    <a:gd name="T42" fmla="*/ 314579 w 328"/>
                    <a:gd name="T43" fmla="*/ 58796 h 159"/>
                    <a:gd name="T44" fmla="*/ 132807 w 328"/>
                    <a:gd name="T45" fmla="*/ 0 h 159"/>
                    <a:gd name="T46" fmla="*/ 132807 w 328"/>
                    <a:gd name="T47" fmla="*/ 0 h 159"/>
                    <a:gd name="T48" fmla="*/ 868 w 328"/>
                    <a:gd name="T49" fmla="*/ 33062 h 159"/>
                    <a:gd name="T50" fmla="*/ 0 w 328"/>
                    <a:gd name="T51" fmla="*/ 34235 h 15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8"/>
                    <a:gd name="T79" fmla="*/ 0 h 159"/>
                    <a:gd name="T80" fmla="*/ 328 w 328"/>
                    <a:gd name="T81" fmla="*/ 159 h 15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8" h="159">
                      <a:moveTo>
                        <a:pt x="138" y="3"/>
                      </a:moveTo>
                      <a:cubicBezTo>
                        <a:pt x="326" y="63"/>
                        <a:pt x="326" y="63"/>
                        <a:pt x="326" y="63"/>
                      </a:cubicBezTo>
                      <a:cubicBezTo>
                        <a:pt x="325" y="62"/>
                        <a:pt x="325" y="62"/>
                        <a:pt x="325" y="61"/>
                      </a:cubicBezTo>
                      <a:cubicBezTo>
                        <a:pt x="325" y="124"/>
                        <a:pt x="325" y="124"/>
                        <a:pt x="325" y="124"/>
                      </a:cubicBezTo>
                      <a:cubicBezTo>
                        <a:pt x="325" y="124"/>
                        <a:pt x="325" y="123"/>
                        <a:pt x="326" y="123"/>
                      </a:cubicBezTo>
                      <a:cubicBezTo>
                        <a:pt x="190" y="156"/>
                        <a:pt x="190" y="156"/>
                        <a:pt x="190" y="156"/>
                      </a:cubicBezTo>
                      <a:cubicBezTo>
                        <a:pt x="190" y="156"/>
                        <a:pt x="190" y="156"/>
                        <a:pt x="190" y="156"/>
                      </a:cubicBezTo>
                      <a:cubicBezTo>
                        <a:pt x="2" y="96"/>
                        <a:pt x="2" y="96"/>
                        <a:pt x="2" y="96"/>
                      </a:cubicBezTo>
                      <a:cubicBezTo>
                        <a:pt x="3" y="96"/>
                        <a:pt x="3" y="96"/>
                        <a:pt x="3" y="97"/>
                      </a:cubicBezTo>
                      <a:cubicBezTo>
                        <a:pt x="3" y="35"/>
                        <a:pt x="3" y="35"/>
                        <a:pt x="3" y="35"/>
                      </a:cubicBezTo>
                      <a:cubicBezTo>
                        <a:pt x="3" y="36"/>
                        <a:pt x="2" y="36"/>
                        <a:pt x="2" y="36"/>
                      </a:cubicBezTo>
                      <a:cubicBezTo>
                        <a:pt x="138" y="3"/>
                        <a:pt x="138" y="3"/>
                        <a:pt x="138" y="3"/>
                      </a:cubicBezTo>
                      <a:cubicBezTo>
                        <a:pt x="138" y="3"/>
                        <a:pt x="138" y="3"/>
                        <a:pt x="138" y="3"/>
                      </a:cubicBezTo>
                      <a:close/>
                      <a:moveTo>
                        <a:pt x="0" y="35"/>
                      </a:moveTo>
                      <a:cubicBezTo>
                        <a:pt x="0" y="97"/>
                        <a:pt x="0" y="97"/>
                        <a:pt x="0" y="97"/>
                      </a:cubicBezTo>
                      <a:cubicBezTo>
                        <a:pt x="0" y="98"/>
                        <a:pt x="0" y="98"/>
                        <a:pt x="1" y="98"/>
                      </a:cubicBezTo>
                      <a:cubicBezTo>
                        <a:pt x="189" y="159"/>
                        <a:pt x="189" y="159"/>
                        <a:pt x="189" y="159"/>
                      </a:cubicBezTo>
                      <a:cubicBezTo>
                        <a:pt x="190" y="159"/>
                        <a:pt x="190" y="159"/>
                        <a:pt x="190" y="159"/>
                      </a:cubicBezTo>
                      <a:cubicBezTo>
                        <a:pt x="326" y="126"/>
                        <a:pt x="326" y="126"/>
                        <a:pt x="326" y="126"/>
                      </a:cubicBezTo>
                      <a:cubicBezTo>
                        <a:pt x="327" y="126"/>
                        <a:pt x="328" y="125"/>
                        <a:pt x="328" y="124"/>
                      </a:cubicBezTo>
                      <a:cubicBezTo>
                        <a:pt x="328" y="61"/>
                        <a:pt x="328" y="61"/>
                        <a:pt x="328" y="61"/>
                      </a:cubicBezTo>
                      <a:cubicBezTo>
                        <a:pt x="328" y="60"/>
                        <a:pt x="327" y="60"/>
                        <a:pt x="327" y="60"/>
                      </a:cubicBezTo>
                      <a:cubicBezTo>
                        <a:pt x="138" y="0"/>
                        <a:pt x="138" y="0"/>
                        <a:pt x="138" y="0"/>
                      </a:cubicBezTo>
                      <a:cubicBezTo>
                        <a:pt x="138" y="0"/>
                        <a:pt x="138" y="0"/>
                        <a:pt x="138" y="0"/>
                      </a:cubicBezTo>
                      <a:cubicBezTo>
                        <a:pt x="1" y="34"/>
                        <a:pt x="1" y="34"/>
                        <a:pt x="1" y="34"/>
                      </a:cubicBezTo>
                      <a:cubicBezTo>
                        <a:pt x="0" y="34"/>
                        <a:pt x="0" y="34"/>
                        <a:pt x="0" y="35"/>
                      </a:cubicBezTo>
                      <a:close/>
                    </a:path>
                  </a:pathLst>
                </a:custGeom>
                <a:solidFill>
                  <a:srgbClr val="231F20"/>
                </a:solidFill>
                <a:ln w="9525">
                  <a:noFill/>
                  <a:round/>
                  <a:headEnd/>
                  <a:tailEnd/>
                </a:ln>
              </p:spPr>
              <p:txBody>
                <a:bodyPr/>
                <a:lstStyle/>
                <a:p>
                  <a:endParaRPr lang="zh-TW" altLang="en-US"/>
                </a:p>
              </p:txBody>
            </p:sp>
          </p:grpSp>
          <p:grpSp>
            <p:nvGrpSpPr>
              <p:cNvPr id="46" name="Group 32"/>
              <p:cNvGrpSpPr>
                <a:grpSpLocks/>
              </p:cNvGrpSpPr>
              <p:nvPr/>
            </p:nvGrpSpPr>
            <p:grpSpPr bwMode="auto">
              <a:xfrm>
                <a:off x="6381750" y="5029180"/>
                <a:ext cx="457200" cy="577752"/>
                <a:chOff x="4368" y="2704"/>
                <a:chExt cx="416" cy="543"/>
              </a:xfrm>
            </p:grpSpPr>
            <p:sp>
              <p:nvSpPr>
                <p:cNvPr id="14625" name="Freeform 33"/>
                <p:cNvSpPr>
                  <a:spLocks/>
                </p:cNvSpPr>
                <p:nvPr/>
              </p:nvSpPr>
              <p:spPr bwMode="auto">
                <a:xfrm>
                  <a:off x="4449" y="3164"/>
                  <a:ext cx="203" cy="59"/>
                </a:xfrm>
                <a:custGeom>
                  <a:avLst/>
                  <a:gdLst>
                    <a:gd name="T0" fmla="*/ 0 w 203"/>
                    <a:gd name="T1" fmla="*/ 10 h 59"/>
                    <a:gd name="T2" fmla="*/ 163 w 203"/>
                    <a:gd name="T3" fmla="*/ 59 h 59"/>
                    <a:gd name="T4" fmla="*/ 203 w 203"/>
                    <a:gd name="T5" fmla="*/ 50 h 59"/>
                    <a:gd name="T6" fmla="*/ 40 w 203"/>
                    <a:gd name="T7" fmla="*/ 0 h 59"/>
                    <a:gd name="T8" fmla="*/ 0 w 203"/>
                    <a:gd name="T9" fmla="*/ 10 h 59"/>
                    <a:gd name="T10" fmla="*/ 0 60000 65536"/>
                    <a:gd name="T11" fmla="*/ 0 60000 65536"/>
                    <a:gd name="T12" fmla="*/ 0 60000 65536"/>
                    <a:gd name="T13" fmla="*/ 0 60000 65536"/>
                    <a:gd name="T14" fmla="*/ 0 60000 65536"/>
                    <a:gd name="T15" fmla="*/ 0 w 203"/>
                    <a:gd name="T16" fmla="*/ 0 h 59"/>
                    <a:gd name="T17" fmla="*/ 203 w 203"/>
                    <a:gd name="T18" fmla="*/ 59 h 59"/>
                  </a:gdLst>
                  <a:ahLst/>
                  <a:cxnLst>
                    <a:cxn ang="T10">
                      <a:pos x="T0" y="T1"/>
                    </a:cxn>
                    <a:cxn ang="T11">
                      <a:pos x="T2" y="T3"/>
                    </a:cxn>
                    <a:cxn ang="T12">
                      <a:pos x="T4" y="T5"/>
                    </a:cxn>
                    <a:cxn ang="T13">
                      <a:pos x="T6" y="T7"/>
                    </a:cxn>
                    <a:cxn ang="T14">
                      <a:pos x="T8" y="T9"/>
                    </a:cxn>
                  </a:cxnLst>
                  <a:rect l="T15" t="T16" r="T17" b="T18"/>
                  <a:pathLst>
                    <a:path w="203" h="59">
                      <a:moveTo>
                        <a:pt x="0" y="10"/>
                      </a:moveTo>
                      <a:lnTo>
                        <a:pt x="163" y="59"/>
                      </a:lnTo>
                      <a:lnTo>
                        <a:pt x="203" y="50"/>
                      </a:lnTo>
                      <a:lnTo>
                        <a:pt x="40" y="0"/>
                      </a:lnTo>
                      <a:lnTo>
                        <a:pt x="0" y="10"/>
                      </a:lnTo>
                      <a:close/>
                    </a:path>
                  </a:pathLst>
                </a:custGeom>
                <a:solidFill>
                  <a:srgbClr val="646C89"/>
                </a:solidFill>
                <a:ln w="9525">
                  <a:noFill/>
                  <a:round/>
                  <a:headEnd/>
                  <a:tailEnd/>
                </a:ln>
              </p:spPr>
              <p:txBody>
                <a:bodyPr/>
                <a:lstStyle/>
                <a:p>
                  <a:endParaRPr lang="zh-TW" altLang="en-US"/>
                </a:p>
              </p:txBody>
            </p:sp>
            <p:sp>
              <p:nvSpPr>
                <p:cNvPr id="14626" name="Freeform 34"/>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919BAD"/>
                </a:solidFill>
                <a:ln w="9525">
                  <a:noFill/>
                  <a:round/>
                  <a:headEnd/>
                  <a:tailEnd/>
                </a:ln>
              </p:spPr>
              <p:txBody>
                <a:bodyPr/>
                <a:lstStyle/>
                <a:p>
                  <a:endParaRPr lang="zh-TW" altLang="en-US"/>
                </a:p>
              </p:txBody>
            </p:sp>
            <p:sp>
              <p:nvSpPr>
                <p:cNvPr id="14627" name="Freeform 35"/>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F474C"/>
                </a:solidFill>
                <a:ln w="9525">
                  <a:noFill/>
                  <a:round/>
                  <a:headEnd/>
                  <a:tailEnd/>
                </a:ln>
              </p:spPr>
              <p:txBody>
                <a:bodyPr/>
                <a:lstStyle/>
                <a:p>
                  <a:endParaRPr lang="zh-TW" altLang="en-US"/>
                </a:p>
              </p:txBody>
            </p:sp>
            <p:sp>
              <p:nvSpPr>
                <p:cNvPr id="14628" name="Freeform 36"/>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535B61"/>
                </a:solidFill>
                <a:ln w="9525">
                  <a:noFill/>
                  <a:round/>
                  <a:headEnd/>
                  <a:tailEnd/>
                </a:ln>
              </p:spPr>
              <p:txBody>
                <a:bodyPr/>
                <a:lstStyle/>
                <a:p>
                  <a:endParaRPr lang="zh-TW" altLang="en-US"/>
                </a:p>
              </p:txBody>
            </p:sp>
            <p:sp>
              <p:nvSpPr>
                <p:cNvPr id="14629" name="Freeform 37"/>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3F474C"/>
                </a:solidFill>
                <a:ln w="9525">
                  <a:noFill/>
                  <a:round/>
                  <a:headEnd/>
                  <a:tailEnd/>
                </a:ln>
              </p:spPr>
              <p:txBody>
                <a:bodyPr/>
                <a:lstStyle/>
                <a:p>
                  <a:endParaRPr lang="zh-TW" altLang="en-US"/>
                </a:p>
              </p:txBody>
            </p:sp>
            <p:sp>
              <p:nvSpPr>
                <p:cNvPr id="14630" name="Freeform 38"/>
                <p:cNvSpPr>
                  <a:spLocks/>
                </p:cNvSpPr>
                <p:nvPr/>
              </p:nvSpPr>
              <p:spPr bwMode="auto">
                <a:xfrm>
                  <a:off x="4394" y="2739"/>
                  <a:ext cx="40" cy="376"/>
                </a:xfrm>
                <a:custGeom>
                  <a:avLst/>
                  <a:gdLst>
                    <a:gd name="T0" fmla="*/ 0 w 40"/>
                    <a:gd name="T1" fmla="*/ 10 h 376"/>
                    <a:gd name="T2" fmla="*/ 0 w 40"/>
                    <a:gd name="T3" fmla="*/ 376 h 376"/>
                    <a:gd name="T4" fmla="*/ 40 w 40"/>
                    <a:gd name="T5" fmla="*/ 366 h 376"/>
                    <a:gd name="T6" fmla="*/ 40 w 40"/>
                    <a:gd name="T7" fmla="*/ 0 h 376"/>
                    <a:gd name="T8" fmla="*/ 0 w 40"/>
                    <a:gd name="T9" fmla="*/ 10 h 376"/>
                    <a:gd name="T10" fmla="*/ 0 60000 65536"/>
                    <a:gd name="T11" fmla="*/ 0 60000 65536"/>
                    <a:gd name="T12" fmla="*/ 0 60000 65536"/>
                    <a:gd name="T13" fmla="*/ 0 60000 65536"/>
                    <a:gd name="T14" fmla="*/ 0 60000 65536"/>
                    <a:gd name="T15" fmla="*/ 0 w 40"/>
                    <a:gd name="T16" fmla="*/ 0 h 376"/>
                    <a:gd name="T17" fmla="*/ 40 w 40"/>
                    <a:gd name="T18" fmla="*/ 376 h 376"/>
                  </a:gdLst>
                  <a:ahLst/>
                  <a:cxnLst>
                    <a:cxn ang="T10">
                      <a:pos x="T0" y="T1"/>
                    </a:cxn>
                    <a:cxn ang="T11">
                      <a:pos x="T2" y="T3"/>
                    </a:cxn>
                    <a:cxn ang="T12">
                      <a:pos x="T4" y="T5"/>
                    </a:cxn>
                    <a:cxn ang="T13">
                      <a:pos x="T6" y="T7"/>
                    </a:cxn>
                    <a:cxn ang="T14">
                      <a:pos x="T8" y="T9"/>
                    </a:cxn>
                  </a:cxnLst>
                  <a:rect l="T15" t="T16" r="T17" b="T18"/>
                  <a:pathLst>
                    <a:path w="40" h="376">
                      <a:moveTo>
                        <a:pt x="0" y="10"/>
                      </a:moveTo>
                      <a:lnTo>
                        <a:pt x="0" y="376"/>
                      </a:lnTo>
                      <a:lnTo>
                        <a:pt x="40" y="366"/>
                      </a:lnTo>
                      <a:lnTo>
                        <a:pt x="40" y="0"/>
                      </a:lnTo>
                      <a:lnTo>
                        <a:pt x="0" y="10"/>
                      </a:lnTo>
                      <a:close/>
                    </a:path>
                  </a:pathLst>
                </a:custGeom>
                <a:solidFill>
                  <a:srgbClr val="363B49"/>
                </a:solidFill>
                <a:ln w="9525">
                  <a:noFill/>
                  <a:round/>
                  <a:headEnd/>
                  <a:tailEnd/>
                </a:ln>
              </p:spPr>
              <p:txBody>
                <a:bodyPr/>
                <a:lstStyle/>
                <a:p>
                  <a:endParaRPr lang="zh-TW" altLang="en-US"/>
                </a:p>
              </p:txBody>
            </p:sp>
            <p:sp>
              <p:nvSpPr>
                <p:cNvPr id="14631" name="Freeform 39"/>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A6ACBE"/>
                </a:solidFill>
                <a:ln w="9525">
                  <a:noFill/>
                  <a:round/>
                  <a:headEnd/>
                  <a:tailEnd/>
                </a:ln>
              </p:spPr>
              <p:txBody>
                <a:bodyPr/>
                <a:lstStyle/>
                <a:p>
                  <a:endParaRPr lang="zh-TW" altLang="en-US"/>
                </a:p>
              </p:txBody>
            </p:sp>
            <p:sp>
              <p:nvSpPr>
                <p:cNvPr id="14632" name="Freeform 40"/>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63B49"/>
                </a:solidFill>
                <a:ln w="9525">
                  <a:noFill/>
                  <a:round/>
                  <a:headEnd/>
                  <a:tailEnd/>
                </a:ln>
              </p:spPr>
              <p:txBody>
                <a:bodyPr/>
                <a:lstStyle/>
                <a:p>
                  <a:endParaRPr lang="zh-TW" altLang="en-US"/>
                </a:p>
              </p:txBody>
            </p:sp>
            <p:sp>
              <p:nvSpPr>
                <p:cNvPr id="14633" name="Freeform 41"/>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363B49"/>
                </a:solidFill>
                <a:ln w="9525">
                  <a:noFill/>
                  <a:round/>
                  <a:headEnd/>
                  <a:tailEnd/>
                </a:ln>
              </p:spPr>
              <p:txBody>
                <a:bodyPr/>
                <a:lstStyle/>
                <a:p>
                  <a:endParaRPr lang="zh-TW" altLang="en-US"/>
                </a:p>
              </p:txBody>
            </p:sp>
            <p:sp>
              <p:nvSpPr>
                <p:cNvPr id="14634" name="Freeform 42"/>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231F20"/>
                </a:solidFill>
                <a:ln w="9525">
                  <a:noFill/>
                  <a:round/>
                  <a:headEnd/>
                  <a:tailEnd/>
                </a:ln>
              </p:spPr>
              <p:txBody>
                <a:bodyPr/>
                <a:lstStyle/>
                <a:p>
                  <a:endParaRPr lang="zh-TW" altLang="en-US"/>
                </a:p>
              </p:txBody>
            </p:sp>
            <p:sp>
              <p:nvSpPr>
                <p:cNvPr id="14635" name="Freeform 43"/>
                <p:cNvSpPr>
                  <a:spLocks/>
                </p:cNvSpPr>
                <p:nvPr/>
              </p:nvSpPr>
              <p:spPr bwMode="auto">
                <a:xfrm>
                  <a:off x="4380" y="3101"/>
                  <a:ext cx="400" cy="115"/>
                </a:xfrm>
                <a:custGeom>
                  <a:avLst/>
                  <a:gdLst>
                    <a:gd name="T0" fmla="*/ 0 w 400"/>
                    <a:gd name="T1" fmla="*/ 9 h 115"/>
                    <a:gd name="T2" fmla="*/ 362 w 400"/>
                    <a:gd name="T3" fmla="*/ 115 h 115"/>
                    <a:gd name="T4" fmla="*/ 400 w 400"/>
                    <a:gd name="T5" fmla="*/ 106 h 115"/>
                    <a:gd name="T6" fmla="*/ 40 w 400"/>
                    <a:gd name="T7" fmla="*/ 0 h 115"/>
                    <a:gd name="T8" fmla="*/ 0 w 400"/>
                    <a:gd name="T9" fmla="*/ 9 h 115"/>
                    <a:gd name="T10" fmla="*/ 0 60000 65536"/>
                    <a:gd name="T11" fmla="*/ 0 60000 65536"/>
                    <a:gd name="T12" fmla="*/ 0 60000 65536"/>
                    <a:gd name="T13" fmla="*/ 0 60000 65536"/>
                    <a:gd name="T14" fmla="*/ 0 60000 65536"/>
                    <a:gd name="T15" fmla="*/ 0 w 400"/>
                    <a:gd name="T16" fmla="*/ 0 h 115"/>
                    <a:gd name="T17" fmla="*/ 400 w 400"/>
                    <a:gd name="T18" fmla="*/ 115 h 115"/>
                  </a:gdLst>
                  <a:ahLst/>
                  <a:cxnLst>
                    <a:cxn ang="T10">
                      <a:pos x="T0" y="T1"/>
                    </a:cxn>
                    <a:cxn ang="T11">
                      <a:pos x="T2" y="T3"/>
                    </a:cxn>
                    <a:cxn ang="T12">
                      <a:pos x="T4" y="T5"/>
                    </a:cxn>
                    <a:cxn ang="T13">
                      <a:pos x="T6" y="T7"/>
                    </a:cxn>
                    <a:cxn ang="T14">
                      <a:pos x="T8" y="T9"/>
                    </a:cxn>
                  </a:cxnLst>
                  <a:rect l="T15" t="T16" r="T17" b="T18"/>
                  <a:pathLst>
                    <a:path w="400" h="115">
                      <a:moveTo>
                        <a:pt x="0" y="9"/>
                      </a:moveTo>
                      <a:lnTo>
                        <a:pt x="362" y="115"/>
                      </a:lnTo>
                      <a:lnTo>
                        <a:pt x="400" y="106"/>
                      </a:lnTo>
                      <a:lnTo>
                        <a:pt x="40" y="0"/>
                      </a:lnTo>
                      <a:lnTo>
                        <a:pt x="0" y="9"/>
                      </a:lnTo>
                      <a:close/>
                    </a:path>
                  </a:pathLst>
                </a:custGeom>
                <a:solidFill>
                  <a:srgbClr val="363B49"/>
                </a:solidFill>
                <a:ln w="9525">
                  <a:noFill/>
                  <a:round/>
                  <a:headEnd/>
                  <a:tailEnd/>
                </a:ln>
              </p:spPr>
              <p:txBody>
                <a:bodyPr/>
                <a:lstStyle/>
                <a:p>
                  <a:endParaRPr lang="zh-TW" altLang="en-US"/>
                </a:p>
              </p:txBody>
            </p:sp>
            <p:sp>
              <p:nvSpPr>
                <p:cNvPr id="14636" name="Freeform 44"/>
                <p:cNvSpPr>
                  <a:spLocks/>
                </p:cNvSpPr>
                <p:nvPr/>
              </p:nvSpPr>
              <p:spPr bwMode="auto">
                <a:xfrm>
                  <a:off x="4373" y="2709"/>
                  <a:ext cx="409" cy="120"/>
                </a:xfrm>
                <a:custGeom>
                  <a:avLst/>
                  <a:gdLst>
                    <a:gd name="T0" fmla="*/ 0 w 409"/>
                    <a:gd name="T1" fmla="*/ 9 h 120"/>
                    <a:gd name="T2" fmla="*/ 369 w 409"/>
                    <a:gd name="T3" fmla="*/ 120 h 120"/>
                    <a:gd name="T4" fmla="*/ 409 w 409"/>
                    <a:gd name="T5" fmla="*/ 111 h 120"/>
                    <a:gd name="T6" fmla="*/ 40 w 409"/>
                    <a:gd name="T7" fmla="*/ 0 h 120"/>
                    <a:gd name="T8" fmla="*/ 0 w 409"/>
                    <a:gd name="T9" fmla="*/ 9 h 120"/>
                    <a:gd name="T10" fmla="*/ 0 60000 65536"/>
                    <a:gd name="T11" fmla="*/ 0 60000 65536"/>
                    <a:gd name="T12" fmla="*/ 0 60000 65536"/>
                    <a:gd name="T13" fmla="*/ 0 60000 65536"/>
                    <a:gd name="T14" fmla="*/ 0 60000 65536"/>
                    <a:gd name="T15" fmla="*/ 0 w 409"/>
                    <a:gd name="T16" fmla="*/ 0 h 120"/>
                    <a:gd name="T17" fmla="*/ 409 w 409"/>
                    <a:gd name="T18" fmla="*/ 120 h 120"/>
                  </a:gdLst>
                  <a:ahLst/>
                  <a:cxnLst>
                    <a:cxn ang="T10">
                      <a:pos x="T0" y="T1"/>
                    </a:cxn>
                    <a:cxn ang="T11">
                      <a:pos x="T2" y="T3"/>
                    </a:cxn>
                    <a:cxn ang="T12">
                      <a:pos x="T4" y="T5"/>
                    </a:cxn>
                    <a:cxn ang="T13">
                      <a:pos x="T6" y="T7"/>
                    </a:cxn>
                    <a:cxn ang="T14">
                      <a:pos x="T8" y="T9"/>
                    </a:cxn>
                  </a:cxnLst>
                  <a:rect l="T15" t="T16" r="T17" b="T18"/>
                  <a:pathLst>
                    <a:path w="409" h="120">
                      <a:moveTo>
                        <a:pt x="0" y="9"/>
                      </a:moveTo>
                      <a:lnTo>
                        <a:pt x="369" y="120"/>
                      </a:lnTo>
                      <a:lnTo>
                        <a:pt x="409" y="111"/>
                      </a:lnTo>
                      <a:lnTo>
                        <a:pt x="40" y="0"/>
                      </a:lnTo>
                      <a:lnTo>
                        <a:pt x="0" y="9"/>
                      </a:lnTo>
                      <a:close/>
                    </a:path>
                  </a:pathLst>
                </a:custGeom>
                <a:solidFill>
                  <a:srgbClr val="DFE0E5"/>
                </a:solidFill>
                <a:ln w="9525">
                  <a:noFill/>
                  <a:round/>
                  <a:headEnd/>
                  <a:tailEnd/>
                </a:ln>
              </p:spPr>
              <p:txBody>
                <a:bodyPr/>
                <a:lstStyle/>
                <a:p>
                  <a:endParaRPr lang="zh-TW" altLang="en-US"/>
                </a:p>
              </p:txBody>
            </p:sp>
            <p:sp>
              <p:nvSpPr>
                <p:cNvPr id="14637" name="Freeform 45"/>
                <p:cNvSpPr>
                  <a:spLocks/>
                </p:cNvSpPr>
                <p:nvPr/>
              </p:nvSpPr>
              <p:spPr bwMode="auto">
                <a:xfrm>
                  <a:off x="4742" y="2820"/>
                  <a:ext cx="40" cy="422"/>
                </a:xfrm>
                <a:custGeom>
                  <a:avLst/>
                  <a:gdLst>
                    <a:gd name="T0" fmla="*/ 0 w 40"/>
                    <a:gd name="T1" fmla="*/ 9 h 422"/>
                    <a:gd name="T2" fmla="*/ 0 w 40"/>
                    <a:gd name="T3" fmla="*/ 422 h 422"/>
                    <a:gd name="T4" fmla="*/ 40 w 40"/>
                    <a:gd name="T5" fmla="*/ 413 h 422"/>
                    <a:gd name="T6" fmla="*/ 40 w 40"/>
                    <a:gd name="T7" fmla="*/ 0 h 422"/>
                    <a:gd name="T8" fmla="*/ 0 w 40"/>
                    <a:gd name="T9" fmla="*/ 9 h 422"/>
                    <a:gd name="T10" fmla="*/ 0 60000 65536"/>
                    <a:gd name="T11" fmla="*/ 0 60000 65536"/>
                    <a:gd name="T12" fmla="*/ 0 60000 65536"/>
                    <a:gd name="T13" fmla="*/ 0 60000 65536"/>
                    <a:gd name="T14" fmla="*/ 0 60000 65536"/>
                    <a:gd name="T15" fmla="*/ 0 w 40"/>
                    <a:gd name="T16" fmla="*/ 0 h 422"/>
                    <a:gd name="T17" fmla="*/ 40 w 40"/>
                    <a:gd name="T18" fmla="*/ 422 h 422"/>
                  </a:gdLst>
                  <a:ahLst/>
                  <a:cxnLst>
                    <a:cxn ang="T10">
                      <a:pos x="T0" y="T1"/>
                    </a:cxn>
                    <a:cxn ang="T11">
                      <a:pos x="T2" y="T3"/>
                    </a:cxn>
                    <a:cxn ang="T12">
                      <a:pos x="T4" y="T5"/>
                    </a:cxn>
                    <a:cxn ang="T13">
                      <a:pos x="T6" y="T7"/>
                    </a:cxn>
                    <a:cxn ang="T14">
                      <a:pos x="T8" y="T9"/>
                    </a:cxn>
                  </a:cxnLst>
                  <a:rect l="T15" t="T16" r="T17" b="T18"/>
                  <a:pathLst>
                    <a:path w="40" h="422">
                      <a:moveTo>
                        <a:pt x="0" y="9"/>
                      </a:moveTo>
                      <a:lnTo>
                        <a:pt x="0" y="422"/>
                      </a:lnTo>
                      <a:lnTo>
                        <a:pt x="40" y="413"/>
                      </a:lnTo>
                      <a:lnTo>
                        <a:pt x="40" y="0"/>
                      </a:lnTo>
                      <a:lnTo>
                        <a:pt x="0" y="9"/>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14638" name="Freeform 46"/>
                <p:cNvSpPr>
                  <a:spLocks/>
                </p:cNvSpPr>
                <p:nvPr/>
              </p:nvSpPr>
              <p:spPr bwMode="auto">
                <a:xfrm>
                  <a:off x="4406" y="2751"/>
                  <a:ext cx="322" cy="449"/>
                </a:xfrm>
                <a:custGeom>
                  <a:avLst/>
                  <a:gdLst>
                    <a:gd name="T0" fmla="*/ 0 w 322"/>
                    <a:gd name="T1" fmla="*/ 357 h 449"/>
                    <a:gd name="T2" fmla="*/ 322 w 322"/>
                    <a:gd name="T3" fmla="*/ 449 h 449"/>
                    <a:gd name="T4" fmla="*/ 322 w 322"/>
                    <a:gd name="T5" fmla="*/ 95 h 449"/>
                    <a:gd name="T6" fmla="*/ 0 w 322"/>
                    <a:gd name="T7" fmla="*/ 0 h 449"/>
                    <a:gd name="T8" fmla="*/ 0 w 322"/>
                    <a:gd name="T9" fmla="*/ 357 h 449"/>
                    <a:gd name="T10" fmla="*/ 0 60000 65536"/>
                    <a:gd name="T11" fmla="*/ 0 60000 65536"/>
                    <a:gd name="T12" fmla="*/ 0 60000 65536"/>
                    <a:gd name="T13" fmla="*/ 0 60000 65536"/>
                    <a:gd name="T14" fmla="*/ 0 60000 65536"/>
                    <a:gd name="T15" fmla="*/ 0 w 322"/>
                    <a:gd name="T16" fmla="*/ 0 h 449"/>
                    <a:gd name="T17" fmla="*/ 322 w 322"/>
                    <a:gd name="T18" fmla="*/ 449 h 449"/>
                  </a:gdLst>
                  <a:ahLst/>
                  <a:cxnLst>
                    <a:cxn ang="T10">
                      <a:pos x="T0" y="T1"/>
                    </a:cxn>
                    <a:cxn ang="T11">
                      <a:pos x="T2" y="T3"/>
                    </a:cxn>
                    <a:cxn ang="T12">
                      <a:pos x="T4" y="T5"/>
                    </a:cxn>
                    <a:cxn ang="T13">
                      <a:pos x="T6" y="T7"/>
                    </a:cxn>
                    <a:cxn ang="T14">
                      <a:pos x="T8" y="T9"/>
                    </a:cxn>
                  </a:cxnLst>
                  <a:rect l="T15" t="T16" r="T17" b="T18"/>
                  <a:pathLst>
                    <a:path w="322" h="449">
                      <a:moveTo>
                        <a:pt x="0" y="357"/>
                      </a:moveTo>
                      <a:lnTo>
                        <a:pt x="322" y="449"/>
                      </a:lnTo>
                      <a:lnTo>
                        <a:pt x="322" y="95"/>
                      </a:lnTo>
                      <a:lnTo>
                        <a:pt x="0" y="0"/>
                      </a:lnTo>
                      <a:lnTo>
                        <a:pt x="0" y="357"/>
                      </a:lnTo>
                      <a:close/>
                    </a:path>
                  </a:pathLst>
                </a:custGeom>
                <a:solidFill>
                  <a:srgbClr val="3874BA"/>
                </a:solidFill>
                <a:ln w="9525">
                  <a:noFill/>
                  <a:round/>
                  <a:headEnd/>
                  <a:tailEnd/>
                </a:ln>
              </p:spPr>
              <p:txBody>
                <a:bodyPr/>
                <a:lstStyle/>
                <a:p>
                  <a:endParaRPr lang="zh-TW" altLang="en-US"/>
                </a:p>
              </p:txBody>
            </p:sp>
            <p:sp>
              <p:nvSpPr>
                <p:cNvPr id="14639" name="Freeform 47"/>
                <p:cNvSpPr>
                  <a:spLocks/>
                </p:cNvSpPr>
                <p:nvPr/>
              </p:nvSpPr>
              <p:spPr bwMode="auto">
                <a:xfrm>
                  <a:off x="4416" y="2768"/>
                  <a:ext cx="297" cy="304"/>
                </a:xfrm>
                <a:custGeom>
                  <a:avLst/>
                  <a:gdLst>
                    <a:gd name="T0" fmla="*/ 0 w 126"/>
                    <a:gd name="T1" fmla="*/ 0 h 129"/>
                    <a:gd name="T2" fmla="*/ 0 w 126"/>
                    <a:gd name="T3" fmla="*/ 84818 h 129"/>
                    <a:gd name="T4" fmla="*/ 55383 w 126"/>
                    <a:gd name="T5" fmla="*/ 102917 h 129"/>
                    <a:gd name="T6" fmla="*/ 120056 w 126"/>
                    <a:gd name="T7" fmla="*/ 122627 h 129"/>
                    <a:gd name="T8" fmla="*/ 120056 w 126"/>
                    <a:gd name="T9" fmla="*/ 36332 h 129"/>
                    <a:gd name="T10" fmla="*/ 0 w 126"/>
                    <a:gd name="T11" fmla="*/ 0 h 129"/>
                    <a:gd name="T12" fmla="*/ 0 60000 65536"/>
                    <a:gd name="T13" fmla="*/ 0 60000 65536"/>
                    <a:gd name="T14" fmla="*/ 0 60000 65536"/>
                    <a:gd name="T15" fmla="*/ 0 60000 65536"/>
                    <a:gd name="T16" fmla="*/ 0 60000 65536"/>
                    <a:gd name="T17" fmla="*/ 0 60000 65536"/>
                    <a:gd name="T18" fmla="*/ 0 w 126"/>
                    <a:gd name="T19" fmla="*/ 0 h 129"/>
                    <a:gd name="T20" fmla="*/ 126 w 126"/>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26" h="129">
                      <a:moveTo>
                        <a:pt x="0" y="0"/>
                      </a:moveTo>
                      <a:cubicBezTo>
                        <a:pt x="0" y="89"/>
                        <a:pt x="0" y="89"/>
                        <a:pt x="0" y="89"/>
                      </a:cubicBezTo>
                      <a:cubicBezTo>
                        <a:pt x="0" y="89"/>
                        <a:pt x="30" y="124"/>
                        <a:pt x="58" y="108"/>
                      </a:cubicBezTo>
                      <a:cubicBezTo>
                        <a:pt x="86" y="91"/>
                        <a:pt x="126" y="129"/>
                        <a:pt x="126" y="129"/>
                      </a:cubicBezTo>
                      <a:cubicBezTo>
                        <a:pt x="126" y="38"/>
                        <a:pt x="126" y="38"/>
                        <a:pt x="126" y="38"/>
                      </a:cubicBezTo>
                      <a:lnTo>
                        <a:pt x="0" y="0"/>
                      </a:lnTo>
                      <a:close/>
                    </a:path>
                  </a:pathLst>
                </a:custGeom>
                <a:gradFill rotWithShape="1">
                  <a:gsLst>
                    <a:gs pos="0">
                      <a:srgbClr val="94B4DA"/>
                    </a:gs>
                    <a:gs pos="100000">
                      <a:srgbClr val="3874BA"/>
                    </a:gs>
                  </a:gsLst>
                  <a:lin ang="5400000" scaled="1"/>
                </a:gradFill>
                <a:ln w="9525">
                  <a:noFill/>
                  <a:round/>
                  <a:headEnd/>
                  <a:tailEnd/>
                </a:ln>
              </p:spPr>
              <p:txBody>
                <a:bodyPr/>
                <a:lstStyle/>
                <a:p>
                  <a:endParaRPr lang="zh-TW" altLang="en-US"/>
                </a:p>
              </p:txBody>
            </p:sp>
            <p:sp>
              <p:nvSpPr>
                <p:cNvPr id="14640" name="Freeform 48"/>
                <p:cNvSpPr>
                  <a:spLocks/>
                </p:cNvSpPr>
                <p:nvPr/>
              </p:nvSpPr>
              <p:spPr bwMode="auto">
                <a:xfrm>
                  <a:off x="4394" y="2751"/>
                  <a:ext cx="334" cy="463"/>
                </a:xfrm>
                <a:custGeom>
                  <a:avLst/>
                  <a:gdLst>
                    <a:gd name="T0" fmla="*/ 334 w 334"/>
                    <a:gd name="T1" fmla="*/ 463 h 463"/>
                    <a:gd name="T2" fmla="*/ 334 w 334"/>
                    <a:gd name="T3" fmla="*/ 458 h 463"/>
                    <a:gd name="T4" fmla="*/ 7 w 334"/>
                    <a:gd name="T5" fmla="*/ 361 h 463"/>
                    <a:gd name="T6" fmla="*/ 7 w 334"/>
                    <a:gd name="T7" fmla="*/ 0 h 463"/>
                    <a:gd name="T8" fmla="*/ 0 w 334"/>
                    <a:gd name="T9" fmla="*/ 0 h 463"/>
                    <a:gd name="T10" fmla="*/ 3 w 334"/>
                    <a:gd name="T11" fmla="*/ 364 h 463"/>
                    <a:gd name="T12" fmla="*/ 3 w 334"/>
                    <a:gd name="T13" fmla="*/ 364 h 463"/>
                    <a:gd name="T14" fmla="*/ 334 w 334"/>
                    <a:gd name="T15" fmla="*/ 463 h 463"/>
                    <a:gd name="T16" fmla="*/ 0 60000 65536"/>
                    <a:gd name="T17" fmla="*/ 0 60000 65536"/>
                    <a:gd name="T18" fmla="*/ 0 60000 65536"/>
                    <a:gd name="T19" fmla="*/ 0 60000 65536"/>
                    <a:gd name="T20" fmla="*/ 0 60000 65536"/>
                    <a:gd name="T21" fmla="*/ 0 60000 65536"/>
                    <a:gd name="T22" fmla="*/ 0 60000 65536"/>
                    <a:gd name="T23" fmla="*/ 0 60000 65536"/>
                    <a:gd name="T24" fmla="*/ 0 w 334"/>
                    <a:gd name="T25" fmla="*/ 0 h 463"/>
                    <a:gd name="T26" fmla="*/ 334 w 334"/>
                    <a:gd name="T27" fmla="*/ 463 h 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 h="463">
                      <a:moveTo>
                        <a:pt x="334" y="463"/>
                      </a:moveTo>
                      <a:lnTo>
                        <a:pt x="334" y="458"/>
                      </a:lnTo>
                      <a:lnTo>
                        <a:pt x="7" y="361"/>
                      </a:lnTo>
                      <a:lnTo>
                        <a:pt x="7" y="0"/>
                      </a:lnTo>
                      <a:lnTo>
                        <a:pt x="0" y="0"/>
                      </a:lnTo>
                      <a:lnTo>
                        <a:pt x="3" y="364"/>
                      </a:lnTo>
                      <a:lnTo>
                        <a:pt x="334" y="463"/>
                      </a:lnTo>
                      <a:close/>
                    </a:path>
                  </a:pathLst>
                </a:custGeom>
                <a:solidFill>
                  <a:srgbClr val="DFE0E5"/>
                </a:solidFill>
                <a:ln w="9525">
                  <a:noFill/>
                  <a:round/>
                  <a:headEnd/>
                  <a:tailEnd/>
                </a:ln>
              </p:spPr>
              <p:txBody>
                <a:bodyPr/>
                <a:lstStyle/>
                <a:p>
                  <a:endParaRPr lang="zh-TW" altLang="en-US"/>
                </a:p>
              </p:txBody>
            </p:sp>
            <p:sp>
              <p:nvSpPr>
                <p:cNvPr id="14641" name="Freeform 49"/>
                <p:cNvSpPr>
                  <a:spLocks noEditPoints="1"/>
                </p:cNvSpPr>
                <p:nvPr/>
              </p:nvSpPr>
              <p:spPr bwMode="auto">
                <a:xfrm>
                  <a:off x="4373" y="2718"/>
                  <a:ext cx="371" cy="524"/>
                </a:xfrm>
                <a:custGeom>
                  <a:avLst/>
                  <a:gdLst>
                    <a:gd name="T0" fmla="*/ 0 w 157"/>
                    <a:gd name="T1" fmla="*/ 0 h 222"/>
                    <a:gd name="T2" fmla="*/ 0 w 157"/>
                    <a:gd name="T3" fmla="*/ 168570 h 222"/>
                    <a:gd name="T4" fmla="*/ 152672 w 157"/>
                    <a:gd name="T5" fmla="*/ 213927 h 222"/>
                    <a:gd name="T6" fmla="*/ 152672 w 157"/>
                    <a:gd name="T7" fmla="*/ 45288 h 222"/>
                    <a:gd name="T8" fmla="*/ 0 w 157"/>
                    <a:gd name="T9" fmla="*/ 0 h 222"/>
                    <a:gd name="T10" fmla="*/ 143962 w 157"/>
                    <a:gd name="T11" fmla="*/ 201263 h 222"/>
                    <a:gd name="T12" fmla="*/ 9951 w 157"/>
                    <a:gd name="T13" fmla="*/ 162053 h 222"/>
                    <a:gd name="T14" fmla="*/ 8694 w 157"/>
                    <a:gd name="T15" fmla="*/ 13466 h 222"/>
                    <a:gd name="T16" fmla="*/ 143962 w 157"/>
                    <a:gd name="T17" fmla="*/ 51864 h 222"/>
                    <a:gd name="T18" fmla="*/ 143962 w 157"/>
                    <a:gd name="T19" fmla="*/ 201263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
                    <a:gd name="T31" fmla="*/ 0 h 222"/>
                    <a:gd name="T32" fmla="*/ 157 w 157"/>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 h="222">
                      <a:moveTo>
                        <a:pt x="0" y="0"/>
                      </a:moveTo>
                      <a:cubicBezTo>
                        <a:pt x="0" y="175"/>
                        <a:pt x="0" y="175"/>
                        <a:pt x="0" y="175"/>
                      </a:cubicBezTo>
                      <a:cubicBezTo>
                        <a:pt x="157" y="222"/>
                        <a:pt x="157" y="222"/>
                        <a:pt x="157" y="222"/>
                      </a:cubicBezTo>
                      <a:cubicBezTo>
                        <a:pt x="157" y="47"/>
                        <a:pt x="157" y="47"/>
                        <a:pt x="157" y="47"/>
                      </a:cubicBezTo>
                      <a:lnTo>
                        <a:pt x="0" y="0"/>
                      </a:lnTo>
                      <a:close/>
                      <a:moveTo>
                        <a:pt x="148" y="209"/>
                      </a:moveTo>
                      <a:cubicBezTo>
                        <a:pt x="121" y="200"/>
                        <a:pt x="25" y="173"/>
                        <a:pt x="10" y="168"/>
                      </a:cubicBezTo>
                      <a:cubicBezTo>
                        <a:pt x="10" y="153"/>
                        <a:pt x="9" y="39"/>
                        <a:pt x="9" y="14"/>
                      </a:cubicBezTo>
                      <a:cubicBezTo>
                        <a:pt x="37" y="22"/>
                        <a:pt x="133" y="49"/>
                        <a:pt x="148" y="54"/>
                      </a:cubicBezTo>
                      <a:cubicBezTo>
                        <a:pt x="148" y="68"/>
                        <a:pt x="148" y="183"/>
                        <a:pt x="148" y="209"/>
                      </a:cubicBezTo>
                      <a:close/>
                    </a:path>
                  </a:pathLst>
                </a:custGeom>
                <a:solidFill>
                  <a:srgbClr val="A6ACBE"/>
                </a:solidFill>
                <a:ln w="9525">
                  <a:noFill/>
                  <a:round/>
                  <a:headEnd/>
                  <a:tailEnd/>
                </a:ln>
              </p:spPr>
              <p:txBody>
                <a:bodyPr/>
                <a:lstStyle/>
                <a:p>
                  <a:endParaRPr lang="zh-TW" altLang="en-US"/>
                </a:p>
              </p:txBody>
            </p:sp>
            <p:sp>
              <p:nvSpPr>
                <p:cNvPr id="14642" name="Freeform 50"/>
                <p:cNvSpPr>
                  <a:spLocks noEditPoints="1"/>
                </p:cNvSpPr>
                <p:nvPr/>
              </p:nvSpPr>
              <p:spPr bwMode="auto">
                <a:xfrm>
                  <a:off x="4368" y="2704"/>
                  <a:ext cx="416" cy="543"/>
                </a:xfrm>
                <a:custGeom>
                  <a:avLst/>
                  <a:gdLst>
                    <a:gd name="T0" fmla="*/ 2061 w 176"/>
                    <a:gd name="T1" fmla="*/ 6894 h 230"/>
                    <a:gd name="T2" fmla="*/ 18514 w 176"/>
                    <a:gd name="T3" fmla="*/ 2920 h 230"/>
                    <a:gd name="T4" fmla="*/ 17789 w 176"/>
                    <a:gd name="T5" fmla="*/ 2920 h 230"/>
                    <a:gd name="T6" fmla="*/ 170704 w 176"/>
                    <a:gd name="T7" fmla="*/ 48346 h 230"/>
                    <a:gd name="T8" fmla="*/ 168643 w 176"/>
                    <a:gd name="T9" fmla="*/ 47437 h 230"/>
                    <a:gd name="T10" fmla="*/ 168643 w 176"/>
                    <a:gd name="T11" fmla="*/ 216277 h 230"/>
                    <a:gd name="T12" fmla="*/ 170704 w 176"/>
                    <a:gd name="T13" fmla="*/ 215040 h 230"/>
                    <a:gd name="T14" fmla="*/ 153816 w 176"/>
                    <a:gd name="T15" fmla="*/ 219079 h 230"/>
                    <a:gd name="T16" fmla="*/ 155000 w 176"/>
                    <a:gd name="T17" fmla="*/ 219079 h 230"/>
                    <a:gd name="T18" fmla="*/ 117009 w 176"/>
                    <a:gd name="T19" fmla="*/ 207648 h 230"/>
                    <a:gd name="T20" fmla="*/ 115769 w 176"/>
                    <a:gd name="T21" fmla="*/ 207648 h 230"/>
                    <a:gd name="T22" fmla="*/ 115769 w 176"/>
                    <a:gd name="T23" fmla="*/ 208451 h 230"/>
                    <a:gd name="T24" fmla="*/ 114948 w 176"/>
                    <a:gd name="T25" fmla="*/ 213357 h 230"/>
                    <a:gd name="T26" fmla="*/ 117009 w 176"/>
                    <a:gd name="T27" fmla="*/ 212119 h 230"/>
                    <a:gd name="T28" fmla="*/ 100093 w 176"/>
                    <a:gd name="T29" fmla="*/ 216277 h 230"/>
                    <a:gd name="T30" fmla="*/ 101282 w 176"/>
                    <a:gd name="T31" fmla="*/ 216277 h 230"/>
                    <a:gd name="T32" fmla="*/ 32985 w 176"/>
                    <a:gd name="T33" fmla="*/ 195844 h 230"/>
                    <a:gd name="T34" fmla="*/ 34147 w 176"/>
                    <a:gd name="T35" fmla="*/ 197081 h 230"/>
                    <a:gd name="T36" fmla="*/ 34147 w 176"/>
                    <a:gd name="T37" fmla="*/ 192236 h 230"/>
                    <a:gd name="T38" fmla="*/ 32985 w 176"/>
                    <a:gd name="T39" fmla="*/ 194132 h 230"/>
                    <a:gd name="T40" fmla="*/ 49873 w 176"/>
                    <a:gd name="T41" fmla="*/ 190090 h 230"/>
                    <a:gd name="T42" fmla="*/ 50745 w 176"/>
                    <a:gd name="T43" fmla="*/ 189221 h 230"/>
                    <a:gd name="T44" fmla="*/ 49873 w 176"/>
                    <a:gd name="T45" fmla="*/ 187170 h 230"/>
                    <a:gd name="T46" fmla="*/ 2061 w 176"/>
                    <a:gd name="T47" fmla="*/ 173014 h 230"/>
                    <a:gd name="T48" fmla="*/ 2971 w 176"/>
                    <a:gd name="T49" fmla="*/ 174563 h 230"/>
                    <a:gd name="T50" fmla="*/ 2971 w 176"/>
                    <a:gd name="T51" fmla="*/ 5713 h 230"/>
                    <a:gd name="T52" fmla="*/ 2061 w 176"/>
                    <a:gd name="T53" fmla="*/ 6894 h 230"/>
                    <a:gd name="T54" fmla="*/ 872 w 176"/>
                    <a:gd name="T55" fmla="*/ 175734 h 230"/>
                    <a:gd name="T56" fmla="*/ 48632 w 176"/>
                    <a:gd name="T57" fmla="*/ 190090 h 230"/>
                    <a:gd name="T58" fmla="*/ 47816 w 176"/>
                    <a:gd name="T59" fmla="*/ 188041 h 230"/>
                    <a:gd name="T60" fmla="*/ 48632 w 176"/>
                    <a:gd name="T61" fmla="*/ 187170 h 230"/>
                    <a:gd name="T62" fmla="*/ 32091 w 176"/>
                    <a:gd name="T63" fmla="*/ 190999 h 230"/>
                    <a:gd name="T64" fmla="*/ 31363 w 176"/>
                    <a:gd name="T65" fmla="*/ 192236 h 230"/>
                    <a:gd name="T66" fmla="*/ 31363 w 176"/>
                    <a:gd name="T67" fmla="*/ 197081 h 230"/>
                    <a:gd name="T68" fmla="*/ 32091 w 176"/>
                    <a:gd name="T69" fmla="*/ 198608 h 230"/>
                    <a:gd name="T70" fmla="*/ 100093 w 176"/>
                    <a:gd name="T71" fmla="*/ 219079 h 230"/>
                    <a:gd name="T72" fmla="*/ 101282 w 176"/>
                    <a:gd name="T73" fmla="*/ 219079 h 230"/>
                    <a:gd name="T74" fmla="*/ 117009 w 176"/>
                    <a:gd name="T75" fmla="*/ 215040 h 230"/>
                    <a:gd name="T76" fmla="*/ 117882 w 176"/>
                    <a:gd name="T77" fmla="*/ 213357 h 230"/>
                    <a:gd name="T78" fmla="*/ 118770 w 176"/>
                    <a:gd name="T79" fmla="*/ 208451 h 230"/>
                    <a:gd name="T80" fmla="*/ 117882 w 176"/>
                    <a:gd name="T81" fmla="*/ 210568 h 230"/>
                    <a:gd name="T82" fmla="*/ 117009 w 176"/>
                    <a:gd name="T83" fmla="*/ 210568 h 230"/>
                    <a:gd name="T84" fmla="*/ 153816 w 176"/>
                    <a:gd name="T85" fmla="*/ 222000 h 230"/>
                    <a:gd name="T86" fmla="*/ 155000 w 176"/>
                    <a:gd name="T87" fmla="*/ 222000 h 230"/>
                    <a:gd name="T88" fmla="*/ 170704 w 176"/>
                    <a:gd name="T89" fmla="*/ 218333 h 230"/>
                    <a:gd name="T90" fmla="*/ 171392 w 176"/>
                    <a:gd name="T91" fmla="*/ 216277 h 230"/>
                    <a:gd name="T92" fmla="*/ 171392 w 176"/>
                    <a:gd name="T93" fmla="*/ 47437 h 230"/>
                    <a:gd name="T94" fmla="*/ 170704 w 176"/>
                    <a:gd name="T95" fmla="*/ 46200 h 230"/>
                    <a:gd name="T96" fmla="*/ 18514 w 176"/>
                    <a:gd name="T97" fmla="*/ 0 h 230"/>
                    <a:gd name="T98" fmla="*/ 18514 w 176"/>
                    <a:gd name="T99" fmla="*/ 0 h 230"/>
                    <a:gd name="T100" fmla="*/ 872 w 176"/>
                    <a:gd name="T101" fmla="*/ 3674 h 230"/>
                    <a:gd name="T102" fmla="*/ 0 w 176"/>
                    <a:gd name="T103" fmla="*/ 5713 h 230"/>
                    <a:gd name="T104" fmla="*/ 0 w 176"/>
                    <a:gd name="T105" fmla="*/ 174563 h 230"/>
                    <a:gd name="T106" fmla="*/ 872 w 176"/>
                    <a:gd name="T107" fmla="*/ 175734 h 2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230"/>
                    <a:gd name="T164" fmla="*/ 176 w 176"/>
                    <a:gd name="T165" fmla="*/ 230 h 2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230">
                      <a:moveTo>
                        <a:pt x="2" y="7"/>
                      </a:moveTo>
                      <a:cubicBezTo>
                        <a:pt x="19" y="3"/>
                        <a:pt x="19" y="3"/>
                        <a:pt x="19" y="3"/>
                      </a:cubicBezTo>
                      <a:cubicBezTo>
                        <a:pt x="19" y="3"/>
                        <a:pt x="19" y="3"/>
                        <a:pt x="18" y="3"/>
                      </a:cubicBezTo>
                      <a:cubicBezTo>
                        <a:pt x="175" y="50"/>
                        <a:pt x="175" y="50"/>
                        <a:pt x="175" y="50"/>
                      </a:cubicBezTo>
                      <a:cubicBezTo>
                        <a:pt x="174" y="50"/>
                        <a:pt x="173" y="50"/>
                        <a:pt x="173" y="49"/>
                      </a:cubicBezTo>
                      <a:cubicBezTo>
                        <a:pt x="173" y="224"/>
                        <a:pt x="173" y="224"/>
                        <a:pt x="173" y="224"/>
                      </a:cubicBezTo>
                      <a:cubicBezTo>
                        <a:pt x="173" y="223"/>
                        <a:pt x="174" y="223"/>
                        <a:pt x="175" y="223"/>
                      </a:cubicBezTo>
                      <a:cubicBezTo>
                        <a:pt x="158" y="227"/>
                        <a:pt x="158" y="227"/>
                        <a:pt x="158" y="227"/>
                      </a:cubicBezTo>
                      <a:cubicBezTo>
                        <a:pt x="158" y="227"/>
                        <a:pt x="159" y="227"/>
                        <a:pt x="159" y="227"/>
                      </a:cubicBezTo>
                      <a:cubicBezTo>
                        <a:pt x="120" y="215"/>
                        <a:pt x="120" y="215"/>
                        <a:pt x="120" y="215"/>
                      </a:cubicBezTo>
                      <a:cubicBezTo>
                        <a:pt x="120" y="215"/>
                        <a:pt x="120" y="215"/>
                        <a:pt x="119" y="215"/>
                      </a:cubicBezTo>
                      <a:cubicBezTo>
                        <a:pt x="119" y="215"/>
                        <a:pt x="119" y="216"/>
                        <a:pt x="119" y="216"/>
                      </a:cubicBezTo>
                      <a:cubicBezTo>
                        <a:pt x="118" y="221"/>
                        <a:pt x="118" y="221"/>
                        <a:pt x="118" y="221"/>
                      </a:cubicBezTo>
                      <a:cubicBezTo>
                        <a:pt x="118" y="221"/>
                        <a:pt x="119" y="220"/>
                        <a:pt x="120" y="220"/>
                      </a:cubicBezTo>
                      <a:cubicBezTo>
                        <a:pt x="103" y="224"/>
                        <a:pt x="103" y="224"/>
                        <a:pt x="103" y="224"/>
                      </a:cubicBezTo>
                      <a:cubicBezTo>
                        <a:pt x="103" y="224"/>
                        <a:pt x="103" y="224"/>
                        <a:pt x="104" y="224"/>
                      </a:cubicBezTo>
                      <a:cubicBezTo>
                        <a:pt x="34" y="203"/>
                        <a:pt x="34" y="203"/>
                        <a:pt x="34" y="203"/>
                      </a:cubicBezTo>
                      <a:cubicBezTo>
                        <a:pt x="35" y="203"/>
                        <a:pt x="35" y="203"/>
                        <a:pt x="35" y="204"/>
                      </a:cubicBezTo>
                      <a:cubicBezTo>
                        <a:pt x="35" y="199"/>
                        <a:pt x="35" y="199"/>
                        <a:pt x="35" y="199"/>
                      </a:cubicBezTo>
                      <a:cubicBezTo>
                        <a:pt x="35" y="200"/>
                        <a:pt x="35" y="201"/>
                        <a:pt x="34" y="201"/>
                      </a:cubicBezTo>
                      <a:cubicBezTo>
                        <a:pt x="51" y="197"/>
                        <a:pt x="51" y="197"/>
                        <a:pt x="51" y="197"/>
                      </a:cubicBezTo>
                      <a:cubicBezTo>
                        <a:pt x="51" y="197"/>
                        <a:pt x="52" y="196"/>
                        <a:pt x="52" y="196"/>
                      </a:cubicBezTo>
                      <a:cubicBezTo>
                        <a:pt x="52" y="195"/>
                        <a:pt x="51" y="194"/>
                        <a:pt x="51" y="194"/>
                      </a:cubicBezTo>
                      <a:cubicBezTo>
                        <a:pt x="2" y="179"/>
                        <a:pt x="2" y="179"/>
                        <a:pt x="2" y="179"/>
                      </a:cubicBezTo>
                      <a:cubicBezTo>
                        <a:pt x="3" y="180"/>
                        <a:pt x="3" y="180"/>
                        <a:pt x="3" y="181"/>
                      </a:cubicBezTo>
                      <a:cubicBezTo>
                        <a:pt x="3" y="6"/>
                        <a:pt x="3" y="6"/>
                        <a:pt x="3" y="6"/>
                      </a:cubicBezTo>
                      <a:cubicBezTo>
                        <a:pt x="3" y="7"/>
                        <a:pt x="3" y="7"/>
                        <a:pt x="2" y="7"/>
                      </a:cubicBezTo>
                      <a:close/>
                      <a:moveTo>
                        <a:pt x="1" y="182"/>
                      </a:moveTo>
                      <a:cubicBezTo>
                        <a:pt x="50" y="197"/>
                        <a:pt x="50" y="197"/>
                        <a:pt x="50" y="197"/>
                      </a:cubicBezTo>
                      <a:cubicBezTo>
                        <a:pt x="49" y="197"/>
                        <a:pt x="49" y="196"/>
                        <a:pt x="49" y="195"/>
                      </a:cubicBezTo>
                      <a:cubicBezTo>
                        <a:pt x="49" y="195"/>
                        <a:pt x="49" y="194"/>
                        <a:pt x="50" y="194"/>
                      </a:cubicBezTo>
                      <a:cubicBezTo>
                        <a:pt x="33" y="198"/>
                        <a:pt x="33" y="198"/>
                        <a:pt x="33" y="198"/>
                      </a:cubicBezTo>
                      <a:cubicBezTo>
                        <a:pt x="33" y="198"/>
                        <a:pt x="32" y="199"/>
                        <a:pt x="32" y="199"/>
                      </a:cubicBezTo>
                      <a:cubicBezTo>
                        <a:pt x="32" y="204"/>
                        <a:pt x="32" y="204"/>
                        <a:pt x="32" y="204"/>
                      </a:cubicBezTo>
                      <a:cubicBezTo>
                        <a:pt x="32" y="205"/>
                        <a:pt x="32" y="205"/>
                        <a:pt x="33" y="206"/>
                      </a:cubicBezTo>
                      <a:cubicBezTo>
                        <a:pt x="103" y="227"/>
                        <a:pt x="103" y="227"/>
                        <a:pt x="103" y="227"/>
                      </a:cubicBezTo>
                      <a:cubicBezTo>
                        <a:pt x="103" y="227"/>
                        <a:pt x="103" y="227"/>
                        <a:pt x="104" y="227"/>
                      </a:cubicBezTo>
                      <a:cubicBezTo>
                        <a:pt x="120" y="223"/>
                        <a:pt x="120" y="223"/>
                        <a:pt x="120" y="223"/>
                      </a:cubicBezTo>
                      <a:cubicBezTo>
                        <a:pt x="121" y="223"/>
                        <a:pt x="121" y="222"/>
                        <a:pt x="121" y="221"/>
                      </a:cubicBezTo>
                      <a:cubicBezTo>
                        <a:pt x="122" y="216"/>
                        <a:pt x="122" y="216"/>
                        <a:pt x="122" y="216"/>
                      </a:cubicBezTo>
                      <a:cubicBezTo>
                        <a:pt x="122" y="217"/>
                        <a:pt x="121" y="217"/>
                        <a:pt x="121" y="218"/>
                      </a:cubicBezTo>
                      <a:cubicBezTo>
                        <a:pt x="121" y="218"/>
                        <a:pt x="120" y="218"/>
                        <a:pt x="120" y="218"/>
                      </a:cubicBezTo>
                      <a:cubicBezTo>
                        <a:pt x="158" y="230"/>
                        <a:pt x="158" y="230"/>
                        <a:pt x="158" y="230"/>
                      </a:cubicBezTo>
                      <a:cubicBezTo>
                        <a:pt x="158" y="230"/>
                        <a:pt x="159" y="230"/>
                        <a:pt x="159" y="230"/>
                      </a:cubicBezTo>
                      <a:cubicBezTo>
                        <a:pt x="175" y="226"/>
                        <a:pt x="175" y="226"/>
                        <a:pt x="175" y="226"/>
                      </a:cubicBezTo>
                      <a:cubicBezTo>
                        <a:pt x="176" y="225"/>
                        <a:pt x="176" y="225"/>
                        <a:pt x="176" y="224"/>
                      </a:cubicBezTo>
                      <a:cubicBezTo>
                        <a:pt x="176" y="49"/>
                        <a:pt x="176" y="49"/>
                        <a:pt x="176" y="49"/>
                      </a:cubicBezTo>
                      <a:cubicBezTo>
                        <a:pt x="176" y="48"/>
                        <a:pt x="176" y="48"/>
                        <a:pt x="175" y="48"/>
                      </a:cubicBezTo>
                      <a:cubicBezTo>
                        <a:pt x="19" y="0"/>
                        <a:pt x="19" y="0"/>
                        <a:pt x="19" y="0"/>
                      </a:cubicBezTo>
                      <a:cubicBezTo>
                        <a:pt x="19" y="0"/>
                        <a:pt x="19" y="0"/>
                        <a:pt x="19" y="0"/>
                      </a:cubicBezTo>
                      <a:cubicBezTo>
                        <a:pt x="1" y="4"/>
                        <a:pt x="1" y="4"/>
                        <a:pt x="1" y="4"/>
                      </a:cubicBezTo>
                      <a:cubicBezTo>
                        <a:pt x="1" y="5"/>
                        <a:pt x="0" y="5"/>
                        <a:pt x="0" y="6"/>
                      </a:cubicBezTo>
                      <a:cubicBezTo>
                        <a:pt x="0" y="181"/>
                        <a:pt x="0" y="181"/>
                        <a:pt x="0" y="181"/>
                      </a:cubicBezTo>
                      <a:cubicBezTo>
                        <a:pt x="0" y="182"/>
                        <a:pt x="1" y="182"/>
                        <a:pt x="1" y="182"/>
                      </a:cubicBezTo>
                      <a:close/>
                    </a:path>
                  </a:pathLst>
                </a:custGeom>
                <a:solidFill>
                  <a:srgbClr val="231F20"/>
                </a:solidFill>
                <a:ln w="9525">
                  <a:noFill/>
                  <a:round/>
                  <a:headEnd/>
                  <a:tailEnd/>
                </a:ln>
              </p:spPr>
              <p:txBody>
                <a:bodyPr/>
                <a:lstStyle/>
                <a:p>
                  <a:endParaRPr lang="zh-TW" altLang="en-US"/>
                </a:p>
              </p:txBody>
            </p:sp>
          </p:grpSp>
        </p:grpSp>
        <p:grpSp>
          <p:nvGrpSpPr>
            <p:cNvPr id="47" name="Group 797"/>
            <p:cNvGrpSpPr>
              <a:grpSpLocks/>
            </p:cNvGrpSpPr>
            <p:nvPr/>
          </p:nvGrpSpPr>
          <p:grpSpPr bwMode="auto">
            <a:xfrm>
              <a:off x="2895599" y="5562600"/>
              <a:ext cx="293582" cy="533139"/>
              <a:chOff x="145" y="1491"/>
              <a:chExt cx="166" cy="302"/>
            </a:xfrm>
          </p:grpSpPr>
          <p:sp>
            <p:nvSpPr>
              <p:cNvPr id="14617" name="Freeform 4"/>
              <p:cNvSpPr>
                <a:spLocks/>
              </p:cNvSpPr>
              <p:nvPr/>
            </p:nvSpPr>
            <p:spPr bwMode="auto">
              <a:xfrm>
                <a:off x="150" y="1600"/>
                <a:ext cx="158" cy="190"/>
              </a:xfrm>
              <a:custGeom>
                <a:avLst/>
                <a:gdLst>
                  <a:gd name="T0" fmla="*/ 1937 w 100"/>
                  <a:gd name="T1" fmla="*/ 4744 h 120"/>
                  <a:gd name="T2" fmla="*/ 2953 w 100"/>
                  <a:gd name="T3" fmla="*/ 4397 h 120"/>
                  <a:gd name="T4" fmla="*/ 3890 w 100"/>
                  <a:gd name="T5" fmla="*/ 0 h 120"/>
                  <a:gd name="T6" fmla="*/ 0 w 100"/>
                  <a:gd name="T7" fmla="*/ 0 h 120"/>
                  <a:gd name="T8" fmla="*/ 986 w 100"/>
                  <a:gd name="T9" fmla="*/ 4397 h 120"/>
                  <a:gd name="T10" fmla="*/ 1937 w 100"/>
                  <a:gd name="T11" fmla="*/ 4744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6"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gradFill rotWithShape="1">
                <a:gsLst>
                  <a:gs pos="0">
                    <a:srgbClr val="2B588E"/>
                  </a:gs>
                  <a:gs pos="50000">
                    <a:srgbClr val="3874BA"/>
                  </a:gs>
                  <a:gs pos="100000">
                    <a:srgbClr val="2B588E"/>
                  </a:gs>
                </a:gsLst>
                <a:lin ang="0" scaled="1"/>
              </a:gradFill>
              <a:ln w="9525">
                <a:noFill/>
                <a:round/>
                <a:headEnd/>
                <a:tailEnd/>
              </a:ln>
            </p:spPr>
            <p:txBody>
              <a:bodyPr/>
              <a:lstStyle/>
              <a:p>
                <a:endParaRPr lang="zh-TW" altLang="en-US"/>
              </a:p>
            </p:txBody>
          </p:sp>
          <p:sp>
            <p:nvSpPr>
              <p:cNvPr id="14618" name="Oval 5"/>
              <p:cNvSpPr>
                <a:spLocks noChangeArrowheads="1"/>
              </p:cNvSpPr>
              <p:nvPr/>
            </p:nvSpPr>
            <p:spPr bwMode="auto">
              <a:xfrm>
                <a:off x="150" y="1569"/>
                <a:ext cx="159" cy="61"/>
              </a:xfrm>
              <a:prstGeom prst="ellipse">
                <a:avLst/>
              </a:prstGeom>
              <a:solidFill>
                <a:srgbClr val="6BA5D9"/>
              </a:solidFill>
              <a:ln w="9525">
                <a:noFill/>
                <a:round/>
                <a:headEnd/>
                <a:tailEnd/>
              </a:ln>
            </p:spPr>
            <p:txBody>
              <a:bodyPr/>
              <a:lstStyle/>
              <a:p>
                <a:endParaRPr lang="zh-TW" altLang="zh-TW">
                  <a:ea typeface="新細明體" charset="-120"/>
                </a:endParaRPr>
              </a:p>
            </p:txBody>
          </p:sp>
          <p:sp>
            <p:nvSpPr>
              <p:cNvPr id="14619" name="Freeform 6"/>
              <p:cNvSpPr>
                <a:spLocks/>
              </p:cNvSpPr>
              <p:nvPr/>
            </p:nvSpPr>
            <p:spPr bwMode="auto">
              <a:xfrm>
                <a:off x="150" y="1598"/>
                <a:ext cx="159" cy="32"/>
              </a:xfrm>
              <a:custGeom>
                <a:avLst/>
                <a:gdLst>
                  <a:gd name="T0" fmla="*/ 1883 w 101"/>
                  <a:gd name="T1" fmla="*/ 806 h 20"/>
                  <a:gd name="T2" fmla="*/ 0 w 101"/>
                  <a:gd name="T3" fmla="*/ 0 h 20"/>
                  <a:gd name="T4" fmla="*/ 0 w 101"/>
                  <a:gd name="T5" fmla="*/ 54 h 20"/>
                  <a:gd name="T6" fmla="*/ 1883 w 101"/>
                  <a:gd name="T7" fmla="*/ 861 h 20"/>
                  <a:gd name="T8" fmla="*/ 3807 w 101"/>
                  <a:gd name="T9" fmla="*/ 54 h 20"/>
                  <a:gd name="T10" fmla="*/ 3758 w 101"/>
                  <a:gd name="T11" fmla="*/ 0 h 20"/>
                  <a:gd name="T12" fmla="*/ 1883 w 101"/>
                  <a:gd name="T13" fmla="*/ 806 h 20"/>
                  <a:gd name="T14" fmla="*/ 0 60000 65536"/>
                  <a:gd name="T15" fmla="*/ 0 60000 65536"/>
                  <a:gd name="T16" fmla="*/ 0 60000 65536"/>
                  <a:gd name="T17" fmla="*/ 0 60000 65536"/>
                  <a:gd name="T18" fmla="*/ 0 60000 65536"/>
                  <a:gd name="T19" fmla="*/ 0 60000 65536"/>
                  <a:gd name="T20" fmla="*/ 0 60000 65536"/>
                  <a:gd name="T21" fmla="*/ 0 w 101"/>
                  <a:gd name="T22" fmla="*/ 0 h 20"/>
                  <a:gd name="T23" fmla="*/ 101 w 101"/>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 h="20">
                    <a:moveTo>
                      <a:pt x="50" y="19"/>
                    </a:moveTo>
                    <a:cubicBezTo>
                      <a:pt x="23" y="19"/>
                      <a:pt x="1" y="10"/>
                      <a:pt x="0" y="0"/>
                    </a:cubicBezTo>
                    <a:cubicBezTo>
                      <a:pt x="0" y="0"/>
                      <a:pt x="0" y="0"/>
                      <a:pt x="0" y="1"/>
                    </a:cubicBezTo>
                    <a:cubicBezTo>
                      <a:pt x="0" y="11"/>
                      <a:pt x="22" y="20"/>
                      <a:pt x="50" y="20"/>
                    </a:cubicBezTo>
                    <a:cubicBezTo>
                      <a:pt x="78" y="20"/>
                      <a:pt x="101" y="11"/>
                      <a:pt x="101" y="1"/>
                    </a:cubicBezTo>
                    <a:cubicBezTo>
                      <a:pt x="101" y="0"/>
                      <a:pt x="100" y="0"/>
                      <a:pt x="100" y="0"/>
                    </a:cubicBezTo>
                    <a:cubicBezTo>
                      <a:pt x="100" y="10"/>
                      <a:pt x="78" y="19"/>
                      <a:pt x="50" y="19"/>
                    </a:cubicBezTo>
                    <a:close/>
                  </a:path>
                </a:pathLst>
              </a:custGeom>
              <a:solidFill>
                <a:srgbClr val="135BA7"/>
              </a:solidFill>
              <a:ln w="9525">
                <a:noFill/>
                <a:round/>
                <a:headEnd/>
                <a:tailEnd/>
              </a:ln>
            </p:spPr>
            <p:txBody>
              <a:bodyPr/>
              <a:lstStyle/>
              <a:p>
                <a:endParaRPr lang="zh-TW" altLang="en-US"/>
              </a:p>
            </p:txBody>
          </p:sp>
          <p:sp>
            <p:nvSpPr>
              <p:cNvPr id="14620" name="Oval 7"/>
              <p:cNvSpPr>
                <a:spLocks noChangeArrowheads="1"/>
              </p:cNvSpPr>
              <p:nvPr/>
            </p:nvSpPr>
            <p:spPr bwMode="auto">
              <a:xfrm>
                <a:off x="178" y="1570"/>
                <a:ext cx="101" cy="51"/>
              </a:xfrm>
              <a:prstGeom prst="ellipse">
                <a:avLst/>
              </a:prstGeom>
              <a:gradFill rotWithShape="1">
                <a:gsLst>
                  <a:gs pos="0">
                    <a:srgbClr val="324C64"/>
                  </a:gs>
                  <a:gs pos="100000">
                    <a:srgbClr val="6BA5D9"/>
                  </a:gs>
                </a:gsLst>
                <a:path path="shape">
                  <a:fillToRect l="50000" t="50000" r="50000" b="50000"/>
                </a:path>
              </a:gradFill>
              <a:ln w="9525" algn="ctr">
                <a:noFill/>
                <a:round/>
                <a:headEnd/>
                <a:tailEnd/>
              </a:ln>
            </p:spPr>
            <p:txBody>
              <a:bodyPr/>
              <a:lstStyle/>
              <a:p>
                <a:endParaRPr lang="zh-TW" altLang="zh-TW">
                  <a:ea typeface="新細明體" charset="-120"/>
                </a:endParaRPr>
              </a:p>
            </p:txBody>
          </p:sp>
          <p:sp>
            <p:nvSpPr>
              <p:cNvPr id="14621" name="Oval 8"/>
              <p:cNvSpPr>
                <a:spLocks noChangeArrowheads="1"/>
              </p:cNvSpPr>
              <p:nvPr/>
            </p:nvSpPr>
            <p:spPr bwMode="auto">
              <a:xfrm>
                <a:off x="176" y="1494"/>
                <a:ext cx="105" cy="104"/>
              </a:xfrm>
              <a:prstGeom prst="ellipse">
                <a:avLst/>
              </a:prstGeom>
              <a:gradFill rotWithShape="1">
                <a:gsLst>
                  <a:gs pos="0">
                    <a:srgbClr val="6BA5D9"/>
                  </a:gs>
                  <a:gs pos="100000">
                    <a:srgbClr val="5C8EBB"/>
                  </a:gs>
                </a:gsLst>
                <a:lin ang="5400000" scaled="1"/>
              </a:gradFill>
              <a:ln w="9525">
                <a:noFill/>
                <a:round/>
                <a:headEnd/>
                <a:tailEnd/>
              </a:ln>
            </p:spPr>
            <p:txBody>
              <a:bodyPr/>
              <a:lstStyle/>
              <a:p>
                <a:endParaRPr lang="zh-TW" altLang="zh-TW">
                  <a:ea typeface="新細明體" charset="-120"/>
                </a:endParaRPr>
              </a:p>
            </p:txBody>
          </p:sp>
          <p:sp>
            <p:nvSpPr>
              <p:cNvPr id="14622" name="Freeform 9"/>
              <p:cNvSpPr>
                <a:spLocks/>
              </p:cNvSpPr>
              <p:nvPr/>
            </p:nvSpPr>
            <p:spPr bwMode="auto">
              <a:xfrm>
                <a:off x="145" y="1491"/>
                <a:ext cx="166" cy="302"/>
              </a:xfrm>
              <a:custGeom>
                <a:avLst/>
                <a:gdLst>
                  <a:gd name="T0" fmla="*/ 4095 w 105"/>
                  <a:gd name="T1" fmla="*/ 2688 h 191"/>
                  <a:gd name="T2" fmla="*/ 3149 w 105"/>
                  <a:gd name="T3" fmla="*/ 1992 h 191"/>
                  <a:gd name="T4" fmla="*/ 3217 w 105"/>
                  <a:gd name="T5" fmla="*/ 2035 h 191"/>
                  <a:gd name="T6" fmla="*/ 3217 w 105"/>
                  <a:gd name="T7" fmla="*/ 2074 h 191"/>
                  <a:gd name="T8" fmla="*/ 3230 w 105"/>
                  <a:gd name="T9" fmla="*/ 696 h 191"/>
                  <a:gd name="T10" fmla="*/ 2074 w 105"/>
                  <a:gd name="T11" fmla="*/ 0 h 191"/>
                  <a:gd name="T12" fmla="*/ 885 w 105"/>
                  <a:gd name="T13" fmla="*/ 696 h 191"/>
                  <a:gd name="T14" fmla="*/ 938 w 105"/>
                  <a:gd name="T15" fmla="*/ 2074 h 191"/>
                  <a:gd name="T16" fmla="*/ 938 w 105"/>
                  <a:gd name="T17" fmla="*/ 2035 h 191"/>
                  <a:gd name="T18" fmla="*/ 987 w 105"/>
                  <a:gd name="T19" fmla="*/ 1992 h 191"/>
                  <a:gd name="T20" fmla="*/ 82 w 105"/>
                  <a:gd name="T21" fmla="*/ 2818 h 191"/>
                  <a:gd name="T22" fmla="*/ 206 w 105"/>
                  <a:gd name="T23" fmla="*/ 3279 h 191"/>
                  <a:gd name="T24" fmla="*/ 270 w 105"/>
                  <a:gd name="T25" fmla="*/ 3743 h 191"/>
                  <a:gd name="T26" fmla="*/ 593 w 105"/>
                  <a:gd name="T27" fmla="*/ 5155 h 191"/>
                  <a:gd name="T28" fmla="*/ 885 w 105"/>
                  <a:gd name="T29" fmla="*/ 6582 h 191"/>
                  <a:gd name="T30" fmla="*/ 1020 w 105"/>
                  <a:gd name="T31" fmla="*/ 6938 h 191"/>
                  <a:gd name="T32" fmla="*/ 1020 w 105"/>
                  <a:gd name="T33" fmla="*/ 6938 h 191"/>
                  <a:gd name="T34" fmla="*/ 1094 w 105"/>
                  <a:gd name="T35" fmla="*/ 7183 h 191"/>
                  <a:gd name="T36" fmla="*/ 2212 w 105"/>
                  <a:gd name="T37" fmla="*/ 7400 h 191"/>
                  <a:gd name="T38" fmla="*/ 3110 w 105"/>
                  <a:gd name="T39" fmla="*/ 7046 h 191"/>
                  <a:gd name="T40" fmla="*/ 3557 w 105"/>
                  <a:gd name="T41" fmla="*/ 5053 h 191"/>
                  <a:gd name="T42" fmla="*/ 3742 w 105"/>
                  <a:gd name="T43" fmla="*/ 4250 h 191"/>
                  <a:gd name="T44" fmla="*/ 3946 w 105"/>
                  <a:gd name="T45" fmla="*/ 3441 h 191"/>
                  <a:gd name="T46" fmla="*/ 3979 w 105"/>
                  <a:gd name="T47" fmla="*/ 3218 h 191"/>
                  <a:gd name="T48" fmla="*/ 4095 w 105"/>
                  <a:gd name="T49" fmla="*/ 2688 h 191"/>
                  <a:gd name="T50" fmla="*/ 4095 w 105"/>
                  <a:gd name="T51" fmla="*/ 2688 h 191"/>
                  <a:gd name="T52" fmla="*/ 4031 w 105"/>
                  <a:gd name="T53" fmla="*/ 2633 h 191"/>
                  <a:gd name="T54" fmla="*/ 3979 w 105"/>
                  <a:gd name="T55" fmla="*/ 2688 h 191"/>
                  <a:gd name="T56" fmla="*/ 3979 w 105"/>
                  <a:gd name="T57" fmla="*/ 2688 h 191"/>
                  <a:gd name="T58" fmla="*/ 3872 w 105"/>
                  <a:gd name="T59" fmla="*/ 3218 h 191"/>
                  <a:gd name="T60" fmla="*/ 3824 w 105"/>
                  <a:gd name="T61" fmla="*/ 3407 h 191"/>
                  <a:gd name="T62" fmla="*/ 3624 w 105"/>
                  <a:gd name="T63" fmla="*/ 4217 h 191"/>
                  <a:gd name="T64" fmla="*/ 3437 w 105"/>
                  <a:gd name="T65" fmla="*/ 5053 h 191"/>
                  <a:gd name="T66" fmla="*/ 3012 w 105"/>
                  <a:gd name="T67" fmla="*/ 7046 h 191"/>
                  <a:gd name="T68" fmla="*/ 2212 w 105"/>
                  <a:gd name="T69" fmla="*/ 7313 h 191"/>
                  <a:gd name="T70" fmla="*/ 1154 w 105"/>
                  <a:gd name="T71" fmla="*/ 7107 h 191"/>
                  <a:gd name="T72" fmla="*/ 1137 w 105"/>
                  <a:gd name="T73" fmla="*/ 6938 h 191"/>
                  <a:gd name="T74" fmla="*/ 1137 w 105"/>
                  <a:gd name="T75" fmla="*/ 6918 h 191"/>
                  <a:gd name="T76" fmla="*/ 1020 w 105"/>
                  <a:gd name="T77" fmla="*/ 6514 h 191"/>
                  <a:gd name="T78" fmla="*/ 692 w 105"/>
                  <a:gd name="T79" fmla="*/ 5107 h 191"/>
                  <a:gd name="T80" fmla="*/ 395 w 105"/>
                  <a:gd name="T81" fmla="*/ 3743 h 191"/>
                  <a:gd name="T82" fmla="*/ 270 w 105"/>
                  <a:gd name="T83" fmla="*/ 3279 h 191"/>
                  <a:gd name="T84" fmla="*/ 206 w 105"/>
                  <a:gd name="T85" fmla="*/ 2767 h 191"/>
                  <a:gd name="T86" fmla="*/ 1020 w 105"/>
                  <a:gd name="T87" fmla="*/ 2095 h 191"/>
                  <a:gd name="T88" fmla="*/ 1067 w 105"/>
                  <a:gd name="T89" fmla="*/ 2074 h 191"/>
                  <a:gd name="T90" fmla="*/ 1020 w 105"/>
                  <a:gd name="T91" fmla="*/ 2035 h 191"/>
                  <a:gd name="T92" fmla="*/ 1020 w 105"/>
                  <a:gd name="T93" fmla="*/ 797 h 191"/>
                  <a:gd name="T94" fmla="*/ 2074 w 105"/>
                  <a:gd name="T95" fmla="*/ 130 h 191"/>
                  <a:gd name="T96" fmla="*/ 3149 w 105"/>
                  <a:gd name="T97" fmla="*/ 797 h 191"/>
                  <a:gd name="T98" fmla="*/ 3110 w 105"/>
                  <a:gd name="T99" fmla="*/ 2035 h 191"/>
                  <a:gd name="T100" fmla="*/ 3110 w 105"/>
                  <a:gd name="T101" fmla="*/ 2074 h 191"/>
                  <a:gd name="T102" fmla="*/ 3149 w 105"/>
                  <a:gd name="T103" fmla="*/ 2095 h 191"/>
                  <a:gd name="T104" fmla="*/ 3979 w 105"/>
                  <a:gd name="T105" fmla="*/ 2688 h 191"/>
                  <a:gd name="T106" fmla="*/ 3979 w 105"/>
                  <a:gd name="T107" fmla="*/ 2688 h 191"/>
                  <a:gd name="T108" fmla="*/ 4031 w 105"/>
                  <a:gd name="T109" fmla="*/ 2750 h 191"/>
                  <a:gd name="T110" fmla="*/ 4095 w 105"/>
                  <a:gd name="T111" fmla="*/ 2688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9"/>
                    </a:moveTo>
                    <a:cubicBezTo>
                      <a:pt x="105" y="61"/>
                      <a:pt x="97" y="55"/>
                      <a:pt x="81" y="51"/>
                    </a:cubicBezTo>
                    <a:cubicBezTo>
                      <a:pt x="82" y="51"/>
                      <a:pt x="82" y="52"/>
                      <a:pt x="82" y="52"/>
                    </a:cubicBezTo>
                    <a:cubicBezTo>
                      <a:pt x="83" y="52"/>
                      <a:pt x="83" y="53"/>
                      <a:pt x="82" y="53"/>
                    </a:cubicBezTo>
                    <a:cubicBezTo>
                      <a:pt x="89" y="43"/>
                      <a:pt x="89" y="30"/>
                      <a:pt x="83" y="18"/>
                    </a:cubicBezTo>
                    <a:cubicBezTo>
                      <a:pt x="77" y="7"/>
                      <a:pt x="66" y="0"/>
                      <a:pt x="53" y="0"/>
                    </a:cubicBezTo>
                    <a:cubicBezTo>
                      <a:pt x="40" y="0"/>
                      <a:pt x="29" y="7"/>
                      <a:pt x="23" y="18"/>
                    </a:cubicBezTo>
                    <a:cubicBezTo>
                      <a:pt x="17" y="30"/>
                      <a:pt x="17" y="43"/>
                      <a:pt x="24" y="53"/>
                    </a:cubicBezTo>
                    <a:cubicBezTo>
                      <a:pt x="24" y="53"/>
                      <a:pt x="24" y="52"/>
                      <a:pt x="24" y="52"/>
                    </a:cubicBezTo>
                    <a:cubicBezTo>
                      <a:pt x="24" y="52"/>
                      <a:pt x="24" y="51"/>
                      <a:pt x="25" y="51"/>
                    </a:cubicBezTo>
                    <a:cubicBezTo>
                      <a:pt x="3" y="57"/>
                      <a:pt x="0" y="66"/>
                      <a:pt x="2" y="72"/>
                    </a:cubicBezTo>
                    <a:cubicBezTo>
                      <a:pt x="5" y="84"/>
                      <a:pt x="5" y="84"/>
                      <a:pt x="5" y="84"/>
                    </a:cubicBezTo>
                    <a:cubicBezTo>
                      <a:pt x="7" y="96"/>
                      <a:pt x="7" y="96"/>
                      <a:pt x="7" y="96"/>
                    </a:cubicBezTo>
                    <a:cubicBezTo>
                      <a:pt x="15" y="132"/>
                      <a:pt x="15" y="132"/>
                      <a:pt x="15" y="132"/>
                    </a:cubicBezTo>
                    <a:cubicBezTo>
                      <a:pt x="23" y="168"/>
                      <a:pt x="23" y="168"/>
                      <a:pt x="23" y="168"/>
                    </a:cubicBezTo>
                    <a:cubicBezTo>
                      <a:pt x="26" y="178"/>
                      <a:pt x="26" y="178"/>
                      <a:pt x="26" y="178"/>
                    </a:cubicBezTo>
                    <a:cubicBezTo>
                      <a:pt x="26" y="178"/>
                      <a:pt x="26" y="178"/>
                      <a:pt x="26" y="178"/>
                    </a:cubicBezTo>
                    <a:cubicBezTo>
                      <a:pt x="26" y="180"/>
                      <a:pt x="27" y="182"/>
                      <a:pt x="28" y="184"/>
                    </a:cubicBezTo>
                    <a:cubicBezTo>
                      <a:pt x="34" y="189"/>
                      <a:pt x="43" y="191"/>
                      <a:pt x="57" y="190"/>
                    </a:cubicBezTo>
                    <a:cubicBezTo>
                      <a:pt x="63"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4" y="78"/>
                      <a:pt x="105" y="73"/>
                      <a:pt x="105" y="69"/>
                    </a:cubicBezTo>
                    <a:cubicBezTo>
                      <a:pt x="105" y="69"/>
                      <a:pt x="105" y="69"/>
                      <a:pt x="105" y="69"/>
                    </a:cubicBezTo>
                    <a:cubicBezTo>
                      <a:pt x="105" y="68"/>
                      <a:pt x="104" y="67"/>
                      <a:pt x="103" y="67"/>
                    </a:cubicBezTo>
                    <a:cubicBezTo>
                      <a:pt x="103" y="67"/>
                      <a:pt x="102" y="68"/>
                      <a:pt x="102" y="69"/>
                    </a:cubicBezTo>
                    <a:cubicBezTo>
                      <a:pt x="102" y="69"/>
                      <a:pt x="102" y="69"/>
                      <a:pt x="102" y="69"/>
                    </a:cubicBezTo>
                    <a:cubicBezTo>
                      <a:pt x="102" y="72"/>
                      <a:pt x="101" y="77"/>
                      <a:pt x="99" y="82"/>
                    </a:cubicBezTo>
                    <a:cubicBezTo>
                      <a:pt x="99" y="84"/>
                      <a:pt x="98" y="86"/>
                      <a:pt x="98" y="87"/>
                    </a:cubicBezTo>
                    <a:cubicBezTo>
                      <a:pt x="93" y="108"/>
                      <a:pt x="93" y="108"/>
                      <a:pt x="93" y="108"/>
                    </a:cubicBezTo>
                    <a:cubicBezTo>
                      <a:pt x="88" y="129"/>
                      <a:pt x="88" y="129"/>
                      <a:pt x="88" y="129"/>
                    </a:cubicBezTo>
                    <a:cubicBezTo>
                      <a:pt x="77" y="180"/>
                      <a:pt x="77" y="180"/>
                      <a:pt x="77" y="180"/>
                    </a:cubicBezTo>
                    <a:cubicBezTo>
                      <a:pt x="76" y="183"/>
                      <a:pt x="72" y="186"/>
                      <a:pt x="57" y="187"/>
                    </a:cubicBezTo>
                    <a:cubicBezTo>
                      <a:pt x="44" y="188"/>
                      <a:pt x="35" y="186"/>
                      <a:pt x="30" y="182"/>
                    </a:cubicBezTo>
                    <a:cubicBezTo>
                      <a:pt x="29" y="181"/>
                      <a:pt x="29" y="179"/>
                      <a:pt x="29" y="178"/>
                    </a:cubicBezTo>
                    <a:cubicBezTo>
                      <a:pt x="29" y="177"/>
                      <a:pt x="29" y="177"/>
                      <a:pt x="29" y="177"/>
                    </a:cubicBezTo>
                    <a:cubicBezTo>
                      <a:pt x="26" y="167"/>
                      <a:pt x="26" y="167"/>
                      <a:pt x="26" y="167"/>
                    </a:cubicBezTo>
                    <a:cubicBezTo>
                      <a:pt x="18" y="131"/>
                      <a:pt x="18" y="131"/>
                      <a:pt x="18" y="131"/>
                    </a:cubicBezTo>
                    <a:cubicBezTo>
                      <a:pt x="10" y="96"/>
                      <a:pt x="10" y="96"/>
                      <a:pt x="10" y="96"/>
                    </a:cubicBezTo>
                    <a:cubicBezTo>
                      <a:pt x="7" y="84"/>
                      <a:pt x="7" y="84"/>
                      <a:pt x="7" y="84"/>
                    </a:cubicBezTo>
                    <a:cubicBezTo>
                      <a:pt x="5" y="71"/>
                      <a:pt x="5" y="71"/>
                      <a:pt x="5" y="71"/>
                    </a:cubicBezTo>
                    <a:cubicBezTo>
                      <a:pt x="3" y="62"/>
                      <a:pt x="15" y="57"/>
                      <a:pt x="26" y="54"/>
                    </a:cubicBezTo>
                    <a:cubicBezTo>
                      <a:pt x="26" y="54"/>
                      <a:pt x="26" y="54"/>
                      <a:pt x="27" y="53"/>
                    </a:cubicBezTo>
                    <a:cubicBezTo>
                      <a:pt x="27" y="53"/>
                      <a:pt x="27" y="52"/>
                      <a:pt x="26" y="52"/>
                    </a:cubicBezTo>
                    <a:cubicBezTo>
                      <a:pt x="20" y="42"/>
                      <a:pt x="20" y="30"/>
                      <a:pt x="26" y="20"/>
                    </a:cubicBezTo>
                    <a:cubicBezTo>
                      <a:pt x="31" y="9"/>
                      <a:pt x="42" y="3"/>
                      <a:pt x="53" y="3"/>
                    </a:cubicBezTo>
                    <a:cubicBezTo>
                      <a:pt x="65" y="3"/>
                      <a:pt x="75" y="9"/>
                      <a:pt x="81" y="20"/>
                    </a:cubicBezTo>
                    <a:cubicBezTo>
                      <a:pt x="86" y="30"/>
                      <a:pt x="86" y="42"/>
                      <a:pt x="80" y="52"/>
                    </a:cubicBezTo>
                    <a:cubicBezTo>
                      <a:pt x="79" y="52"/>
                      <a:pt x="79" y="53"/>
                      <a:pt x="80" y="53"/>
                    </a:cubicBezTo>
                    <a:cubicBezTo>
                      <a:pt x="80" y="54"/>
                      <a:pt x="80" y="54"/>
                      <a:pt x="81" y="54"/>
                    </a:cubicBezTo>
                    <a:cubicBezTo>
                      <a:pt x="95" y="58"/>
                      <a:pt x="102" y="63"/>
                      <a:pt x="102" y="69"/>
                    </a:cubicBezTo>
                    <a:cubicBezTo>
                      <a:pt x="102" y="69"/>
                      <a:pt x="102" y="69"/>
                      <a:pt x="102" y="69"/>
                    </a:cubicBezTo>
                    <a:cubicBezTo>
                      <a:pt x="102" y="69"/>
                      <a:pt x="103" y="70"/>
                      <a:pt x="103" y="70"/>
                    </a:cubicBezTo>
                    <a:cubicBezTo>
                      <a:pt x="104" y="70"/>
                      <a:pt x="105" y="69"/>
                      <a:pt x="105" y="69"/>
                    </a:cubicBezTo>
                    <a:close/>
                  </a:path>
                </a:pathLst>
              </a:custGeom>
              <a:solidFill>
                <a:srgbClr val="231F20"/>
              </a:solidFill>
              <a:ln w="9525">
                <a:noFill/>
                <a:round/>
                <a:headEnd/>
                <a:tailEnd/>
              </a:ln>
            </p:spPr>
            <p:txBody>
              <a:bodyPr/>
              <a:lstStyle/>
              <a:p>
                <a:endParaRPr lang="zh-TW" altLang="en-US"/>
              </a:p>
            </p:txBody>
          </p:sp>
        </p:grpSp>
      </p:grpSp>
      <p:sp>
        <p:nvSpPr>
          <p:cNvPr id="315" name="Rounded Rectangle 314"/>
          <p:cNvSpPr/>
          <p:nvPr/>
        </p:nvSpPr>
        <p:spPr>
          <a:xfrm>
            <a:off x="2558738" y="3325612"/>
            <a:ext cx="857473" cy="1143000"/>
          </a:xfrm>
          <a:prstGeom prst="roundRect">
            <a:avLst>
              <a:gd name="adj" fmla="val 4688"/>
            </a:avLst>
          </a:prstGeom>
          <a:solidFill>
            <a:schemeClr val="bg1">
              <a:lumMod val="85000"/>
            </a:schemeClr>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pic>
        <p:nvPicPr>
          <p:cNvPr id="316" name="Picture 19" descr="WANScaler_icon"/>
          <p:cNvPicPr>
            <a:picLocks noChangeAspect="1" noChangeArrowheads="1"/>
          </p:cNvPicPr>
          <p:nvPr/>
        </p:nvPicPr>
        <p:blipFill>
          <a:blip r:embed="rId7" cstate="print">
            <a:lum bright="-6000" contrast="6000"/>
          </a:blip>
          <a:srcRect/>
          <a:stretch>
            <a:fillRect/>
          </a:stretch>
        </p:blipFill>
        <p:spPr bwMode="auto">
          <a:xfrm>
            <a:off x="2612331" y="3419275"/>
            <a:ext cx="787208" cy="1143000"/>
          </a:xfrm>
          <a:prstGeom prst="rect">
            <a:avLst/>
          </a:prstGeom>
          <a:noFill/>
          <a:ln w="9525">
            <a:noFill/>
            <a:miter lim="800000"/>
            <a:headEnd/>
            <a:tailEnd/>
          </a:ln>
        </p:spPr>
      </p:pic>
      <p:sp>
        <p:nvSpPr>
          <p:cNvPr id="320" name="TextBox 319"/>
          <p:cNvSpPr txBox="1"/>
          <p:nvPr/>
        </p:nvSpPr>
        <p:spPr>
          <a:xfrm>
            <a:off x="2310618" y="4510216"/>
            <a:ext cx="1325278"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gn="ctr">
              <a:defRPr/>
            </a:pPr>
            <a:r>
              <a:rPr lang="en-US" sz="1400" b="1" dirty="0">
                <a:solidFill>
                  <a:schemeClr val="tx1"/>
                </a:solidFill>
              </a:rPr>
              <a:t>WAN Optimization</a:t>
            </a:r>
          </a:p>
        </p:txBody>
      </p:sp>
      <p:sp>
        <p:nvSpPr>
          <p:cNvPr id="14373" name="TextBox 36"/>
          <p:cNvSpPr txBox="1">
            <a:spLocks noChangeArrowheads="1"/>
          </p:cNvSpPr>
          <p:nvPr/>
        </p:nvSpPr>
        <p:spPr bwMode="auto">
          <a:xfrm>
            <a:off x="5019705" y="5975150"/>
            <a:ext cx="1042273" cy="276999"/>
          </a:xfrm>
          <a:prstGeom prst="rect">
            <a:avLst/>
          </a:prstGeom>
          <a:noFill/>
          <a:ln w="9525">
            <a:noFill/>
            <a:miter lim="800000"/>
            <a:headEnd/>
            <a:tailEnd/>
          </a:ln>
        </p:spPr>
        <p:txBody>
          <a:bodyPr wrap="none">
            <a:spAutoFit/>
          </a:bodyPr>
          <a:lstStyle/>
          <a:p>
            <a:pPr algn="ctr"/>
            <a:r>
              <a:rPr lang="en-US" altLang="zh-TW" sz="1200" b="1">
                <a:ea typeface="新細明體" charset="-120"/>
              </a:rPr>
              <a:t>Blade Chassis</a:t>
            </a:r>
          </a:p>
        </p:txBody>
      </p:sp>
      <p:grpSp>
        <p:nvGrpSpPr>
          <p:cNvPr id="48" name="Group 294"/>
          <p:cNvGrpSpPr>
            <a:grpSpLocks/>
          </p:cNvGrpSpPr>
          <p:nvPr/>
        </p:nvGrpSpPr>
        <p:grpSpPr bwMode="auto">
          <a:xfrm>
            <a:off x="4948945" y="5219500"/>
            <a:ext cx="1200463" cy="704850"/>
            <a:chOff x="4857750" y="4810125"/>
            <a:chExt cx="1600200" cy="704850"/>
          </a:xfrm>
        </p:grpSpPr>
        <p:sp>
          <p:nvSpPr>
            <p:cNvPr id="319" name="Rectangle 318"/>
            <p:cNvSpPr/>
            <p:nvPr/>
          </p:nvSpPr>
          <p:spPr>
            <a:xfrm>
              <a:off x="5518503" y="481012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1" name="Rectangle 320"/>
            <p:cNvSpPr/>
            <p:nvPr/>
          </p:nvSpPr>
          <p:spPr>
            <a:xfrm>
              <a:off x="5181600" y="4876800"/>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2" name="Rectangle 321"/>
            <p:cNvSpPr/>
            <p:nvPr/>
          </p:nvSpPr>
          <p:spPr>
            <a:xfrm>
              <a:off x="5800725" y="490537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3" name="Rectangle 322"/>
            <p:cNvSpPr/>
            <p:nvPr/>
          </p:nvSpPr>
          <p:spPr>
            <a:xfrm>
              <a:off x="4857750" y="494347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4" name="Rectangle 323"/>
            <p:cNvSpPr/>
            <p:nvPr/>
          </p:nvSpPr>
          <p:spPr>
            <a:xfrm>
              <a:off x="5467350" y="4972050"/>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5" name="Rectangle 324"/>
            <p:cNvSpPr/>
            <p:nvPr/>
          </p:nvSpPr>
          <p:spPr>
            <a:xfrm>
              <a:off x="5143500" y="503872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6" name="Rectangle 325"/>
            <p:cNvSpPr/>
            <p:nvPr/>
          </p:nvSpPr>
          <p:spPr>
            <a:xfrm>
              <a:off x="6091062" y="500062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7" name="Rectangle 326"/>
            <p:cNvSpPr/>
            <p:nvPr/>
          </p:nvSpPr>
          <p:spPr>
            <a:xfrm>
              <a:off x="5757687" y="5067300"/>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 name="Rectangle 327"/>
            <p:cNvSpPr/>
            <p:nvPr/>
          </p:nvSpPr>
          <p:spPr>
            <a:xfrm>
              <a:off x="5433837" y="513397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49" name="Group 296"/>
          <p:cNvGrpSpPr>
            <a:grpSpLocks/>
          </p:cNvGrpSpPr>
          <p:nvPr/>
        </p:nvGrpSpPr>
        <p:grpSpPr bwMode="auto">
          <a:xfrm>
            <a:off x="5443184" y="4809926"/>
            <a:ext cx="227469" cy="644525"/>
            <a:chOff x="1905000" y="3254375"/>
            <a:chExt cx="482600" cy="1025525"/>
          </a:xfrm>
        </p:grpSpPr>
        <p:grpSp>
          <p:nvGrpSpPr>
            <p:cNvPr id="50" name="Group 174"/>
            <p:cNvGrpSpPr>
              <a:grpSpLocks/>
            </p:cNvGrpSpPr>
            <p:nvPr/>
          </p:nvGrpSpPr>
          <p:grpSpPr bwMode="auto">
            <a:xfrm>
              <a:off x="1905000" y="3886200"/>
              <a:ext cx="482600" cy="393700"/>
              <a:chOff x="3598" y="2782"/>
              <a:chExt cx="454" cy="369"/>
            </a:xfrm>
          </p:grpSpPr>
          <p:sp>
            <p:nvSpPr>
              <p:cNvPr id="1460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460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60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60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60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60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51" name="Group 174"/>
            <p:cNvGrpSpPr>
              <a:grpSpLocks/>
            </p:cNvGrpSpPr>
            <p:nvPr/>
          </p:nvGrpSpPr>
          <p:grpSpPr bwMode="auto">
            <a:xfrm>
              <a:off x="1905000" y="3568700"/>
              <a:ext cx="482600" cy="393700"/>
              <a:chOff x="3598" y="2782"/>
              <a:chExt cx="454" cy="369"/>
            </a:xfrm>
          </p:grpSpPr>
          <p:sp>
            <p:nvSpPr>
              <p:cNvPr id="1459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459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59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59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59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59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52" name="Group 174"/>
            <p:cNvGrpSpPr>
              <a:grpSpLocks/>
            </p:cNvGrpSpPr>
            <p:nvPr/>
          </p:nvGrpSpPr>
          <p:grpSpPr bwMode="auto">
            <a:xfrm>
              <a:off x="1905000" y="3254375"/>
              <a:ext cx="482600" cy="393700"/>
              <a:chOff x="3598" y="2782"/>
              <a:chExt cx="454" cy="369"/>
            </a:xfrm>
          </p:grpSpPr>
          <p:sp>
            <p:nvSpPr>
              <p:cNvPr id="1458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458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59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59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59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59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53" name="Group 297"/>
          <p:cNvGrpSpPr>
            <a:grpSpLocks/>
          </p:cNvGrpSpPr>
          <p:nvPr/>
        </p:nvGrpSpPr>
        <p:grpSpPr bwMode="auto">
          <a:xfrm>
            <a:off x="5214524" y="4870251"/>
            <a:ext cx="227469" cy="644525"/>
            <a:chOff x="1905000" y="3254375"/>
            <a:chExt cx="482600" cy="1025525"/>
          </a:xfrm>
        </p:grpSpPr>
        <p:grpSp>
          <p:nvGrpSpPr>
            <p:cNvPr id="54" name="Group 174"/>
            <p:cNvGrpSpPr>
              <a:grpSpLocks/>
            </p:cNvGrpSpPr>
            <p:nvPr/>
          </p:nvGrpSpPr>
          <p:grpSpPr bwMode="auto">
            <a:xfrm>
              <a:off x="1905000" y="3886200"/>
              <a:ext cx="482600" cy="393700"/>
              <a:chOff x="3598" y="2782"/>
              <a:chExt cx="454" cy="369"/>
            </a:xfrm>
          </p:grpSpPr>
          <p:sp>
            <p:nvSpPr>
              <p:cNvPr id="1457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458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58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58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58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58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55" name="Group 174"/>
            <p:cNvGrpSpPr>
              <a:grpSpLocks/>
            </p:cNvGrpSpPr>
            <p:nvPr/>
          </p:nvGrpSpPr>
          <p:grpSpPr bwMode="auto">
            <a:xfrm>
              <a:off x="1905000" y="3568700"/>
              <a:ext cx="482600" cy="393700"/>
              <a:chOff x="3598" y="2782"/>
              <a:chExt cx="454" cy="369"/>
            </a:xfrm>
          </p:grpSpPr>
          <p:sp>
            <p:nvSpPr>
              <p:cNvPr id="1457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457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57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57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57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57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56" name="Group 174"/>
            <p:cNvGrpSpPr>
              <a:grpSpLocks/>
            </p:cNvGrpSpPr>
            <p:nvPr/>
          </p:nvGrpSpPr>
          <p:grpSpPr bwMode="auto">
            <a:xfrm>
              <a:off x="1905000" y="3254375"/>
              <a:ext cx="482600" cy="393700"/>
              <a:chOff x="3598" y="2782"/>
              <a:chExt cx="454" cy="369"/>
            </a:xfrm>
          </p:grpSpPr>
          <p:sp>
            <p:nvSpPr>
              <p:cNvPr id="1456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456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56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57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57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57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57" name="Group 298"/>
          <p:cNvGrpSpPr>
            <a:grpSpLocks/>
          </p:cNvGrpSpPr>
          <p:nvPr/>
        </p:nvGrpSpPr>
        <p:grpSpPr bwMode="auto">
          <a:xfrm>
            <a:off x="4984674" y="4924226"/>
            <a:ext cx="227468" cy="644525"/>
            <a:chOff x="1905000" y="3254375"/>
            <a:chExt cx="482600" cy="1025525"/>
          </a:xfrm>
        </p:grpSpPr>
        <p:grpSp>
          <p:nvGrpSpPr>
            <p:cNvPr id="58" name="Group 174"/>
            <p:cNvGrpSpPr>
              <a:grpSpLocks/>
            </p:cNvGrpSpPr>
            <p:nvPr/>
          </p:nvGrpSpPr>
          <p:grpSpPr bwMode="auto">
            <a:xfrm>
              <a:off x="1905000" y="3886200"/>
              <a:ext cx="482600" cy="393700"/>
              <a:chOff x="3598" y="2782"/>
              <a:chExt cx="454" cy="369"/>
            </a:xfrm>
          </p:grpSpPr>
          <p:sp>
            <p:nvSpPr>
              <p:cNvPr id="1455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455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56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56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56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56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59" name="Group 174"/>
            <p:cNvGrpSpPr>
              <a:grpSpLocks/>
            </p:cNvGrpSpPr>
            <p:nvPr/>
          </p:nvGrpSpPr>
          <p:grpSpPr bwMode="auto">
            <a:xfrm>
              <a:off x="1905000" y="3568700"/>
              <a:ext cx="482600" cy="393700"/>
              <a:chOff x="3598" y="2782"/>
              <a:chExt cx="454" cy="369"/>
            </a:xfrm>
          </p:grpSpPr>
          <p:sp>
            <p:nvSpPr>
              <p:cNvPr id="1455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455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55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55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55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55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60" name="Group 174"/>
            <p:cNvGrpSpPr>
              <a:grpSpLocks/>
            </p:cNvGrpSpPr>
            <p:nvPr/>
          </p:nvGrpSpPr>
          <p:grpSpPr bwMode="auto">
            <a:xfrm>
              <a:off x="1905000" y="3254375"/>
              <a:ext cx="482600" cy="393700"/>
              <a:chOff x="3598" y="2782"/>
              <a:chExt cx="454" cy="369"/>
            </a:xfrm>
          </p:grpSpPr>
          <p:sp>
            <p:nvSpPr>
              <p:cNvPr id="1454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454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54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54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55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55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61" name="Group 971"/>
          <p:cNvGrpSpPr>
            <a:grpSpLocks/>
          </p:cNvGrpSpPr>
          <p:nvPr/>
        </p:nvGrpSpPr>
        <p:grpSpPr bwMode="auto">
          <a:xfrm>
            <a:off x="5199042" y="4905176"/>
            <a:ext cx="685979" cy="758825"/>
            <a:chOff x="5343525" y="4946455"/>
            <a:chExt cx="914400" cy="758825"/>
          </a:xfrm>
        </p:grpSpPr>
        <p:grpSp>
          <p:nvGrpSpPr>
            <p:cNvPr id="62" name="Group 60"/>
            <p:cNvGrpSpPr>
              <a:grpSpLocks/>
            </p:cNvGrpSpPr>
            <p:nvPr/>
          </p:nvGrpSpPr>
          <p:grpSpPr bwMode="auto">
            <a:xfrm>
              <a:off x="5954619" y="4946459"/>
              <a:ext cx="303306" cy="644525"/>
              <a:chOff x="1905000" y="3254375"/>
              <a:chExt cx="482600" cy="1025525"/>
            </a:xfrm>
          </p:grpSpPr>
          <p:grpSp>
            <p:nvGrpSpPr>
              <p:cNvPr id="63" name="Group 174"/>
              <p:cNvGrpSpPr>
                <a:grpSpLocks/>
              </p:cNvGrpSpPr>
              <p:nvPr/>
            </p:nvGrpSpPr>
            <p:grpSpPr bwMode="auto">
              <a:xfrm>
                <a:off x="1905000" y="3886200"/>
                <a:ext cx="482600" cy="393700"/>
                <a:chOff x="3598" y="2782"/>
                <a:chExt cx="454" cy="369"/>
              </a:xfrm>
            </p:grpSpPr>
            <p:sp>
              <p:nvSpPr>
                <p:cNvPr id="1453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453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53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54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54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54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4760" name="Group 174"/>
              <p:cNvGrpSpPr>
                <a:grpSpLocks/>
              </p:cNvGrpSpPr>
              <p:nvPr/>
            </p:nvGrpSpPr>
            <p:grpSpPr bwMode="auto">
              <a:xfrm>
                <a:off x="1905000" y="3568700"/>
                <a:ext cx="482600" cy="393700"/>
                <a:chOff x="3598" y="2782"/>
                <a:chExt cx="454" cy="369"/>
              </a:xfrm>
            </p:grpSpPr>
            <p:sp>
              <p:nvSpPr>
                <p:cNvPr id="1453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453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53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53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53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53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4761" name="Group 174"/>
              <p:cNvGrpSpPr>
                <a:grpSpLocks/>
              </p:cNvGrpSpPr>
              <p:nvPr/>
            </p:nvGrpSpPr>
            <p:grpSpPr bwMode="auto">
              <a:xfrm>
                <a:off x="1905000" y="3254375"/>
                <a:ext cx="482600" cy="393700"/>
                <a:chOff x="3598" y="2782"/>
                <a:chExt cx="454" cy="369"/>
              </a:xfrm>
            </p:grpSpPr>
            <p:sp>
              <p:nvSpPr>
                <p:cNvPr id="1452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452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52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52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52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53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4762" name="Group 61"/>
            <p:cNvGrpSpPr>
              <a:grpSpLocks/>
            </p:cNvGrpSpPr>
            <p:nvPr/>
          </p:nvGrpSpPr>
          <p:grpSpPr bwMode="auto">
            <a:xfrm>
              <a:off x="5649819" y="5006784"/>
              <a:ext cx="303306" cy="644525"/>
              <a:chOff x="1905000" y="3254375"/>
              <a:chExt cx="482600" cy="1025525"/>
            </a:xfrm>
          </p:grpSpPr>
          <p:grpSp>
            <p:nvGrpSpPr>
              <p:cNvPr id="14781" name="Group 174"/>
              <p:cNvGrpSpPr>
                <a:grpSpLocks/>
              </p:cNvGrpSpPr>
              <p:nvPr/>
            </p:nvGrpSpPr>
            <p:grpSpPr bwMode="auto">
              <a:xfrm>
                <a:off x="1905000" y="3886200"/>
                <a:ext cx="482600" cy="393700"/>
                <a:chOff x="3598" y="2782"/>
                <a:chExt cx="454" cy="369"/>
              </a:xfrm>
            </p:grpSpPr>
            <p:sp>
              <p:nvSpPr>
                <p:cNvPr id="1451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451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51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51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52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52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4782" name="Group 174"/>
              <p:cNvGrpSpPr>
                <a:grpSpLocks/>
              </p:cNvGrpSpPr>
              <p:nvPr/>
            </p:nvGrpSpPr>
            <p:grpSpPr bwMode="auto">
              <a:xfrm>
                <a:off x="1905000" y="3568700"/>
                <a:ext cx="482600" cy="393700"/>
                <a:chOff x="3598" y="2782"/>
                <a:chExt cx="454" cy="369"/>
              </a:xfrm>
            </p:grpSpPr>
            <p:sp>
              <p:nvSpPr>
                <p:cNvPr id="1451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451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51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51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51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51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4783" name="Group 174"/>
              <p:cNvGrpSpPr>
                <a:grpSpLocks/>
              </p:cNvGrpSpPr>
              <p:nvPr/>
            </p:nvGrpSpPr>
            <p:grpSpPr bwMode="auto">
              <a:xfrm>
                <a:off x="1905000" y="3254375"/>
                <a:ext cx="482600" cy="393700"/>
                <a:chOff x="3598" y="2782"/>
                <a:chExt cx="454" cy="369"/>
              </a:xfrm>
            </p:grpSpPr>
            <p:sp>
              <p:nvSpPr>
                <p:cNvPr id="1450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450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50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50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50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50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4802" name="Group 83"/>
            <p:cNvGrpSpPr>
              <a:grpSpLocks/>
            </p:cNvGrpSpPr>
            <p:nvPr/>
          </p:nvGrpSpPr>
          <p:grpSpPr bwMode="auto">
            <a:xfrm>
              <a:off x="5343525" y="5060759"/>
              <a:ext cx="303306" cy="644525"/>
              <a:chOff x="1905000" y="3254375"/>
              <a:chExt cx="482600" cy="1025525"/>
            </a:xfrm>
          </p:grpSpPr>
          <p:grpSp>
            <p:nvGrpSpPr>
              <p:cNvPr id="14803" name="Group 174"/>
              <p:cNvGrpSpPr>
                <a:grpSpLocks/>
              </p:cNvGrpSpPr>
              <p:nvPr/>
            </p:nvGrpSpPr>
            <p:grpSpPr bwMode="auto">
              <a:xfrm>
                <a:off x="1905000" y="3886200"/>
                <a:ext cx="482600" cy="393700"/>
                <a:chOff x="3598" y="2782"/>
                <a:chExt cx="454" cy="369"/>
              </a:xfrm>
            </p:grpSpPr>
            <p:sp>
              <p:nvSpPr>
                <p:cNvPr id="1449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449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49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49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49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50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4804" name="Group 174"/>
              <p:cNvGrpSpPr>
                <a:grpSpLocks/>
              </p:cNvGrpSpPr>
              <p:nvPr/>
            </p:nvGrpSpPr>
            <p:grpSpPr bwMode="auto">
              <a:xfrm>
                <a:off x="1905000" y="3568700"/>
                <a:ext cx="482600" cy="393700"/>
                <a:chOff x="3598" y="2782"/>
                <a:chExt cx="454" cy="369"/>
              </a:xfrm>
            </p:grpSpPr>
            <p:sp>
              <p:nvSpPr>
                <p:cNvPr id="1448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449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49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49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49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49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4823" name="Group 174"/>
              <p:cNvGrpSpPr>
                <a:grpSpLocks/>
              </p:cNvGrpSpPr>
              <p:nvPr/>
            </p:nvGrpSpPr>
            <p:grpSpPr bwMode="auto">
              <a:xfrm>
                <a:off x="1905000" y="3254375"/>
                <a:ext cx="482600" cy="393700"/>
                <a:chOff x="3598" y="2782"/>
                <a:chExt cx="454" cy="369"/>
              </a:xfrm>
            </p:grpSpPr>
            <p:sp>
              <p:nvSpPr>
                <p:cNvPr id="1448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448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48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48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48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48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grpSp>
        <p:nvGrpSpPr>
          <p:cNvPr id="14824" name="Group 972"/>
          <p:cNvGrpSpPr>
            <a:grpSpLocks/>
          </p:cNvGrpSpPr>
          <p:nvPr/>
        </p:nvGrpSpPr>
        <p:grpSpPr bwMode="auto">
          <a:xfrm>
            <a:off x="5406265" y="4984550"/>
            <a:ext cx="707415" cy="768350"/>
            <a:chOff x="5619750" y="5025832"/>
            <a:chExt cx="942975" cy="768350"/>
          </a:xfrm>
        </p:grpSpPr>
        <p:grpSp>
          <p:nvGrpSpPr>
            <p:cNvPr id="14825" name="Group 60"/>
            <p:cNvGrpSpPr>
              <a:grpSpLocks/>
            </p:cNvGrpSpPr>
            <p:nvPr/>
          </p:nvGrpSpPr>
          <p:grpSpPr bwMode="auto">
            <a:xfrm>
              <a:off x="6259419" y="5025836"/>
              <a:ext cx="303306" cy="644525"/>
              <a:chOff x="1905000" y="3254375"/>
              <a:chExt cx="482600" cy="1025525"/>
            </a:xfrm>
          </p:grpSpPr>
          <p:grpSp>
            <p:nvGrpSpPr>
              <p:cNvPr id="14844" name="Group 174"/>
              <p:cNvGrpSpPr>
                <a:grpSpLocks/>
              </p:cNvGrpSpPr>
              <p:nvPr/>
            </p:nvGrpSpPr>
            <p:grpSpPr bwMode="auto">
              <a:xfrm>
                <a:off x="1905000" y="3886200"/>
                <a:ext cx="482600" cy="393700"/>
                <a:chOff x="3598" y="2782"/>
                <a:chExt cx="454" cy="369"/>
              </a:xfrm>
            </p:grpSpPr>
            <p:sp>
              <p:nvSpPr>
                <p:cNvPr id="1447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447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47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47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47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47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4845" name="Group 174"/>
              <p:cNvGrpSpPr>
                <a:grpSpLocks/>
              </p:cNvGrpSpPr>
              <p:nvPr/>
            </p:nvGrpSpPr>
            <p:grpSpPr bwMode="auto">
              <a:xfrm>
                <a:off x="1905000" y="3568700"/>
                <a:ext cx="482600" cy="393700"/>
                <a:chOff x="3598" y="2782"/>
                <a:chExt cx="454" cy="369"/>
              </a:xfrm>
            </p:grpSpPr>
            <p:sp>
              <p:nvSpPr>
                <p:cNvPr id="1446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446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46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46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46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47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4846" name="Group 174"/>
              <p:cNvGrpSpPr>
                <a:grpSpLocks/>
              </p:cNvGrpSpPr>
              <p:nvPr/>
            </p:nvGrpSpPr>
            <p:grpSpPr bwMode="auto">
              <a:xfrm>
                <a:off x="1905000" y="3254375"/>
                <a:ext cx="482600" cy="393700"/>
                <a:chOff x="3598" y="2782"/>
                <a:chExt cx="454" cy="369"/>
              </a:xfrm>
            </p:grpSpPr>
            <p:sp>
              <p:nvSpPr>
                <p:cNvPr id="1445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446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46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46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46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46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4865" name="Group 61"/>
            <p:cNvGrpSpPr>
              <a:grpSpLocks/>
            </p:cNvGrpSpPr>
            <p:nvPr/>
          </p:nvGrpSpPr>
          <p:grpSpPr bwMode="auto">
            <a:xfrm>
              <a:off x="5954619" y="5086161"/>
              <a:ext cx="303306" cy="644525"/>
              <a:chOff x="1905000" y="3254375"/>
              <a:chExt cx="482600" cy="1025525"/>
            </a:xfrm>
          </p:grpSpPr>
          <p:grpSp>
            <p:nvGrpSpPr>
              <p:cNvPr id="14866" name="Group 174"/>
              <p:cNvGrpSpPr>
                <a:grpSpLocks/>
              </p:cNvGrpSpPr>
              <p:nvPr/>
            </p:nvGrpSpPr>
            <p:grpSpPr bwMode="auto">
              <a:xfrm>
                <a:off x="1905000" y="3886200"/>
                <a:ext cx="482600" cy="393700"/>
                <a:chOff x="3598" y="2782"/>
                <a:chExt cx="454" cy="369"/>
              </a:xfrm>
            </p:grpSpPr>
            <p:sp>
              <p:nvSpPr>
                <p:cNvPr id="1445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445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45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45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45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45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4867" name="Group 174"/>
              <p:cNvGrpSpPr>
                <a:grpSpLocks/>
              </p:cNvGrpSpPr>
              <p:nvPr/>
            </p:nvGrpSpPr>
            <p:grpSpPr bwMode="auto">
              <a:xfrm>
                <a:off x="1905000" y="3568700"/>
                <a:ext cx="482600" cy="393700"/>
                <a:chOff x="3598" y="2782"/>
                <a:chExt cx="454" cy="369"/>
              </a:xfrm>
            </p:grpSpPr>
            <p:sp>
              <p:nvSpPr>
                <p:cNvPr id="1444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444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44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44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44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44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4868" name="Group 174"/>
              <p:cNvGrpSpPr>
                <a:grpSpLocks/>
              </p:cNvGrpSpPr>
              <p:nvPr/>
            </p:nvGrpSpPr>
            <p:grpSpPr bwMode="auto">
              <a:xfrm>
                <a:off x="1905000" y="3254375"/>
                <a:ext cx="482600" cy="393700"/>
                <a:chOff x="3598" y="2782"/>
                <a:chExt cx="454" cy="369"/>
              </a:xfrm>
            </p:grpSpPr>
            <p:sp>
              <p:nvSpPr>
                <p:cNvPr id="1443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443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44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44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44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44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4869" name="Group 83"/>
            <p:cNvGrpSpPr>
              <a:grpSpLocks/>
            </p:cNvGrpSpPr>
            <p:nvPr/>
          </p:nvGrpSpPr>
          <p:grpSpPr bwMode="auto">
            <a:xfrm>
              <a:off x="5619750" y="5149661"/>
              <a:ext cx="303306" cy="644525"/>
              <a:chOff x="1905000" y="3254375"/>
              <a:chExt cx="482600" cy="1025525"/>
            </a:xfrm>
          </p:grpSpPr>
          <p:grpSp>
            <p:nvGrpSpPr>
              <p:cNvPr id="14870" name="Group 174"/>
              <p:cNvGrpSpPr>
                <a:grpSpLocks/>
              </p:cNvGrpSpPr>
              <p:nvPr/>
            </p:nvGrpSpPr>
            <p:grpSpPr bwMode="auto">
              <a:xfrm>
                <a:off x="1905000" y="3886200"/>
                <a:ext cx="482600" cy="393700"/>
                <a:chOff x="3598" y="2782"/>
                <a:chExt cx="454" cy="369"/>
              </a:xfrm>
            </p:grpSpPr>
            <p:sp>
              <p:nvSpPr>
                <p:cNvPr id="1442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443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43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43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43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43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4871" name="Group 174"/>
              <p:cNvGrpSpPr>
                <a:grpSpLocks/>
              </p:cNvGrpSpPr>
              <p:nvPr/>
            </p:nvGrpSpPr>
            <p:grpSpPr bwMode="auto">
              <a:xfrm>
                <a:off x="1905000" y="3568700"/>
                <a:ext cx="482600" cy="393700"/>
                <a:chOff x="3598" y="2782"/>
                <a:chExt cx="454" cy="369"/>
              </a:xfrm>
            </p:grpSpPr>
            <p:sp>
              <p:nvSpPr>
                <p:cNvPr id="1442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442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42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42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42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42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4872" name="Group 174"/>
              <p:cNvGrpSpPr>
                <a:grpSpLocks/>
              </p:cNvGrpSpPr>
              <p:nvPr/>
            </p:nvGrpSpPr>
            <p:grpSpPr bwMode="auto">
              <a:xfrm>
                <a:off x="1905000" y="3254375"/>
                <a:ext cx="482600" cy="393700"/>
                <a:chOff x="3598" y="2782"/>
                <a:chExt cx="454" cy="369"/>
              </a:xfrm>
            </p:grpSpPr>
            <p:sp>
              <p:nvSpPr>
                <p:cNvPr id="1441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441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41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42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42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42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sp>
        <p:nvSpPr>
          <p:cNvPr id="532" name="TextBox 531"/>
          <p:cNvSpPr txBox="1"/>
          <p:nvPr/>
        </p:nvSpPr>
        <p:spPr>
          <a:xfrm>
            <a:off x="7435618" y="3989188"/>
            <a:ext cx="857473" cy="276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200" b="1" dirty="0">
                <a:solidFill>
                  <a:schemeClr val="tx1"/>
                </a:solidFill>
              </a:rPr>
              <a:t>Profiles</a:t>
            </a:r>
          </a:p>
        </p:txBody>
      </p:sp>
      <p:grpSp>
        <p:nvGrpSpPr>
          <p:cNvPr id="14873" name="Group 174"/>
          <p:cNvGrpSpPr>
            <a:grpSpLocks/>
          </p:cNvGrpSpPr>
          <p:nvPr/>
        </p:nvGrpSpPr>
        <p:grpSpPr bwMode="auto">
          <a:xfrm>
            <a:off x="7535657" y="5340150"/>
            <a:ext cx="619286" cy="673100"/>
            <a:chOff x="3598" y="2782"/>
            <a:chExt cx="454" cy="369"/>
          </a:xfrm>
        </p:grpSpPr>
        <p:sp>
          <p:nvSpPr>
            <p:cNvPr id="1440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440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40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40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40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41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4874" name="Group 174"/>
          <p:cNvGrpSpPr>
            <a:grpSpLocks/>
          </p:cNvGrpSpPr>
          <p:nvPr/>
        </p:nvGrpSpPr>
        <p:grpSpPr bwMode="auto">
          <a:xfrm>
            <a:off x="7535657" y="4340025"/>
            <a:ext cx="619286" cy="673100"/>
            <a:chOff x="3598" y="2782"/>
            <a:chExt cx="454" cy="369"/>
          </a:xfrm>
        </p:grpSpPr>
        <p:sp>
          <p:nvSpPr>
            <p:cNvPr id="1439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440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40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40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40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40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4875" name="Group 174"/>
          <p:cNvGrpSpPr>
            <a:grpSpLocks/>
          </p:cNvGrpSpPr>
          <p:nvPr/>
        </p:nvGrpSpPr>
        <p:grpSpPr bwMode="auto">
          <a:xfrm>
            <a:off x="7535657" y="3351012"/>
            <a:ext cx="619286" cy="673100"/>
            <a:chOff x="3598" y="2782"/>
            <a:chExt cx="454" cy="369"/>
          </a:xfrm>
        </p:grpSpPr>
        <p:sp>
          <p:nvSpPr>
            <p:cNvPr id="1439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439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439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439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439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439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sp>
        <p:nvSpPr>
          <p:cNvPr id="554" name="TextBox 553"/>
          <p:cNvSpPr txBox="1"/>
          <p:nvPr/>
        </p:nvSpPr>
        <p:spPr>
          <a:xfrm>
            <a:off x="7588883" y="4984164"/>
            <a:ext cx="50449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sz="1200" b="1" dirty="0">
                <a:solidFill>
                  <a:schemeClr val="tx1"/>
                </a:solidFill>
              </a:rPr>
              <a:t>Apps</a:t>
            </a:r>
          </a:p>
        </p:txBody>
      </p:sp>
      <p:sp>
        <p:nvSpPr>
          <p:cNvPr id="555" name="TextBox 554"/>
          <p:cNvSpPr txBox="1"/>
          <p:nvPr/>
        </p:nvSpPr>
        <p:spPr>
          <a:xfrm>
            <a:off x="7676116" y="5970001"/>
            <a:ext cx="36099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sz="1200" b="1" dirty="0">
                <a:solidFill>
                  <a:schemeClr val="tx1"/>
                </a:solidFill>
              </a:rPr>
              <a:t>OS</a:t>
            </a:r>
          </a:p>
        </p:txBody>
      </p:sp>
      <p:sp>
        <p:nvSpPr>
          <p:cNvPr id="529" name="TextBox 528"/>
          <p:cNvSpPr txBox="1"/>
          <p:nvPr/>
        </p:nvSpPr>
        <p:spPr>
          <a:xfrm>
            <a:off x="7006881" y="1503162"/>
            <a:ext cx="1486287" cy="685800"/>
          </a:xfrm>
          <a:prstGeom prst="roundRect">
            <a:avLst>
              <a:gd name="adj" fmla="val 7022"/>
            </a:avLst>
          </a:prstGeom>
          <a:ln/>
        </p:spPr>
        <p:style>
          <a:lnRef idx="2">
            <a:schemeClr val="accent5">
              <a:shade val="50000"/>
            </a:schemeClr>
          </a:lnRef>
          <a:fillRef idx="1">
            <a:schemeClr val="accent5"/>
          </a:fillRef>
          <a:effectRef idx="0">
            <a:schemeClr val="accent5"/>
          </a:effectRef>
          <a:fontRef idx="minor">
            <a:schemeClr val="lt1"/>
          </a:fontRef>
        </p:style>
        <p:txBody>
          <a:bodyPr lIns="36000" rIns="36000" anchor="ctr"/>
          <a:lstStyle/>
          <a:p>
            <a:pPr indent="285750">
              <a:defRPr/>
            </a:pPr>
            <a:r>
              <a:rPr lang="en-US" sz="1000" dirty="0">
                <a:solidFill>
                  <a:schemeClr val="bg1"/>
                </a:solidFill>
              </a:rPr>
              <a:t>Operating Systems, Apps, and user Profiles are provisioned on demand</a:t>
            </a:r>
          </a:p>
        </p:txBody>
      </p:sp>
      <p:sp>
        <p:nvSpPr>
          <p:cNvPr id="530" name="TextBox 529"/>
          <p:cNvSpPr txBox="1"/>
          <p:nvPr/>
        </p:nvSpPr>
        <p:spPr>
          <a:xfrm>
            <a:off x="736608" y="5789412"/>
            <a:ext cx="1446987" cy="503238"/>
          </a:xfrm>
          <a:prstGeom prst="roundRect">
            <a:avLst>
              <a:gd name="adj" fmla="val 9298"/>
            </a:avLst>
          </a:prstGeom>
          <a:ln/>
        </p:spPr>
        <p:style>
          <a:lnRef idx="2">
            <a:schemeClr val="accent5">
              <a:shade val="50000"/>
            </a:schemeClr>
          </a:lnRef>
          <a:fillRef idx="1">
            <a:schemeClr val="accent5"/>
          </a:fillRef>
          <a:effectRef idx="0">
            <a:schemeClr val="accent5"/>
          </a:effectRef>
          <a:fontRef idx="minor">
            <a:schemeClr val="lt1"/>
          </a:fontRef>
        </p:style>
        <p:txBody>
          <a:bodyPr rIns="0" anchor="ctr"/>
          <a:lstStyle/>
          <a:p>
            <a:pPr indent="285750">
              <a:defRPr/>
            </a:pPr>
            <a:r>
              <a:rPr lang="en-US" sz="1000" dirty="0">
                <a:solidFill>
                  <a:schemeClr val="bg1"/>
                </a:solidFill>
              </a:rPr>
              <a:t>Users are delivered their desktop remotely</a:t>
            </a:r>
          </a:p>
        </p:txBody>
      </p:sp>
      <p:sp>
        <p:nvSpPr>
          <p:cNvPr id="531" name="TextBox 530"/>
          <p:cNvSpPr txBox="1"/>
          <p:nvPr/>
        </p:nvSpPr>
        <p:spPr>
          <a:xfrm>
            <a:off x="1829886" y="1541263"/>
            <a:ext cx="1500578" cy="639763"/>
          </a:xfrm>
          <a:prstGeom prst="roundRect">
            <a:avLst>
              <a:gd name="adj" fmla="val 10477"/>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indent="285750">
              <a:defRPr/>
            </a:pPr>
            <a:r>
              <a:rPr lang="en-US" sz="1000" dirty="0">
                <a:solidFill>
                  <a:schemeClr val="bg1"/>
                </a:solidFill>
              </a:rPr>
              <a:t>Users request their desktop by logging in to the system</a:t>
            </a:r>
          </a:p>
        </p:txBody>
      </p:sp>
      <p:sp>
        <p:nvSpPr>
          <p:cNvPr id="533" name="TextBox 532"/>
          <p:cNvSpPr txBox="1"/>
          <p:nvPr/>
        </p:nvSpPr>
        <p:spPr>
          <a:xfrm>
            <a:off x="1829886" y="1446012"/>
            <a:ext cx="228660" cy="304800"/>
          </a:xfrm>
          <a:prstGeom prst="roundRect">
            <a:avLst>
              <a:gd name="adj" fmla="val 10477"/>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defRPr/>
            </a:pPr>
            <a:r>
              <a:rPr lang="en-US" altLang="zh-TW" sz="1400" b="1">
                <a:solidFill>
                  <a:schemeClr val="bg1"/>
                </a:solidFill>
                <a:ea typeface="新細明體" charset="-120"/>
              </a:rPr>
              <a:t>1</a:t>
            </a:r>
            <a:endParaRPr lang="en-US" altLang="zh-TW" sz="1100" b="1">
              <a:solidFill>
                <a:schemeClr val="bg1"/>
              </a:solidFill>
              <a:ea typeface="新細明體" charset="-120"/>
            </a:endParaRPr>
          </a:p>
        </p:txBody>
      </p:sp>
      <p:sp>
        <p:nvSpPr>
          <p:cNvPr id="540" name="TextBox 539"/>
          <p:cNvSpPr txBox="1"/>
          <p:nvPr/>
        </p:nvSpPr>
        <p:spPr>
          <a:xfrm>
            <a:off x="7006881" y="1426962"/>
            <a:ext cx="228660" cy="304800"/>
          </a:xfrm>
          <a:prstGeom prst="roundRect">
            <a:avLst>
              <a:gd name="adj" fmla="val 10477"/>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defRPr/>
            </a:pPr>
            <a:r>
              <a:rPr lang="en-US" altLang="zh-TW" sz="1400" b="1">
                <a:solidFill>
                  <a:schemeClr val="bg1"/>
                </a:solidFill>
                <a:ea typeface="新細明體" charset="-120"/>
              </a:rPr>
              <a:t>2</a:t>
            </a:r>
            <a:endParaRPr lang="en-US" altLang="zh-TW" sz="1100" b="1">
              <a:solidFill>
                <a:schemeClr val="bg1"/>
              </a:solidFill>
              <a:ea typeface="新細明體" charset="-120"/>
            </a:endParaRPr>
          </a:p>
        </p:txBody>
      </p:sp>
      <p:sp>
        <p:nvSpPr>
          <p:cNvPr id="547" name="TextBox 546"/>
          <p:cNvSpPr txBox="1"/>
          <p:nvPr/>
        </p:nvSpPr>
        <p:spPr>
          <a:xfrm>
            <a:off x="736607" y="5683050"/>
            <a:ext cx="228660" cy="304800"/>
          </a:xfrm>
          <a:prstGeom prst="roundRect">
            <a:avLst>
              <a:gd name="adj" fmla="val 10477"/>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defRPr/>
            </a:pPr>
            <a:r>
              <a:rPr lang="en-US" altLang="zh-TW" sz="1400" b="1" dirty="0" smtClean="0">
                <a:solidFill>
                  <a:schemeClr val="bg1"/>
                </a:solidFill>
                <a:ea typeface="新細明體" charset="-120"/>
              </a:rPr>
              <a:t>3</a:t>
            </a:r>
            <a:endParaRPr lang="en-US" altLang="zh-TW" sz="1100" dirty="0" smtClean="0">
              <a:solidFill>
                <a:schemeClr val="bg1"/>
              </a:solidFill>
            </a:endParaRPr>
          </a:p>
          <a:p>
            <a:pPr>
              <a:defRPr/>
            </a:pPr>
            <a:endParaRPr lang="en-US" altLang="zh-TW" sz="1100" b="1" dirty="0">
              <a:solidFill>
                <a:schemeClr val="bg1"/>
              </a:solidFill>
              <a:ea typeface="新細明體" charset="-120"/>
            </a:endParaRPr>
          </a:p>
        </p:txBody>
      </p:sp>
      <p:sp>
        <p:nvSpPr>
          <p:cNvPr id="561" name="TextBox 36"/>
          <p:cNvSpPr txBox="1">
            <a:spLocks noChangeArrowheads="1"/>
          </p:cNvSpPr>
          <p:nvPr/>
        </p:nvSpPr>
        <p:spPr bwMode="auto">
          <a:xfrm>
            <a:off x="5071607" y="4503538"/>
            <a:ext cx="880113" cy="276999"/>
          </a:xfrm>
          <a:prstGeom prst="rect">
            <a:avLst/>
          </a:prstGeom>
          <a:noFill/>
          <a:ln w="9525">
            <a:noFill/>
            <a:miter lim="800000"/>
            <a:headEnd/>
            <a:tailEnd/>
          </a:ln>
        </p:spPr>
        <p:txBody>
          <a:bodyPr wrap="none">
            <a:spAutoFit/>
          </a:bodyPr>
          <a:lstStyle/>
          <a:p>
            <a:pPr algn="ctr"/>
            <a:r>
              <a:rPr lang="en-US" altLang="zh-TW" sz="1200" b="1">
                <a:ea typeface="新細明體" charset="-120"/>
              </a:rPr>
              <a:t>Hypervisor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3"/>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246"/>
                                        </p:tgtEl>
                                        <p:attrNameLst>
                                          <p:attrName>style.visibility</p:attrName>
                                        </p:attrNameLst>
                                      </p:cBhvr>
                                      <p:to>
                                        <p:strVal val="visible"/>
                                      </p:to>
                                    </p:set>
                                    <p:animEffect transition="in" filter="wipe(left)">
                                      <p:cBhvr>
                                        <p:cTn id="12" dur="500"/>
                                        <p:tgtEl>
                                          <p:spTgt spid="24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0"/>
                                        </p:tgtEl>
                                        <p:attrNameLst>
                                          <p:attrName>style.visibility</p:attrName>
                                        </p:attrNameLst>
                                      </p:cBhvr>
                                      <p:to>
                                        <p:strVal val="visible"/>
                                      </p:to>
                                    </p:set>
                                  </p:childTnLst>
                                </p:cTn>
                              </p:par>
                            </p:childTnLst>
                          </p:cTn>
                        </p:par>
                        <p:par>
                          <p:cTn id="19" fill="hold">
                            <p:stCondLst>
                              <p:cond delay="0"/>
                            </p:stCondLst>
                            <p:childTnLst>
                              <p:par>
                                <p:cTn id="20" presetID="22" presetClass="entr" presetSubtype="2"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22" presetClass="entr" presetSubtype="2"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right)">
                                      <p:cBhvr>
                                        <p:cTn id="25" dur="500"/>
                                        <p:tgtEl>
                                          <p:spTgt spid="36"/>
                                        </p:tgtEl>
                                      </p:cBhvr>
                                    </p:animEffect>
                                  </p:childTnLst>
                                </p:cTn>
                              </p:par>
                              <p:par>
                                <p:cTn id="26" presetID="22" presetClass="entr" presetSubtype="2" fill="hold" nodeType="withEffect">
                                  <p:stCondLst>
                                    <p:cond delay="0"/>
                                  </p:stCondLst>
                                  <p:childTnLst>
                                    <p:set>
                                      <p:cBhvr>
                                        <p:cTn id="27" dur="1" fill="hold">
                                          <p:stCondLst>
                                            <p:cond delay="0"/>
                                          </p:stCondLst>
                                        </p:cTn>
                                        <p:tgtEl>
                                          <p:spTgt spid="237"/>
                                        </p:tgtEl>
                                        <p:attrNameLst>
                                          <p:attrName>style.visibility</p:attrName>
                                        </p:attrNameLst>
                                      </p:cBhvr>
                                      <p:to>
                                        <p:strVal val="visible"/>
                                      </p:to>
                                    </p:set>
                                    <p:animEffect transition="in" filter="wipe(right)">
                                      <p:cBhvr>
                                        <p:cTn id="28" dur="500"/>
                                        <p:tgtEl>
                                          <p:spTgt spid="237"/>
                                        </p:tgtEl>
                                      </p:cBhvr>
                                    </p:animEffect>
                                  </p:childTnLst>
                                </p:cTn>
                              </p:par>
                            </p:childTnLst>
                          </p:cTn>
                        </p:par>
                        <p:par>
                          <p:cTn id="29" fill="hold">
                            <p:stCondLst>
                              <p:cond delay="500"/>
                            </p:stCondLst>
                            <p:childTnLst>
                              <p:par>
                                <p:cTn id="30" presetID="1" presetClass="entr" presetSubtype="0" fill="hold" nodeType="afterEffect">
                                  <p:stCondLst>
                                    <p:cond delay="100"/>
                                  </p:stCondLst>
                                  <p:childTnLst>
                                    <p:set>
                                      <p:cBhvr>
                                        <p:cTn id="31" dur="1" fill="hold">
                                          <p:stCondLst>
                                            <p:cond delay="0"/>
                                          </p:stCondLst>
                                        </p:cTn>
                                        <p:tgtEl>
                                          <p:spTgt spid="7"/>
                                        </p:tgtEl>
                                        <p:attrNameLst>
                                          <p:attrName>style.visibility</p:attrName>
                                        </p:attrNameLst>
                                      </p:cBhvr>
                                      <p:to>
                                        <p:strVal val="visible"/>
                                      </p:to>
                                    </p:set>
                                  </p:childTnLst>
                                </p:cTn>
                              </p:par>
                            </p:childTnLst>
                          </p:cTn>
                        </p:par>
                        <p:par>
                          <p:cTn id="32" fill="hold">
                            <p:stCondLst>
                              <p:cond delay="600"/>
                            </p:stCondLst>
                            <p:childTnLst>
                              <p:par>
                                <p:cTn id="33" presetID="1" presetClass="entr" presetSubtype="0" fill="hold" nodeType="afterEffect">
                                  <p:stCondLst>
                                    <p:cond delay="100"/>
                                  </p:stCondLst>
                                  <p:childTnLst>
                                    <p:set>
                                      <p:cBhvr>
                                        <p:cTn id="34" dur="1" fill="hold">
                                          <p:stCondLst>
                                            <p:cond delay="0"/>
                                          </p:stCondLst>
                                        </p:cTn>
                                        <p:tgtEl>
                                          <p:spTgt spid="12"/>
                                        </p:tgtEl>
                                        <p:attrNameLst>
                                          <p:attrName>style.visibility</p:attrName>
                                        </p:attrNameLst>
                                      </p:cBhvr>
                                      <p:to>
                                        <p:strVal val="visible"/>
                                      </p:to>
                                    </p:set>
                                  </p:childTnLst>
                                </p:cTn>
                              </p:par>
                            </p:childTnLst>
                          </p:cTn>
                        </p:par>
                        <p:par>
                          <p:cTn id="35" fill="hold">
                            <p:stCondLst>
                              <p:cond delay="700"/>
                            </p:stCondLst>
                            <p:childTnLst>
                              <p:par>
                                <p:cTn id="36" presetID="1" presetClass="entr" presetSubtype="0" fill="hold" nodeType="afterEffect">
                                  <p:stCondLst>
                                    <p:cond delay="100"/>
                                  </p:stCondLst>
                                  <p:childTnLst>
                                    <p:set>
                                      <p:cBhvr>
                                        <p:cTn id="37" dur="1" fill="hold">
                                          <p:stCondLst>
                                            <p:cond delay="0"/>
                                          </p:stCondLst>
                                        </p:cTn>
                                        <p:tgtEl>
                                          <p:spTgt spid="16"/>
                                        </p:tgtEl>
                                        <p:attrNameLst>
                                          <p:attrName>style.visibility</p:attrName>
                                        </p:attrNameLst>
                                      </p:cBhvr>
                                      <p:to>
                                        <p:strVal val="visible"/>
                                      </p:to>
                                    </p:set>
                                  </p:childTnLst>
                                </p:cTn>
                              </p:par>
                              <p:par>
                                <p:cTn id="38" presetID="1" presetClass="entr" presetSubtype="0" fill="hold" nodeType="withEffect">
                                  <p:stCondLst>
                                    <p:cond delay="300"/>
                                  </p:stCondLst>
                                  <p:childTnLst>
                                    <p:set>
                                      <p:cBhvr>
                                        <p:cTn id="39" dur="1" fill="hold">
                                          <p:stCondLst>
                                            <p:cond delay="0"/>
                                          </p:stCondLst>
                                        </p:cTn>
                                        <p:tgtEl>
                                          <p:spTgt spid="20"/>
                                        </p:tgtEl>
                                        <p:attrNameLst>
                                          <p:attrName>style.visibility</p:attrName>
                                        </p:attrNameLst>
                                      </p:cBhvr>
                                      <p:to>
                                        <p:strVal val="visible"/>
                                      </p:to>
                                    </p:set>
                                  </p:childTnLst>
                                </p:cTn>
                              </p:par>
                              <p:par>
                                <p:cTn id="40" presetID="1" presetClass="entr" presetSubtype="0" fill="hold" nodeType="withEffect">
                                  <p:stCondLst>
                                    <p:cond delay="300"/>
                                  </p:stCondLst>
                                  <p:childTnLst>
                                    <p:set>
                                      <p:cBhvr>
                                        <p:cTn id="41" dur="1" fill="hold">
                                          <p:stCondLst>
                                            <p:cond delay="0"/>
                                          </p:stCondLst>
                                        </p:cTn>
                                        <p:tgtEl>
                                          <p:spTgt spid="14737"/>
                                        </p:tgtEl>
                                        <p:attrNameLst>
                                          <p:attrName>style.visibility</p:attrName>
                                        </p:attrNameLst>
                                      </p:cBhvr>
                                      <p:to>
                                        <p:strVal val="visible"/>
                                      </p:to>
                                    </p:set>
                                  </p:childTnLst>
                                </p:cTn>
                              </p:par>
                            </p:childTnLst>
                          </p:cTn>
                        </p:par>
                        <p:par>
                          <p:cTn id="42" fill="hold">
                            <p:stCondLst>
                              <p:cond delay="1000"/>
                            </p:stCondLst>
                            <p:childTnLst>
                              <p:par>
                                <p:cTn id="43" presetID="1" presetClass="entr" presetSubtype="0" fill="hold" nodeType="after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par>
                          <p:cTn id="45" fill="hold">
                            <p:stCondLst>
                              <p:cond delay="1000"/>
                            </p:stCondLst>
                            <p:childTnLst>
                              <p:par>
                                <p:cTn id="46" presetID="1" presetClass="entr" presetSubtype="0" fill="hold" nodeType="afterEffect">
                                  <p:stCondLst>
                                    <p:cond delay="0"/>
                                  </p:stCondLst>
                                  <p:childTnLst>
                                    <p:set>
                                      <p:cBhvr>
                                        <p:cTn id="47" dur="1" fill="hold">
                                          <p:stCondLst>
                                            <p:cond delay="0"/>
                                          </p:stCondLst>
                                        </p:cTn>
                                        <p:tgtEl>
                                          <p:spTgt spid="53"/>
                                        </p:tgtEl>
                                        <p:attrNameLst>
                                          <p:attrName>style.visibility</p:attrName>
                                        </p:attrNameLst>
                                      </p:cBhvr>
                                      <p:to>
                                        <p:strVal val="visible"/>
                                      </p:to>
                                    </p:set>
                                  </p:childTnLst>
                                </p:cTn>
                              </p:par>
                            </p:childTnLst>
                          </p:cTn>
                        </p:par>
                        <p:par>
                          <p:cTn id="48" fill="hold">
                            <p:stCondLst>
                              <p:cond delay="1000"/>
                            </p:stCondLst>
                            <p:childTnLst>
                              <p:par>
                                <p:cTn id="49" presetID="1" presetClass="entr" presetSubtype="0" fill="hold" nodeType="after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nodeType="withEffect">
                                  <p:stCondLst>
                                    <p:cond delay="20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nodeType="withEffect">
                                  <p:stCondLst>
                                    <p:cond delay="200"/>
                                  </p:stCondLst>
                                  <p:childTnLst>
                                    <p:set>
                                      <p:cBhvr>
                                        <p:cTn id="54" dur="1" fill="hold">
                                          <p:stCondLst>
                                            <p:cond delay="0"/>
                                          </p:stCondLst>
                                        </p:cTn>
                                        <p:tgtEl>
                                          <p:spTgt spid="148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7"/>
                                        </p:tgtEl>
                                        <p:attrNameLst>
                                          <p:attrName>style.visibility</p:attrName>
                                        </p:attrNameLst>
                                      </p:cBhvr>
                                      <p:to>
                                        <p:strVal val="visible"/>
                                      </p:to>
                                    </p:set>
                                  </p:childTnLst>
                                </p:cTn>
                              </p:par>
                            </p:childTnLst>
                          </p:cTn>
                        </p:par>
                        <p:par>
                          <p:cTn id="61" fill="hold">
                            <p:stCondLst>
                              <p:cond delay="0"/>
                            </p:stCondLst>
                            <p:childTnLst>
                              <p:par>
                                <p:cTn id="62" presetID="22" presetClass="entr" presetSubtype="2" fill="hold"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ipe(right)">
                                      <p:cBhvr>
                                        <p:cTn id="64" dur="500"/>
                                        <p:tgtEl>
                                          <p:spTgt spid="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44"/>
                                        </p:tgtEl>
                                        <p:attrNameLst>
                                          <p:attrName>style.visibility</p:attrName>
                                        </p:attrNameLst>
                                      </p:cBhvr>
                                      <p:to>
                                        <p:strVal val="visible"/>
                                      </p:to>
                                    </p:set>
                                    <p:animEffect transition="in" filter="fade">
                                      <p:cBhvr>
                                        <p:cTn id="69" dur="500"/>
                                        <p:tgtEl>
                                          <p:spTgt spid="244"/>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244"/>
                                        </p:tgtEl>
                                        <p:attrNameLst>
                                          <p:attrName>style.visibility</p:attrName>
                                        </p:attrNameLst>
                                      </p:cBhvr>
                                      <p:to>
                                        <p:strVal val="visible"/>
                                      </p:to>
                                    </p:set>
                                    <p:animEffect transition="in" filter="fade">
                                      <p:cBhvr>
                                        <p:cTn id="72" dur="500"/>
                                        <p:tgtEl>
                                          <p:spTgt spid="244"/>
                                        </p:tgtEl>
                                      </p:cBhvr>
                                    </p:animEffect>
                                  </p:childTnLst>
                                </p:cTn>
                              </p:par>
                              <p:par>
                                <p:cTn id="73" presetID="10" presetClass="entr" presetSubtype="0" fill="hold" nodeType="withEffect">
                                  <p:stCondLst>
                                    <p:cond delay="0"/>
                                  </p:stCondLst>
                                  <p:childTnLst>
                                    <p:set>
                                      <p:cBhvr>
                                        <p:cTn id="74" dur="1" fill="hold">
                                          <p:stCondLst>
                                            <p:cond delay="0"/>
                                          </p:stCondLst>
                                        </p:cTn>
                                        <p:tgtEl>
                                          <p:spTgt spid="245"/>
                                        </p:tgtEl>
                                        <p:attrNameLst>
                                          <p:attrName>style.visibility</p:attrName>
                                        </p:attrNameLst>
                                      </p:cBhvr>
                                      <p:to>
                                        <p:strVal val="visible"/>
                                      </p:to>
                                    </p:set>
                                    <p:animEffect transition="in" filter="fade">
                                      <p:cBhvr>
                                        <p:cTn id="75" dur="500"/>
                                        <p:tgtEl>
                                          <p:spTgt spid="24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500"/>
                                        <p:tgtEl>
                                          <p:spTgt spid="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20"/>
                                        </p:tgtEl>
                                        <p:attrNameLst>
                                          <p:attrName>style.visibility</p:attrName>
                                        </p:attrNameLst>
                                      </p:cBhvr>
                                      <p:to>
                                        <p:strVal val="visible"/>
                                      </p:to>
                                    </p:set>
                                    <p:animEffect transition="in" filter="fade">
                                      <p:cBhvr>
                                        <p:cTn id="83" dur="500"/>
                                        <p:tgtEl>
                                          <p:spTgt spid="320"/>
                                        </p:tgtEl>
                                      </p:cBhvr>
                                    </p:animEffect>
                                  </p:childTnLst>
                                </p:cTn>
                              </p:par>
                              <p:par>
                                <p:cTn id="84" presetID="10" presetClass="entr" presetSubtype="0" fill="hold" grpId="1" nodeType="withEffect">
                                  <p:stCondLst>
                                    <p:cond delay="0"/>
                                  </p:stCondLst>
                                  <p:childTnLst>
                                    <p:set>
                                      <p:cBhvr>
                                        <p:cTn id="85" dur="1" fill="hold">
                                          <p:stCondLst>
                                            <p:cond delay="0"/>
                                          </p:stCondLst>
                                        </p:cTn>
                                        <p:tgtEl>
                                          <p:spTgt spid="320"/>
                                        </p:tgtEl>
                                        <p:attrNameLst>
                                          <p:attrName>style.visibility</p:attrName>
                                        </p:attrNameLst>
                                      </p:cBhvr>
                                      <p:to>
                                        <p:strVal val="visible"/>
                                      </p:to>
                                    </p:set>
                                    <p:animEffect transition="in" filter="fade">
                                      <p:cBhvr>
                                        <p:cTn id="86" dur="500"/>
                                        <p:tgtEl>
                                          <p:spTgt spid="320"/>
                                        </p:tgtEl>
                                      </p:cBhvr>
                                    </p:animEffect>
                                  </p:childTnLst>
                                </p:cTn>
                              </p:par>
                              <p:par>
                                <p:cTn id="87" presetID="10" presetClass="entr" presetSubtype="0" fill="hold" nodeType="withEffect">
                                  <p:stCondLst>
                                    <p:cond delay="0"/>
                                  </p:stCondLst>
                                  <p:childTnLst>
                                    <p:set>
                                      <p:cBhvr>
                                        <p:cTn id="88" dur="1" fill="hold">
                                          <p:stCondLst>
                                            <p:cond delay="0"/>
                                          </p:stCondLst>
                                        </p:cTn>
                                        <p:tgtEl>
                                          <p:spTgt spid="316"/>
                                        </p:tgtEl>
                                        <p:attrNameLst>
                                          <p:attrName>style.visibility</p:attrName>
                                        </p:attrNameLst>
                                      </p:cBhvr>
                                      <p:to>
                                        <p:strVal val="visible"/>
                                      </p:to>
                                    </p:set>
                                    <p:animEffect transition="in" filter="fade">
                                      <p:cBhvr>
                                        <p:cTn id="89" dur="500"/>
                                        <p:tgtEl>
                                          <p:spTgt spid="31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15"/>
                                        </p:tgtEl>
                                        <p:attrNameLst>
                                          <p:attrName>style.visibility</p:attrName>
                                        </p:attrNameLst>
                                      </p:cBhvr>
                                      <p:to>
                                        <p:strVal val="visible"/>
                                      </p:to>
                                    </p:set>
                                    <p:animEffect transition="in" filter="fade">
                                      <p:cBhvr>
                                        <p:cTn id="92" dur="500"/>
                                        <p:tgtEl>
                                          <p:spTgt spid="31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55"/>
                                        </p:tgtEl>
                                        <p:attrNameLst>
                                          <p:attrName>style.visibility</p:attrName>
                                        </p:attrNameLst>
                                      </p:cBhvr>
                                      <p:to>
                                        <p:strVal val="visible"/>
                                      </p:to>
                                    </p:set>
                                    <p:animEffect transition="in" filter="fade">
                                      <p:cBhvr>
                                        <p:cTn id="97" dur="500"/>
                                        <p:tgtEl>
                                          <p:spTgt spid="25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50"/>
                                        </p:tgtEl>
                                        <p:attrNameLst>
                                          <p:attrName>style.visibility</p:attrName>
                                        </p:attrNameLst>
                                      </p:cBhvr>
                                      <p:to>
                                        <p:strVal val="visible"/>
                                      </p:to>
                                    </p:set>
                                    <p:animEffect transition="in" filter="fade">
                                      <p:cBhvr>
                                        <p:cTn id="100" dur="500"/>
                                        <p:tgtEl>
                                          <p:spTgt spid="25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51"/>
                                        </p:tgtEl>
                                        <p:attrNameLst>
                                          <p:attrName>style.visibility</p:attrName>
                                        </p:attrNameLst>
                                      </p:cBhvr>
                                      <p:to>
                                        <p:strVal val="visible"/>
                                      </p:to>
                                    </p:set>
                                    <p:animEffect transition="in" filter="fade">
                                      <p:cBhvr>
                                        <p:cTn id="103" dur="500"/>
                                        <p:tgtEl>
                                          <p:spTgt spid="251"/>
                                        </p:tgtEl>
                                      </p:cBhvr>
                                    </p:animEffect>
                                  </p:childTnLst>
                                </p:cTn>
                              </p:par>
                            </p:childTnLst>
                          </p:cTn>
                        </p:par>
                        <p:par>
                          <p:cTn id="104" fill="hold">
                            <p:stCondLst>
                              <p:cond delay="500"/>
                            </p:stCondLst>
                            <p:childTnLst>
                              <p:par>
                                <p:cTn id="105" presetID="22" presetClass="entr" presetSubtype="1" fill="hold" grpId="0" nodeType="afterEffect">
                                  <p:stCondLst>
                                    <p:cond delay="0"/>
                                  </p:stCondLst>
                                  <p:childTnLst>
                                    <p:set>
                                      <p:cBhvr>
                                        <p:cTn id="106" dur="1" fill="hold">
                                          <p:stCondLst>
                                            <p:cond delay="0"/>
                                          </p:stCondLst>
                                        </p:cTn>
                                        <p:tgtEl>
                                          <p:spTgt spid="256"/>
                                        </p:tgtEl>
                                        <p:attrNameLst>
                                          <p:attrName>style.visibility</p:attrName>
                                        </p:attrNameLst>
                                      </p:cBhvr>
                                      <p:to>
                                        <p:strVal val="visible"/>
                                      </p:to>
                                    </p:set>
                                    <p:animEffect transition="in" filter="wipe(up)">
                                      <p:cBhvr>
                                        <p:cTn id="107" dur="500"/>
                                        <p:tgtEl>
                                          <p:spTgt spid="256"/>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248"/>
                                        </p:tgtEl>
                                        <p:attrNameLst>
                                          <p:attrName>style.visibility</p:attrName>
                                        </p:attrNameLst>
                                      </p:cBhvr>
                                      <p:to>
                                        <p:strVal val="visible"/>
                                      </p:to>
                                    </p:set>
                                    <p:animEffect transition="in" filter="fade">
                                      <p:cBhvr>
                                        <p:cTn id="112" dur="500"/>
                                        <p:tgtEl>
                                          <p:spTgt spid="248"/>
                                        </p:tgtEl>
                                      </p:cBhvr>
                                    </p:animEffect>
                                  </p:childTnLst>
                                </p:cTn>
                              </p:par>
                              <p:par>
                                <p:cTn id="113" presetID="10" presetClass="entr" presetSubtype="0" fill="hold" nodeType="withEffect">
                                  <p:stCondLst>
                                    <p:cond delay="0"/>
                                  </p:stCondLst>
                                  <p:childTnLst>
                                    <p:set>
                                      <p:cBhvr>
                                        <p:cTn id="114" dur="1" fill="hold">
                                          <p:stCondLst>
                                            <p:cond delay="0"/>
                                          </p:stCondLst>
                                        </p:cTn>
                                        <p:tgtEl>
                                          <p:spTgt spid="249"/>
                                        </p:tgtEl>
                                        <p:attrNameLst>
                                          <p:attrName>style.visibility</p:attrName>
                                        </p:attrNameLst>
                                      </p:cBhvr>
                                      <p:to>
                                        <p:strVal val="visible"/>
                                      </p:to>
                                    </p:set>
                                    <p:animEffect transition="in" filter="fade">
                                      <p:cBhvr>
                                        <p:cTn id="115" dur="500"/>
                                        <p:tgtEl>
                                          <p:spTgt spid="24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47"/>
                                        </p:tgtEl>
                                        <p:attrNameLst>
                                          <p:attrName>style.visibility</p:attrName>
                                        </p:attrNameLst>
                                      </p:cBhvr>
                                      <p:to>
                                        <p:strVal val="visible"/>
                                      </p:to>
                                    </p:set>
                                    <p:animEffect transition="in" filter="fade">
                                      <p:cBhvr>
                                        <p:cTn id="118" dur="500"/>
                                        <p:tgtEl>
                                          <p:spTgt spid="247"/>
                                        </p:tgtEl>
                                      </p:cBhvr>
                                    </p:animEffect>
                                  </p:childTnLst>
                                </p:cTn>
                              </p:par>
                              <p:par>
                                <p:cTn id="119" presetID="10" presetClass="entr" presetSubtype="0" fill="hold" grpId="1" nodeType="withEffect">
                                  <p:stCondLst>
                                    <p:cond delay="0"/>
                                  </p:stCondLst>
                                  <p:childTnLst>
                                    <p:set>
                                      <p:cBhvr>
                                        <p:cTn id="120" dur="1" fill="hold">
                                          <p:stCondLst>
                                            <p:cond delay="0"/>
                                          </p:stCondLst>
                                        </p:cTn>
                                        <p:tgtEl>
                                          <p:spTgt spid="248"/>
                                        </p:tgtEl>
                                        <p:attrNameLst>
                                          <p:attrName>style.visibility</p:attrName>
                                        </p:attrNameLst>
                                      </p:cBhvr>
                                      <p:to>
                                        <p:strVal val="visible"/>
                                      </p:to>
                                    </p:set>
                                    <p:animEffect transition="in" filter="fade">
                                      <p:cBhvr>
                                        <p:cTn id="121" dur="500"/>
                                        <p:tgtEl>
                                          <p:spTgt spid="248"/>
                                        </p:tgtEl>
                                      </p:cBhvr>
                                    </p:animEffect>
                                  </p:childTnLst>
                                </p:cTn>
                              </p:par>
                            </p:childTnLst>
                          </p:cTn>
                        </p:par>
                        <p:par>
                          <p:cTn id="122" fill="hold">
                            <p:stCondLst>
                              <p:cond delay="500"/>
                            </p:stCondLst>
                            <p:childTnLst>
                              <p:par>
                                <p:cTn id="123" presetID="22" presetClass="entr" presetSubtype="1" fill="hold" nodeType="afterEffect">
                                  <p:stCondLst>
                                    <p:cond delay="0"/>
                                  </p:stCondLst>
                                  <p:childTnLst>
                                    <p:set>
                                      <p:cBhvr>
                                        <p:cTn id="124" dur="1" fill="hold">
                                          <p:stCondLst>
                                            <p:cond delay="0"/>
                                          </p:stCondLst>
                                        </p:cTn>
                                        <p:tgtEl>
                                          <p:spTgt spid="4"/>
                                        </p:tgtEl>
                                        <p:attrNameLst>
                                          <p:attrName>style.visibility</p:attrName>
                                        </p:attrNameLst>
                                      </p:cBhvr>
                                      <p:to>
                                        <p:strVal val="visible"/>
                                      </p:to>
                                    </p:set>
                                    <p:animEffect transition="in" filter="wipe(up)">
                                      <p:cBhvr>
                                        <p:cTn id="125" dur="500"/>
                                        <p:tgtEl>
                                          <p:spTgt spid="4"/>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grpId="1" nodeType="clickEffect">
                                  <p:stCondLst>
                                    <p:cond delay="0"/>
                                  </p:stCondLst>
                                  <p:childTnLst>
                                    <p:animEffect transition="out" filter="fade">
                                      <p:cBhvr>
                                        <p:cTn id="129" dur="500"/>
                                        <p:tgtEl>
                                          <p:spTgt spid="251"/>
                                        </p:tgtEl>
                                      </p:cBhvr>
                                    </p:animEffect>
                                    <p:set>
                                      <p:cBhvr>
                                        <p:cTn id="130" dur="1" fill="hold">
                                          <p:stCondLst>
                                            <p:cond delay="499"/>
                                          </p:stCondLst>
                                        </p:cTn>
                                        <p:tgtEl>
                                          <p:spTgt spid="251"/>
                                        </p:tgtEl>
                                        <p:attrNameLst>
                                          <p:attrName>style.visibility</p:attrName>
                                        </p:attrNameLst>
                                      </p:cBhvr>
                                      <p:to>
                                        <p:strVal val="hidden"/>
                                      </p:to>
                                    </p:set>
                                  </p:childTnLst>
                                </p:cTn>
                              </p:par>
                              <p:par>
                                <p:cTn id="131" presetID="10" presetClass="exit" presetSubtype="0" fill="hold" grpId="0" nodeType="withEffect">
                                  <p:stCondLst>
                                    <p:cond delay="0"/>
                                  </p:stCondLst>
                                  <p:childTnLst>
                                    <p:animEffect transition="out" filter="fade">
                                      <p:cBhvr>
                                        <p:cTn id="132" dur="500"/>
                                        <p:tgtEl>
                                          <p:spTgt spid="239"/>
                                        </p:tgtEl>
                                      </p:cBhvr>
                                    </p:animEffect>
                                    <p:set>
                                      <p:cBhvr>
                                        <p:cTn id="133" dur="1" fill="hold">
                                          <p:stCondLst>
                                            <p:cond delay="499"/>
                                          </p:stCondLst>
                                        </p:cTn>
                                        <p:tgtEl>
                                          <p:spTgt spid="239"/>
                                        </p:tgtEl>
                                        <p:attrNameLst>
                                          <p:attrName>style.visibility</p:attrName>
                                        </p:attrNameLst>
                                      </p:cBhvr>
                                      <p:to>
                                        <p:strVal val="hidden"/>
                                      </p:to>
                                    </p:set>
                                  </p:childTnLst>
                                </p:cTn>
                              </p:par>
                              <p:par>
                                <p:cTn id="134" presetID="10" presetClass="exit" presetSubtype="0" fill="hold" grpId="2" nodeType="withEffect">
                                  <p:stCondLst>
                                    <p:cond delay="0"/>
                                  </p:stCondLst>
                                  <p:childTnLst>
                                    <p:animEffect transition="out" filter="fade">
                                      <p:cBhvr>
                                        <p:cTn id="135" dur="500"/>
                                        <p:tgtEl>
                                          <p:spTgt spid="320"/>
                                        </p:tgtEl>
                                      </p:cBhvr>
                                    </p:animEffect>
                                    <p:set>
                                      <p:cBhvr>
                                        <p:cTn id="136" dur="1" fill="hold">
                                          <p:stCondLst>
                                            <p:cond delay="499"/>
                                          </p:stCondLst>
                                        </p:cTn>
                                        <p:tgtEl>
                                          <p:spTgt spid="320"/>
                                        </p:tgtEl>
                                        <p:attrNameLst>
                                          <p:attrName>style.visibility</p:attrName>
                                        </p:attrNameLst>
                                      </p:cBhvr>
                                      <p:to>
                                        <p:strVal val="hidden"/>
                                      </p:to>
                                    </p:set>
                                  </p:childTnLst>
                                </p:cTn>
                              </p:par>
                              <p:par>
                                <p:cTn id="137" presetID="10" presetClass="exit" presetSubtype="0" fill="hold" grpId="2" nodeType="withEffect">
                                  <p:stCondLst>
                                    <p:cond delay="0"/>
                                  </p:stCondLst>
                                  <p:childTnLst>
                                    <p:animEffect transition="out" filter="fade">
                                      <p:cBhvr>
                                        <p:cTn id="138" dur="500"/>
                                        <p:tgtEl>
                                          <p:spTgt spid="244"/>
                                        </p:tgtEl>
                                      </p:cBhvr>
                                    </p:animEffect>
                                    <p:set>
                                      <p:cBhvr>
                                        <p:cTn id="139" dur="1" fill="hold">
                                          <p:stCondLst>
                                            <p:cond delay="499"/>
                                          </p:stCondLst>
                                        </p:cTn>
                                        <p:tgtEl>
                                          <p:spTgt spid="244"/>
                                        </p:tgtEl>
                                        <p:attrNameLst>
                                          <p:attrName>style.visibility</p:attrName>
                                        </p:attrNameLst>
                                      </p:cBhvr>
                                      <p:to>
                                        <p:strVal val="hidden"/>
                                      </p:to>
                                    </p:set>
                                  </p:childTnLst>
                                </p:cTn>
                              </p:par>
                              <p:par>
                                <p:cTn id="140" presetID="10" presetClass="exit" presetSubtype="0" fill="hold" grpId="0" nodeType="withEffect">
                                  <p:stCondLst>
                                    <p:cond delay="0"/>
                                  </p:stCondLst>
                                  <p:childTnLst>
                                    <p:animEffect transition="out" filter="fade">
                                      <p:cBhvr>
                                        <p:cTn id="141" dur="500"/>
                                        <p:tgtEl>
                                          <p:spTgt spid="241"/>
                                        </p:tgtEl>
                                      </p:cBhvr>
                                    </p:animEffect>
                                    <p:set>
                                      <p:cBhvr>
                                        <p:cTn id="142" dur="1" fill="hold">
                                          <p:stCondLst>
                                            <p:cond delay="499"/>
                                          </p:stCondLst>
                                        </p:cTn>
                                        <p:tgtEl>
                                          <p:spTgt spid="241"/>
                                        </p:tgtEl>
                                        <p:attrNameLst>
                                          <p:attrName>style.visibility</p:attrName>
                                        </p:attrNameLst>
                                      </p:cBhvr>
                                      <p:to>
                                        <p:strVal val="hidden"/>
                                      </p:to>
                                    </p:set>
                                  </p:childTnLst>
                                </p:cTn>
                              </p:par>
                              <p:par>
                                <p:cTn id="143" presetID="10" presetClass="exit" presetSubtype="0" fill="hold" grpId="2" nodeType="withEffect">
                                  <p:stCondLst>
                                    <p:cond delay="0"/>
                                  </p:stCondLst>
                                  <p:childTnLst>
                                    <p:animEffect transition="out" filter="fade">
                                      <p:cBhvr>
                                        <p:cTn id="144" dur="500"/>
                                        <p:tgtEl>
                                          <p:spTgt spid="248"/>
                                        </p:tgtEl>
                                      </p:cBhvr>
                                    </p:animEffect>
                                    <p:set>
                                      <p:cBhvr>
                                        <p:cTn id="145" dur="1" fill="hold">
                                          <p:stCondLst>
                                            <p:cond delay="499"/>
                                          </p:stCondLst>
                                        </p:cTn>
                                        <p:tgtEl>
                                          <p:spTgt spid="248"/>
                                        </p:tgtEl>
                                        <p:attrNameLst>
                                          <p:attrName>style.visibility</p:attrName>
                                        </p:attrNameLst>
                                      </p:cBhvr>
                                      <p:to>
                                        <p:strVal val="hidden"/>
                                      </p:to>
                                    </p:set>
                                  </p:childTnLst>
                                </p:cTn>
                              </p:par>
                              <p:par>
                                <p:cTn id="146" presetID="10" presetClass="exit" presetSubtype="0" fill="hold" grpId="0" nodeType="withEffect">
                                  <p:stCondLst>
                                    <p:cond delay="0"/>
                                  </p:stCondLst>
                                  <p:childTnLst>
                                    <p:animEffect transition="out" filter="fade">
                                      <p:cBhvr>
                                        <p:cTn id="147" dur="500"/>
                                        <p:tgtEl>
                                          <p:spTgt spid="561"/>
                                        </p:tgtEl>
                                      </p:cBhvr>
                                    </p:animEffect>
                                    <p:set>
                                      <p:cBhvr>
                                        <p:cTn id="148" dur="1" fill="hold">
                                          <p:stCondLst>
                                            <p:cond delay="499"/>
                                          </p:stCondLst>
                                        </p:cTn>
                                        <p:tgtEl>
                                          <p:spTgt spid="5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0" grpId="0" animBg="1"/>
      <p:bldP spid="251" grpId="0"/>
      <p:bldP spid="251" grpId="1"/>
      <p:bldP spid="247" grpId="0" animBg="1"/>
      <p:bldP spid="248" grpId="0"/>
      <p:bldP spid="248" grpId="1"/>
      <p:bldP spid="248" grpId="2"/>
      <p:bldP spid="6" grpId="0" animBg="1"/>
      <p:bldP spid="239" grpId="0"/>
      <p:bldP spid="241" grpId="0"/>
      <p:bldP spid="244" grpId="0"/>
      <p:bldP spid="244" grpId="1"/>
      <p:bldP spid="244" grpId="2"/>
      <p:bldP spid="315" grpId="0" animBg="1"/>
      <p:bldP spid="320" grpId="0"/>
      <p:bldP spid="320" grpId="1"/>
      <p:bldP spid="320" grpId="2"/>
      <p:bldP spid="529" grpId="0" animBg="1"/>
      <p:bldP spid="530" grpId="0" animBg="1"/>
      <p:bldP spid="531" grpId="0" animBg="1"/>
      <p:bldP spid="533" grpId="0" animBg="1"/>
      <p:bldP spid="540" grpId="0" animBg="1"/>
      <p:bldP spid="547" grpId="0" animBg="1"/>
      <p:bldP spid="56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528"/>
          <p:cNvSpPr>
            <a:spLocks noGrp="1"/>
          </p:cNvSpPr>
          <p:nvPr>
            <p:ph type="title"/>
          </p:nvPr>
        </p:nvSpPr>
        <p:spPr>
          <a:xfrm>
            <a:off x="0" y="274638"/>
            <a:ext cx="8964488" cy="706090"/>
          </a:xfrm>
        </p:spPr>
        <p:txBody>
          <a:bodyPr>
            <a:noAutofit/>
          </a:bodyPr>
          <a:lstStyle/>
          <a:p>
            <a:r>
              <a:rPr lang="en-US" altLang="zh-TW" sz="3600" dirty="0" smtClean="0">
                <a:ea typeface="新細明體" charset="-120"/>
              </a:rPr>
              <a:t>Citrix </a:t>
            </a:r>
            <a:r>
              <a:rPr lang="en-US" altLang="zh-TW" sz="3600" dirty="0" err="1" smtClean="0">
                <a:ea typeface="新細明體" charset="-120"/>
              </a:rPr>
              <a:t>XenDesktop</a:t>
            </a:r>
            <a:r>
              <a:rPr lang="en-US" altLang="zh-TW" sz="3600" dirty="0" smtClean="0">
                <a:ea typeface="新細明體" charset="-120"/>
              </a:rPr>
              <a:t> v2 Technology Components</a:t>
            </a:r>
          </a:p>
        </p:txBody>
      </p:sp>
      <p:sp>
        <p:nvSpPr>
          <p:cNvPr id="256" name="Isosceles Triangle 255"/>
          <p:cNvSpPr/>
          <p:nvPr/>
        </p:nvSpPr>
        <p:spPr>
          <a:xfrm>
            <a:off x="1199272" y="2645374"/>
            <a:ext cx="400154" cy="608013"/>
          </a:xfrm>
          <a:prstGeom prst="triangle">
            <a:avLst/>
          </a:prstGeom>
          <a:solidFill>
            <a:schemeClr val="bg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50" name="Rounded Rectangle 249"/>
          <p:cNvSpPr/>
          <p:nvPr/>
        </p:nvSpPr>
        <p:spPr>
          <a:xfrm>
            <a:off x="970613" y="1502373"/>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51" name="TextBox 250"/>
          <p:cNvSpPr txBox="1"/>
          <p:nvPr/>
        </p:nvSpPr>
        <p:spPr>
          <a:xfrm>
            <a:off x="856283" y="1181699"/>
            <a:ext cx="1086133" cy="3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err="1">
                <a:solidFill>
                  <a:schemeClr val="tx1"/>
                </a:solidFill>
              </a:rPr>
              <a:t>GoToAssist</a:t>
            </a:r>
            <a:endParaRPr lang="en-US" sz="1400" b="1" dirty="0">
              <a:solidFill>
                <a:schemeClr val="tx1"/>
              </a:solidFill>
            </a:endParaRPr>
          </a:p>
        </p:txBody>
      </p:sp>
      <p:pic>
        <p:nvPicPr>
          <p:cNvPr id="15366" name="Picture 254" descr="GoToAssist copy trans.gif"/>
          <p:cNvPicPr>
            <a:picLocks noChangeAspect="1"/>
          </p:cNvPicPr>
          <p:nvPr/>
        </p:nvPicPr>
        <p:blipFill>
          <a:blip r:embed="rId3" cstate="print"/>
          <a:srcRect/>
          <a:stretch>
            <a:fillRect/>
          </a:stretch>
        </p:blipFill>
        <p:spPr bwMode="auto">
          <a:xfrm>
            <a:off x="1000386" y="1561111"/>
            <a:ext cx="800308" cy="1187450"/>
          </a:xfrm>
          <a:prstGeom prst="rect">
            <a:avLst/>
          </a:prstGeom>
          <a:noFill/>
          <a:ln w="9525">
            <a:noFill/>
            <a:miter lim="800000"/>
            <a:headEnd/>
            <a:tailEnd/>
          </a:ln>
        </p:spPr>
      </p:pic>
      <p:sp>
        <p:nvSpPr>
          <p:cNvPr id="4" name="Freeform 3"/>
          <p:cNvSpPr/>
          <p:nvPr/>
        </p:nvSpPr>
        <p:spPr>
          <a:xfrm>
            <a:off x="5299661" y="2654898"/>
            <a:ext cx="1014677" cy="527050"/>
          </a:xfrm>
          <a:custGeom>
            <a:avLst/>
            <a:gdLst>
              <a:gd name="connsiteX0" fmla="*/ 1048871 w 1353671"/>
              <a:gd name="connsiteY0" fmla="*/ 0 h 770964"/>
              <a:gd name="connsiteX1" fmla="*/ 0 w 1353671"/>
              <a:gd name="connsiteY1" fmla="*/ 762000 h 770964"/>
              <a:gd name="connsiteX2" fmla="*/ 1353671 w 1353671"/>
              <a:gd name="connsiteY2" fmla="*/ 770964 h 770964"/>
              <a:gd name="connsiteX3" fmla="*/ 1048871 w 1353671"/>
              <a:gd name="connsiteY3" fmla="*/ 0 h 770964"/>
            </a:gdLst>
            <a:ahLst/>
            <a:cxnLst>
              <a:cxn ang="0">
                <a:pos x="connsiteX0" y="connsiteY0"/>
              </a:cxn>
              <a:cxn ang="0">
                <a:pos x="connsiteX1" y="connsiteY1"/>
              </a:cxn>
              <a:cxn ang="0">
                <a:pos x="connsiteX2" y="connsiteY2"/>
              </a:cxn>
              <a:cxn ang="0">
                <a:pos x="connsiteX3" y="connsiteY3"/>
              </a:cxn>
            </a:cxnLst>
            <a:rect l="l" t="t" r="r" b="b"/>
            <a:pathLst>
              <a:path w="1353671" h="770964">
                <a:moveTo>
                  <a:pt x="1048871" y="0"/>
                </a:moveTo>
                <a:lnTo>
                  <a:pt x="0" y="762000"/>
                </a:lnTo>
                <a:lnTo>
                  <a:pt x="1353671" y="770964"/>
                </a:lnTo>
                <a:lnTo>
                  <a:pt x="1048871" y="0"/>
                </a:lnTo>
                <a:close/>
              </a:path>
            </a:pathLst>
          </a:custGeom>
          <a:solidFill>
            <a:schemeClr val="bg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zh-TW">
              <a:solidFill>
                <a:srgbClr val="FFFFFF"/>
              </a:solidFill>
            </a:endParaRPr>
          </a:p>
        </p:txBody>
      </p:sp>
      <p:sp>
        <p:nvSpPr>
          <p:cNvPr id="247" name="Rounded Rectangle 246"/>
          <p:cNvSpPr/>
          <p:nvPr/>
        </p:nvSpPr>
        <p:spPr>
          <a:xfrm>
            <a:off x="5709343" y="1502373"/>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48" name="TextBox 247"/>
          <p:cNvSpPr txBox="1"/>
          <p:nvPr/>
        </p:nvSpPr>
        <p:spPr>
          <a:xfrm>
            <a:off x="5448529" y="1181699"/>
            <a:ext cx="1362430" cy="3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a:solidFill>
                  <a:schemeClr val="tx1"/>
                </a:solidFill>
              </a:rPr>
              <a:t>EdgeSight</a:t>
            </a:r>
          </a:p>
        </p:txBody>
      </p:sp>
      <p:pic>
        <p:nvPicPr>
          <p:cNvPr id="15370" name="Picture 50" descr="EdgeSight_icon"/>
          <p:cNvPicPr>
            <a:picLocks noChangeAspect="1" noChangeArrowheads="1"/>
          </p:cNvPicPr>
          <p:nvPr/>
        </p:nvPicPr>
        <p:blipFill>
          <a:blip r:embed="rId4" cstate="print"/>
          <a:srcRect/>
          <a:stretch>
            <a:fillRect/>
          </a:stretch>
        </p:blipFill>
        <p:spPr bwMode="auto">
          <a:xfrm>
            <a:off x="5749835" y="1561111"/>
            <a:ext cx="791972" cy="1173162"/>
          </a:xfrm>
          <a:prstGeom prst="rect">
            <a:avLst/>
          </a:prstGeom>
          <a:noFill/>
          <a:ln w="9525" algn="ctr">
            <a:noFill/>
            <a:miter lim="800000"/>
            <a:headEnd/>
            <a:tailEnd/>
          </a:ln>
        </p:spPr>
      </p:pic>
      <p:cxnSp>
        <p:nvCxnSpPr>
          <p:cNvPr id="15371" name="Straight Arrow Connector 1"/>
          <p:cNvCxnSpPr>
            <a:cxnSpLocks noChangeShapeType="1"/>
          </p:cNvCxnSpPr>
          <p:nvPr/>
        </p:nvCxnSpPr>
        <p:spPr bwMode="auto">
          <a:xfrm rot="10800000">
            <a:off x="1819749" y="3889973"/>
            <a:ext cx="3180988" cy="6350"/>
          </a:xfrm>
          <a:prstGeom prst="straightConnector1">
            <a:avLst/>
          </a:prstGeom>
          <a:noFill/>
          <a:ln w="114300">
            <a:solidFill>
              <a:schemeClr val="accent1"/>
            </a:solidFill>
            <a:round/>
            <a:headEnd/>
            <a:tailEnd type="triangle" w="sm" len="med"/>
          </a:ln>
        </p:spPr>
      </p:cxnSp>
      <p:sp>
        <p:nvSpPr>
          <p:cNvPr id="3" name="Rounded Rectangle 2"/>
          <p:cNvSpPr/>
          <p:nvPr/>
        </p:nvSpPr>
        <p:spPr>
          <a:xfrm>
            <a:off x="5023364" y="3178773"/>
            <a:ext cx="1543452" cy="3074988"/>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5" name="Rounded Rectangle 4"/>
          <p:cNvSpPr/>
          <p:nvPr/>
        </p:nvSpPr>
        <p:spPr>
          <a:xfrm>
            <a:off x="970613" y="3254973"/>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6" name="Rounded Rectangle 5"/>
          <p:cNvSpPr/>
          <p:nvPr/>
        </p:nvSpPr>
        <p:spPr>
          <a:xfrm>
            <a:off x="3880067" y="3289898"/>
            <a:ext cx="857473" cy="1143000"/>
          </a:xfrm>
          <a:prstGeom prst="roundRect">
            <a:avLst>
              <a:gd name="adj" fmla="val 4688"/>
            </a:avLst>
          </a:prstGeom>
          <a:solidFill>
            <a:schemeClr val="bg1">
              <a:lumMod val="85000"/>
            </a:schemeClr>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8" name="Rounded Rectangle 7"/>
          <p:cNvSpPr/>
          <p:nvPr/>
        </p:nvSpPr>
        <p:spPr>
          <a:xfrm>
            <a:off x="7519565" y="3181949"/>
            <a:ext cx="1179026" cy="3071813"/>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33" name="TextBox 32"/>
          <p:cNvSpPr txBox="1"/>
          <p:nvPr/>
        </p:nvSpPr>
        <p:spPr>
          <a:xfrm>
            <a:off x="7198012" y="6146140"/>
            <a:ext cx="192931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a:solidFill>
                  <a:schemeClr val="tx1"/>
                </a:solidFill>
              </a:rPr>
              <a:t>Citrix Optimized Storage</a:t>
            </a:r>
          </a:p>
        </p:txBody>
      </p:sp>
      <p:sp>
        <p:nvSpPr>
          <p:cNvPr id="34" name="Rectangle 33"/>
          <p:cNvSpPr/>
          <p:nvPr/>
        </p:nvSpPr>
        <p:spPr>
          <a:xfrm>
            <a:off x="5373525" y="3483556"/>
            <a:ext cx="880762" cy="12192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5378" name="Straight Arrow Connector 34"/>
          <p:cNvCxnSpPr>
            <a:cxnSpLocks noChangeShapeType="1"/>
          </p:cNvCxnSpPr>
          <p:nvPr/>
        </p:nvCxnSpPr>
        <p:spPr bwMode="auto">
          <a:xfrm rot="10800000">
            <a:off x="6566816" y="3678836"/>
            <a:ext cx="1086133" cy="1587"/>
          </a:xfrm>
          <a:prstGeom prst="straightConnector1">
            <a:avLst/>
          </a:prstGeom>
          <a:noFill/>
          <a:ln w="114300">
            <a:solidFill>
              <a:srgbClr val="70A426"/>
            </a:solidFill>
            <a:round/>
            <a:headEnd/>
            <a:tailEnd type="triangle" w="sm" len="med"/>
          </a:ln>
        </p:spPr>
      </p:cxnSp>
      <p:cxnSp>
        <p:nvCxnSpPr>
          <p:cNvPr id="15379" name="Straight Arrow Connector 35"/>
          <p:cNvCxnSpPr>
            <a:cxnSpLocks noChangeShapeType="1"/>
          </p:cNvCxnSpPr>
          <p:nvPr/>
        </p:nvCxnSpPr>
        <p:spPr bwMode="auto">
          <a:xfrm rot="10800000">
            <a:off x="6566816" y="4690073"/>
            <a:ext cx="1086133" cy="1588"/>
          </a:xfrm>
          <a:prstGeom prst="straightConnector1">
            <a:avLst/>
          </a:prstGeom>
          <a:noFill/>
          <a:ln w="114300">
            <a:solidFill>
              <a:srgbClr val="00B0F0"/>
            </a:solidFill>
            <a:round/>
            <a:headEnd/>
            <a:tailEnd type="triangle" w="sm" len="med"/>
          </a:ln>
        </p:spPr>
      </p:cxnSp>
      <p:grpSp>
        <p:nvGrpSpPr>
          <p:cNvPr id="2" name="Group 60"/>
          <p:cNvGrpSpPr>
            <a:grpSpLocks/>
          </p:cNvGrpSpPr>
          <p:nvPr/>
        </p:nvGrpSpPr>
        <p:grpSpPr bwMode="auto">
          <a:xfrm>
            <a:off x="5760554" y="3331174"/>
            <a:ext cx="227468" cy="644525"/>
            <a:chOff x="1905000" y="3254375"/>
            <a:chExt cx="482600" cy="1025525"/>
          </a:xfrm>
        </p:grpSpPr>
        <p:grpSp>
          <p:nvGrpSpPr>
            <p:cNvPr id="7" name="Group 174"/>
            <p:cNvGrpSpPr>
              <a:grpSpLocks/>
            </p:cNvGrpSpPr>
            <p:nvPr/>
          </p:nvGrpSpPr>
          <p:grpSpPr bwMode="auto">
            <a:xfrm>
              <a:off x="1905000" y="3886200"/>
              <a:ext cx="482600" cy="393700"/>
              <a:chOff x="3598" y="2782"/>
              <a:chExt cx="454" cy="369"/>
            </a:xfrm>
          </p:grpSpPr>
          <p:sp>
            <p:nvSpPr>
              <p:cNvPr id="1588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588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88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88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88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88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9" name="Group 174"/>
            <p:cNvGrpSpPr>
              <a:grpSpLocks/>
            </p:cNvGrpSpPr>
            <p:nvPr/>
          </p:nvGrpSpPr>
          <p:grpSpPr bwMode="auto">
            <a:xfrm>
              <a:off x="1905000" y="3568700"/>
              <a:ext cx="482600" cy="393700"/>
              <a:chOff x="3598" y="2782"/>
              <a:chExt cx="454" cy="369"/>
            </a:xfrm>
          </p:grpSpPr>
          <p:sp>
            <p:nvSpPr>
              <p:cNvPr id="1587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587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87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87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87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87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0" name="Group 174"/>
            <p:cNvGrpSpPr>
              <a:grpSpLocks/>
            </p:cNvGrpSpPr>
            <p:nvPr/>
          </p:nvGrpSpPr>
          <p:grpSpPr bwMode="auto">
            <a:xfrm>
              <a:off x="1905000" y="3254375"/>
              <a:ext cx="482600" cy="393700"/>
              <a:chOff x="3598" y="2782"/>
              <a:chExt cx="454" cy="369"/>
            </a:xfrm>
          </p:grpSpPr>
          <p:sp>
            <p:nvSpPr>
              <p:cNvPr id="1586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586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87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87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87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87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1" name="Group 61"/>
          <p:cNvGrpSpPr>
            <a:grpSpLocks/>
          </p:cNvGrpSpPr>
          <p:nvPr/>
        </p:nvGrpSpPr>
        <p:grpSpPr bwMode="auto">
          <a:xfrm>
            <a:off x="5531894" y="3391499"/>
            <a:ext cx="227468" cy="644525"/>
            <a:chOff x="1905000" y="3254375"/>
            <a:chExt cx="482600" cy="1025525"/>
          </a:xfrm>
        </p:grpSpPr>
        <p:grpSp>
          <p:nvGrpSpPr>
            <p:cNvPr id="12" name="Group 174"/>
            <p:cNvGrpSpPr>
              <a:grpSpLocks/>
            </p:cNvGrpSpPr>
            <p:nvPr/>
          </p:nvGrpSpPr>
          <p:grpSpPr bwMode="auto">
            <a:xfrm>
              <a:off x="1905000" y="3886200"/>
              <a:ext cx="482600" cy="393700"/>
              <a:chOff x="3598" y="2782"/>
              <a:chExt cx="454" cy="369"/>
            </a:xfrm>
          </p:grpSpPr>
          <p:sp>
            <p:nvSpPr>
              <p:cNvPr id="1585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586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86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86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86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86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3" name="Group 174"/>
            <p:cNvGrpSpPr>
              <a:grpSpLocks/>
            </p:cNvGrpSpPr>
            <p:nvPr/>
          </p:nvGrpSpPr>
          <p:grpSpPr bwMode="auto">
            <a:xfrm>
              <a:off x="1905000" y="3568700"/>
              <a:ext cx="482600" cy="393700"/>
              <a:chOff x="3598" y="2782"/>
              <a:chExt cx="454" cy="369"/>
            </a:xfrm>
          </p:grpSpPr>
          <p:sp>
            <p:nvSpPr>
              <p:cNvPr id="1585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585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85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85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85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85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4" name="Group 174"/>
            <p:cNvGrpSpPr>
              <a:grpSpLocks/>
            </p:cNvGrpSpPr>
            <p:nvPr/>
          </p:nvGrpSpPr>
          <p:grpSpPr bwMode="auto">
            <a:xfrm>
              <a:off x="1905000" y="3254375"/>
              <a:ext cx="482600" cy="393700"/>
              <a:chOff x="3598" y="2782"/>
              <a:chExt cx="454" cy="369"/>
            </a:xfrm>
          </p:grpSpPr>
          <p:sp>
            <p:nvSpPr>
              <p:cNvPr id="1584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584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84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85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85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85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5" name="Group 83"/>
          <p:cNvGrpSpPr>
            <a:grpSpLocks/>
          </p:cNvGrpSpPr>
          <p:nvPr/>
        </p:nvGrpSpPr>
        <p:grpSpPr bwMode="auto">
          <a:xfrm>
            <a:off x="5302044" y="3445474"/>
            <a:ext cx="227469" cy="644525"/>
            <a:chOff x="1905000" y="3254375"/>
            <a:chExt cx="482600" cy="1025525"/>
          </a:xfrm>
        </p:grpSpPr>
        <p:grpSp>
          <p:nvGrpSpPr>
            <p:cNvPr id="16" name="Group 174"/>
            <p:cNvGrpSpPr>
              <a:grpSpLocks/>
            </p:cNvGrpSpPr>
            <p:nvPr/>
          </p:nvGrpSpPr>
          <p:grpSpPr bwMode="auto">
            <a:xfrm>
              <a:off x="1905000" y="3886200"/>
              <a:ext cx="482600" cy="393700"/>
              <a:chOff x="3598" y="2782"/>
              <a:chExt cx="454" cy="369"/>
            </a:xfrm>
          </p:grpSpPr>
          <p:sp>
            <p:nvSpPr>
              <p:cNvPr id="1583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583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84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84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84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84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7" name="Group 174"/>
            <p:cNvGrpSpPr>
              <a:grpSpLocks/>
            </p:cNvGrpSpPr>
            <p:nvPr/>
          </p:nvGrpSpPr>
          <p:grpSpPr bwMode="auto">
            <a:xfrm>
              <a:off x="1905000" y="3568700"/>
              <a:ext cx="482600" cy="393700"/>
              <a:chOff x="3598" y="2782"/>
              <a:chExt cx="454" cy="369"/>
            </a:xfrm>
          </p:grpSpPr>
          <p:sp>
            <p:nvSpPr>
              <p:cNvPr id="1583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583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83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83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83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83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8" name="Group 174"/>
            <p:cNvGrpSpPr>
              <a:grpSpLocks/>
            </p:cNvGrpSpPr>
            <p:nvPr/>
          </p:nvGrpSpPr>
          <p:grpSpPr bwMode="auto">
            <a:xfrm>
              <a:off x="1905000" y="3254375"/>
              <a:ext cx="482600" cy="393700"/>
              <a:chOff x="3598" y="2782"/>
              <a:chExt cx="454" cy="369"/>
            </a:xfrm>
          </p:grpSpPr>
          <p:sp>
            <p:nvSpPr>
              <p:cNvPr id="1582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582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82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82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83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83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9" name="Group 969"/>
          <p:cNvGrpSpPr>
            <a:grpSpLocks/>
          </p:cNvGrpSpPr>
          <p:nvPr/>
        </p:nvGrpSpPr>
        <p:grpSpPr bwMode="auto">
          <a:xfrm>
            <a:off x="5473538" y="3410549"/>
            <a:ext cx="685979" cy="758825"/>
            <a:chOff x="5400675" y="3130356"/>
            <a:chExt cx="914400" cy="758825"/>
          </a:xfrm>
        </p:grpSpPr>
        <p:grpSp>
          <p:nvGrpSpPr>
            <p:cNvPr id="20" name="Group 60"/>
            <p:cNvGrpSpPr>
              <a:grpSpLocks/>
            </p:cNvGrpSpPr>
            <p:nvPr/>
          </p:nvGrpSpPr>
          <p:grpSpPr bwMode="auto">
            <a:xfrm>
              <a:off x="6011769" y="3130358"/>
              <a:ext cx="303306" cy="644525"/>
              <a:chOff x="1905000" y="3254375"/>
              <a:chExt cx="482600" cy="1025525"/>
            </a:xfrm>
          </p:grpSpPr>
          <p:grpSp>
            <p:nvGrpSpPr>
              <p:cNvPr id="21" name="Group 174"/>
              <p:cNvGrpSpPr>
                <a:grpSpLocks/>
              </p:cNvGrpSpPr>
              <p:nvPr/>
            </p:nvGrpSpPr>
            <p:grpSpPr bwMode="auto">
              <a:xfrm>
                <a:off x="1905000" y="3886200"/>
                <a:ext cx="482600" cy="393700"/>
                <a:chOff x="3598" y="2782"/>
                <a:chExt cx="454" cy="369"/>
              </a:xfrm>
            </p:grpSpPr>
            <p:sp>
              <p:nvSpPr>
                <p:cNvPr id="1581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581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81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82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82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82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2" name="Group 174"/>
              <p:cNvGrpSpPr>
                <a:grpSpLocks/>
              </p:cNvGrpSpPr>
              <p:nvPr/>
            </p:nvGrpSpPr>
            <p:grpSpPr bwMode="auto">
              <a:xfrm>
                <a:off x="1905000" y="3568700"/>
                <a:ext cx="482600" cy="393700"/>
                <a:chOff x="3598" y="2782"/>
                <a:chExt cx="454" cy="369"/>
              </a:xfrm>
            </p:grpSpPr>
            <p:sp>
              <p:nvSpPr>
                <p:cNvPr id="1581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581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81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81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81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81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3" name="Group 174"/>
              <p:cNvGrpSpPr>
                <a:grpSpLocks/>
              </p:cNvGrpSpPr>
              <p:nvPr/>
            </p:nvGrpSpPr>
            <p:grpSpPr bwMode="auto">
              <a:xfrm>
                <a:off x="1905000" y="3254375"/>
                <a:ext cx="482600" cy="393700"/>
                <a:chOff x="3598" y="2782"/>
                <a:chExt cx="454" cy="369"/>
              </a:xfrm>
            </p:grpSpPr>
            <p:sp>
              <p:nvSpPr>
                <p:cNvPr id="1580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580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80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80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80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81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4" name="Group 61"/>
            <p:cNvGrpSpPr>
              <a:grpSpLocks/>
            </p:cNvGrpSpPr>
            <p:nvPr/>
          </p:nvGrpSpPr>
          <p:grpSpPr bwMode="auto">
            <a:xfrm>
              <a:off x="5706969" y="3190683"/>
              <a:ext cx="303306" cy="644525"/>
              <a:chOff x="1905000" y="3254375"/>
              <a:chExt cx="482600" cy="1025525"/>
            </a:xfrm>
          </p:grpSpPr>
          <p:grpSp>
            <p:nvGrpSpPr>
              <p:cNvPr id="25" name="Group 174"/>
              <p:cNvGrpSpPr>
                <a:grpSpLocks/>
              </p:cNvGrpSpPr>
              <p:nvPr/>
            </p:nvGrpSpPr>
            <p:grpSpPr bwMode="auto">
              <a:xfrm>
                <a:off x="1905000" y="3886200"/>
                <a:ext cx="482600" cy="393700"/>
                <a:chOff x="3598" y="2782"/>
                <a:chExt cx="454" cy="369"/>
              </a:xfrm>
            </p:grpSpPr>
            <p:sp>
              <p:nvSpPr>
                <p:cNvPr id="1579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579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79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79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80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80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6" name="Group 174"/>
              <p:cNvGrpSpPr>
                <a:grpSpLocks/>
              </p:cNvGrpSpPr>
              <p:nvPr/>
            </p:nvGrpSpPr>
            <p:grpSpPr bwMode="auto">
              <a:xfrm>
                <a:off x="1905000" y="3568700"/>
                <a:ext cx="482600" cy="393700"/>
                <a:chOff x="3598" y="2782"/>
                <a:chExt cx="454" cy="369"/>
              </a:xfrm>
            </p:grpSpPr>
            <p:sp>
              <p:nvSpPr>
                <p:cNvPr id="1579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579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79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79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79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79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7" name="Group 174"/>
              <p:cNvGrpSpPr>
                <a:grpSpLocks/>
              </p:cNvGrpSpPr>
              <p:nvPr/>
            </p:nvGrpSpPr>
            <p:grpSpPr bwMode="auto">
              <a:xfrm>
                <a:off x="1905000" y="3254375"/>
                <a:ext cx="482600" cy="393700"/>
                <a:chOff x="3598" y="2782"/>
                <a:chExt cx="454" cy="369"/>
              </a:xfrm>
            </p:grpSpPr>
            <p:sp>
              <p:nvSpPr>
                <p:cNvPr id="1578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578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78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78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78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78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8" name="Group 83"/>
            <p:cNvGrpSpPr>
              <a:grpSpLocks/>
            </p:cNvGrpSpPr>
            <p:nvPr/>
          </p:nvGrpSpPr>
          <p:grpSpPr bwMode="auto">
            <a:xfrm>
              <a:off x="5400675" y="3244658"/>
              <a:ext cx="303306" cy="644525"/>
              <a:chOff x="1905000" y="3254375"/>
              <a:chExt cx="482600" cy="1025525"/>
            </a:xfrm>
          </p:grpSpPr>
          <p:grpSp>
            <p:nvGrpSpPr>
              <p:cNvPr id="29" name="Group 174"/>
              <p:cNvGrpSpPr>
                <a:grpSpLocks/>
              </p:cNvGrpSpPr>
              <p:nvPr/>
            </p:nvGrpSpPr>
            <p:grpSpPr bwMode="auto">
              <a:xfrm>
                <a:off x="1905000" y="3886200"/>
                <a:ext cx="482600" cy="393700"/>
                <a:chOff x="3598" y="2782"/>
                <a:chExt cx="454" cy="369"/>
              </a:xfrm>
            </p:grpSpPr>
            <p:sp>
              <p:nvSpPr>
                <p:cNvPr id="1577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577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77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77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77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78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0" name="Group 174"/>
              <p:cNvGrpSpPr>
                <a:grpSpLocks/>
              </p:cNvGrpSpPr>
              <p:nvPr/>
            </p:nvGrpSpPr>
            <p:grpSpPr bwMode="auto">
              <a:xfrm>
                <a:off x="1905000" y="3568700"/>
                <a:ext cx="482600" cy="393700"/>
                <a:chOff x="3598" y="2782"/>
                <a:chExt cx="454" cy="369"/>
              </a:xfrm>
            </p:grpSpPr>
            <p:sp>
              <p:nvSpPr>
                <p:cNvPr id="1576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577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77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77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77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77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1" name="Group 174"/>
              <p:cNvGrpSpPr>
                <a:grpSpLocks/>
              </p:cNvGrpSpPr>
              <p:nvPr/>
            </p:nvGrpSpPr>
            <p:grpSpPr bwMode="auto">
              <a:xfrm>
                <a:off x="1905000" y="3254375"/>
                <a:ext cx="482600" cy="393700"/>
                <a:chOff x="3598" y="2782"/>
                <a:chExt cx="454" cy="369"/>
              </a:xfrm>
            </p:grpSpPr>
            <p:sp>
              <p:nvSpPr>
                <p:cNvPr id="1576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576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76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76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76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76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grpSp>
        <p:nvGrpSpPr>
          <p:cNvPr id="15456" name="Group 970"/>
          <p:cNvGrpSpPr>
            <a:grpSpLocks/>
          </p:cNvGrpSpPr>
          <p:nvPr/>
        </p:nvGrpSpPr>
        <p:grpSpPr bwMode="auto">
          <a:xfrm>
            <a:off x="5659324" y="3493099"/>
            <a:ext cx="685979" cy="758825"/>
            <a:chOff x="5648325" y="3212906"/>
            <a:chExt cx="914400" cy="758825"/>
          </a:xfrm>
        </p:grpSpPr>
        <p:grpSp>
          <p:nvGrpSpPr>
            <p:cNvPr id="15457" name="Group 60"/>
            <p:cNvGrpSpPr>
              <a:grpSpLocks/>
            </p:cNvGrpSpPr>
            <p:nvPr/>
          </p:nvGrpSpPr>
          <p:grpSpPr bwMode="auto">
            <a:xfrm>
              <a:off x="6259419" y="3212908"/>
              <a:ext cx="303306" cy="644525"/>
              <a:chOff x="1905000" y="3254375"/>
              <a:chExt cx="482600" cy="1025525"/>
            </a:xfrm>
          </p:grpSpPr>
          <p:grpSp>
            <p:nvGrpSpPr>
              <p:cNvPr id="15458" name="Group 174"/>
              <p:cNvGrpSpPr>
                <a:grpSpLocks/>
              </p:cNvGrpSpPr>
              <p:nvPr/>
            </p:nvGrpSpPr>
            <p:grpSpPr bwMode="auto">
              <a:xfrm>
                <a:off x="1905000" y="3886200"/>
                <a:ext cx="482600" cy="393700"/>
                <a:chOff x="3598" y="2782"/>
                <a:chExt cx="454" cy="369"/>
              </a:xfrm>
            </p:grpSpPr>
            <p:sp>
              <p:nvSpPr>
                <p:cNvPr id="1575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575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75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75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75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75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5477" name="Group 174"/>
              <p:cNvGrpSpPr>
                <a:grpSpLocks/>
              </p:cNvGrpSpPr>
              <p:nvPr/>
            </p:nvGrpSpPr>
            <p:grpSpPr bwMode="auto">
              <a:xfrm>
                <a:off x="1905000" y="3568700"/>
                <a:ext cx="482600" cy="393700"/>
                <a:chOff x="3598" y="2782"/>
                <a:chExt cx="454" cy="369"/>
              </a:xfrm>
            </p:grpSpPr>
            <p:sp>
              <p:nvSpPr>
                <p:cNvPr id="1574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574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74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74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74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75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5478" name="Group 174"/>
              <p:cNvGrpSpPr>
                <a:grpSpLocks/>
              </p:cNvGrpSpPr>
              <p:nvPr/>
            </p:nvGrpSpPr>
            <p:grpSpPr bwMode="auto">
              <a:xfrm>
                <a:off x="1905000" y="3254375"/>
                <a:ext cx="482600" cy="393700"/>
                <a:chOff x="3598" y="2782"/>
                <a:chExt cx="454" cy="369"/>
              </a:xfrm>
            </p:grpSpPr>
            <p:sp>
              <p:nvSpPr>
                <p:cNvPr id="1573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574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74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74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74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74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5479" name="Group 61"/>
            <p:cNvGrpSpPr>
              <a:grpSpLocks/>
            </p:cNvGrpSpPr>
            <p:nvPr/>
          </p:nvGrpSpPr>
          <p:grpSpPr bwMode="auto">
            <a:xfrm>
              <a:off x="5954619" y="3273233"/>
              <a:ext cx="303306" cy="644525"/>
              <a:chOff x="1905000" y="3254375"/>
              <a:chExt cx="482600" cy="1025525"/>
            </a:xfrm>
          </p:grpSpPr>
          <p:grpSp>
            <p:nvGrpSpPr>
              <p:cNvPr id="32" name="Group 174"/>
              <p:cNvGrpSpPr>
                <a:grpSpLocks/>
              </p:cNvGrpSpPr>
              <p:nvPr/>
            </p:nvGrpSpPr>
            <p:grpSpPr bwMode="auto">
              <a:xfrm>
                <a:off x="1905000" y="3886200"/>
                <a:ext cx="482600" cy="393700"/>
                <a:chOff x="3598" y="2782"/>
                <a:chExt cx="454" cy="369"/>
              </a:xfrm>
            </p:grpSpPr>
            <p:sp>
              <p:nvSpPr>
                <p:cNvPr id="1573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573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73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73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73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73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5" name="Group 174"/>
              <p:cNvGrpSpPr>
                <a:grpSpLocks/>
              </p:cNvGrpSpPr>
              <p:nvPr/>
            </p:nvGrpSpPr>
            <p:grpSpPr bwMode="auto">
              <a:xfrm>
                <a:off x="1905000" y="3568700"/>
                <a:ext cx="482600" cy="393700"/>
                <a:chOff x="3598" y="2782"/>
                <a:chExt cx="454" cy="369"/>
              </a:xfrm>
            </p:grpSpPr>
            <p:sp>
              <p:nvSpPr>
                <p:cNvPr id="1572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572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72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72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72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72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6" name="Group 174"/>
              <p:cNvGrpSpPr>
                <a:grpSpLocks/>
              </p:cNvGrpSpPr>
              <p:nvPr/>
            </p:nvGrpSpPr>
            <p:grpSpPr bwMode="auto">
              <a:xfrm>
                <a:off x="1905000" y="3254375"/>
                <a:ext cx="482600" cy="393700"/>
                <a:chOff x="3598" y="2782"/>
                <a:chExt cx="454" cy="369"/>
              </a:xfrm>
            </p:grpSpPr>
            <p:sp>
              <p:nvSpPr>
                <p:cNvPr id="1571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571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72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72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72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72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37" name="Group 83"/>
            <p:cNvGrpSpPr>
              <a:grpSpLocks/>
            </p:cNvGrpSpPr>
            <p:nvPr/>
          </p:nvGrpSpPr>
          <p:grpSpPr bwMode="auto">
            <a:xfrm>
              <a:off x="5648325" y="3327208"/>
              <a:ext cx="303306" cy="644525"/>
              <a:chOff x="1905000" y="3254375"/>
              <a:chExt cx="482600" cy="1025525"/>
            </a:xfrm>
          </p:grpSpPr>
          <p:grpSp>
            <p:nvGrpSpPr>
              <p:cNvPr id="38" name="Group 174"/>
              <p:cNvGrpSpPr>
                <a:grpSpLocks/>
              </p:cNvGrpSpPr>
              <p:nvPr/>
            </p:nvGrpSpPr>
            <p:grpSpPr bwMode="auto">
              <a:xfrm>
                <a:off x="1905000" y="3886200"/>
                <a:ext cx="482600" cy="393700"/>
                <a:chOff x="3598" y="2782"/>
                <a:chExt cx="454" cy="369"/>
              </a:xfrm>
            </p:grpSpPr>
            <p:sp>
              <p:nvSpPr>
                <p:cNvPr id="1570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571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71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71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71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71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9" name="Group 174"/>
              <p:cNvGrpSpPr>
                <a:grpSpLocks/>
              </p:cNvGrpSpPr>
              <p:nvPr/>
            </p:nvGrpSpPr>
            <p:grpSpPr bwMode="auto">
              <a:xfrm>
                <a:off x="1905000" y="3568700"/>
                <a:ext cx="482600" cy="393700"/>
                <a:chOff x="3598" y="2782"/>
                <a:chExt cx="454" cy="369"/>
              </a:xfrm>
            </p:grpSpPr>
            <p:sp>
              <p:nvSpPr>
                <p:cNvPr id="1570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570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70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70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70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70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40" name="Group 174"/>
              <p:cNvGrpSpPr>
                <a:grpSpLocks/>
              </p:cNvGrpSpPr>
              <p:nvPr/>
            </p:nvGrpSpPr>
            <p:grpSpPr bwMode="auto">
              <a:xfrm>
                <a:off x="1905000" y="3254375"/>
                <a:ext cx="482600" cy="393700"/>
                <a:chOff x="3598" y="2782"/>
                <a:chExt cx="454" cy="369"/>
              </a:xfrm>
            </p:grpSpPr>
            <p:sp>
              <p:nvSpPr>
                <p:cNvPr id="1569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569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69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70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70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70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cxnSp>
        <p:nvCxnSpPr>
          <p:cNvPr id="15385" name="Straight Arrow Connector 236"/>
          <p:cNvCxnSpPr>
            <a:cxnSpLocks noChangeShapeType="1"/>
          </p:cNvCxnSpPr>
          <p:nvPr/>
        </p:nvCxnSpPr>
        <p:spPr bwMode="auto">
          <a:xfrm rot="10800000">
            <a:off x="6566816" y="5682262"/>
            <a:ext cx="1086133" cy="1587"/>
          </a:xfrm>
          <a:prstGeom prst="straightConnector1">
            <a:avLst/>
          </a:prstGeom>
          <a:noFill/>
          <a:ln w="114300">
            <a:solidFill>
              <a:srgbClr val="FFDB43"/>
            </a:solidFill>
            <a:round/>
            <a:headEnd/>
            <a:tailEnd type="triangle" w="sm" len="med"/>
          </a:ln>
        </p:spPr>
      </p:cxnSp>
      <p:sp>
        <p:nvSpPr>
          <p:cNvPr id="238" name="TextBox 237"/>
          <p:cNvSpPr txBox="1"/>
          <p:nvPr/>
        </p:nvSpPr>
        <p:spPr>
          <a:xfrm>
            <a:off x="4737541" y="6253861"/>
            <a:ext cx="241252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en-US" sz="1400" b="1" dirty="0">
                <a:solidFill>
                  <a:schemeClr val="tx1"/>
                </a:solidFill>
              </a:rPr>
              <a:t>Virtual Desktop Infrastructure</a:t>
            </a:r>
          </a:p>
        </p:txBody>
      </p:sp>
      <p:sp>
        <p:nvSpPr>
          <p:cNvPr id="239" name="TextBox 238"/>
          <p:cNvSpPr txBox="1"/>
          <p:nvPr/>
        </p:nvSpPr>
        <p:spPr>
          <a:xfrm>
            <a:off x="1009913" y="4474273"/>
            <a:ext cx="90755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en-US" sz="1400" b="1" dirty="0">
                <a:solidFill>
                  <a:schemeClr val="tx1"/>
                </a:solidFill>
              </a:rPr>
              <a:t>ICA Client</a:t>
            </a:r>
          </a:p>
        </p:txBody>
      </p:sp>
      <p:sp>
        <p:nvSpPr>
          <p:cNvPr id="240" name="Rounded Rectangle 239"/>
          <p:cNvSpPr/>
          <p:nvPr/>
        </p:nvSpPr>
        <p:spPr>
          <a:xfrm>
            <a:off x="3857439" y="1502373"/>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41" name="TextBox 240"/>
          <p:cNvSpPr txBox="1"/>
          <p:nvPr/>
        </p:nvSpPr>
        <p:spPr>
          <a:xfrm>
            <a:off x="3339383" y="1017821"/>
            <a:ext cx="1960279"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gn="ctr">
              <a:defRPr/>
            </a:pPr>
            <a:r>
              <a:rPr lang="en-US" sz="1400" b="1" dirty="0">
                <a:solidFill>
                  <a:schemeClr val="tx1"/>
                </a:solidFill>
              </a:rPr>
              <a:t>Desktop Delivery Controller</a:t>
            </a:r>
          </a:p>
        </p:txBody>
      </p:sp>
      <p:pic>
        <p:nvPicPr>
          <p:cNvPr id="15390" name="Picture 24" descr="DesktopServer_icon"/>
          <p:cNvPicPr>
            <a:picLocks noChangeAspect="1" noChangeArrowheads="1"/>
          </p:cNvPicPr>
          <p:nvPr/>
        </p:nvPicPr>
        <p:blipFill>
          <a:blip r:embed="rId5" cstate="print">
            <a:lum bright="-6000" contrast="6000"/>
          </a:blip>
          <a:srcRect/>
          <a:stretch>
            <a:fillRect/>
          </a:stretch>
        </p:blipFill>
        <p:spPr bwMode="auto">
          <a:xfrm>
            <a:off x="3878876" y="1494437"/>
            <a:ext cx="825318" cy="1227137"/>
          </a:xfrm>
          <a:prstGeom prst="rect">
            <a:avLst/>
          </a:prstGeom>
          <a:noFill/>
          <a:ln w="9525">
            <a:noFill/>
            <a:miter lim="800000"/>
            <a:headEnd/>
            <a:tailEnd/>
          </a:ln>
        </p:spPr>
      </p:pic>
      <p:sp>
        <p:nvSpPr>
          <p:cNvPr id="244" name="TextBox 243"/>
          <p:cNvSpPr txBox="1"/>
          <p:nvPr/>
        </p:nvSpPr>
        <p:spPr>
          <a:xfrm>
            <a:off x="3714527" y="4366552"/>
            <a:ext cx="1225472"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a:solidFill>
                  <a:schemeClr val="tx1"/>
                </a:solidFill>
              </a:rPr>
              <a:t>Access Gateway</a:t>
            </a:r>
          </a:p>
        </p:txBody>
      </p:sp>
      <p:pic>
        <p:nvPicPr>
          <p:cNvPr id="15392" name="Picture 21" descr="AccessGateway_icon"/>
          <p:cNvPicPr>
            <a:picLocks noChangeAspect="1" noChangeArrowheads="1"/>
          </p:cNvPicPr>
          <p:nvPr/>
        </p:nvPicPr>
        <p:blipFill>
          <a:blip r:embed="rId6" cstate="print">
            <a:lum bright="-6000" contrast="6000"/>
          </a:blip>
          <a:srcRect/>
          <a:stretch>
            <a:fillRect/>
          </a:stretch>
        </p:blipFill>
        <p:spPr bwMode="auto">
          <a:xfrm>
            <a:off x="3930086" y="3369273"/>
            <a:ext cx="765772" cy="1163638"/>
          </a:xfrm>
          <a:prstGeom prst="rect">
            <a:avLst/>
          </a:prstGeom>
          <a:noFill/>
          <a:ln w="9525">
            <a:noFill/>
            <a:miter lim="800000"/>
            <a:headEnd/>
            <a:tailEnd/>
          </a:ln>
        </p:spPr>
      </p:pic>
      <p:cxnSp>
        <p:nvCxnSpPr>
          <p:cNvPr id="246" name="Straight Connector 245"/>
          <p:cNvCxnSpPr>
            <a:stCxn id="5" idx="3"/>
            <a:endCxn id="240" idx="1"/>
          </p:cNvCxnSpPr>
          <p:nvPr/>
        </p:nvCxnSpPr>
        <p:spPr>
          <a:xfrm flipV="1">
            <a:off x="1828086" y="2073873"/>
            <a:ext cx="2029353" cy="1752600"/>
          </a:xfrm>
          <a:prstGeom prst="line">
            <a:avLst/>
          </a:prstGeom>
          <a:ln w="5715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1" name="Group 252"/>
          <p:cNvGrpSpPr>
            <a:grpSpLocks/>
          </p:cNvGrpSpPr>
          <p:nvPr/>
        </p:nvGrpSpPr>
        <p:grpSpPr bwMode="auto">
          <a:xfrm>
            <a:off x="1113525" y="3407373"/>
            <a:ext cx="628814" cy="762000"/>
            <a:chOff x="2895600" y="5334000"/>
            <a:chExt cx="838200" cy="762000"/>
          </a:xfrm>
        </p:grpSpPr>
        <p:grpSp>
          <p:nvGrpSpPr>
            <p:cNvPr id="42" name="Group 251"/>
            <p:cNvGrpSpPr>
              <a:grpSpLocks/>
            </p:cNvGrpSpPr>
            <p:nvPr/>
          </p:nvGrpSpPr>
          <p:grpSpPr bwMode="auto">
            <a:xfrm>
              <a:off x="3048004" y="5333980"/>
              <a:ext cx="685800" cy="762008"/>
              <a:chOff x="6248405" y="5029180"/>
              <a:chExt cx="685800" cy="762008"/>
            </a:xfrm>
          </p:grpSpPr>
          <p:grpSp>
            <p:nvGrpSpPr>
              <p:cNvPr id="43" name="Group 182"/>
              <p:cNvGrpSpPr>
                <a:grpSpLocks/>
              </p:cNvGrpSpPr>
              <p:nvPr/>
            </p:nvGrpSpPr>
            <p:grpSpPr bwMode="auto">
              <a:xfrm>
                <a:off x="6248405" y="5486389"/>
                <a:ext cx="685800" cy="304799"/>
                <a:chOff x="3024" y="2638"/>
                <a:chExt cx="774" cy="376"/>
              </a:xfrm>
            </p:grpSpPr>
            <p:sp>
              <p:nvSpPr>
                <p:cNvPr id="15664" name="Freeform 183"/>
                <p:cNvSpPr>
                  <a:spLocks/>
                </p:cNvSpPr>
                <p:nvPr/>
              </p:nvSpPr>
              <p:spPr bwMode="auto">
                <a:xfrm>
                  <a:off x="3026" y="2720"/>
                  <a:ext cx="447" cy="289"/>
                </a:xfrm>
                <a:custGeom>
                  <a:avLst/>
                  <a:gdLst>
                    <a:gd name="T0" fmla="*/ 0 w 447"/>
                    <a:gd name="T1" fmla="*/ 0 h 289"/>
                    <a:gd name="T2" fmla="*/ 0 w 447"/>
                    <a:gd name="T3" fmla="*/ 147 h 289"/>
                    <a:gd name="T4" fmla="*/ 447 w 447"/>
                    <a:gd name="T5" fmla="*/ 289 h 289"/>
                    <a:gd name="T6" fmla="*/ 447 w 447"/>
                    <a:gd name="T7" fmla="*/ 140 h 289"/>
                    <a:gd name="T8" fmla="*/ 0 w 447"/>
                    <a:gd name="T9" fmla="*/ 0 h 289"/>
                    <a:gd name="T10" fmla="*/ 0 60000 65536"/>
                    <a:gd name="T11" fmla="*/ 0 60000 65536"/>
                    <a:gd name="T12" fmla="*/ 0 60000 65536"/>
                    <a:gd name="T13" fmla="*/ 0 60000 65536"/>
                    <a:gd name="T14" fmla="*/ 0 60000 65536"/>
                    <a:gd name="T15" fmla="*/ 0 w 447"/>
                    <a:gd name="T16" fmla="*/ 0 h 289"/>
                    <a:gd name="T17" fmla="*/ 447 w 447"/>
                    <a:gd name="T18" fmla="*/ 289 h 289"/>
                  </a:gdLst>
                  <a:ahLst/>
                  <a:cxnLst>
                    <a:cxn ang="T10">
                      <a:pos x="T0" y="T1"/>
                    </a:cxn>
                    <a:cxn ang="T11">
                      <a:pos x="T2" y="T3"/>
                    </a:cxn>
                    <a:cxn ang="T12">
                      <a:pos x="T4" y="T5"/>
                    </a:cxn>
                    <a:cxn ang="T13">
                      <a:pos x="T6" y="T7"/>
                    </a:cxn>
                    <a:cxn ang="T14">
                      <a:pos x="T8" y="T9"/>
                    </a:cxn>
                  </a:cxnLst>
                  <a:rect l="T15" t="T16" r="T17" b="T18"/>
                  <a:pathLst>
                    <a:path w="447" h="289">
                      <a:moveTo>
                        <a:pt x="0" y="0"/>
                      </a:moveTo>
                      <a:lnTo>
                        <a:pt x="0" y="147"/>
                      </a:lnTo>
                      <a:lnTo>
                        <a:pt x="447" y="289"/>
                      </a:lnTo>
                      <a:lnTo>
                        <a:pt x="447" y="140"/>
                      </a:lnTo>
                      <a:lnTo>
                        <a:pt x="0" y="0"/>
                      </a:lnTo>
                      <a:close/>
                    </a:path>
                  </a:pathLst>
                </a:custGeom>
                <a:solidFill>
                  <a:srgbClr val="646C89"/>
                </a:solidFill>
                <a:ln w="9525">
                  <a:noFill/>
                  <a:round/>
                  <a:headEnd/>
                  <a:tailEnd/>
                </a:ln>
              </p:spPr>
              <p:txBody>
                <a:bodyPr/>
                <a:lstStyle/>
                <a:p>
                  <a:endParaRPr lang="zh-TW" altLang="en-US"/>
                </a:p>
              </p:txBody>
            </p:sp>
            <p:sp>
              <p:nvSpPr>
                <p:cNvPr id="15665" name="Freeform 184"/>
                <p:cNvSpPr>
                  <a:spLocks/>
                </p:cNvSpPr>
                <p:nvPr/>
              </p:nvSpPr>
              <p:spPr bwMode="auto">
                <a:xfrm>
                  <a:off x="3033" y="2737"/>
                  <a:ext cx="432" cy="258"/>
                </a:xfrm>
                <a:custGeom>
                  <a:avLst/>
                  <a:gdLst>
                    <a:gd name="T0" fmla="*/ 0 w 432"/>
                    <a:gd name="T1" fmla="*/ 0 h 258"/>
                    <a:gd name="T2" fmla="*/ 0 w 432"/>
                    <a:gd name="T3" fmla="*/ 121 h 258"/>
                    <a:gd name="T4" fmla="*/ 432 w 432"/>
                    <a:gd name="T5" fmla="*/ 258 h 258"/>
                    <a:gd name="T6" fmla="*/ 432 w 432"/>
                    <a:gd name="T7" fmla="*/ 135 h 258"/>
                    <a:gd name="T8" fmla="*/ 0 w 432"/>
                    <a:gd name="T9" fmla="*/ 0 h 258"/>
                    <a:gd name="T10" fmla="*/ 0 60000 65536"/>
                    <a:gd name="T11" fmla="*/ 0 60000 65536"/>
                    <a:gd name="T12" fmla="*/ 0 60000 65536"/>
                    <a:gd name="T13" fmla="*/ 0 60000 65536"/>
                    <a:gd name="T14" fmla="*/ 0 60000 65536"/>
                    <a:gd name="T15" fmla="*/ 0 w 432"/>
                    <a:gd name="T16" fmla="*/ 0 h 258"/>
                    <a:gd name="T17" fmla="*/ 432 w 432"/>
                    <a:gd name="T18" fmla="*/ 258 h 258"/>
                  </a:gdLst>
                  <a:ahLst/>
                  <a:cxnLst>
                    <a:cxn ang="T10">
                      <a:pos x="T0" y="T1"/>
                    </a:cxn>
                    <a:cxn ang="T11">
                      <a:pos x="T2" y="T3"/>
                    </a:cxn>
                    <a:cxn ang="T12">
                      <a:pos x="T4" y="T5"/>
                    </a:cxn>
                    <a:cxn ang="T13">
                      <a:pos x="T6" y="T7"/>
                    </a:cxn>
                    <a:cxn ang="T14">
                      <a:pos x="T8" y="T9"/>
                    </a:cxn>
                  </a:cxnLst>
                  <a:rect l="T15" t="T16" r="T17" b="T18"/>
                  <a:pathLst>
                    <a:path w="432" h="258">
                      <a:moveTo>
                        <a:pt x="0" y="0"/>
                      </a:moveTo>
                      <a:lnTo>
                        <a:pt x="0" y="121"/>
                      </a:lnTo>
                      <a:lnTo>
                        <a:pt x="432" y="258"/>
                      </a:lnTo>
                      <a:lnTo>
                        <a:pt x="432" y="135"/>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15666" name="Freeform 185"/>
                <p:cNvSpPr>
                  <a:spLocks/>
                </p:cNvSpPr>
                <p:nvPr/>
              </p:nvSpPr>
              <p:spPr bwMode="auto">
                <a:xfrm>
                  <a:off x="3473" y="2782"/>
                  <a:ext cx="321" cy="229"/>
                </a:xfrm>
                <a:custGeom>
                  <a:avLst/>
                  <a:gdLst>
                    <a:gd name="T0" fmla="*/ 0 w 321"/>
                    <a:gd name="T1" fmla="*/ 78 h 229"/>
                    <a:gd name="T2" fmla="*/ 0 w 321"/>
                    <a:gd name="T3" fmla="*/ 229 h 229"/>
                    <a:gd name="T4" fmla="*/ 321 w 321"/>
                    <a:gd name="T5" fmla="*/ 149 h 229"/>
                    <a:gd name="T6" fmla="*/ 321 w 321"/>
                    <a:gd name="T7" fmla="*/ 0 h 229"/>
                    <a:gd name="T8" fmla="*/ 0 w 321"/>
                    <a:gd name="T9" fmla="*/ 78 h 229"/>
                    <a:gd name="T10" fmla="*/ 0 60000 65536"/>
                    <a:gd name="T11" fmla="*/ 0 60000 65536"/>
                    <a:gd name="T12" fmla="*/ 0 60000 65536"/>
                    <a:gd name="T13" fmla="*/ 0 60000 65536"/>
                    <a:gd name="T14" fmla="*/ 0 60000 65536"/>
                    <a:gd name="T15" fmla="*/ 0 w 321"/>
                    <a:gd name="T16" fmla="*/ 0 h 229"/>
                    <a:gd name="T17" fmla="*/ 321 w 321"/>
                    <a:gd name="T18" fmla="*/ 229 h 229"/>
                  </a:gdLst>
                  <a:ahLst/>
                  <a:cxnLst>
                    <a:cxn ang="T10">
                      <a:pos x="T0" y="T1"/>
                    </a:cxn>
                    <a:cxn ang="T11">
                      <a:pos x="T2" y="T3"/>
                    </a:cxn>
                    <a:cxn ang="T12">
                      <a:pos x="T4" y="T5"/>
                    </a:cxn>
                    <a:cxn ang="T13">
                      <a:pos x="T6" y="T7"/>
                    </a:cxn>
                    <a:cxn ang="T14">
                      <a:pos x="T8" y="T9"/>
                    </a:cxn>
                  </a:cxnLst>
                  <a:rect l="T15" t="T16" r="T17" b="T18"/>
                  <a:pathLst>
                    <a:path w="321" h="229">
                      <a:moveTo>
                        <a:pt x="0" y="78"/>
                      </a:moveTo>
                      <a:lnTo>
                        <a:pt x="0" y="229"/>
                      </a:lnTo>
                      <a:lnTo>
                        <a:pt x="321" y="149"/>
                      </a:lnTo>
                      <a:lnTo>
                        <a:pt x="321" y="0"/>
                      </a:lnTo>
                      <a:lnTo>
                        <a:pt x="0" y="78"/>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15667" name="Freeform 186"/>
                <p:cNvSpPr>
                  <a:spLocks/>
                </p:cNvSpPr>
                <p:nvPr/>
              </p:nvSpPr>
              <p:spPr bwMode="auto">
                <a:xfrm>
                  <a:off x="3026" y="2642"/>
                  <a:ext cx="768" cy="218"/>
                </a:xfrm>
                <a:custGeom>
                  <a:avLst/>
                  <a:gdLst>
                    <a:gd name="T0" fmla="*/ 0 w 768"/>
                    <a:gd name="T1" fmla="*/ 78 h 218"/>
                    <a:gd name="T2" fmla="*/ 324 w 768"/>
                    <a:gd name="T3" fmla="*/ 0 h 218"/>
                    <a:gd name="T4" fmla="*/ 768 w 768"/>
                    <a:gd name="T5" fmla="*/ 140 h 218"/>
                    <a:gd name="T6" fmla="*/ 447 w 768"/>
                    <a:gd name="T7" fmla="*/ 218 h 218"/>
                    <a:gd name="T8" fmla="*/ 0 w 768"/>
                    <a:gd name="T9" fmla="*/ 78 h 218"/>
                    <a:gd name="T10" fmla="*/ 0 60000 65536"/>
                    <a:gd name="T11" fmla="*/ 0 60000 65536"/>
                    <a:gd name="T12" fmla="*/ 0 60000 65536"/>
                    <a:gd name="T13" fmla="*/ 0 60000 65536"/>
                    <a:gd name="T14" fmla="*/ 0 60000 65536"/>
                    <a:gd name="T15" fmla="*/ 0 w 768"/>
                    <a:gd name="T16" fmla="*/ 0 h 218"/>
                    <a:gd name="T17" fmla="*/ 768 w 768"/>
                    <a:gd name="T18" fmla="*/ 218 h 218"/>
                  </a:gdLst>
                  <a:ahLst/>
                  <a:cxnLst>
                    <a:cxn ang="T10">
                      <a:pos x="T0" y="T1"/>
                    </a:cxn>
                    <a:cxn ang="T11">
                      <a:pos x="T2" y="T3"/>
                    </a:cxn>
                    <a:cxn ang="T12">
                      <a:pos x="T4" y="T5"/>
                    </a:cxn>
                    <a:cxn ang="T13">
                      <a:pos x="T6" y="T7"/>
                    </a:cxn>
                    <a:cxn ang="T14">
                      <a:pos x="T8" y="T9"/>
                    </a:cxn>
                  </a:cxnLst>
                  <a:rect l="T15" t="T16" r="T17" b="T18"/>
                  <a:pathLst>
                    <a:path w="768" h="218">
                      <a:moveTo>
                        <a:pt x="0" y="78"/>
                      </a:moveTo>
                      <a:lnTo>
                        <a:pt x="324" y="0"/>
                      </a:lnTo>
                      <a:lnTo>
                        <a:pt x="768" y="140"/>
                      </a:lnTo>
                      <a:lnTo>
                        <a:pt x="447" y="218"/>
                      </a:lnTo>
                      <a:lnTo>
                        <a:pt x="0" y="78"/>
                      </a:lnTo>
                      <a:close/>
                    </a:path>
                  </a:pathLst>
                </a:custGeom>
                <a:gradFill rotWithShape="1">
                  <a:gsLst>
                    <a:gs pos="0">
                      <a:srgbClr val="C0C1C6"/>
                    </a:gs>
                    <a:gs pos="100000">
                      <a:srgbClr val="DFE0E5"/>
                    </a:gs>
                  </a:gsLst>
                  <a:lin ang="5400000" scaled="1"/>
                </a:gradFill>
                <a:ln w="9525">
                  <a:noFill/>
                  <a:round/>
                  <a:headEnd/>
                  <a:tailEnd/>
                </a:ln>
              </p:spPr>
              <p:txBody>
                <a:bodyPr/>
                <a:lstStyle/>
                <a:p>
                  <a:endParaRPr lang="zh-TW" altLang="en-US"/>
                </a:p>
              </p:txBody>
            </p:sp>
            <p:sp>
              <p:nvSpPr>
                <p:cNvPr id="15668" name="Freeform 187"/>
                <p:cNvSpPr>
                  <a:spLocks/>
                </p:cNvSpPr>
                <p:nvPr/>
              </p:nvSpPr>
              <p:spPr bwMode="auto">
                <a:xfrm>
                  <a:off x="3194" y="2808"/>
                  <a:ext cx="83" cy="104"/>
                </a:xfrm>
                <a:custGeom>
                  <a:avLst/>
                  <a:gdLst>
                    <a:gd name="T0" fmla="*/ 32927 w 35"/>
                    <a:gd name="T1" fmla="*/ 19318 h 44"/>
                    <a:gd name="T2" fmla="*/ 21151 w 35"/>
                    <a:gd name="T3" fmla="*/ 42047 h 44"/>
                    <a:gd name="T4" fmla="*/ 2092 w 35"/>
                    <a:gd name="T5" fmla="*/ 23532 h 44"/>
                    <a:gd name="T6" fmla="*/ 13121 w 35"/>
                    <a:gd name="T7" fmla="*/ 872 h 44"/>
                    <a:gd name="T8" fmla="*/ 32927 w 35"/>
                    <a:gd name="T9" fmla="*/ 19318 h 44"/>
                    <a:gd name="T10" fmla="*/ 0 60000 65536"/>
                    <a:gd name="T11" fmla="*/ 0 60000 65536"/>
                    <a:gd name="T12" fmla="*/ 0 60000 65536"/>
                    <a:gd name="T13" fmla="*/ 0 60000 65536"/>
                    <a:gd name="T14" fmla="*/ 0 60000 65536"/>
                    <a:gd name="T15" fmla="*/ 0 w 35"/>
                    <a:gd name="T16" fmla="*/ 0 h 44"/>
                    <a:gd name="T17" fmla="*/ 35 w 35"/>
                    <a:gd name="T18" fmla="*/ 44 h 44"/>
                  </a:gdLst>
                  <a:ahLst/>
                  <a:cxnLst>
                    <a:cxn ang="T10">
                      <a:pos x="T0" y="T1"/>
                    </a:cxn>
                    <a:cxn ang="T11">
                      <a:pos x="T2" y="T3"/>
                    </a:cxn>
                    <a:cxn ang="T12">
                      <a:pos x="T4" y="T5"/>
                    </a:cxn>
                    <a:cxn ang="T13">
                      <a:pos x="T6" y="T7"/>
                    </a:cxn>
                    <a:cxn ang="T14">
                      <a:pos x="T8" y="T9"/>
                    </a:cxn>
                  </a:cxnLst>
                  <a:rect l="T15" t="T16" r="T17" b="T18"/>
                  <a:pathLst>
                    <a:path w="35" h="44">
                      <a:moveTo>
                        <a:pt x="33" y="20"/>
                      </a:moveTo>
                      <a:cubicBezTo>
                        <a:pt x="35" y="32"/>
                        <a:pt x="30" y="42"/>
                        <a:pt x="21" y="43"/>
                      </a:cubicBezTo>
                      <a:cubicBezTo>
                        <a:pt x="13" y="44"/>
                        <a:pt x="4" y="36"/>
                        <a:pt x="2" y="24"/>
                      </a:cubicBezTo>
                      <a:cubicBezTo>
                        <a:pt x="0" y="12"/>
                        <a:pt x="5" y="2"/>
                        <a:pt x="13" y="1"/>
                      </a:cubicBezTo>
                      <a:cubicBezTo>
                        <a:pt x="22" y="0"/>
                        <a:pt x="31" y="8"/>
                        <a:pt x="33" y="20"/>
                      </a:cubicBezTo>
                      <a:close/>
                    </a:path>
                  </a:pathLst>
                </a:custGeom>
                <a:solidFill>
                  <a:srgbClr val="363B49"/>
                </a:solidFill>
                <a:ln w="9525">
                  <a:noFill/>
                  <a:round/>
                  <a:headEnd/>
                  <a:tailEnd/>
                </a:ln>
              </p:spPr>
              <p:txBody>
                <a:bodyPr/>
                <a:lstStyle/>
                <a:p>
                  <a:endParaRPr lang="zh-TW" altLang="en-US"/>
                </a:p>
              </p:txBody>
            </p:sp>
            <p:sp>
              <p:nvSpPr>
                <p:cNvPr id="15669" name="Freeform 188"/>
                <p:cNvSpPr>
                  <a:spLocks/>
                </p:cNvSpPr>
                <p:nvPr/>
              </p:nvSpPr>
              <p:spPr bwMode="auto">
                <a:xfrm>
                  <a:off x="3203" y="2820"/>
                  <a:ext cx="64" cy="80"/>
                </a:xfrm>
                <a:custGeom>
                  <a:avLst/>
                  <a:gdLst>
                    <a:gd name="T0" fmla="*/ 24839 w 27"/>
                    <a:gd name="T1" fmla="*/ 13913 h 34"/>
                    <a:gd name="T2" fmla="*/ 15941 w 27"/>
                    <a:gd name="T3" fmla="*/ 31235 h 34"/>
                    <a:gd name="T4" fmla="*/ 877 w 27"/>
                    <a:gd name="T5" fmla="*/ 17965 h 34"/>
                    <a:gd name="T6" fmla="*/ 10107 w 27"/>
                    <a:gd name="T7" fmla="*/ 859 h 34"/>
                    <a:gd name="T8" fmla="*/ 24839 w 27"/>
                    <a:gd name="T9" fmla="*/ 13913 h 34"/>
                    <a:gd name="T10" fmla="*/ 0 60000 65536"/>
                    <a:gd name="T11" fmla="*/ 0 60000 65536"/>
                    <a:gd name="T12" fmla="*/ 0 60000 65536"/>
                    <a:gd name="T13" fmla="*/ 0 60000 65536"/>
                    <a:gd name="T14" fmla="*/ 0 60000 65536"/>
                    <a:gd name="T15" fmla="*/ 0 w 27"/>
                    <a:gd name="T16" fmla="*/ 0 h 34"/>
                    <a:gd name="T17" fmla="*/ 27 w 27"/>
                    <a:gd name="T18" fmla="*/ 34 h 34"/>
                  </a:gdLst>
                  <a:ahLst/>
                  <a:cxnLst>
                    <a:cxn ang="T10">
                      <a:pos x="T0" y="T1"/>
                    </a:cxn>
                    <a:cxn ang="T11">
                      <a:pos x="T2" y="T3"/>
                    </a:cxn>
                    <a:cxn ang="T12">
                      <a:pos x="T4" y="T5"/>
                    </a:cxn>
                    <a:cxn ang="T13">
                      <a:pos x="T6" y="T7"/>
                    </a:cxn>
                    <a:cxn ang="T14">
                      <a:pos x="T8" y="T9"/>
                    </a:cxn>
                  </a:cxnLst>
                  <a:rect l="T15" t="T16" r="T17" b="T18"/>
                  <a:pathLst>
                    <a:path w="27" h="34">
                      <a:moveTo>
                        <a:pt x="25" y="15"/>
                      </a:moveTo>
                      <a:cubicBezTo>
                        <a:pt x="27" y="25"/>
                        <a:pt x="23" y="33"/>
                        <a:pt x="16" y="33"/>
                      </a:cubicBezTo>
                      <a:cubicBezTo>
                        <a:pt x="10" y="34"/>
                        <a:pt x="3" y="28"/>
                        <a:pt x="1" y="19"/>
                      </a:cubicBezTo>
                      <a:cubicBezTo>
                        <a:pt x="0" y="10"/>
                        <a:pt x="4" y="2"/>
                        <a:pt x="10" y="1"/>
                      </a:cubicBezTo>
                      <a:cubicBezTo>
                        <a:pt x="17" y="0"/>
                        <a:pt x="24" y="6"/>
                        <a:pt x="25" y="15"/>
                      </a:cubicBezTo>
                      <a:close/>
                    </a:path>
                  </a:pathLst>
                </a:custGeom>
                <a:solidFill>
                  <a:srgbClr val="DFE0E5"/>
                </a:solidFill>
                <a:ln w="9525">
                  <a:noFill/>
                  <a:round/>
                  <a:headEnd/>
                  <a:tailEnd/>
                </a:ln>
              </p:spPr>
              <p:txBody>
                <a:bodyPr/>
                <a:lstStyle/>
                <a:p>
                  <a:endParaRPr lang="zh-TW" altLang="en-US"/>
                </a:p>
              </p:txBody>
            </p:sp>
            <p:sp>
              <p:nvSpPr>
                <p:cNvPr id="15670" name="Freeform 189"/>
                <p:cNvSpPr>
                  <a:spLocks/>
                </p:cNvSpPr>
                <p:nvPr/>
              </p:nvSpPr>
              <p:spPr bwMode="auto">
                <a:xfrm>
                  <a:off x="3206" y="2855"/>
                  <a:ext cx="61" cy="48"/>
                </a:xfrm>
                <a:custGeom>
                  <a:avLst/>
                  <a:gdLst>
                    <a:gd name="T0" fmla="*/ 13641 w 26"/>
                    <a:gd name="T1" fmla="*/ 19670 h 20"/>
                    <a:gd name="T2" fmla="*/ 0 w 26"/>
                    <a:gd name="T3" fmla="*/ 4620 h 20"/>
                    <a:gd name="T4" fmla="*/ 854 w 26"/>
                    <a:gd name="T5" fmla="*/ 4620 h 20"/>
                    <a:gd name="T6" fmla="*/ 14851 w 26"/>
                    <a:gd name="T7" fmla="*/ 21041 h 20"/>
                    <a:gd name="T8" fmla="*/ 21815 w 26"/>
                    <a:gd name="T9" fmla="*/ 967 h 20"/>
                    <a:gd name="T10" fmla="*/ 21815 w 26"/>
                    <a:gd name="T11" fmla="*/ 0 h 20"/>
                    <a:gd name="T12" fmla="*/ 13641 w 26"/>
                    <a:gd name="T13" fmla="*/ 19670 h 20"/>
                    <a:gd name="T14" fmla="*/ 0 60000 65536"/>
                    <a:gd name="T15" fmla="*/ 0 60000 65536"/>
                    <a:gd name="T16" fmla="*/ 0 60000 65536"/>
                    <a:gd name="T17" fmla="*/ 0 60000 65536"/>
                    <a:gd name="T18" fmla="*/ 0 60000 65536"/>
                    <a:gd name="T19" fmla="*/ 0 60000 65536"/>
                    <a:gd name="T20" fmla="*/ 0 60000 65536"/>
                    <a:gd name="T21" fmla="*/ 0 w 26"/>
                    <a:gd name="T22" fmla="*/ 0 h 20"/>
                    <a:gd name="T23" fmla="*/ 26 w 26"/>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0">
                      <a:moveTo>
                        <a:pt x="15" y="18"/>
                      </a:moveTo>
                      <a:cubicBezTo>
                        <a:pt x="9" y="19"/>
                        <a:pt x="2" y="12"/>
                        <a:pt x="0" y="4"/>
                      </a:cubicBezTo>
                      <a:cubicBezTo>
                        <a:pt x="0" y="4"/>
                        <a:pt x="0" y="4"/>
                        <a:pt x="1" y="4"/>
                      </a:cubicBezTo>
                      <a:cubicBezTo>
                        <a:pt x="2" y="13"/>
                        <a:pt x="9" y="20"/>
                        <a:pt x="16" y="19"/>
                      </a:cubicBezTo>
                      <a:cubicBezTo>
                        <a:pt x="22" y="18"/>
                        <a:pt x="26" y="10"/>
                        <a:pt x="24" y="1"/>
                      </a:cubicBezTo>
                      <a:cubicBezTo>
                        <a:pt x="24" y="1"/>
                        <a:pt x="24" y="1"/>
                        <a:pt x="24" y="0"/>
                      </a:cubicBezTo>
                      <a:cubicBezTo>
                        <a:pt x="26" y="9"/>
                        <a:pt x="22" y="17"/>
                        <a:pt x="15" y="18"/>
                      </a:cubicBezTo>
                      <a:close/>
                    </a:path>
                  </a:pathLst>
                </a:custGeom>
                <a:solidFill>
                  <a:srgbClr val="A6ACBE"/>
                </a:solidFill>
                <a:ln w="9525">
                  <a:noFill/>
                  <a:round/>
                  <a:headEnd/>
                  <a:tailEnd/>
                </a:ln>
              </p:spPr>
              <p:txBody>
                <a:bodyPr/>
                <a:lstStyle/>
                <a:p>
                  <a:endParaRPr lang="zh-TW" altLang="en-US"/>
                </a:p>
              </p:txBody>
            </p:sp>
            <p:sp>
              <p:nvSpPr>
                <p:cNvPr id="15671" name="Freeform 190"/>
                <p:cNvSpPr>
                  <a:spLocks/>
                </p:cNvSpPr>
                <p:nvPr/>
              </p:nvSpPr>
              <p:spPr bwMode="auto">
                <a:xfrm>
                  <a:off x="3203" y="2817"/>
                  <a:ext cx="59" cy="48"/>
                </a:xfrm>
                <a:custGeom>
                  <a:avLst/>
                  <a:gdLst>
                    <a:gd name="T0" fmla="*/ 9898 w 25"/>
                    <a:gd name="T1" fmla="*/ 2321 h 20"/>
                    <a:gd name="T2" fmla="*/ 24015 w 25"/>
                    <a:gd name="T3" fmla="*/ 17350 h 20"/>
                    <a:gd name="T4" fmla="*/ 24015 w 25"/>
                    <a:gd name="T5" fmla="*/ 17350 h 20"/>
                    <a:gd name="T6" fmla="*/ 9898 w 25"/>
                    <a:gd name="T7" fmla="*/ 967 h 20"/>
                    <a:gd name="T8" fmla="*/ 868 w 25"/>
                    <a:gd name="T9" fmla="*/ 21041 h 20"/>
                    <a:gd name="T10" fmla="*/ 868 w 25"/>
                    <a:gd name="T11" fmla="*/ 21970 h 20"/>
                    <a:gd name="T12" fmla="*/ 9898 w 25"/>
                    <a:gd name="T13" fmla="*/ 2321 h 20"/>
                    <a:gd name="T14" fmla="*/ 0 60000 65536"/>
                    <a:gd name="T15" fmla="*/ 0 60000 65536"/>
                    <a:gd name="T16" fmla="*/ 0 60000 65536"/>
                    <a:gd name="T17" fmla="*/ 0 60000 65536"/>
                    <a:gd name="T18" fmla="*/ 0 60000 65536"/>
                    <a:gd name="T19" fmla="*/ 0 60000 65536"/>
                    <a:gd name="T20" fmla="*/ 0 60000 65536"/>
                    <a:gd name="T21" fmla="*/ 0 w 25"/>
                    <a:gd name="T22" fmla="*/ 0 h 20"/>
                    <a:gd name="T23" fmla="*/ 25 w 25"/>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20">
                      <a:moveTo>
                        <a:pt x="10" y="2"/>
                      </a:moveTo>
                      <a:cubicBezTo>
                        <a:pt x="17" y="2"/>
                        <a:pt x="23" y="8"/>
                        <a:pt x="25" y="16"/>
                      </a:cubicBezTo>
                      <a:cubicBezTo>
                        <a:pt x="25" y="16"/>
                        <a:pt x="25" y="16"/>
                        <a:pt x="25" y="16"/>
                      </a:cubicBezTo>
                      <a:cubicBezTo>
                        <a:pt x="23" y="7"/>
                        <a:pt x="17" y="0"/>
                        <a:pt x="10" y="1"/>
                      </a:cubicBezTo>
                      <a:cubicBezTo>
                        <a:pt x="4" y="2"/>
                        <a:pt x="0" y="10"/>
                        <a:pt x="1" y="19"/>
                      </a:cubicBezTo>
                      <a:cubicBezTo>
                        <a:pt x="1" y="19"/>
                        <a:pt x="1" y="19"/>
                        <a:pt x="1" y="20"/>
                      </a:cubicBezTo>
                      <a:cubicBezTo>
                        <a:pt x="0" y="11"/>
                        <a:pt x="4" y="3"/>
                        <a:pt x="10" y="2"/>
                      </a:cubicBezTo>
                      <a:close/>
                    </a:path>
                  </a:pathLst>
                </a:custGeom>
                <a:solidFill>
                  <a:srgbClr val="A6ACBE"/>
                </a:solidFill>
                <a:ln w="9525">
                  <a:noFill/>
                  <a:round/>
                  <a:headEnd/>
                  <a:tailEnd/>
                </a:ln>
              </p:spPr>
              <p:txBody>
                <a:bodyPr/>
                <a:lstStyle/>
                <a:p>
                  <a:endParaRPr lang="zh-TW" altLang="en-US"/>
                </a:p>
              </p:txBody>
            </p:sp>
            <p:sp>
              <p:nvSpPr>
                <p:cNvPr id="15672" name="Freeform 191"/>
                <p:cNvSpPr>
                  <a:spLocks/>
                </p:cNvSpPr>
                <p:nvPr/>
              </p:nvSpPr>
              <p:spPr bwMode="auto">
                <a:xfrm>
                  <a:off x="3218" y="2836"/>
                  <a:ext cx="35" cy="48"/>
                </a:xfrm>
                <a:custGeom>
                  <a:avLst/>
                  <a:gdLst>
                    <a:gd name="T0" fmla="*/ 12451 w 15"/>
                    <a:gd name="T1" fmla="*/ 10121 h 20"/>
                    <a:gd name="T2" fmla="*/ 7889 w 15"/>
                    <a:gd name="T3" fmla="*/ 21041 h 20"/>
                    <a:gd name="T4" fmla="*/ 0 w 15"/>
                    <a:gd name="T5" fmla="*/ 11878 h 20"/>
                    <a:gd name="T6" fmla="*/ 5336 w 15"/>
                    <a:gd name="T7" fmla="*/ 967 h 20"/>
                    <a:gd name="T8" fmla="*/ 12451 w 15"/>
                    <a:gd name="T9" fmla="*/ 10121 h 20"/>
                    <a:gd name="T10" fmla="*/ 0 60000 65536"/>
                    <a:gd name="T11" fmla="*/ 0 60000 65536"/>
                    <a:gd name="T12" fmla="*/ 0 60000 65536"/>
                    <a:gd name="T13" fmla="*/ 0 60000 65536"/>
                    <a:gd name="T14" fmla="*/ 0 60000 65536"/>
                    <a:gd name="T15" fmla="*/ 0 w 15"/>
                    <a:gd name="T16" fmla="*/ 0 h 20"/>
                    <a:gd name="T17" fmla="*/ 15 w 15"/>
                    <a:gd name="T18" fmla="*/ 20 h 20"/>
                  </a:gdLst>
                  <a:ahLst/>
                  <a:cxnLst>
                    <a:cxn ang="T10">
                      <a:pos x="T0" y="T1"/>
                    </a:cxn>
                    <a:cxn ang="T11">
                      <a:pos x="T2" y="T3"/>
                    </a:cxn>
                    <a:cxn ang="T12">
                      <a:pos x="T4" y="T5"/>
                    </a:cxn>
                    <a:cxn ang="T13">
                      <a:pos x="T6" y="T7"/>
                    </a:cxn>
                    <a:cxn ang="T14">
                      <a:pos x="T8" y="T9"/>
                    </a:cxn>
                  </a:cxnLst>
                  <a:rect l="T15" t="T16" r="T17" b="T18"/>
                  <a:pathLst>
                    <a:path w="15" h="20">
                      <a:moveTo>
                        <a:pt x="14" y="9"/>
                      </a:moveTo>
                      <a:cubicBezTo>
                        <a:pt x="15" y="14"/>
                        <a:pt x="13" y="19"/>
                        <a:pt x="9" y="19"/>
                      </a:cubicBezTo>
                      <a:cubicBezTo>
                        <a:pt x="5" y="20"/>
                        <a:pt x="1" y="16"/>
                        <a:pt x="0" y="11"/>
                      </a:cubicBezTo>
                      <a:cubicBezTo>
                        <a:pt x="0" y="6"/>
                        <a:pt x="2" y="1"/>
                        <a:pt x="6" y="1"/>
                      </a:cubicBezTo>
                      <a:cubicBezTo>
                        <a:pt x="9" y="0"/>
                        <a:pt x="13" y="4"/>
                        <a:pt x="14" y="9"/>
                      </a:cubicBezTo>
                      <a:close/>
                    </a:path>
                  </a:pathLst>
                </a:custGeom>
                <a:solidFill>
                  <a:srgbClr val="A0CC3A"/>
                </a:solidFill>
                <a:ln w="9525">
                  <a:noFill/>
                  <a:round/>
                  <a:headEnd/>
                  <a:tailEnd/>
                </a:ln>
              </p:spPr>
              <p:txBody>
                <a:bodyPr/>
                <a:lstStyle/>
                <a:p>
                  <a:endParaRPr lang="zh-TW" altLang="en-US"/>
                </a:p>
              </p:txBody>
            </p:sp>
            <p:sp>
              <p:nvSpPr>
                <p:cNvPr id="15673" name="Freeform 192"/>
                <p:cNvSpPr>
                  <a:spLocks noEditPoints="1"/>
                </p:cNvSpPr>
                <p:nvPr/>
              </p:nvSpPr>
              <p:spPr bwMode="auto">
                <a:xfrm>
                  <a:off x="3215" y="2834"/>
                  <a:ext cx="40" cy="52"/>
                </a:xfrm>
                <a:custGeom>
                  <a:avLst/>
                  <a:gdLst>
                    <a:gd name="T0" fmla="*/ 13275 w 17"/>
                    <a:gd name="T1" fmla="*/ 9956 h 22"/>
                    <a:gd name="T2" fmla="*/ 12412 w 17"/>
                    <a:gd name="T3" fmla="*/ 17789 h 22"/>
                    <a:gd name="T4" fmla="*/ 9534 w 17"/>
                    <a:gd name="T5" fmla="*/ 18514 h 22"/>
                    <a:gd name="T6" fmla="*/ 2021 w 17"/>
                    <a:gd name="T7" fmla="*/ 11513 h 22"/>
                    <a:gd name="T8" fmla="*/ 3532 w 17"/>
                    <a:gd name="T9" fmla="*/ 4871 h 22"/>
                    <a:gd name="T10" fmla="*/ 6412 w 17"/>
                    <a:gd name="T11" fmla="*/ 2971 h 22"/>
                    <a:gd name="T12" fmla="*/ 13275 w 17"/>
                    <a:gd name="T13" fmla="*/ 9956 h 22"/>
                    <a:gd name="T14" fmla="*/ 5642 w 17"/>
                    <a:gd name="T15" fmla="*/ 872 h 22"/>
                    <a:gd name="T16" fmla="*/ 2021 w 17"/>
                    <a:gd name="T17" fmla="*/ 2971 h 22"/>
                    <a:gd name="T18" fmla="*/ 0 w 17"/>
                    <a:gd name="T19" fmla="*/ 11513 h 22"/>
                    <a:gd name="T20" fmla="*/ 9534 w 17"/>
                    <a:gd name="T21" fmla="*/ 20575 h 22"/>
                    <a:gd name="T22" fmla="*/ 13913 w 17"/>
                    <a:gd name="T23" fmla="*/ 18514 h 22"/>
                    <a:gd name="T24" fmla="*/ 15087 w 17"/>
                    <a:gd name="T25" fmla="*/ 9956 h 22"/>
                    <a:gd name="T26" fmla="*/ 5642 w 17"/>
                    <a:gd name="T27" fmla="*/ 872 h 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22"/>
                    <a:gd name="T44" fmla="*/ 17 w 17"/>
                    <a:gd name="T45" fmla="*/ 22 h 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22">
                      <a:moveTo>
                        <a:pt x="14" y="10"/>
                      </a:moveTo>
                      <a:cubicBezTo>
                        <a:pt x="15" y="13"/>
                        <a:pt x="14" y="16"/>
                        <a:pt x="13" y="18"/>
                      </a:cubicBezTo>
                      <a:cubicBezTo>
                        <a:pt x="12" y="19"/>
                        <a:pt x="11" y="19"/>
                        <a:pt x="10" y="19"/>
                      </a:cubicBezTo>
                      <a:cubicBezTo>
                        <a:pt x="7" y="20"/>
                        <a:pt x="3" y="16"/>
                        <a:pt x="2" y="12"/>
                      </a:cubicBezTo>
                      <a:cubicBezTo>
                        <a:pt x="2" y="9"/>
                        <a:pt x="2" y="6"/>
                        <a:pt x="4" y="5"/>
                      </a:cubicBezTo>
                      <a:cubicBezTo>
                        <a:pt x="4" y="3"/>
                        <a:pt x="6" y="3"/>
                        <a:pt x="7" y="3"/>
                      </a:cubicBezTo>
                      <a:cubicBezTo>
                        <a:pt x="10" y="2"/>
                        <a:pt x="13" y="6"/>
                        <a:pt x="14" y="10"/>
                      </a:cubicBezTo>
                      <a:close/>
                      <a:moveTo>
                        <a:pt x="6" y="1"/>
                      </a:moveTo>
                      <a:cubicBezTo>
                        <a:pt x="5" y="1"/>
                        <a:pt x="3" y="2"/>
                        <a:pt x="2" y="3"/>
                      </a:cubicBezTo>
                      <a:cubicBezTo>
                        <a:pt x="0" y="6"/>
                        <a:pt x="0" y="9"/>
                        <a:pt x="0" y="12"/>
                      </a:cubicBezTo>
                      <a:cubicBezTo>
                        <a:pt x="2" y="18"/>
                        <a:pt x="6" y="22"/>
                        <a:pt x="10" y="21"/>
                      </a:cubicBezTo>
                      <a:cubicBezTo>
                        <a:pt x="12" y="21"/>
                        <a:pt x="13" y="20"/>
                        <a:pt x="15" y="19"/>
                      </a:cubicBezTo>
                      <a:cubicBezTo>
                        <a:pt x="16" y="16"/>
                        <a:pt x="17" y="13"/>
                        <a:pt x="16" y="10"/>
                      </a:cubicBezTo>
                      <a:cubicBezTo>
                        <a:pt x="15" y="4"/>
                        <a:pt x="11" y="0"/>
                        <a:pt x="6" y="1"/>
                      </a:cubicBezTo>
                      <a:close/>
                    </a:path>
                  </a:pathLst>
                </a:custGeom>
                <a:solidFill>
                  <a:srgbClr val="646C89"/>
                </a:solidFill>
                <a:ln w="9525">
                  <a:noFill/>
                  <a:round/>
                  <a:headEnd/>
                  <a:tailEnd/>
                </a:ln>
              </p:spPr>
              <p:txBody>
                <a:bodyPr/>
                <a:lstStyle/>
                <a:p>
                  <a:endParaRPr lang="zh-TW" altLang="en-US"/>
                </a:p>
              </p:txBody>
            </p:sp>
            <p:sp>
              <p:nvSpPr>
                <p:cNvPr id="15674" name="Freeform 193"/>
                <p:cNvSpPr>
                  <a:spLocks/>
                </p:cNvSpPr>
                <p:nvPr/>
              </p:nvSpPr>
              <p:spPr bwMode="auto">
                <a:xfrm>
                  <a:off x="3062" y="2798"/>
                  <a:ext cx="16" cy="24"/>
                </a:xfrm>
                <a:custGeom>
                  <a:avLst/>
                  <a:gdLst>
                    <a:gd name="T0" fmla="*/ 5291 w 7"/>
                    <a:gd name="T1" fmla="*/ 5570 h 10"/>
                    <a:gd name="T2" fmla="*/ 2999 w 7"/>
                    <a:gd name="T3" fmla="*/ 11088 h 10"/>
                    <a:gd name="T4" fmla="*/ 0 w 7"/>
                    <a:gd name="T5" fmla="*/ 5570 h 10"/>
                    <a:gd name="T6" fmla="*/ 2315 w 7"/>
                    <a:gd name="T7" fmla="*/ 0 h 10"/>
                    <a:gd name="T8" fmla="*/ 5291 w 7"/>
                    <a:gd name="T9" fmla="*/ 5570 h 10"/>
                    <a:gd name="T10" fmla="*/ 0 60000 65536"/>
                    <a:gd name="T11" fmla="*/ 0 60000 65536"/>
                    <a:gd name="T12" fmla="*/ 0 60000 65536"/>
                    <a:gd name="T13" fmla="*/ 0 60000 65536"/>
                    <a:gd name="T14" fmla="*/ 0 60000 65536"/>
                    <a:gd name="T15" fmla="*/ 0 w 7"/>
                    <a:gd name="T16" fmla="*/ 0 h 10"/>
                    <a:gd name="T17" fmla="*/ 7 w 7"/>
                    <a:gd name="T18" fmla="*/ 10 h 10"/>
                  </a:gdLst>
                  <a:ahLst/>
                  <a:cxnLst>
                    <a:cxn ang="T10">
                      <a:pos x="T0" y="T1"/>
                    </a:cxn>
                    <a:cxn ang="T11">
                      <a:pos x="T2" y="T3"/>
                    </a:cxn>
                    <a:cxn ang="T12">
                      <a:pos x="T4" y="T5"/>
                    </a:cxn>
                    <a:cxn ang="T13">
                      <a:pos x="T6" y="T7"/>
                    </a:cxn>
                    <a:cxn ang="T14">
                      <a:pos x="T8" y="T9"/>
                    </a:cxn>
                  </a:cxnLst>
                  <a:rect l="T15" t="T16" r="T17" b="T18"/>
                  <a:pathLst>
                    <a:path w="7" h="10">
                      <a:moveTo>
                        <a:pt x="7" y="5"/>
                      </a:moveTo>
                      <a:cubicBezTo>
                        <a:pt x="7" y="7"/>
                        <a:pt x="6" y="9"/>
                        <a:pt x="4" y="10"/>
                      </a:cubicBezTo>
                      <a:cubicBezTo>
                        <a:pt x="2" y="10"/>
                        <a:pt x="1" y="8"/>
                        <a:pt x="0" y="5"/>
                      </a:cubicBezTo>
                      <a:cubicBezTo>
                        <a:pt x="0" y="3"/>
                        <a:pt x="1" y="1"/>
                        <a:pt x="3" y="0"/>
                      </a:cubicBezTo>
                      <a:cubicBezTo>
                        <a:pt x="4" y="0"/>
                        <a:pt x="6" y="2"/>
                        <a:pt x="7" y="5"/>
                      </a:cubicBezTo>
                      <a:close/>
                    </a:path>
                  </a:pathLst>
                </a:custGeom>
                <a:solidFill>
                  <a:srgbClr val="A0CC3A"/>
                </a:solidFill>
                <a:ln w="9525">
                  <a:noFill/>
                  <a:round/>
                  <a:headEnd/>
                  <a:tailEnd/>
                </a:ln>
              </p:spPr>
              <p:txBody>
                <a:bodyPr/>
                <a:lstStyle/>
                <a:p>
                  <a:endParaRPr lang="zh-TW" altLang="en-US"/>
                </a:p>
              </p:txBody>
            </p:sp>
            <p:sp>
              <p:nvSpPr>
                <p:cNvPr id="15675" name="Freeform 194"/>
                <p:cNvSpPr>
                  <a:spLocks noEditPoints="1"/>
                </p:cNvSpPr>
                <p:nvPr/>
              </p:nvSpPr>
              <p:spPr bwMode="auto">
                <a:xfrm>
                  <a:off x="3059" y="2796"/>
                  <a:ext cx="22" cy="29"/>
                </a:xfrm>
                <a:custGeom>
                  <a:avLst/>
                  <a:gdLst>
                    <a:gd name="T0" fmla="*/ 8998 w 9"/>
                    <a:gd name="T1" fmla="*/ 7153 h 12"/>
                    <a:gd name="T2" fmla="*/ 7856 w 9"/>
                    <a:gd name="T3" fmla="*/ 10542 h 12"/>
                    <a:gd name="T4" fmla="*/ 6209 w 9"/>
                    <a:gd name="T5" fmla="*/ 11528 h 12"/>
                    <a:gd name="T6" fmla="*/ 2540 w 9"/>
                    <a:gd name="T7" fmla="*/ 7153 h 12"/>
                    <a:gd name="T8" fmla="*/ 3681 w 9"/>
                    <a:gd name="T9" fmla="*/ 3376 h 12"/>
                    <a:gd name="T10" fmla="*/ 5138 w 9"/>
                    <a:gd name="T11" fmla="*/ 2383 h 12"/>
                    <a:gd name="T12" fmla="*/ 8998 w 9"/>
                    <a:gd name="T13" fmla="*/ 7153 h 12"/>
                    <a:gd name="T14" fmla="*/ 3681 w 9"/>
                    <a:gd name="T15" fmla="*/ 0 h 12"/>
                    <a:gd name="T16" fmla="*/ 1039 w 9"/>
                    <a:gd name="T17" fmla="*/ 2383 h 12"/>
                    <a:gd name="T18" fmla="*/ 0 w 9"/>
                    <a:gd name="T19" fmla="*/ 8159 h 12"/>
                    <a:gd name="T20" fmla="*/ 6209 w 9"/>
                    <a:gd name="T21" fmla="*/ 13918 h 12"/>
                    <a:gd name="T22" fmla="*/ 10457 w 9"/>
                    <a:gd name="T23" fmla="*/ 11528 h 12"/>
                    <a:gd name="T24" fmla="*/ 11538 w 9"/>
                    <a:gd name="T25" fmla="*/ 5759 h 12"/>
                    <a:gd name="T26" fmla="*/ 3681 w 9"/>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2"/>
                    <a:gd name="T44" fmla="*/ 9 w 9"/>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2">
                      <a:moveTo>
                        <a:pt x="7" y="6"/>
                      </a:moveTo>
                      <a:cubicBezTo>
                        <a:pt x="7" y="7"/>
                        <a:pt x="7" y="8"/>
                        <a:pt x="6" y="9"/>
                      </a:cubicBezTo>
                      <a:cubicBezTo>
                        <a:pt x="6" y="9"/>
                        <a:pt x="6" y="10"/>
                        <a:pt x="5" y="10"/>
                      </a:cubicBezTo>
                      <a:cubicBezTo>
                        <a:pt x="4" y="10"/>
                        <a:pt x="2" y="8"/>
                        <a:pt x="2" y="6"/>
                      </a:cubicBezTo>
                      <a:cubicBezTo>
                        <a:pt x="2" y="5"/>
                        <a:pt x="2" y="4"/>
                        <a:pt x="3" y="3"/>
                      </a:cubicBezTo>
                      <a:cubicBezTo>
                        <a:pt x="3" y="3"/>
                        <a:pt x="3" y="2"/>
                        <a:pt x="4" y="2"/>
                      </a:cubicBezTo>
                      <a:cubicBezTo>
                        <a:pt x="5" y="2"/>
                        <a:pt x="6" y="4"/>
                        <a:pt x="7" y="6"/>
                      </a:cubicBezTo>
                      <a:close/>
                      <a:moveTo>
                        <a:pt x="3" y="0"/>
                      </a:moveTo>
                      <a:cubicBezTo>
                        <a:pt x="2" y="0"/>
                        <a:pt x="2" y="1"/>
                        <a:pt x="1" y="2"/>
                      </a:cubicBezTo>
                      <a:cubicBezTo>
                        <a:pt x="0" y="3"/>
                        <a:pt x="0" y="5"/>
                        <a:pt x="0" y="7"/>
                      </a:cubicBezTo>
                      <a:cubicBezTo>
                        <a:pt x="1" y="10"/>
                        <a:pt x="3" y="12"/>
                        <a:pt x="5" y="12"/>
                      </a:cubicBezTo>
                      <a:cubicBezTo>
                        <a:pt x="6" y="12"/>
                        <a:pt x="7" y="11"/>
                        <a:pt x="8" y="10"/>
                      </a:cubicBezTo>
                      <a:cubicBezTo>
                        <a:pt x="9" y="9"/>
                        <a:pt x="9" y="7"/>
                        <a:pt x="9" y="5"/>
                      </a:cubicBezTo>
                      <a:cubicBezTo>
                        <a:pt x="8" y="2"/>
                        <a:pt x="6" y="0"/>
                        <a:pt x="3" y="0"/>
                      </a:cubicBezTo>
                      <a:close/>
                    </a:path>
                  </a:pathLst>
                </a:custGeom>
                <a:solidFill>
                  <a:srgbClr val="646C89"/>
                </a:solidFill>
                <a:ln w="9525">
                  <a:noFill/>
                  <a:round/>
                  <a:headEnd/>
                  <a:tailEnd/>
                </a:ln>
              </p:spPr>
              <p:txBody>
                <a:bodyPr/>
                <a:lstStyle/>
                <a:p>
                  <a:endParaRPr lang="zh-TW" altLang="en-US"/>
                </a:p>
              </p:txBody>
            </p:sp>
            <p:sp>
              <p:nvSpPr>
                <p:cNvPr id="15676" name="Freeform 195"/>
                <p:cNvSpPr>
                  <a:spLocks/>
                </p:cNvSpPr>
                <p:nvPr/>
              </p:nvSpPr>
              <p:spPr bwMode="auto">
                <a:xfrm>
                  <a:off x="3092" y="2808"/>
                  <a:ext cx="19" cy="24"/>
                </a:xfrm>
                <a:custGeom>
                  <a:avLst/>
                  <a:gdLst>
                    <a:gd name="T0" fmla="*/ 8077 w 8"/>
                    <a:gd name="T1" fmla="*/ 5570 h 10"/>
                    <a:gd name="T2" fmla="*/ 4997 w 8"/>
                    <a:gd name="T3" fmla="*/ 11088 h 10"/>
                    <a:gd name="T4" fmla="*/ 886 w 8"/>
                    <a:gd name="T5" fmla="*/ 6538 h 10"/>
                    <a:gd name="T6" fmla="*/ 3028 w 8"/>
                    <a:gd name="T7" fmla="*/ 0 h 10"/>
                    <a:gd name="T8" fmla="*/ 8077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5"/>
                      </a:moveTo>
                      <a:cubicBezTo>
                        <a:pt x="8" y="7"/>
                        <a:pt x="7" y="10"/>
                        <a:pt x="5" y="10"/>
                      </a:cubicBezTo>
                      <a:cubicBezTo>
                        <a:pt x="3" y="10"/>
                        <a:pt x="1" y="8"/>
                        <a:pt x="1" y="6"/>
                      </a:cubicBezTo>
                      <a:cubicBezTo>
                        <a:pt x="0" y="3"/>
                        <a:pt x="1" y="1"/>
                        <a:pt x="3" y="0"/>
                      </a:cubicBezTo>
                      <a:cubicBezTo>
                        <a:pt x="5" y="0"/>
                        <a:pt x="7" y="2"/>
                        <a:pt x="8" y="5"/>
                      </a:cubicBezTo>
                      <a:close/>
                    </a:path>
                  </a:pathLst>
                </a:custGeom>
                <a:solidFill>
                  <a:srgbClr val="A0CC3A"/>
                </a:solidFill>
                <a:ln w="9525">
                  <a:noFill/>
                  <a:round/>
                  <a:headEnd/>
                  <a:tailEnd/>
                </a:ln>
              </p:spPr>
              <p:txBody>
                <a:bodyPr/>
                <a:lstStyle/>
                <a:p>
                  <a:endParaRPr lang="zh-TW" altLang="en-US"/>
                </a:p>
              </p:txBody>
            </p:sp>
            <p:sp>
              <p:nvSpPr>
                <p:cNvPr id="15677" name="Freeform 196"/>
                <p:cNvSpPr>
                  <a:spLocks noEditPoints="1"/>
                </p:cNvSpPr>
                <p:nvPr/>
              </p:nvSpPr>
              <p:spPr bwMode="auto">
                <a:xfrm>
                  <a:off x="3090" y="2806"/>
                  <a:ext cx="24" cy="28"/>
                </a:xfrm>
                <a:custGeom>
                  <a:avLst/>
                  <a:gdLst>
                    <a:gd name="T0" fmla="*/ 8767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8767 w 10"/>
                    <a:gd name="T13" fmla="*/ 5336 h 12"/>
                    <a:gd name="T14" fmla="*/ 4620 w 10"/>
                    <a:gd name="T15" fmla="*/ 828 h 12"/>
                    <a:gd name="T16" fmla="*/ 2321 w 10"/>
                    <a:gd name="T17" fmla="*/ 1932 h 12"/>
                    <a:gd name="T18" fmla="*/ 967 w 10"/>
                    <a:gd name="T19" fmla="*/ 5957 h 12"/>
                    <a:gd name="T20" fmla="*/ 6538 w 10"/>
                    <a:gd name="T21" fmla="*/ 10519 h 12"/>
                    <a:gd name="T22" fmla="*/ 10121 w 10"/>
                    <a:gd name="T23" fmla="*/ 8717 h 12"/>
                    <a:gd name="T24" fmla="*/ 11088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8" y="6"/>
                      </a:moveTo>
                      <a:cubicBezTo>
                        <a:pt x="8" y="7"/>
                        <a:pt x="8" y="8"/>
                        <a:pt x="7" y="9"/>
                      </a:cubicBezTo>
                      <a:cubicBezTo>
                        <a:pt x="7" y="9"/>
                        <a:pt x="7" y="10"/>
                        <a:pt x="6" y="10"/>
                      </a:cubicBezTo>
                      <a:cubicBezTo>
                        <a:pt x="5" y="10"/>
                        <a:pt x="3" y="9"/>
                        <a:pt x="3" y="6"/>
                      </a:cubicBezTo>
                      <a:cubicBezTo>
                        <a:pt x="3" y="5"/>
                        <a:pt x="3" y="4"/>
                        <a:pt x="3" y="3"/>
                      </a:cubicBezTo>
                      <a:cubicBezTo>
                        <a:pt x="4" y="3"/>
                        <a:pt x="4" y="3"/>
                        <a:pt x="4" y="2"/>
                      </a:cubicBezTo>
                      <a:cubicBezTo>
                        <a:pt x="6" y="2"/>
                        <a:pt x="7" y="4"/>
                        <a:pt x="8" y="6"/>
                      </a:cubicBezTo>
                      <a:close/>
                      <a:moveTo>
                        <a:pt x="4" y="1"/>
                      </a:moveTo>
                      <a:cubicBezTo>
                        <a:pt x="3" y="1"/>
                        <a:pt x="2" y="1"/>
                        <a:pt x="2" y="2"/>
                      </a:cubicBezTo>
                      <a:cubicBezTo>
                        <a:pt x="1" y="3"/>
                        <a:pt x="0" y="5"/>
                        <a:pt x="1" y="7"/>
                      </a:cubicBezTo>
                      <a:cubicBezTo>
                        <a:pt x="1" y="10"/>
                        <a:pt x="4" y="12"/>
                        <a:pt x="6" y="12"/>
                      </a:cubicBezTo>
                      <a:cubicBezTo>
                        <a:pt x="7" y="12"/>
                        <a:pt x="8" y="11"/>
                        <a:pt x="9" y="10"/>
                      </a:cubicBezTo>
                      <a:cubicBezTo>
                        <a:pt x="10" y="9"/>
                        <a:pt x="10" y="7"/>
                        <a:pt x="10" y="6"/>
                      </a:cubicBezTo>
                      <a:cubicBezTo>
                        <a:pt x="9" y="2"/>
                        <a:pt x="7" y="0"/>
                        <a:pt x="4" y="1"/>
                      </a:cubicBezTo>
                      <a:close/>
                    </a:path>
                  </a:pathLst>
                </a:custGeom>
                <a:solidFill>
                  <a:srgbClr val="646C89"/>
                </a:solidFill>
                <a:ln w="9525">
                  <a:noFill/>
                  <a:round/>
                  <a:headEnd/>
                  <a:tailEnd/>
                </a:ln>
              </p:spPr>
              <p:txBody>
                <a:bodyPr/>
                <a:lstStyle/>
                <a:p>
                  <a:endParaRPr lang="zh-TW" altLang="en-US"/>
                </a:p>
              </p:txBody>
            </p:sp>
            <p:sp>
              <p:nvSpPr>
                <p:cNvPr id="15678" name="Freeform 197"/>
                <p:cNvSpPr>
                  <a:spLocks/>
                </p:cNvSpPr>
                <p:nvPr/>
              </p:nvSpPr>
              <p:spPr bwMode="auto">
                <a:xfrm>
                  <a:off x="3126" y="2817"/>
                  <a:ext cx="18" cy="24"/>
                </a:xfrm>
                <a:custGeom>
                  <a:avLst/>
                  <a:gdLst>
                    <a:gd name="T0" fmla="*/ 4657 w 8"/>
                    <a:gd name="T1" fmla="*/ 5570 h 10"/>
                    <a:gd name="T2" fmla="*/ 3224 w 8"/>
                    <a:gd name="T3" fmla="*/ 11088 h 10"/>
                    <a:gd name="T4" fmla="*/ 637 w 8"/>
                    <a:gd name="T5" fmla="*/ 6538 h 10"/>
                    <a:gd name="T6" fmla="*/ 2070 w 8"/>
                    <a:gd name="T7" fmla="*/ 967 h 10"/>
                    <a:gd name="T8" fmla="*/ 4657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1" y="6"/>
                      </a:cubicBezTo>
                      <a:cubicBezTo>
                        <a:pt x="0" y="3"/>
                        <a:pt x="1" y="1"/>
                        <a:pt x="3" y="1"/>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15679" name="Freeform 198"/>
                <p:cNvSpPr>
                  <a:spLocks noEditPoints="1"/>
                </p:cNvSpPr>
                <p:nvPr/>
              </p:nvSpPr>
              <p:spPr bwMode="auto">
                <a:xfrm>
                  <a:off x="3123" y="2815"/>
                  <a:ext cx="24" cy="28"/>
                </a:xfrm>
                <a:custGeom>
                  <a:avLst/>
                  <a:gdLst>
                    <a:gd name="T0" fmla="*/ 7800 w 10"/>
                    <a:gd name="T1" fmla="*/ 5336 h 12"/>
                    <a:gd name="T2" fmla="*/ 7800 w 10"/>
                    <a:gd name="T3" fmla="*/ 7889 h 12"/>
                    <a:gd name="T4" fmla="*/ 6538 w 10"/>
                    <a:gd name="T5" fmla="*/ 8717 h 12"/>
                    <a:gd name="T6" fmla="*/ 3250 w 10"/>
                    <a:gd name="T7" fmla="*/ 5957 h 12"/>
                    <a:gd name="T8" fmla="*/ 3250 w 10"/>
                    <a:gd name="T9" fmla="*/ 2553 h 12"/>
                    <a:gd name="T10" fmla="*/ 4620 w 10"/>
                    <a:gd name="T11" fmla="*/ 2553 h 12"/>
                    <a:gd name="T12" fmla="*/ 7800 w 10"/>
                    <a:gd name="T13" fmla="*/ 5336 h 12"/>
                    <a:gd name="T14" fmla="*/ 4620 w 10"/>
                    <a:gd name="T15" fmla="*/ 828 h 12"/>
                    <a:gd name="T16" fmla="*/ 2321 w 10"/>
                    <a:gd name="T17" fmla="*/ 1932 h 12"/>
                    <a:gd name="T18" fmla="*/ 967 w 10"/>
                    <a:gd name="T19" fmla="*/ 5957 h 12"/>
                    <a:gd name="T20" fmla="*/ 6538 w 10"/>
                    <a:gd name="T21" fmla="*/ 10519 h 12"/>
                    <a:gd name="T22" fmla="*/ 10121 w 10"/>
                    <a:gd name="T23" fmla="*/ 8717 h 12"/>
                    <a:gd name="T24" fmla="*/ 10121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8" y="7"/>
                        <a:pt x="8" y="9"/>
                        <a:pt x="7" y="9"/>
                      </a:cubicBezTo>
                      <a:cubicBezTo>
                        <a:pt x="7" y="10"/>
                        <a:pt x="6" y="10"/>
                        <a:pt x="6" y="10"/>
                      </a:cubicBezTo>
                      <a:cubicBezTo>
                        <a:pt x="4" y="10"/>
                        <a:pt x="3" y="9"/>
                        <a:pt x="3" y="7"/>
                      </a:cubicBezTo>
                      <a:cubicBezTo>
                        <a:pt x="2" y="5"/>
                        <a:pt x="3" y="4"/>
                        <a:pt x="3" y="3"/>
                      </a:cubicBezTo>
                      <a:cubicBezTo>
                        <a:pt x="3" y="3"/>
                        <a:pt x="4" y="3"/>
                        <a:pt x="4" y="3"/>
                      </a:cubicBezTo>
                      <a:cubicBezTo>
                        <a:pt x="6" y="2"/>
                        <a:pt x="7" y="4"/>
                        <a:pt x="7" y="6"/>
                      </a:cubicBezTo>
                      <a:close/>
                      <a:moveTo>
                        <a:pt x="4" y="1"/>
                      </a:moveTo>
                      <a:cubicBezTo>
                        <a:pt x="3" y="1"/>
                        <a:pt x="2" y="1"/>
                        <a:pt x="2" y="2"/>
                      </a:cubicBezTo>
                      <a:cubicBezTo>
                        <a:pt x="1" y="3"/>
                        <a:pt x="0" y="5"/>
                        <a:pt x="1" y="7"/>
                      </a:cubicBezTo>
                      <a:cubicBezTo>
                        <a:pt x="1" y="10"/>
                        <a:pt x="4" y="12"/>
                        <a:pt x="6" y="12"/>
                      </a:cubicBezTo>
                      <a:cubicBezTo>
                        <a:pt x="7" y="12"/>
                        <a:pt x="8" y="11"/>
                        <a:pt x="9" y="10"/>
                      </a:cubicBezTo>
                      <a:cubicBezTo>
                        <a:pt x="9" y="9"/>
                        <a:pt x="10" y="8"/>
                        <a:pt x="9" y="6"/>
                      </a:cubicBezTo>
                      <a:cubicBezTo>
                        <a:pt x="9" y="3"/>
                        <a:pt x="6" y="0"/>
                        <a:pt x="4" y="1"/>
                      </a:cubicBezTo>
                      <a:close/>
                    </a:path>
                  </a:pathLst>
                </a:custGeom>
                <a:solidFill>
                  <a:srgbClr val="646C89"/>
                </a:solidFill>
                <a:ln w="9525">
                  <a:noFill/>
                  <a:round/>
                  <a:headEnd/>
                  <a:tailEnd/>
                </a:ln>
              </p:spPr>
              <p:txBody>
                <a:bodyPr/>
                <a:lstStyle/>
                <a:p>
                  <a:endParaRPr lang="zh-TW" altLang="en-US"/>
                </a:p>
              </p:txBody>
            </p:sp>
            <p:sp>
              <p:nvSpPr>
                <p:cNvPr id="15680" name="Freeform 199"/>
                <p:cNvSpPr>
                  <a:spLocks/>
                </p:cNvSpPr>
                <p:nvPr/>
              </p:nvSpPr>
              <p:spPr bwMode="auto">
                <a:xfrm>
                  <a:off x="3159" y="2829"/>
                  <a:ext cx="18" cy="22"/>
                </a:xfrm>
                <a:custGeom>
                  <a:avLst/>
                  <a:gdLst>
                    <a:gd name="T0" fmla="*/ 4657 w 8"/>
                    <a:gd name="T1" fmla="*/ 5138 h 9"/>
                    <a:gd name="T2" fmla="*/ 3224 w 8"/>
                    <a:gd name="T3" fmla="*/ 11538 h 9"/>
                    <a:gd name="T4" fmla="*/ 0 w 8"/>
                    <a:gd name="T5" fmla="*/ 6209 h 9"/>
                    <a:gd name="T6" fmla="*/ 2070 w 8"/>
                    <a:gd name="T7" fmla="*/ 0 h 9"/>
                    <a:gd name="T8" fmla="*/ 4657 w 8"/>
                    <a:gd name="T9" fmla="*/ 5138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7" y="4"/>
                      </a:moveTo>
                      <a:cubicBezTo>
                        <a:pt x="8" y="7"/>
                        <a:pt x="7" y="9"/>
                        <a:pt x="5" y="9"/>
                      </a:cubicBezTo>
                      <a:cubicBezTo>
                        <a:pt x="3" y="9"/>
                        <a:pt x="1" y="8"/>
                        <a:pt x="0" y="5"/>
                      </a:cubicBezTo>
                      <a:cubicBezTo>
                        <a:pt x="0" y="2"/>
                        <a:pt x="1" y="0"/>
                        <a:pt x="3" y="0"/>
                      </a:cubicBezTo>
                      <a:cubicBezTo>
                        <a:pt x="5" y="0"/>
                        <a:pt x="7" y="1"/>
                        <a:pt x="7" y="4"/>
                      </a:cubicBezTo>
                      <a:close/>
                    </a:path>
                  </a:pathLst>
                </a:custGeom>
                <a:solidFill>
                  <a:srgbClr val="A0CC3A"/>
                </a:solidFill>
                <a:ln w="9525">
                  <a:noFill/>
                  <a:round/>
                  <a:headEnd/>
                  <a:tailEnd/>
                </a:ln>
              </p:spPr>
              <p:txBody>
                <a:bodyPr/>
                <a:lstStyle/>
                <a:p>
                  <a:endParaRPr lang="zh-TW" altLang="en-US"/>
                </a:p>
              </p:txBody>
            </p:sp>
            <p:sp>
              <p:nvSpPr>
                <p:cNvPr id="15681" name="Freeform 200"/>
                <p:cNvSpPr>
                  <a:spLocks noEditPoints="1"/>
                </p:cNvSpPr>
                <p:nvPr/>
              </p:nvSpPr>
              <p:spPr bwMode="auto">
                <a:xfrm>
                  <a:off x="3156" y="2825"/>
                  <a:ext cx="24" cy="30"/>
                </a:xfrm>
                <a:custGeom>
                  <a:avLst/>
                  <a:gdLst>
                    <a:gd name="T0" fmla="*/ 7800 w 10"/>
                    <a:gd name="T1" fmla="*/ 4858 h 13"/>
                    <a:gd name="T2" fmla="*/ 7800 w 10"/>
                    <a:gd name="T3" fmla="*/ 7265 h 13"/>
                    <a:gd name="T4" fmla="*/ 6538 w 10"/>
                    <a:gd name="T5" fmla="*/ 7998 h 13"/>
                    <a:gd name="T6" fmla="*/ 2321 w 10"/>
                    <a:gd name="T7" fmla="*/ 5555 h 13"/>
                    <a:gd name="T8" fmla="*/ 3250 w 10"/>
                    <a:gd name="T9" fmla="*/ 3148 h 13"/>
                    <a:gd name="T10" fmla="*/ 4620 w 10"/>
                    <a:gd name="T11" fmla="*/ 2407 h 13"/>
                    <a:gd name="T12" fmla="*/ 7800 w 10"/>
                    <a:gd name="T13" fmla="*/ 4858 h 13"/>
                    <a:gd name="T14" fmla="*/ 4620 w 10"/>
                    <a:gd name="T15" fmla="*/ 798 h 13"/>
                    <a:gd name="T16" fmla="*/ 967 w 10"/>
                    <a:gd name="T17" fmla="*/ 1842 h 13"/>
                    <a:gd name="T18" fmla="*/ 0 w 10"/>
                    <a:gd name="T19" fmla="*/ 5555 h 13"/>
                    <a:gd name="T20" fmla="*/ 6538 w 10"/>
                    <a:gd name="T21" fmla="*/ 9810 h 13"/>
                    <a:gd name="T22" fmla="*/ 8767 w 10"/>
                    <a:gd name="T23" fmla="*/ 8760 h 13"/>
                    <a:gd name="T24" fmla="*/ 10121 w 10"/>
                    <a:gd name="T25" fmla="*/ 4858 h 13"/>
                    <a:gd name="T26" fmla="*/ 4620 w 10"/>
                    <a:gd name="T27" fmla="*/ 798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3"/>
                    <a:gd name="T44" fmla="*/ 10 w 10"/>
                    <a:gd name="T45" fmla="*/ 13 h 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3">
                      <a:moveTo>
                        <a:pt x="7" y="6"/>
                      </a:moveTo>
                      <a:cubicBezTo>
                        <a:pt x="8" y="7"/>
                        <a:pt x="7" y="9"/>
                        <a:pt x="7" y="9"/>
                      </a:cubicBezTo>
                      <a:cubicBezTo>
                        <a:pt x="7" y="10"/>
                        <a:pt x="6" y="10"/>
                        <a:pt x="6" y="10"/>
                      </a:cubicBezTo>
                      <a:cubicBezTo>
                        <a:pt x="4" y="10"/>
                        <a:pt x="3" y="9"/>
                        <a:pt x="2" y="7"/>
                      </a:cubicBezTo>
                      <a:cubicBezTo>
                        <a:pt x="2" y="6"/>
                        <a:pt x="2" y="4"/>
                        <a:pt x="3" y="4"/>
                      </a:cubicBezTo>
                      <a:cubicBezTo>
                        <a:pt x="3" y="3"/>
                        <a:pt x="4" y="3"/>
                        <a:pt x="4" y="3"/>
                      </a:cubicBezTo>
                      <a:cubicBezTo>
                        <a:pt x="5" y="3"/>
                        <a:pt x="7" y="4"/>
                        <a:pt x="7" y="6"/>
                      </a:cubicBezTo>
                      <a:close/>
                      <a:moveTo>
                        <a:pt x="4" y="1"/>
                      </a:moveTo>
                      <a:cubicBezTo>
                        <a:pt x="3" y="1"/>
                        <a:pt x="2" y="2"/>
                        <a:pt x="1" y="2"/>
                      </a:cubicBezTo>
                      <a:cubicBezTo>
                        <a:pt x="0" y="4"/>
                        <a:pt x="0" y="5"/>
                        <a:pt x="0" y="7"/>
                      </a:cubicBezTo>
                      <a:cubicBezTo>
                        <a:pt x="1" y="10"/>
                        <a:pt x="3" y="13"/>
                        <a:pt x="6" y="12"/>
                      </a:cubicBezTo>
                      <a:cubicBezTo>
                        <a:pt x="7" y="12"/>
                        <a:pt x="8" y="12"/>
                        <a:pt x="8" y="11"/>
                      </a:cubicBezTo>
                      <a:cubicBezTo>
                        <a:pt x="9" y="9"/>
                        <a:pt x="10" y="8"/>
                        <a:pt x="9" y="6"/>
                      </a:cubicBezTo>
                      <a:cubicBezTo>
                        <a:pt x="9" y="3"/>
                        <a:pt x="6" y="0"/>
                        <a:pt x="4" y="1"/>
                      </a:cubicBezTo>
                      <a:close/>
                    </a:path>
                  </a:pathLst>
                </a:custGeom>
                <a:solidFill>
                  <a:srgbClr val="646C89"/>
                </a:solidFill>
                <a:ln w="9525">
                  <a:noFill/>
                  <a:round/>
                  <a:headEnd/>
                  <a:tailEnd/>
                </a:ln>
              </p:spPr>
              <p:txBody>
                <a:bodyPr/>
                <a:lstStyle/>
                <a:p>
                  <a:endParaRPr lang="zh-TW" altLang="en-US"/>
                </a:p>
              </p:txBody>
            </p:sp>
            <p:sp>
              <p:nvSpPr>
                <p:cNvPr id="15682" name="Freeform 201"/>
                <p:cNvSpPr>
                  <a:spLocks/>
                </p:cNvSpPr>
                <p:nvPr/>
              </p:nvSpPr>
              <p:spPr bwMode="auto">
                <a:xfrm>
                  <a:off x="3296" y="2877"/>
                  <a:ext cx="18" cy="23"/>
                </a:xfrm>
                <a:custGeom>
                  <a:avLst/>
                  <a:gdLst>
                    <a:gd name="T0" fmla="*/ 5168 w 8"/>
                    <a:gd name="T1" fmla="*/ 3080 h 10"/>
                    <a:gd name="T2" fmla="*/ 3224 w 8"/>
                    <a:gd name="T3" fmla="*/ 7084 h 10"/>
                    <a:gd name="T4" fmla="*/ 637 w 8"/>
                    <a:gd name="T5" fmla="*/ 4110 h 10"/>
                    <a:gd name="T6" fmla="*/ 2587 w 8"/>
                    <a:gd name="T7" fmla="*/ 0 h 10"/>
                    <a:gd name="T8" fmla="*/ 5168 w 8"/>
                    <a:gd name="T9" fmla="*/ 308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4"/>
                      </a:moveTo>
                      <a:cubicBezTo>
                        <a:pt x="8" y="7"/>
                        <a:pt x="7" y="9"/>
                        <a:pt x="5" y="9"/>
                      </a:cubicBezTo>
                      <a:cubicBezTo>
                        <a:pt x="3" y="10"/>
                        <a:pt x="1" y="8"/>
                        <a:pt x="1" y="5"/>
                      </a:cubicBezTo>
                      <a:cubicBezTo>
                        <a:pt x="0" y="3"/>
                        <a:pt x="2" y="0"/>
                        <a:pt x="4" y="0"/>
                      </a:cubicBezTo>
                      <a:cubicBezTo>
                        <a:pt x="5" y="0"/>
                        <a:pt x="7" y="2"/>
                        <a:pt x="8" y="4"/>
                      </a:cubicBezTo>
                      <a:close/>
                    </a:path>
                  </a:pathLst>
                </a:custGeom>
                <a:solidFill>
                  <a:srgbClr val="A0CC3A"/>
                </a:solidFill>
                <a:ln w="9525">
                  <a:noFill/>
                  <a:round/>
                  <a:headEnd/>
                  <a:tailEnd/>
                </a:ln>
              </p:spPr>
              <p:txBody>
                <a:bodyPr/>
                <a:lstStyle/>
                <a:p>
                  <a:endParaRPr lang="zh-TW" altLang="en-US"/>
                </a:p>
              </p:txBody>
            </p:sp>
            <p:sp>
              <p:nvSpPr>
                <p:cNvPr id="15683" name="Freeform 202"/>
                <p:cNvSpPr>
                  <a:spLocks noEditPoints="1"/>
                </p:cNvSpPr>
                <p:nvPr/>
              </p:nvSpPr>
              <p:spPr bwMode="auto">
                <a:xfrm>
                  <a:off x="3296" y="2874"/>
                  <a:ext cx="21" cy="29"/>
                </a:xfrm>
                <a:custGeom>
                  <a:avLst/>
                  <a:gdLst>
                    <a:gd name="T0" fmla="*/ 5957 w 9"/>
                    <a:gd name="T1" fmla="*/ 7153 h 12"/>
                    <a:gd name="T2" fmla="*/ 5336 w 9"/>
                    <a:gd name="T3" fmla="*/ 10542 h 12"/>
                    <a:gd name="T4" fmla="*/ 4508 w 9"/>
                    <a:gd name="T5" fmla="*/ 10542 h 12"/>
                    <a:gd name="T6" fmla="*/ 1932 w 9"/>
                    <a:gd name="T7" fmla="*/ 7153 h 12"/>
                    <a:gd name="T8" fmla="*/ 1932 w 9"/>
                    <a:gd name="T9" fmla="*/ 3376 h 12"/>
                    <a:gd name="T10" fmla="*/ 3381 w 9"/>
                    <a:gd name="T11" fmla="*/ 2383 h 12"/>
                    <a:gd name="T12" fmla="*/ 5957 w 9"/>
                    <a:gd name="T13" fmla="*/ 7153 h 12"/>
                    <a:gd name="T14" fmla="*/ 2553 w 9"/>
                    <a:gd name="T15" fmla="*/ 0 h 12"/>
                    <a:gd name="T16" fmla="*/ 828 w 9"/>
                    <a:gd name="T17" fmla="*/ 2383 h 12"/>
                    <a:gd name="T18" fmla="*/ 0 w 9"/>
                    <a:gd name="T19" fmla="*/ 7153 h 12"/>
                    <a:gd name="T20" fmla="*/ 4508 w 9"/>
                    <a:gd name="T21" fmla="*/ 12932 h 12"/>
                    <a:gd name="T22" fmla="*/ 7117 w 9"/>
                    <a:gd name="T23" fmla="*/ 11528 h 12"/>
                    <a:gd name="T24" fmla="*/ 7889 w 9"/>
                    <a:gd name="T25" fmla="*/ 5759 h 12"/>
                    <a:gd name="T26" fmla="*/ 2553 w 9"/>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2"/>
                    <a:gd name="T44" fmla="*/ 9 w 9"/>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2">
                      <a:moveTo>
                        <a:pt x="7" y="6"/>
                      </a:moveTo>
                      <a:cubicBezTo>
                        <a:pt x="7" y="7"/>
                        <a:pt x="7" y="8"/>
                        <a:pt x="6" y="9"/>
                      </a:cubicBezTo>
                      <a:cubicBezTo>
                        <a:pt x="6" y="9"/>
                        <a:pt x="6" y="9"/>
                        <a:pt x="5" y="9"/>
                      </a:cubicBezTo>
                      <a:cubicBezTo>
                        <a:pt x="4" y="10"/>
                        <a:pt x="2" y="8"/>
                        <a:pt x="2" y="6"/>
                      </a:cubicBezTo>
                      <a:cubicBezTo>
                        <a:pt x="2" y="5"/>
                        <a:pt x="2" y="4"/>
                        <a:pt x="2" y="3"/>
                      </a:cubicBezTo>
                      <a:cubicBezTo>
                        <a:pt x="3" y="3"/>
                        <a:pt x="3" y="2"/>
                        <a:pt x="4" y="2"/>
                      </a:cubicBezTo>
                      <a:cubicBezTo>
                        <a:pt x="5" y="2"/>
                        <a:pt x="6" y="3"/>
                        <a:pt x="7" y="6"/>
                      </a:cubicBezTo>
                      <a:close/>
                      <a:moveTo>
                        <a:pt x="3" y="0"/>
                      </a:moveTo>
                      <a:cubicBezTo>
                        <a:pt x="2" y="0"/>
                        <a:pt x="2" y="1"/>
                        <a:pt x="1" y="2"/>
                      </a:cubicBezTo>
                      <a:cubicBezTo>
                        <a:pt x="0" y="3"/>
                        <a:pt x="0" y="5"/>
                        <a:pt x="0" y="6"/>
                      </a:cubicBezTo>
                      <a:cubicBezTo>
                        <a:pt x="1" y="10"/>
                        <a:pt x="3" y="12"/>
                        <a:pt x="5" y="11"/>
                      </a:cubicBezTo>
                      <a:cubicBezTo>
                        <a:pt x="6" y="11"/>
                        <a:pt x="7" y="11"/>
                        <a:pt x="8" y="10"/>
                      </a:cubicBezTo>
                      <a:cubicBezTo>
                        <a:pt x="9" y="9"/>
                        <a:pt x="9" y="7"/>
                        <a:pt x="9" y="5"/>
                      </a:cubicBezTo>
                      <a:cubicBezTo>
                        <a:pt x="8" y="2"/>
                        <a:pt x="6" y="0"/>
                        <a:pt x="3" y="0"/>
                      </a:cubicBezTo>
                      <a:close/>
                    </a:path>
                  </a:pathLst>
                </a:custGeom>
                <a:solidFill>
                  <a:srgbClr val="646C89"/>
                </a:solidFill>
                <a:ln w="9525">
                  <a:noFill/>
                  <a:round/>
                  <a:headEnd/>
                  <a:tailEnd/>
                </a:ln>
              </p:spPr>
              <p:txBody>
                <a:bodyPr/>
                <a:lstStyle/>
                <a:p>
                  <a:endParaRPr lang="zh-TW" altLang="en-US"/>
                </a:p>
              </p:txBody>
            </p:sp>
            <p:sp>
              <p:nvSpPr>
                <p:cNvPr id="15684" name="Freeform 203"/>
                <p:cNvSpPr>
                  <a:spLocks/>
                </p:cNvSpPr>
                <p:nvPr/>
              </p:nvSpPr>
              <p:spPr bwMode="auto">
                <a:xfrm>
                  <a:off x="3329" y="2886"/>
                  <a:ext cx="18" cy="24"/>
                </a:xfrm>
                <a:custGeom>
                  <a:avLst/>
                  <a:gdLst>
                    <a:gd name="T0" fmla="*/ 5168 w 8"/>
                    <a:gd name="T1" fmla="*/ 4620 h 10"/>
                    <a:gd name="T2" fmla="*/ 3224 w 8"/>
                    <a:gd name="T3" fmla="*/ 11088 h 10"/>
                    <a:gd name="T4" fmla="*/ 637 w 8"/>
                    <a:gd name="T5" fmla="*/ 5570 h 10"/>
                    <a:gd name="T6" fmla="*/ 2070 w 8"/>
                    <a:gd name="T7" fmla="*/ 0 h 10"/>
                    <a:gd name="T8" fmla="*/ 5168 w 8"/>
                    <a:gd name="T9" fmla="*/ 462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4"/>
                      </a:moveTo>
                      <a:cubicBezTo>
                        <a:pt x="8" y="7"/>
                        <a:pt x="7" y="9"/>
                        <a:pt x="5" y="10"/>
                      </a:cubicBezTo>
                      <a:cubicBezTo>
                        <a:pt x="3" y="10"/>
                        <a:pt x="1" y="8"/>
                        <a:pt x="1" y="5"/>
                      </a:cubicBezTo>
                      <a:cubicBezTo>
                        <a:pt x="0" y="3"/>
                        <a:pt x="1" y="1"/>
                        <a:pt x="3" y="0"/>
                      </a:cubicBezTo>
                      <a:cubicBezTo>
                        <a:pt x="5" y="0"/>
                        <a:pt x="7" y="2"/>
                        <a:pt x="8" y="4"/>
                      </a:cubicBezTo>
                      <a:close/>
                    </a:path>
                  </a:pathLst>
                </a:custGeom>
                <a:solidFill>
                  <a:srgbClr val="A0CC3A"/>
                </a:solidFill>
                <a:ln w="9525">
                  <a:noFill/>
                  <a:round/>
                  <a:headEnd/>
                  <a:tailEnd/>
                </a:ln>
              </p:spPr>
              <p:txBody>
                <a:bodyPr/>
                <a:lstStyle/>
                <a:p>
                  <a:endParaRPr lang="zh-TW" altLang="en-US"/>
                </a:p>
              </p:txBody>
            </p:sp>
            <p:sp>
              <p:nvSpPr>
                <p:cNvPr id="15685" name="Freeform 204"/>
                <p:cNvSpPr>
                  <a:spLocks noEditPoints="1"/>
                </p:cNvSpPr>
                <p:nvPr/>
              </p:nvSpPr>
              <p:spPr bwMode="auto">
                <a:xfrm>
                  <a:off x="3326" y="2884"/>
                  <a:ext cx="24" cy="28"/>
                </a:xfrm>
                <a:custGeom>
                  <a:avLst/>
                  <a:gdLst>
                    <a:gd name="T0" fmla="*/ 8767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8767 w 10"/>
                    <a:gd name="T13" fmla="*/ 5336 h 12"/>
                    <a:gd name="T14" fmla="*/ 4620 w 10"/>
                    <a:gd name="T15" fmla="*/ 0 h 12"/>
                    <a:gd name="T16" fmla="*/ 2321 w 10"/>
                    <a:gd name="T17" fmla="*/ 1932 h 12"/>
                    <a:gd name="T18" fmla="*/ 967 w 10"/>
                    <a:gd name="T19" fmla="*/ 5957 h 12"/>
                    <a:gd name="T20" fmla="*/ 6538 w 10"/>
                    <a:gd name="T21" fmla="*/ 10519 h 12"/>
                    <a:gd name="T22" fmla="*/ 10121 w 10"/>
                    <a:gd name="T23" fmla="*/ 8717 h 12"/>
                    <a:gd name="T24" fmla="*/ 11088 w 10"/>
                    <a:gd name="T25" fmla="*/ 4508 h 12"/>
                    <a:gd name="T26" fmla="*/ 4620 w 10"/>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8" y="6"/>
                      </a:moveTo>
                      <a:cubicBezTo>
                        <a:pt x="8" y="7"/>
                        <a:pt x="8" y="8"/>
                        <a:pt x="7" y="9"/>
                      </a:cubicBezTo>
                      <a:cubicBezTo>
                        <a:pt x="7" y="9"/>
                        <a:pt x="7" y="10"/>
                        <a:pt x="6" y="10"/>
                      </a:cubicBezTo>
                      <a:cubicBezTo>
                        <a:pt x="5" y="10"/>
                        <a:pt x="3" y="8"/>
                        <a:pt x="3" y="6"/>
                      </a:cubicBezTo>
                      <a:cubicBezTo>
                        <a:pt x="3" y="5"/>
                        <a:pt x="3" y="4"/>
                        <a:pt x="3" y="3"/>
                      </a:cubicBezTo>
                      <a:cubicBezTo>
                        <a:pt x="4" y="3"/>
                        <a:pt x="4" y="2"/>
                        <a:pt x="4" y="2"/>
                      </a:cubicBezTo>
                      <a:cubicBezTo>
                        <a:pt x="6" y="2"/>
                        <a:pt x="7" y="4"/>
                        <a:pt x="8" y="6"/>
                      </a:cubicBezTo>
                      <a:close/>
                      <a:moveTo>
                        <a:pt x="4" y="0"/>
                      </a:moveTo>
                      <a:cubicBezTo>
                        <a:pt x="3" y="0"/>
                        <a:pt x="2" y="1"/>
                        <a:pt x="2" y="2"/>
                      </a:cubicBezTo>
                      <a:cubicBezTo>
                        <a:pt x="1" y="3"/>
                        <a:pt x="0" y="5"/>
                        <a:pt x="1" y="7"/>
                      </a:cubicBezTo>
                      <a:cubicBezTo>
                        <a:pt x="1" y="10"/>
                        <a:pt x="4" y="12"/>
                        <a:pt x="6" y="12"/>
                      </a:cubicBezTo>
                      <a:cubicBezTo>
                        <a:pt x="7" y="12"/>
                        <a:pt x="8" y="11"/>
                        <a:pt x="9" y="10"/>
                      </a:cubicBezTo>
                      <a:cubicBezTo>
                        <a:pt x="10" y="9"/>
                        <a:pt x="10" y="7"/>
                        <a:pt x="10" y="5"/>
                      </a:cubicBezTo>
                      <a:cubicBezTo>
                        <a:pt x="9" y="2"/>
                        <a:pt x="7" y="0"/>
                        <a:pt x="4" y="0"/>
                      </a:cubicBezTo>
                      <a:close/>
                    </a:path>
                  </a:pathLst>
                </a:custGeom>
                <a:solidFill>
                  <a:srgbClr val="646C89"/>
                </a:solidFill>
                <a:ln w="9525">
                  <a:noFill/>
                  <a:round/>
                  <a:headEnd/>
                  <a:tailEnd/>
                </a:ln>
              </p:spPr>
              <p:txBody>
                <a:bodyPr/>
                <a:lstStyle/>
                <a:p>
                  <a:endParaRPr lang="zh-TW" altLang="en-US"/>
                </a:p>
              </p:txBody>
            </p:sp>
            <p:sp>
              <p:nvSpPr>
                <p:cNvPr id="15686" name="Freeform 205"/>
                <p:cNvSpPr>
                  <a:spLocks/>
                </p:cNvSpPr>
                <p:nvPr/>
              </p:nvSpPr>
              <p:spPr bwMode="auto">
                <a:xfrm>
                  <a:off x="3362" y="2895"/>
                  <a:ext cx="19" cy="24"/>
                </a:xfrm>
                <a:custGeom>
                  <a:avLst/>
                  <a:gdLst>
                    <a:gd name="T0" fmla="*/ 7191 w 8"/>
                    <a:gd name="T1" fmla="*/ 5570 h 10"/>
                    <a:gd name="T2" fmla="*/ 4997 w 8"/>
                    <a:gd name="T3" fmla="*/ 11088 h 10"/>
                    <a:gd name="T4" fmla="*/ 886 w 8"/>
                    <a:gd name="T5" fmla="*/ 6538 h 10"/>
                    <a:gd name="T6" fmla="*/ 3028 w 8"/>
                    <a:gd name="T7" fmla="*/ 0 h 10"/>
                    <a:gd name="T8" fmla="*/ 7191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1" y="6"/>
                      </a:cubicBezTo>
                      <a:cubicBezTo>
                        <a:pt x="0" y="3"/>
                        <a:pt x="1" y="1"/>
                        <a:pt x="3" y="0"/>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15687" name="Freeform 206"/>
                <p:cNvSpPr>
                  <a:spLocks noEditPoints="1"/>
                </p:cNvSpPr>
                <p:nvPr/>
              </p:nvSpPr>
              <p:spPr bwMode="auto">
                <a:xfrm>
                  <a:off x="3359" y="2893"/>
                  <a:ext cx="24" cy="28"/>
                </a:xfrm>
                <a:custGeom>
                  <a:avLst/>
                  <a:gdLst>
                    <a:gd name="T0" fmla="*/ 7800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7800 w 10"/>
                    <a:gd name="T13" fmla="*/ 5336 h 12"/>
                    <a:gd name="T14" fmla="*/ 4620 w 10"/>
                    <a:gd name="T15" fmla="*/ 0 h 12"/>
                    <a:gd name="T16" fmla="*/ 967 w 10"/>
                    <a:gd name="T17" fmla="*/ 1932 h 12"/>
                    <a:gd name="T18" fmla="*/ 967 w 10"/>
                    <a:gd name="T19" fmla="*/ 5957 h 12"/>
                    <a:gd name="T20" fmla="*/ 6538 w 10"/>
                    <a:gd name="T21" fmla="*/ 10519 h 12"/>
                    <a:gd name="T22" fmla="*/ 10121 w 10"/>
                    <a:gd name="T23" fmla="*/ 8717 h 12"/>
                    <a:gd name="T24" fmla="*/ 10121 w 10"/>
                    <a:gd name="T25" fmla="*/ 4508 h 12"/>
                    <a:gd name="T26" fmla="*/ 4620 w 10"/>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8" y="7"/>
                        <a:pt x="7" y="8"/>
                        <a:pt x="7" y="9"/>
                      </a:cubicBezTo>
                      <a:cubicBezTo>
                        <a:pt x="7" y="9"/>
                        <a:pt x="6" y="10"/>
                        <a:pt x="6" y="10"/>
                      </a:cubicBezTo>
                      <a:cubicBezTo>
                        <a:pt x="4" y="10"/>
                        <a:pt x="3" y="8"/>
                        <a:pt x="3" y="6"/>
                      </a:cubicBezTo>
                      <a:cubicBezTo>
                        <a:pt x="2" y="5"/>
                        <a:pt x="3" y="4"/>
                        <a:pt x="3" y="3"/>
                      </a:cubicBezTo>
                      <a:cubicBezTo>
                        <a:pt x="3" y="3"/>
                        <a:pt x="4" y="2"/>
                        <a:pt x="4" y="2"/>
                      </a:cubicBezTo>
                      <a:cubicBezTo>
                        <a:pt x="6" y="2"/>
                        <a:pt x="7" y="4"/>
                        <a:pt x="7" y="6"/>
                      </a:cubicBezTo>
                      <a:close/>
                      <a:moveTo>
                        <a:pt x="4" y="0"/>
                      </a:moveTo>
                      <a:cubicBezTo>
                        <a:pt x="3" y="1"/>
                        <a:pt x="2" y="1"/>
                        <a:pt x="1" y="2"/>
                      </a:cubicBezTo>
                      <a:cubicBezTo>
                        <a:pt x="1" y="3"/>
                        <a:pt x="0" y="5"/>
                        <a:pt x="1" y="7"/>
                      </a:cubicBezTo>
                      <a:cubicBezTo>
                        <a:pt x="1" y="10"/>
                        <a:pt x="4" y="12"/>
                        <a:pt x="6" y="12"/>
                      </a:cubicBezTo>
                      <a:cubicBezTo>
                        <a:pt x="7" y="12"/>
                        <a:pt x="8" y="11"/>
                        <a:pt x="9" y="10"/>
                      </a:cubicBezTo>
                      <a:cubicBezTo>
                        <a:pt x="9" y="9"/>
                        <a:pt x="10" y="7"/>
                        <a:pt x="9" y="5"/>
                      </a:cubicBezTo>
                      <a:cubicBezTo>
                        <a:pt x="9" y="2"/>
                        <a:pt x="6" y="0"/>
                        <a:pt x="4" y="0"/>
                      </a:cubicBezTo>
                      <a:close/>
                    </a:path>
                  </a:pathLst>
                </a:custGeom>
                <a:solidFill>
                  <a:srgbClr val="646C89"/>
                </a:solidFill>
                <a:ln w="9525">
                  <a:noFill/>
                  <a:round/>
                  <a:headEnd/>
                  <a:tailEnd/>
                </a:ln>
              </p:spPr>
              <p:txBody>
                <a:bodyPr/>
                <a:lstStyle/>
                <a:p>
                  <a:endParaRPr lang="zh-TW" altLang="en-US"/>
                </a:p>
              </p:txBody>
            </p:sp>
            <p:sp>
              <p:nvSpPr>
                <p:cNvPr id="15688" name="Freeform 207"/>
                <p:cNvSpPr>
                  <a:spLocks/>
                </p:cNvSpPr>
                <p:nvPr/>
              </p:nvSpPr>
              <p:spPr bwMode="auto">
                <a:xfrm>
                  <a:off x="3395" y="2905"/>
                  <a:ext cx="19" cy="24"/>
                </a:xfrm>
                <a:custGeom>
                  <a:avLst/>
                  <a:gdLst>
                    <a:gd name="T0" fmla="*/ 7191 w 8"/>
                    <a:gd name="T1" fmla="*/ 5570 h 10"/>
                    <a:gd name="T2" fmla="*/ 4997 w 8"/>
                    <a:gd name="T3" fmla="*/ 11088 h 10"/>
                    <a:gd name="T4" fmla="*/ 0 w 8"/>
                    <a:gd name="T5" fmla="*/ 6538 h 10"/>
                    <a:gd name="T6" fmla="*/ 3028 w 8"/>
                    <a:gd name="T7" fmla="*/ 967 h 10"/>
                    <a:gd name="T8" fmla="*/ 7191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0" y="6"/>
                      </a:cubicBezTo>
                      <a:cubicBezTo>
                        <a:pt x="0" y="3"/>
                        <a:pt x="1" y="1"/>
                        <a:pt x="3" y="1"/>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15689" name="Freeform 208"/>
                <p:cNvSpPr>
                  <a:spLocks noEditPoints="1"/>
                </p:cNvSpPr>
                <p:nvPr/>
              </p:nvSpPr>
              <p:spPr bwMode="auto">
                <a:xfrm>
                  <a:off x="3392" y="2903"/>
                  <a:ext cx="24" cy="28"/>
                </a:xfrm>
                <a:custGeom>
                  <a:avLst/>
                  <a:gdLst>
                    <a:gd name="T0" fmla="*/ 7800 w 10"/>
                    <a:gd name="T1" fmla="*/ 5336 h 12"/>
                    <a:gd name="T2" fmla="*/ 7800 w 10"/>
                    <a:gd name="T3" fmla="*/ 7889 h 12"/>
                    <a:gd name="T4" fmla="*/ 6538 w 10"/>
                    <a:gd name="T5" fmla="*/ 8717 h 12"/>
                    <a:gd name="T6" fmla="*/ 2321 w 10"/>
                    <a:gd name="T7" fmla="*/ 5957 h 12"/>
                    <a:gd name="T8" fmla="*/ 3250 w 10"/>
                    <a:gd name="T9" fmla="*/ 2553 h 12"/>
                    <a:gd name="T10" fmla="*/ 4620 w 10"/>
                    <a:gd name="T11" fmla="*/ 2553 h 12"/>
                    <a:gd name="T12" fmla="*/ 7800 w 10"/>
                    <a:gd name="T13" fmla="*/ 5336 h 12"/>
                    <a:gd name="T14" fmla="*/ 4620 w 10"/>
                    <a:gd name="T15" fmla="*/ 828 h 12"/>
                    <a:gd name="T16" fmla="*/ 967 w 10"/>
                    <a:gd name="T17" fmla="*/ 1932 h 12"/>
                    <a:gd name="T18" fmla="*/ 0 w 10"/>
                    <a:gd name="T19" fmla="*/ 5957 h 12"/>
                    <a:gd name="T20" fmla="*/ 6538 w 10"/>
                    <a:gd name="T21" fmla="*/ 10519 h 12"/>
                    <a:gd name="T22" fmla="*/ 8767 w 10"/>
                    <a:gd name="T23" fmla="*/ 8717 h 12"/>
                    <a:gd name="T24" fmla="*/ 10121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7" y="7"/>
                        <a:pt x="7" y="8"/>
                        <a:pt x="7" y="9"/>
                      </a:cubicBezTo>
                      <a:cubicBezTo>
                        <a:pt x="6" y="10"/>
                        <a:pt x="6" y="10"/>
                        <a:pt x="6" y="10"/>
                      </a:cubicBezTo>
                      <a:cubicBezTo>
                        <a:pt x="4" y="10"/>
                        <a:pt x="3" y="9"/>
                        <a:pt x="2" y="7"/>
                      </a:cubicBezTo>
                      <a:cubicBezTo>
                        <a:pt x="2" y="5"/>
                        <a:pt x="2" y="4"/>
                        <a:pt x="3" y="3"/>
                      </a:cubicBezTo>
                      <a:cubicBezTo>
                        <a:pt x="3" y="3"/>
                        <a:pt x="3" y="3"/>
                        <a:pt x="4" y="3"/>
                      </a:cubicBezTo>
                      <a:cubicBezTo>
                        <a:pt x="5" y="2"/>
                        <a:pt x="7" y="4"/>
                        <a:pt x="7" y="6"/>
                      </a:cubicBezTo>
                      <a:close/>
                      <a:moveTo>
                        <a:pt x="4" y="1"/>
                      </a:moveTo>
                      <a:cubicBezTo>
                        <a:pt x="3" y="1"/>
                        <a:pt x="2" y="1"/>
                        <a:pt x="1" y="2"/>
                      </a:cubicBezTo>
                      <a:cubicBezTo>
                        <a:pt x="0" y="3"/>
                        <a:pt x="0" y="5"/>
                        <a:pt x="0" y="7"/>
                      </a:cubicBezTo>
                      <a:cubicBezTo>
                        <a:pt x="1" y="10"/>
                        <a:pt x="3" y="12"/>
                        <a:pt x="6" y="12"/>
                      </a:cubicBezTo>
                      <a:cubicBezTo>
                        <a:pt x="7" y="12"/>
                        <a:pt x="8" y="11"/>
                        <a:pt x="8" y="10"/>
                      </a:cubicBezTo>
                      <a:cubicBezTo>
                        <a:pt x="9" y="9"/>
                        <a:pt x="10" y="7"/>
                        <a:pt x="9" y="6"/>
                      </a:cubicBezTo>
                      <a:cubicBezTo>
                        <a:pt x="9" y="2"/>
                        <a:pt x="6" y="0"/>
                        <a:pt x="4" y="1"/>
                      </a:cubicBezTo>
                      <a:close/>
                    </a:path>
                  </a:pathLst>
                </a:custGeom>
                <a:solidFill>
                  <a:srgbClr val="646C89"/>
                </a:solidFill>
                <a:ln w="9525">
                  <a:noFill/>
                  <a:round/>
                  <a:headEnd/>
                  <a:tailEnd/>
                </a:ln>
              </p:spPr>
              <p:txBody>
                <a:bodyPr/>
                <a:lstStyle/>
                <a:p>
                  <a:endParaRPr lang="zh-TW" altLang="en-US"/>
                </a:p>
              </p:txBody>
            </p:sp>
            <p:sp>
              <p:nvSpPr>
                <p:cNvPr id="15690" name="Freeform 209"/>
                <p:cNvSpPr>
                  <a:spLocks noEditPoints="1"/>
                </p:cNvSpPr>
                <p:nvPr/>
              </p:nvSpPr>
              <p:spPr bwMode="auto">
                <a:xfrm>
                  <a:off x="3024" y="2638"/>
                  <a:ext cx="774" cy="376"/>
                </a:xfrm>
                <a:custGeom>
                  <a:avLst/>
                  <a:gdLst>
                    <a:gd name="T0" fmla="*/ 132807 w 328"/>
                    <a:gd name="T1" fmla="*/ 2975 h 159"/>
                    <a:gd name="T2" fmla="*/ 313392 w 328"/>
                    <a:gd name="T3" fmla="*/ 61520 h 159"/>
                    <a:gd name="T4" fmla="*/ 312524 w 328"/>
                    <a:gd name="T5" fmla="*/ 59602 h 159"/>
                    <a:gd name="T6" fmla="*/ 312524 w 328"/>
                    <a:gd name="T7" fmla="*/ 121216 h 159"/>
                    <a:gd name="T8" fmla="*/ 313392 w 328"/>
                    <a:gd name="T9" fmla="*/ 120299 h 159"/>
                    <a:gd name="T10" fmla="*/ 182478 w 328"/>
                    <a:gd name="T11" fmla="*/ 152632 h 159"/>
                    <a:gd name="T12" fmla="*/ 182478 w 328"/>
                    <a:gd name="T13" fmla="*/ 152632 h 159"/>
                    <a:gd name="T14" fmla="*/ 2048 w 328"/>
                    <a:gd name="T15" fmla="*/ 93903 h 159"/>
                    <a:gd name="T16" fmla="*/ 2919 w 328"/>
                    <a:gd name="T17" fmla="*/ 94816 h 159"/>
                    <a:gd name="T18" fmla="*/ 2919 w 328"/>
                    <a:gd name="T19" fmla="*/ 34235 h 159"/>
                    <a:gd name="T20" fmla="*/ 2048 w 328"/>
                    <a:gd name="T21" fmla="*/ 35124 h 159"/>
                    <a:gd name="T22" fmla="*/ 132807 w 328"/>
                    <a:gd name="T23" fmla="*/ 2975 h 159"/>
                    <a:gd name="T24" fmla="*/ 132807 w 328"/>
                    <a:gd name="T25" fmla="*/ 2975 h 159"/>
                    <a:gd name="T26" fmla="*/ 0 w 328"/>
                    <a:gd name="T27" fmla="*/ 34235 h 159"/>
                    <a:gd name="T28" fmla="*/ 0 w 328"/>
                    <a:gd name="T29" fmla="*/ 94816 h 159"/>
                    <a:gd name="T30" fmla="*/ 868 w 328"/>
                    <a:gd name="T31" fmla="*/ 95984 h 159"/>
                    <a:gd name="T32" fmla="*/ 181609 w 328"/>
                    <a:gd name="T33" fmla="*/ 155451 h 159"/>
                    <a:gd name="T34" fmla="*/ 182478 w 328"/>
                    <a:gd name="T35" fmla="*/ 155451 h 159"/>
                    <a:gd name="T36" fmla="*/ 313392 w 328"/>
                    <a:gd name="T37" fmla="*/ 123274 h 159"/>
                    <a:gd name="T38" fmla="*/ 315285 w 328"/>
                    <a:gd name="T39" fmla="*/ 121216 h 159"/>
                    <a:gd name="T40" fmla="*/ 315285 w 328"/>
                    <a:gd name="T41" fmla="*/ 59602 h 159"/>
                    <a:gd name="T42" fmla="*/ 314579 w 328"/>
                    <a:gd name="T43" fmla="*/ 58796 h 159"/>
                    <a:gd name="T44" fmla="*/ 132807 w 328"/>
                    <a:gd name="T45" fmla="*/ 0 h 159"/>
                    <a:gd name="T46" fmla="*/ 132807 w 328"/>
                    <a:gd name="T47" fmla="*/ 0 h 159"/>
                    <a:gd name="T48" fmla="*/ 868 w 328"/>
                    <a:gd name="T49" fmla="*/ 33062 h 159"/>
                    <a:gd name="T50" fmla="*/ 0 w 328"/>
                    <a:gd name="T51" fmla="*/ 34235 h 15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8"/>
                    <a:gd name="T79" fmla="*/ 0 h 159"/>
                    <a:gd name="T80" fmla="*/ 328 w 328"/>
                    <a:gd name="T81" fmla="*/ 159 h 15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8" h="159">
                      <a:moveTo>
                        <a:pt x="138" y="3"/>
                      </a:moveTo>
                      <a:cubicBezTo>
                        <a:pt x="326" y="63"/>
                        <a:pt x="326" y="63"/>
                        <a:pt x="326" y="63"/>
                      </a:cubicBezTo>
                      <a:cubicBezTo>
                        <a:pt x="325" y="62"/>
                        <a:pt x="325" y="62"/>
                        <a:pt x="325" y="61"/>
                      </a:cubicBezTo>
                      <a:cubicBezTo>
                        <a:pt x="325" y="124"/>
                        <a:pt x="325" y="124"/>
                        <a:pt x="325" y="124"/>
                      </a:cubicBezTo>
                      <a:cubicBezTo>
                        <a:pt x="325" y="124"/>
                        <a:pt x="325" y="123"/>
                        <a:pt x="326" y="123"/>
                      </a:cubicBezTo>
                      <a:cubicBezTo>
                        <a:pt x="190" y="156"/>
                        <a:pt x="190" y="156"/>
                        <a:pt x="190" y="156"/>
                      </a:cubicBezTo>
                      <a:cubicBezTo>
                        <a:pt x="190" y="156"/>
                        <a:pt x="190" y="156"/>
                        <a:pt x="190" y="156"/>
                      </a:cubicBezTo>
                      <a:cubicBezTo>
                        <a:pt x="2" y="96"/>
                        <a:pt x="2" y="96"/>
                        <a:pt x="2" y="96"/>
                      </a:cubicBezTo>
                      <a:cubicBezTo>
                        <a:pt x="3" y="96"/>
                        <a:pt x="3" y="96"/>
                        <a:pt x="3" y="97"/>
                      </a:cubicBezTo>
                      <a:cubicBezTo>
                        <a:pt x="3" y="35"/>
                        <a:pt x="3" y="35"/>
                        <a:pt x="3" y="35"/>
                      </a:cubicBezTo>
                      <a:cubicBezTo>
                        <a:pt x="3" y="36"/>
                        <a:pt x="2" y="36"/>
                        <a:pt x="2" y="36"/>
                      </a:cubicBezTo>
                      <a:cubicBezTo>
                        <a:pt x="138" y="3"/>
                        <a:pt x="138" y="3"/>
                        <a:pt x="138" y="3"/>
                      </a:cubicBezTo>
                      <a:cubicBezTo>
                        <a:pt x="138" y="3"/>
                        <a:pt x="138" y="3"/>
                        <a:pt x="138" y="3"/>
                      </a:cubicBezTo>
                      <a:close/>
                      <a:moveTo>
                        <a:pt x="0" y="35"/>
                      </a:moveTo>
                      <a:cubicBezTo>
                        <a:pt x="0" y="97"/>
                        <a:pt x="0" y="97"/>
                        <a:pt x="0" y="97"/>
                      </a:cubicBezTo>
                      <a:cubicBezTo>
                        <a:pt x="0" y="98"/>
                        <a:pt x="0" y="98"/>
                        <a:pt x="1" y="98"/>
                      </a:cubicBezTo>
                      <a:cubicBezTo>
                        <a:pt x="189" y="159"/>
                        <a:pt x="189" y="159"/>
                        <a:pt x="189" y="159"/>
                      </a:cubicBezTo>
                      <a:cubicBezTo>
                        <a:pt x="190" y="159"/>
                        <a:pt x="190" y="159"/>
                        <a:pt x="190" y="159"/>
                      </a:cubicBezTo>
                      <a:cubicBezTo>
                        <a:pt x="326" y="126"/>
                        <a:pt x="326" y="126"/>
                        <a:pt x="326" y="126"/>
                      </a:cubicBezTo>
                      <a:cubicBezTo>
                        <a:pt x="327" y="126"/>
                        <a:pt x="328" y="125"/>
                        <a:pt x="328" y="124"/>
                      </a:cubicBezTo>
                      <a:cubicBezTo>
                        <a:pt x="328" y="61"/>
                        <a:pt x="328" y="61"/>
                        <a:pt x="328" y="61"/>
                      </a:cubicBezTo>
                      <a:cubicBezTo>
                        <a:pt x="328" y="60"/>
                        <a:pt x="327" y="60"/>
                        <a:pt x="327" y="60"/>
                      </a:cubicBezTo>
                      <a:cubicBezTo>
                        <a:pt x="138" y="0"/>
                        <a:pt x="138" y="0"/>
                        <a:pt x="138" y="0"/>
                      </a:cubicBezTo>
                      <a:cubicBezTo>
                        <a:pt x="138" y="0"/>
                        <a:pt x="138" y="0"/>
                        <a:pt x="138" y="0"/>
                      </a:cubicBezTo>
                      <a:cubicBezTo>
                        <a:pt x="1" y="34"/>
                        <a:pt x="1" y="34"/>
                        <a:pt x="1" y="34"/>
                      </a:cubicBezTo>
                      <a:cubicBezTo>
                        <a:pt x="0" y="34"/>
                        <a:pt x="0" y="34"/>
                        <a:pt x="0" y="35"/>
                      </a:cubicBezTo>
                      <a:close/>
                    </a:path>
                  </a:pathLst>
                </a:custGeom>
                <a:solidFill>
                  <a:srgbClr val="231F20"/>
                </a:solidFill>
                <a:ln w="9525">
                  <a:noFill/>
                  <a:round/>
                  <a:headEnd/>
                  <a:tailEnd/>
                </a:ln>
              </p:spPr>
              <p:txBody>
                <a:bodyPr/>
                <a:lstStyle/>
                <a:p>
                  <a:endParaRPr lang="zh-TW" altLang="en-US"/>
                </a:p>
              </p:txBody>
            </p:sp>
          </p:grpSp>
          <p:grpSp>
            <p:nvGrpSpPr>
              <p:cNvPr id="44" name="Group 32"/>
              <p:cNvGrpSpPr>
                <a:grpSpLocks/>
              </p:cNvGrpSpPr>
              <p:nvPr/>
            </p:nvGrpSpPr>
            <p:grpSpPr bwMode="auto">
              <a:xfrm>
                <a:off x="6381750" y="5029180"/>
                <a:ext cx="457200" cy="577752"/>
                <a:chOff x="4368" y="2704"/>
                <a:chExt cx="416" cy="543"/>
              </a:xfrm>
            </p:grpSpPr>
            <p:sp>
              <p:nvSpPr>
                <p:cNvPr id="15646" name="Freeform 33"/>
                <p:cNvSpPr>
                  <a:spLocks/>
                </p:cNvSpPr>
                <p:nvPr/>
              </p:nvSpPr>
              <p:spPr bwMode="auto">
                <a:xfrm>
                  <a:off x="4449" y="3164"/>
                  <a:ext cx="203" cy="59"/>
                </a:xfrm>
                <a:custGeom>
                  <a:avLst/>
                  <a:gdLst>
                    <a:gd name="T0" fmla="*/ 0 w 203"/>
                    <a:gd name="T1" fmla="*/ 10 h 59"/>
                    <a:gd name="T2" fmla="*/ 163 w 203"/>
                    <a:gd name="T3" fmla="*/ 59 h 59"/>
                    <a:gd name="T4" fmla="*/ 203 w 203"/>
                    <a:gd name="T5" fmla="*/ 50 h 59"/>
                    <a:gd name="T6" fmla="*/ 40 w 203"/>
                    <a:gd name="T7" fmla="*/ 0 h 59"/>
                    <a:gd name="T8" fmla="*/ 0 w 203"/>
                    <a:gd name="T9" fmla="*/ 10 h 59"/>
                    <a:gd name="T10" fmla="*/ 0 60000 65536"/>
                    <a:gd name="T11" fmla="*/ 0 60000 65536"/>
                    <a:gd name="T12" fmla="*/ 0 60000 65536"/>
                    <a:gd name="T13" fmla="*/ 0 60000 65536"/>
                    <a:gd name="T14" fmla="*/ 0 60000 65536"/>
                    <a:gd name="T15" fmla="*/ 0 w 203"/>
                    <a:gd name="T16" fmla="*/ 0 h 59"/>
                    <a:gd name="T17" fmla="*/ 203 w 203"/>
                    <a:gd name="T18" fmla="*/ 59 h 59"/>
                  </a:gdLst>
                  <a:ahLst/>
                  <a:cxnLst>
                    <a:cxn ang="T10">
                      <a:pos x="T0" y="T1"/>
                    </a:cxn>
                    <a:cxn ang="T11">
                      <a:pos x="T2" y="T3"/>
                    </a:cxn>
                    <a:cxn ang="T12">
                      <a:pos x="T4" y="T5"/>
                    </a:cxn>
                    <a:cxn ang="T13">
                      <a:pos x="T6" y="T7"/>
                    </a:cxn>
                    <a:cxn ang="T14">
                      <a:pos x="T8" y="T9"/>
                    </a:cxn>
                  </a:cxnLst>
                  <a:rect l="T15" t="T16" r="T17" b="T18"/>
                  <a:pathLst>
                    <a:path w="203" h="59">
                      <a:moveTo>
                        <a:pt x="0" y="10"/>
                      </a:moveTo>
                      <a:lnTo>
                        <a:pt x="163" y="59"/>
                      </a:lnTo>
                      <a:lnTo>
                        <a:pt x="203" y="50"/>
                      </a:lnTo>
                      <a:lnTo>
                        <a:pt x="40" y="0"/>
                      </a:lnTo>
                      <a:lnTo>
                        <a:pt x="0" y="10"/>
                      </a:lnTo>
                      <a:close/>
                    </a:path>
                  </a:pathLst>
                </a:custGeom>
                <a:solidFill>
                  <a:srgbClr val="646C89"/>
                </a:solidFill>
                <a:ln w="9525">
                  <a:noFill/>
                  <a:round/>
                  <a:headEnd/>
                  <a:tailEnd/>
                </a:ln>
              </p:spPr>
              <p:txBody>
                <a:bodyPr/>
                <a:lstStyle/>
                <a:p>
                  <a:endParaRPr lang="zh-TW" altLang="en-US"/>
                </a:p>
              </p:txBody>
            </p:sp>
            <p:sp>
              <p:nvSpPr>
                <p:cNvPr id="15647" name="Freeform 34"/>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919BAD"/>
                </a:solidFill>
                <a:ln w="9525">
                  <a:noFill/>
                  <a:round/>
                  <a:headEnd/>
                  <a:tailEnd/>
                </a:ln>
              </p:spPr>
              <p:txBody>
                <a:bodyPr/>
                <a:lstStyle/>
                <a:p>
                  <a:endParaRPr lang="zh-TW" altLang="en-US"/>
                </a:p>
              </p:txBody>
            </p:sp>
            <p:sp>
              <p:nvSpPr>
                <p:cNvPr id="15648" name="Freeform 35"/>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F474C"/>
                </a:solidFill>
                <a:ln w="9525">
                  <a:noFill/>
                  <a:round/>
                  <a:headEnd/>
                  <a:tailEnd/>
                </a:ln>
              </p:spPr>
              <p:txBody>
                <a:bodyPr/>
                <a:lstStyle/>
                <a:p>
                  <a:endParaRPr lang="zh-TW" altLang="en-US"/>
                </a:p>
              </p:txBody>
            </p:sp>
            <p:sp>
              <p:nvSpPr>
                <p:cNvPr id="15649" name="Freeform 36"/>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535B61"/>
                </a:solidFill>
                <a:ln w="9525">
                  <a:noFill/>
                  <a:round/>
                  <a:headEnd/>
                  <a:tailEnd/>
                </a:ln>
              </p:spPr>
              <p:txBody>
                <a:bodyPr/>
                <a:lstStyle/>
                <a:p>
                  <a:endParaRPr lang="zh-TW" altLang="en-US"/>
                </a:p>
              </p:txBody>
            </p:sp>
            <p:sp>
              <p:nvSpPr>
                <p:cNvPr id="15650" name="Freeform 37"/>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3F474C"/>
                </a:solidFill>
                <a:ln w="9525">
                  <a:noFill/>
                  <a:round/>
                  <a:headEnd/>
                  <a:tailEnd/>
                </a:ln>
              </p:spPr>
              <p:txBody>
                <a:bodyPr/>
                <a:lstStyle/>
                <a:p>
                  <a:endParaRPr lang="zh-TW" altLang="en-US"/>
                </a:p>
              </p:txBody>
            </p:sp>
            <p:sp>
              <p:nvSpPr>
                <p:cNvPr id="15651" name="Freeform 38"/>
                <p:cNvSpPr>
                  <a:spLocks/>
                </p:cNvSpPr>
                <p:nvPr/>
              </p:nvSpPr>
              <p:spPr bwMode="auto">
                <a:xfrm>
                  <a:off x="4394" y="2739"/>
                  <a:ext cx="40" cy="376"/>
                </a:xfrm>
                <a:custGeom>
                  <a:avLst/>
                  <a:gdLst>
                    <a:gd name="T0" fmla="*/ 0 w 40"/>
                    <a:gd name="T1" fmla="*/ 10 h 376"/>
                    <a:gd name="T2" fmla="*/ 0 w 40"/>
                    <a:gd name="T3" fmla="*/ 376 h 376"/>
                    <a:gd name="T4" fmla="*/ 40 w 40"/>
                    <a:gd name="T5" fmla="*/ 366 h 376"/>
                    <a:gd name="T6" fmla="*/ 40 w 40"/>
                    <a:gd name="T7" fmla="*/ 0 h 376"/>
                    <a:gd name="T8" fmla="*/ 0 w 40"/>
                    <a:gd name="T9" fmla="*/ 10 h 376"/>
                    <a:gd name="T10" fmla="*/ 0 60000 65536"/>
                    <a:gd name="T11" fmla="*/ 0 60000 65536"/>
                    <a:gd name="T12" fmla="*/ 0 60000 65536"/>
                    <a:gd name="T13" fmla="*/ 0 60000 65536"/>
                    <a:gd name="T14" fmla="*/ 0 60000 65536"/>
                    <a:gd name="T15" fmla="*/ 0 w 40"/>
                    <a:gd name="T16" fmla="*/ 0 h 376"/>
                    <a:gd name="T17" fmla="*/ 40 w 40"/>
                    <a:gd name="T18" fmla="*/ 376 h 376"/>
                  </a:gdLst>
                  <a:ahLst/>
                  <a:cxnLst>
                    <a:cxn ang="T10">
                      <a:pos x="T0" y="T1"/>
                    </a:cxn>
                    <a:cxn ang="T11">
                      <a:pos x="T2" y="T3"/>
                    </a:cxn>
                    <a:cxn ang="T12">
                      <a:pos x="T4" y="T5"/>
                    </a:cxn>
                    <a:cxn ang="T13">
                      <a:pos x="T6" y="T7"/>
                    </a:cxn>
                    <a:cxn ang="T14">
                      <a:pos x="T8" y="T9"/>
                    </a:cxn>
                  </a:cxnLst>
                  <a:rect l="T15" t="T16" r="T17" b="T18"/>
                  <a:pathLst>
                    <a:path w="40" h="376">
                      <a:moveTo>
                        <a:pt x="0" y="10"/>
                      </a:moveTo>
                      <a:lnTo>
                        <a:pt x="0" y="376"/>
                      </a:lnTo>
                      <a:lnTo>
                        <a:pt x="40" y="366"/>
                      </a:lnTo>
                      <a:lnTo>
                        <a:pt x="40" y="0"/>
                      </a:lnTo>
                      <a:lnTo>
                        <a:pt x="0" y="10"/>
                      </a:lnTo>
                      <a:close/>
                    </a:path>
                  </a:pathLst>
                </a:custGeom>
                <a:solidFill>
                  <a:srgbClr val="363B49"/>
                </a:solidFill>
                <a:ln w="9525">
                  <a:noFill/>
                  <a:round/>
                  <a:headEnd/>
                  <a:tailEnd/>
                </a:ln>
              </p:spPr>
              <p:txBody>
                <a:bodyPr/>
                <a:lstStyle/>
                <a:p>
                  <a:endParaRPr lang="zh-TW" altLang="en-US"/>
                </a:p>
              </p:txBody>
            </p:sp>
            <p:sp>
              <p:nvSpPr>
                <p:cNvPr id="15652" name="Freeform 39"/>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A6ACBE"/>
                </a:solidFill>
                <a:ln w="9525">
                  <a:noFill/>
                  <a:round/>
                  <a:headEnd/>
                  <a:tailEnd/>
                </a:ln>
              </p:spPr>
              <p:txBody>
                <a:bodyPr/>
                <a:lstStyle/>
                <a:p>
                  <a:endParaRPr lang="zh-TW" altLang="en-US"/>
                </a:p>
              </p:txBody>
            </p:sp>
            <p:sp>
              <p:nvSpPr>
                <p:cNvPr id="15653" name="Freeform 40"/>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63B49"/>
                </a:solidFill>
                <a:ln w="9525">
                  <a:noFill/>
                  <a:round/>
                  <a:headEnd/>
                  <a:tailEnd/>
                </a:ln>
              </p:spPr>
              <p:txBody>
                <a:bodyPr/>
                <a:lstStyle/>
                <a:p>
                  <a:endParaRPr lang="zh-TW" altLang="en-US"/>
                </a:p>
              </p:txBody>
            </p:sp>
            <p:sp>
              <p:nvSpPr>
                <p:cNvPr id="15654" name="Freeform 41"/>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363B49"/>
                </a:solidFill>
                <a:ln w="9525">
                  <a:noFill/>
                  <a:round/>
                  <a:headEnd/>
                  <a:tailEnd/>
                </a:ln>
              </p:spPr>
              <p:txBody>
                <a:bodyPr/>
                <a:lstStyle/>
                <a:p>
                  <a:endParaRPr lang="zh-TW" altLang="en-US"/>
                </a:p>
              </p:txBody>
            </p:sp>
            <p:sp>
              <p:nvSpPr>
                <p:cNvPr id="15655" name="Freeform 42"/>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231F20"/>
                </a:solidFill>
                <a:ln w="9525">
                  <a:noFill/>
                  <a:round/>
                  <a:headEnd/>
                  <a:tailEnd/>
                </a:ln>
              </p:spPr>
              <p:txBody>
                <a:bodyPr/>
                <a:lstStyle/>
                <a:p>
                  <a:endParaRPr lang="zh-TW" altLang="en-US"/>
                </a:p>
              </p:txBody>
            </p:sp>
            <p:sp>
              <p:nvSpPr>
                <p:cNvPr id="15656" name="Freeform 43"/>
                <p:cNvSpPr>
                  <a:spLocks/>
                </p:cNvSpPr>
                <p:nvPr/>
              </p:nvSpPr>
              <p:spPr bwMode="auto">
                <a:xfrm>
                  <a:off x="4380" y="3101"/>
                  <a:ext cx="400" cy="115"/>
                </a:xfrm>
                <a:custGeom>
                  <a:avLst/>
                  <a:gdLst>
                    <a:gd name="T0" fmla="*/ 0 w 400"/>
                    <a:gd name="T1" fmla="*/ 9 h 115"/>
                    <a:gd name="T2" fmla="*/ 362 w 400"/>
                    <a:gd name="T3" fmla="*/ 115 h 115"/>
                    <a:gd name="T4" fmla="*/ 400 w 400"/>
                    <a:gd name="T5" fmla="*/ 106 h 115"/>
                    <a:gd name="T6" fmla="*/ 40 w 400"/>
                    <a:gd name="T7" fmla="*/ 0 h 115"/>
                    <a:gd name="T8" fmla="*/ 0 w 400"/>
                    <a:gd name="T9" fmla="*/ 9 h 115"/>
                    <a:gd name="T10" fmla="*/ 0 60000 65536"/>
                    <a:gd name="T11" fmla="*/ 0 60000 65536"/>
                    <a:gd name="T12" fmla="*/ 0 60000 65536"/>
                    <a:gd name="T13" fmla="*/ 0 60000 65536"/>
                    <a:gd name="T14" fmla="*/ 0 60000 65536"/>
                    <a:gd name="T15" fmla="*/ 0 w 400"/>
                    <a:gd name="T16" fmla="*/ 0 h 115"/>
                    <a:gd name="T17" fmla="*/ 400 w 400"/>
                    <a:gd name="T18" fmla="*/ 115 h 115"/>
                  </a:gdLst>
                  <a:ahLst/>
                  <a:cxnLst>
                    <a:cxn ang="T10">
                      <a:pos x="T0" y="T1"/>
                    </a:cxn>
                    <a:cxn ang="T11">
                      <a:pos x="T2" y="T3"/>
                    </a:cxn>
                    <a:cxn ang="T12">
                      <a:pos x="T4" y="T5"/>
                    </a:cxn>
                    <a:cxn ang="T13">
                      <a:pos x="T6" y="T7"/>
                    </a:cxn>
                    <a:cxn ang="T14">
                      <a:pos x="T8" y="T9"/>
                    </a:cxn>
                  </a:cxnLst>
                  <a:rect l="T15" t="T16" r="T17" b="T18"/>
                  <a:pathLst>
                    <a:path w="400" h="115">
                      <a:moveTo>
                        <a:pt x="0" y="9"/>
                      </a:moveTo>
                      <a:lnTo>
                        <a:pt x="362" y="115"/>
                      </a:lnTo>
                      <a:lnTo>
                        <a:pt x="400" y="106"/>
                      </a:lnTo>
                      <a:lnTo>
                        <a:pt x="40" y="0"/>
                      </a:lnTo>
                      <a:lnTo>
                        <a:pt x="0" y="9"/>
                      </a:lnTo>
                      <a:close/>
                    </a:path>
                  </a:pathLst>
                </a:custGeom>
                <a:solidFill>
                  <a:srgbClr val="363B49"/>
                </a:solidFill>
                <a:ln w="9525">
                  <a:noFill/>
                  <a:round/>
                  <a:headEnd/>
                  <a:tailEnd/>
                </a:ln>
              </p:spPr>
              <p:txBody>
                <a:bodyPr/>
                <a:lstStyle/>
                <a:p>
                  <a:endParaRPr lang="zh-TW" altLang="en-US"/>
                </a:p>
              </p:txBody>
            </p:sp>
            <p:sp>
              <p:nvSpPr>
                <p:cNvPr id="15657" name="Freeform 44"/>
                <p:cNvSpPr>
                  <a:spLocks/>
                </p:cNvSpPr>
                <p:nvPr/>
              </p:nvSpPr>
              <p:spPr bwMode="auto">
                <a:xfrm>
                  <a:off x="4373" y="2709"/>
                  <a:ext cx="409" cy="120"/>
                </a:xfrm>
                <a:custGeom>
                  <a:avLst/>
                  <a:gdLst>
                    <a:gd name="T0" fmla="*/ 0 w 409"/>
                    <a:gd name="T1" fmla="*/ 9 h 120"/>
                    <a:gd name="T2" fmla="*/ 369 w 409"/>
                    <a:gd name="T3" fmla="*/ 120 h 120"/>
                    <a:gd name="T4" fmla="*/ 409 w 409"/>
                    <a:gd name="T5" fmla="*/ 111 h 120"/>
                    <a:gd name="T6" fmla="*/ 40 w 409"/>
                    <a:gd name="T7" fmla="*/ 0 h 120"/>
                    <a:gd name="T8" fmla="*/ 0 w 409"/>
                    <a:gd name="T9" fmla="*/ 9 h 120"/>
                    <a:gd name="T10" fmla="*/ 0 60000 65536"/>
                    <a:gd name="T11" fmla="*/ 0 60000 65536"/>
                    <a:gd name="T12" fmla="*/ 0 60000 65536"/>
                    <a:gd name="T13" fmla="*/ 0 60000 65536"/>
                    <a:gd name="T14" fmla="*/ 0 60000 65536"/>
                    <a:gd name="T15" fmla="*/ 0 w 409"/>
                    <a:gd name="T16" fmla="*/ 0 h 120"/>
                    <a:gd name="T17" fmla="*/ 409 w 409"/>
                    <a:gd name="T18" fmla="*/ 120 h 120"/>
                  </a:gdLst>
                  <a:ahLst/>
                  <a:cxnLst>
                    <a:cxn ang="T10">
                      <a:pos x="T0" y="T1"/>
                    </a:cxn>
                    <a:cxn ang="T11">
                      <a:pos x="T2" y="T3"/>
                    </a:cxn>
                    <a:cxn ang="T12">
                      <a:pos x="T4" y="T5"/>
                    </a:cxn>
                    <a:cxn ang="T13">
                      <a:pos x="T6" y="T7"/>
                    </a:cxn>
                    <a:cxn ang="T14">
                      <a:pos x="T8" y="T9"/>
                    </a:cxn>
                  </a:cxnLst>
                  <a:rect l="T15" t="T16" r="T17" b="T18"/>
                  <a:pathLst>
                    <a:path w="409" h="120">
                      <a:moveTo>
                        <a:pt x="0" y="9"/>
                      </a:moveTo>
                      <a:lnTo>
                        <a:pt x="369" y="120"/>
                      </a:lnTo>
                      <a:lnTo>
                        <a:pt x="409" y="111"/>
                      </a:lnTo>
                      <a:lnTo>
                        <a:pt x="40" y="0"/>
                      </a:lnTo>
                      <a:lnTo>
                        <a:pt x="0" y="9"/>
                      </a:lnTo>
                      <a:close/>
                    </a:path>
                  </a:pathLst>
                </a:custGeom>
                <a:solidFill>
                  <a:srgbClr val="DFE0E5"/>
                </a:solidFill>
                <a:ln w="9525">
                  <a:noFill/>
                  <a:round/>
                  <a:headEnd/>
                  <a:tailEnd/>
                </a:ln>
              </p:spPr>
              <p:txBody>
                <a:bodyPr/>
                <a:lstStyle/>
                <a:p>
                  <a:endParaRPr lang="zh-TW" altLang="en-US"/>
                </a:p>
              </p:txBody>
            </p:sp>
            <p:sp>
              <p:nvSpPr>
                <p:cNvPr id="15658" name="Freeform 45"/>
                <p:cNvSpPr>
                  <a:spLocks/>
                </p:cNvSpPr>
                <p:nvPr/>
              </p:nvSpPr>
              <p:spPr bwMode="auto">
                <a:xfrm>
                  <a:off x="4742" y="2820"/>
                  <a:ext cx="40" cy="422"/>
                </a:xfrm>
                <a:custGeom>
                  <a:avLst/>
                  <a:gdLst>
                    <a:gd name="T0" fmla="*/ 0 w 40"/>
                    <a:gd name="T1" fmla="*/ 9 h 422"/>
                    <a:gd name="T2" fmla="*/ 0 w 40"/>
                    <a:gd name="T3" fmla="*/ 422 h 422"/>
                    <a:gd name="T4" fmla="*/ 40 w 40"/>
                    <a:gd name="T5" fmla="*/ 413 h 422"/>
                    <a:gd name="T6" fmla="*/ 40 w 40"/>
                    <a:gd name="T7" fmla="*/ 0 h 422"/>
                    <a:gd name="T8" fmla="*/ 0 w 40"/>
                    <a:gd name="T9" fmla="*/ 9 h 422"/>
                    <a:gd name="T10" fmla="*/ 0 60000 65536"/>
                    <a:gd name="T11" fmla="*/ 0 60000 65536"/>
                    <a:gd name="T12" fmla="*/ 0 60000 65536"/>
                    <a:gd name="T13" fmla="*/ 0 60000 65536"/>
                    <a:gd name="T14" fmla="*/ 0 60000 65536"/>
                    <a:gd name="T15" fmla="*/ 0 w 40"/>
                    <a:gd name="T16" fmla="*/ 0 h 422"/>
                    <a:gd name="T17" fmla="*/ 40 w 40"/>
                    <a:gd name="T18" fmla="*/ 422 h 422"/>
                  </a:gdLst>
                  <a:ahLst/>
                  <a:cxnLst>
                    <a:cxn ang="T10">
                      <a:pos x="T0" y="T1"/>
                    </a:cxn>
                    <a:cxn ang="T11">
                      <a:pos x="T2" y="T3"/>
                    </a:cxn>
                    <a:cxn ang="T12">
                      <a:pos x="T4" y="T5"/>
                    </a:cxn>
                    <a:cxn ang="T13">
                      <a:pos x="T6" y="T7"/>
                    </a:cxn>
                    <a:cxn ang="T14">
                      <a:pos x="T8" y="T9"/>
                    </a:cxn>
                  </a:cxnLst>
                  <a:rect l="T15" t="T16" r="T17" b="T18"/>
                  <a:pathLst>
                    <a:path w="40" h="422">
                      <a:moveTo>
                        <a:pt x="0" y="9"/>
                      </a:moveTo>
                      <a:lnTo>
                        <a:pt x="0" y="422"/>
                      </a:lnTo>
                      <a:lnTo>
                        <a:pt x="40" y="413"/>
                      </a:lnTo>
                      <a:lnTo>
                        <a:pt x="40" y="0"/>
                      </a:lnTo>
                      <a:lnTo>
                        <a:pt x="0" y="9"/>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15659" name="Freeform 46"/>
                <p:cNvSpPr>
                  <a:spLocks/>
                </p:cNvSpPr>
                <p:nvPr/>
              </p:nvSpPr>
              <p:spPr bwMode="auto">
                <a:xfrm>
                  <a:off x="4406" y="2751"/>
                  <a:ext cx="322" cy="449"/>
                </a:xfrm>
                <a:custGeom>
                  <a:avLst/>
                  <a:gdLst>
                    <a:gd name="T0" fmla="*/ 0 w 322"/>
                    <a:gd name="T1" fmla="*/ 357 h 449"/>
                    <a:gd name="T2" fmla="*/ 322 w 322"/>
                    <a:gd name="T3" fmla="*/ 449 h 449"/>
                    <a:gd name="T4" fmla="*/ 322 w 322"/>
                    <a:gd name="T5" fmla="*/ 95 h 449"/>
                    <a:gd name="T6" fmla="*/ 0 w 322"/>
                    <a:gd name="T7" fmla="*/ 0 h 449"/>
                    <a:gd name="T8" fmla="*/ 0 w 322"/>
                    <a:gd name="T9" fmla="*/ 357 h 449"/>
                    <a:gd name="T10" fmla="*/ 0 60000 65536"/>
                    <a:gd name="T11" fmla="*/ 0 60000 65536"/>
                    <a:gd name="T12" fmla="*/ 0 60000 65536"/>
                    <a:gd name="T13" fmla="*/ 0 60000 65536"/>
                    <a:gd name="T14" fmla="*/ 0 60000 65536"/>
                    <a:gd name="T15" fmla="*/ 0 w 322"/>
                    <a:gd name="T16" fmla="*/ 0 h 449"/>
                    <a:gd name="T17" fmla="*/ 322 w 322"/>
                    <a:gd name="T18" fmla="*/ 449 h 449"/>
                  </a:gdLst>
                  <a:ahLst/>
                  <a:cxnLst>
                    <a:cxn ang="T10">
                      <a:pos x="T0" y="T1"/>
                    </a:cxn>
                    <a:cxn ang="T11">
                      <a:pos x="T2" y="T3"/>
                    </a:cxn>
                    <a:cxn ang="T12">
                      <a:pos x="T4" y="T5"/>
                    </a:cxn>
                    <a:cxn ang="T13">
                      <a:pos x="T6" y="T7"/>
                    </a:cxn>
                    <a:cxn ang="T14">
                      <a:pos x="T8" y="T9"/>
                    </a:cxn>
                  </a:cxnLst>
                  <a:rect l="T15" t="T16" r="T17" b="T18"/>
                  <a:pathLst>
                    <a:path w="322" h="449">
                      <a:moveTo>
                        <a:pt x="0" y="357"/>
                      </a:moveTo>
                      <a:lnTo>
                        <a:pt x="322" y="449"/>
                      </a:lnTo>
                      <a:lnTo>
                        <a:pt x="322" y="95"/>
                      </a:lnTo>
                      <a:lnTo>
                        <a:pt x="0" y="0"/>
                      </a:lnTo>
                      <a:lnTo>
                        <a:pt x="0" y="357"/>
                      </a:lnTo>
                      <a:close/>
                    </a:path>
                  </a:pathLst>
                </a:custGeom>
                <a:solidFill>
                  <a:srgbClr val="3874BA"/>
                </a:solidFill>
                <a:ln w="9525">
                  <a:noFill/>
                  <a:round/>
                  <a:headEnd/>
                  <a:tailEnd/>
                </a:ln>
              </p:spPr>
              <p:txBody>
                <a:bodyPr/>
                <a:lstStyle/>
                <a:p>
                  <a:endParaRPr lang="zh-TW" altLang="en-US"/>
                </a:p>
              </p:txBody>
            </p:sp>
            <p:sp>
              <p:nvSpPr>
                <p:cNvPr id="15660" name="Freeform 47"/>
                <p:cNvSpPr>
                  <a:spLocks/>
                </p:cNvSpPr>
                <p:nvPr/>
              </p:nvSpPr>
              <p:spPr bwMode="auto">
                <a:xfrm>
                  <a:off x="4416" y="2768"/>
                  <a:ext cx="297" cy="304"/>
                </a:xfrm>
                <a:custGeom>
                  <a:avLst/>
                  <a:gdLst>
                    <a:gd name="T0" fmla="*/ 0 w 126"/>
                    <a:gd name="T1" fmla="*/ 0 h 129"/>
                    <a:gd name="T2" fmla="*/ 0 w 126"/>
                    <a:gd name="T3" fmla="*/ 84818 h 129"/>
                    <a:gd name="T4" fmla="*/ 55383 w 126"/>
                    <a:gd name="T5" fmla="*/ 102917 h 129"/>
                    <a:gd name="T6" fmla="*/ 120056 w 126"/>
                    <a:gd name="T7" fmla="*/ 122627 h 129"/>
                    <a:gd name="T8" fmla="*/ 120056 w 126"/>
                    <a:gd name="T9" fmla="*/ 36332 h 129"/>
                    <a:gd name="T10" fmla="*/ 0 w 126"/>
                    <a:gd name="T11" fmla="*/ 0 h 129"/>
                    <a:gd name="T12" fmla="*/ 0 60000 65536"/>
                    <a:gd name="T13" fmla="*/ 0 60000 65536"/>
                    <a:gd name="T14" fmla="*/ 0 60000 65536"/>
                    <a:gd name="T15" fmla="*/ 0 60000 65536"/>
                    <a:gd name="T16" fmla="*/ 0 60000 65536"/>
                    <a:gd name="T17" fmla="*/ 0 60000 65536"/>
                    <a:gd name="T18" fmla="*/ 0 w 126"/>
                    <a:gd name="T19" fmla="*/ 0 h 129"/>
                    <a:gd name="T20" fmla="*/ 126 w 126"/>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26" h="129">
                      <a:moveTo>
                        <a:pt x="0" y="0"/>
                      </a:moveTo>
                      <a:cubicBezTo>
                        <a:pt x="0" y="89"/>
                        <a:pt x="0" y="89"/>
                        <a:pt x="0" y="89"/>
                      </a:cubicBezTo>
                      <a:cubicBezTo>
                        <a:pt x="0" y="89"/>
                        <a:pt x="30" y="124"/>
                        <a:pt x="58" y="108"/>
                      </a:cubicBezTo>
                      <a:cubicBezTo>
                        <a:pt x="86" y="91"/>
                        <a:pt x="126" y="129"/>
                        <a:pt x="126" y="129"/>
                      </a:cubicBezTo>
                      <a:cubicBezTo>
                        <a:pt x="126" y="38"/>
                        <a:pt x="126" y="38"/>
                        <a:pt x="126" y="38"/>
                      </a:cubicBezTo>
                      <a:lnTo>
                        <a:pt x="0" y="0"/>
                      </a:lnTo>
                      <a:close/>
                    </a:path>
                  </a:pathLst>
                </a:custGeom>
                <a:gradFill rotWithShape="1">
                  <a:gsLst>
                    <a:gs pos="0">
                      <a:srgbClr val="94B4DA"/>
                    </a:gs>
                    <a:gs pos="100000">
                      <a:srgbClr val="3874BA"/>
                    </a:gs>
                  </a:gsLst>
                  <a:lin ang="5400000" scaled="1"/>
                </a:gradFill>
                <a:ln w="9525">
                  <a:noFill/>
                  <a:round/>
                  <a:headEnd/>
                  <a:tailEnd/>
                </a:ln>
              </p:spPr>
              <p:txBody>
                <a:bodyPr/>
                <a:lstStyle/>
                <a:p>
                  <a:endParaRPr lang="zh-TW" altLang="en-US"/>
                </a:p>
              </p:txBody>
            </p:sp>
            <p:sp>
              <p:nvSpPr>
                <p:cNvPr id="15661" name="Freeform 48"/>
                <p:cNvSpPr>
                  <a:spLocks/>
                </p:cNvSpPr>
                <p:nvPr/>
              </p:nvSpPr>
              <p:spPr bwMode="auto">
                <a:xfrm>
                  <a:off x="4394" y="2751"/>
                  <a:ext cx="334" cy="463"/>
                </a:xfrm>
                <a:custGeom>
                  <a:avLst/>
                  <a:gdLst>
                    <a:gd name="T0" fmla="*/ 334 w 334"/>
                    <a:gd name="T1" fmla="*/ 463 h 463"/>
                    <a:gd name="T2" fmla="*/ 334 w 334"/>
                    <a:gd name="T3" fmla="*/ 458 h 463"/>
                    <a:gd name="T4" fmla="*/ 7 w 334"/>
                    <a:gd name="T5" fmla="*/ 361 h 463"/>
                    <a:gd name="T6" fmla="*/ 7 w 334"/>
                    <a:gd name="T7" fmla="*/ 0 h 463"/>
                    <a:gd name="T8" fmla="*/ 0 w 334"/>
                    <a:gd name="T9" fmla="*/ 0 h 463"/>
                    <a:gd name="T10" fmla="*/ 3 w 334"/>
                    <a:gd name="T11" fmla="*/ 364 h 463"/>
                    <a:gd name="T12" fmla="*/ 3 w 334"/>
                    <a:gd name="T13" fmla="*/ 364 h 463"/>
                    <a:gd name="T14" fmla="*/ 334 w 334"/>
                    <a:gd name="T15" fmla="*/ 463 h 463"/>
                    <a:gd name="T16" fmla="*/ 0 60000 65536"/>
                    <a:gd name="T17" fmla="*/ 0 60000 65536"/>
                    <a:gd name="T18" fmla="*/ 0 60000 65536"/>
                    <a:gd name="T19" fmla="*/ 0 60000 65536"/>
                    <a:gd name="T20" fmla="*/ 0 60000 65536"/>
                    <a:gd name="T21" fmla="*/ 0 60000 65536"/>
                    <a:gd name="T22" fmla="*/ 0 60000 65536"/>
                    <a:gd name="T23" fmla="*/ 0 60000 65536"/>
                    <a:gd name="T24" fmla="*/ 0 w 334"/>
                    <a:gd name="T25" fmla="*/ 0 h 463"/>
                    <a:gd name="T26" fmla="*/ 334 w 334"/>
                    <a:gd name="T27" fmla="*/ 463 h 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 h="463">
                      <a:moveTo>
                        <a:pt x="334" y="463"/>
                      </a:moveTo>
                      <a:lnTo>
                        <a:pt x="334" y="458"/>
                      </a:lnTo>
                      <a:lnTo>
                        <a:pt x="7" y="361"/>
                      </a:lnTo>
                      <a:lnTo>
                        <a:pt x="7" y="0"/>
                      </a:lnTo>
                      <a:lnTo>
                        <a:pt x="0" y="0"/>
                      </a:lnTo>
                      <a:lnTo>
                        <a:pt x="3" y="364"/>
                      </a:lnTo>
                      <a:lnTo>
                        <a:pt x="334" y="463"/>
                      </a:lnTo>
                      <a:close/>
                    </a:path>
                  </a:pathLst>
                </a:custGeom>
                <a:solidFill>
                  <a:srgbClr val="DFE0E5"/>
                </a:solidFill>
                <a:ln w="9525">
                  <a:noFill/>
                  <a:round/>
                  <a:headEnd/>
                  <a:tailEnd/>
                </a:ln>
              </p:spPr>
              <p:txBody>
                <a:bodyPr/>
                <a:lstStyle/>
                <a:p>
                  <a:endParaRPr lang="zh-TW" altLang="en-US"/>
                </a:p>
              </p:txBody>
            </p:sp>
            <p:sp>
              <p:nvSpPr>
                <p:cNvPr id="15662" name="Freeform 49"/>
                <p:cNvSpPr>
                  <a:spLocks noEditPoints="1"/>
                </p:cNvSpPr>
                <p:nvPr/>
              </p:nvSpPr>
              <p:spPr bwMode="auto">
                <a:xfrm>
                  <a:off x="4373" y="2718"/>
                  <a:ext cx="371" cy="524"/>
                </a:xfrm>
                <a:custGeom>
                  <a:avLst/>
                  <a:gdLst>
                    <a:gd name="T0" fmla="*/ 0 w 157"/>
                    <a:gd name="T1" fmla="*/ 0 h 222"/>
                    <a:gd name="T2" fmla="*/ 0 w 157"/>
                    <a:gd name="T3" fmla="*/ 168570 h 222"/>
                    <a:gd name="T4" fmla="*/ 152672 w 157"/>
                    <a:gd name="T5" fmla="*/ 213927 h 222"/>
                    <a:gd name="T6" fmla="*/ 152672 w 157"/>
                    <a:gd name="T7" fmla="*/ 45288 h 222"/>
                    <a:gd name="T8" fmla="*/ 0 w 157"/>
                    <a:gd name="T9" fmla="*/ 0 h 222"/>
                    <a:gd name="T10" fmla="*/ 143962 w 157"/>
                    <a:gd name="T11" fmla="*/ 201263 h 222"/>
                    <a:gd name="T12" fmla="*/ 9951 w 157"/>
                    <a:gd name="T13" fmla="*/ 162053 h 222"/>
                    <a:gd name="T14" fmla="*/ 8694 w 157"/>
                    <a:gd name="T15" fmla="*/ 13466 h 222"/>
                    <a:gd name="T16" fmla="*/ 143962 w 157"/>
                    <a:gd name="T17" fmla="*/ 51864 h 222"/>
                    <a:gd name="T18" fmla="*/ 143962 w 157"/>
                    <a:gd name="T19" fmla="*/ 201263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
                    <a:gd name="T31" fmla="*/ 0 h 222"/>
                    <a:gd name="T32" fmla="*/ 157 w 157"/>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 h="222">
                      <a:moveTo>
                        <a:pt x="0" y="0"/>
                      </a:moveTo>
                      <a:cubicBezTo>
                        <a:pt x="0" y="175"/>
                        <a:pt x="0" y="175"/>
                        <a:pt x="0" y="175"/>
                      </a:cubicBezTo>
                      <a:cubicBezTo>
                        <a:pt x="157" y="222"/>
                        <a:pt x="157" y="222"/>
                        <a:pt x="157" y="222"/>
                      </a:cubicBezTo>
                      <a:cubicBezTo>
                        <a:pt x="157" y="47"/>
                        <a:pt x="157" y="47"/>
                        <a:pt x="157" y="47"/>
                      </a:cubicBezTo>
                      <a:lnTo>
                        <a:pt x="0" y="0"/>
                      </a:lnTo>
                      <a:close/>
                      <a:moveTo>
                        <a:pt x="148" y="209"/>
                      </a:moveTo>
                      <a:cubicBezTo>
                        <a:pt x="121" y="200"/>
                        <a:pt x="25" y="173"/>
                        <a:pt x="10" y="168"/>
                      </a:cubicBezTo>
                      <a:cubicBezTo>
                        <a:pt x="10" y="153"/>
                        <a:pt x="9" y="39"/>
                        <a:pt x="9" y="14"/>
                      </a:cubicBezTo>
                      <a:cubicBezTo>
                        <a:pt x="37" y="22"/>
                        <a:pt x="133" y="49"/>
                        <a:pt x="148" y="54"/>
                      </a:cubicBezTo>
                      <a:cubicBezTo>
                        <a:pt x="148" y="68"/>
                        <a:pt x="148" y="183"/>
                        <a:pt x="148" y="209"/>
                      </a:cubicBezTo>
                      <a:close/>
                    </a:path>
                  </a:pathLst>
                </a:custGeom>
                <a:solidFill>
                  <a:srgbClr val="A6ACBE"/>
                </a:solidFill>
                <a:ln w="9525">
                  <a:noFill/>
                  <a:round/>
                  <a:headEnd/>
                  <a:tailEnd/>
                </a:ln>
              </p:spPr>
              <p:txBody>
                <a:bodyPr/>
                <a:lstStyle/>
                <a:p>
                  <a:endParaRPr lang="zh-TW" altLang="en-US"/>
                </a:p>
              </p:txBody>
            </p:sp>
            <p:sp>
              <p:nvSpPr>
                <p:cNvPr id="15663" name="Freeform 50"/>
                <p:cNvSpPr>
                  <a:spLocks noEditPoints="1"/>
                </p:cNvSpPr>
                <p:nvPr/>
              </p:nvSpPr>
              <p:spPr bwMode="auto">
                <a:xfrm>
                  <a:off x="4368" y="2704"/>
                  <a:ext cx="416" cy="543"/>
                </a:xfrm>
                <a:custGeom>
                  <a:avLst/>
                  <a:gdLst>
                    <a:gd name="T0" fmla="*/ 2061 w 176"/>
                    <a:gd name="T1" fmla="*/ 6894 h 230"/>
                    <a:gd name="T2" fmla="*/ 18514 w 176"/>
                    <a:gd name="T3" fmla="*/ 2920 h 230"/>
                    <a:gd name="T4" fmla="*/ 17789 w 176"/>
                    <a:gd name="T5" fmla="*/ 2920 h 230"/>
                    <a:gd name="T6" fmla="*/ 170704 w 176"/>
                    <a:gd name="T7" fmla="*/ 48346 h 230"/>
                    <a:gd name="T8" fmla="*/ 168643 w 176"/>
                    <a:gd name="T9" fmla="*/ 47437 h 230"/>
                    <a:gd name="T10" fmla="*/ 168643 w 176"/>
                    <a:gd name="T11" fmla="*/ 216277 h 230"/>
                    <a:gd name="T12" fmla="*/ 170704 w 176"/>
                    <a:gd name="T13" fmla="*/ 215040 h 230"/>
                    <a:gd name="T14" fmla="*/ 153816 w 176"/>
                    <a:gd name="T15" fmla="*/ 219079 h 230"/>
                    <a:gd name="T16" fmla="*/ 155000 w 176"/>
                    <a:gd name="T17" fmla="*/ 219079 h 230"/>
                    <a:gd name="T18" fmla="*/ 117009 w 176"/>
                    <a:gd name="T19" fmla="*/ 207648 h 230"/>
                    <a:gd name="T20" fmla="*/ 115769 w 176"/>
                    <a:gd name="T21" fmla="*/ 207648 h 230"/>
                    <a:gd name="T22" fmla="*/ 115769 w 176"/>
                    <a:gd name="T23" fmla="*/ 208451 h 230"/>
                    <a:gd name="T24" fmla="*/ 114948 w 176"/>
                    <a:gd name="T25" fmla="*/ 213357 h 230"/>
                    <a:gd name="T26" fmla="*/ 117009 w 176"/>
                    <a:gd name="T27" fmla="*/ 212119 h 230"/>
                    <a:gd name="T28" fmla="*/ 100093 w 176"/>
                    <a:gd name="T29" fmla="*/ 216277 h 230"/>
                    <a:gd name="T30" fmla="*/ 101282 w 176"/>
                    <a:gd name="T31" fmla="*/ 216277 h 230"/>
                    <a:gd name="T32" fmla="*/ 32985 w 176"/>
                    <a:gd name="T33" fmla="*/ 195844 h 230"/>
                    <a:gd name="T34" fmla="*/ 34147 w 176"/>
                    <a:gd name="T35" fmla="*/ 197081 h 230"/>
                    <a:gd name="T36" fmla="*/ 34147 w 176"/>
                    <a:gd name="T37" fmla="*/ 192236 h 230"/>
                    <a:gd name="T38" fmla="*/ 32985 w 176"/>
                    <a:gd name="T39" fmla="*/ 194132 h 230"/>
                    <a:gd name="T40" fmla="*/ 49873 w 176"/>
                    <a:gd name="T41" fmla="*/ 190090 h 230"/>
                    <a:gd name="T42" fmla="*/ 50745 w 176"/>
                    <a:gd name="T43" fmla="*/ 189221 h 230"/>
                    <a:gd name="T44" fmla="*/ 49873 w 176"/>
                    <a:gd name="T45" fmla="*/ 187170 h 230"/>
                    <a:gd name="T46" fmla="*/ 2061 w 176"/>
                    <a:gd name="T47" fmla="*/ 173014 h 230"/>
                    <a:gd name="T48" fmla="*/ 2971 w 176"/>
                    <a:gd name="T49" fmla="*/ 174563 h 230"/>
                    <a:gd name="T50" fmla="*/ 2971 w 176"/>
                    <a:gd name="T51" fmla="*/ 5713 h 230"/>
                    <a:gd name="T52" fmla="*/ 2061 w 176"/>
                    <a:gd name="T53" fmla="*/ 6894 h 230"/>
                    <a:gd name="T54" fmla="*/ 872 w 176"/>
                    <a:gd name="T55" fmla="*/ 175734 h 230"/>
                    <a:gd name="T56" fmla="*/ 48632 w 176"/>
                    <a:gd name="T57" fmla="*/ 190090 h 230"/>
                    <a:gd name="T58" fmla="*/ 47816 w 176"/>
                    <a:gd name="T59" fmla="*/ 188041 h 230"/>
                    <a:gd name="T60" fmla="*/ 48632 w 176"/>
                    <a:gd name="T61" fmla="*/ 187170 h 230"/>
                    <a:gd name="T62" fmla="*/ 32091 w 176"/>
                    <a:gd name="T63" fmla="*/ 190999 h 230"/>
                    <a:gd name="T64" fmla="*/ 31363 w 176"/>
                    <a:gd name="T65" fmla="*/ 192236 h 230"/>
                    <a:gd name="T66" fmla="*/ 31363 w 176"/>
                    <a:gd name="T67" fmla="*/ 197081 h 230"/>
                    <a:gd name="T68" fmla="*/ 32091 w 176"/>
                    <a:gd name="T69" fmla="*/ 198608 h 230"/>
                    <a:gd name="T70" fmla="*/ 100093 w 176"/>
                    <a:gd name="T71" fmla="*/ 219079 h 230"/>
                    <a:gd name="T72" fmla="*/ 101282 w 176"/>
                    <a:gd name="T73" fmla="*/ 219079 h 230"/>
                    <a:gd name="T74" fmla="*/ 117009 w 176"/>
                    <a:gd name="T75" fmla="*/ 215040 h 230"/>
                    <a:gd name="T76" fmla="*/ 117882 w 176"/>
                    <a:gd name="T77" fmla="*/ 213357 h 230"/>
                    <a:gd name="T78" fmla="*/ 118770 w 176"/>
                    <a:gd name="T79" fmla="*/ 208451 h 230"/>
                    <a:gd name="T80" fmla="*/ 117882 w 176"/>
                    <a:gd name="T81" fmla="*/ 210568 h 230"/>
                    <a:gd name="T82" fmla="*/ 117009 w 176"/>
                    <a:gd name="T83" fmla="*/ 210568 h 230"/>
                    <a:gd name="T84" fmla="*/ 153816 w 176"/>
                    <a:gd name="T85" fmla="*/ 222000 h 230"/>
                    <a:gd name="T86" fmla="*/ 155000 w 176"/>
                    <a:gd name="T87" fmla="*/ 222000 h 230"/>
                    <a:gd name="T88" fmla="*/ 170704 w 176"/>
                    <a:gd name="T89" fmla="*/ 218333 h 230"/>
                    <a:gd name="T90" fmla="*/ 171392 w 176"/>
                    <a:gd name="T91" fmla="*/ 216277 h 230"/>
                    <a:gd name="T92" fmla="*/ 171392 w 176"/>
                    <a:gd name="T93" fmla="*/ 47437 h 230"/>
                    <a:gd name="T94" fmla="*/ 170704 w 176"/>
                    <a:gd name="T95" fmla="*/ 46200 h 230"/>
                    <a:gd name="T96" fmla="*/ 18514 w 176"/>
                    <a:gd name="T97" fmla="*/ 0 h 230"/>
                    <a:gd name="T98" fmla="*/ 18514 w 176"/>
                    <a:gd name="T99" fmla="*/ 0 h 230"/>
                    <a:gd name="T100" fmla="*/ 872 w 176"/>
                    <a:gd name="T101" fmla="*/ 3674 h 230"/>
                    <a:gd name="T102" fmla="*/ 0 w 176"/>
                    <a:gd name="T103" fmla="*/ 5713 h 230"/>
                    <a:gd name="T104" fmla="*/ 0 w 176"/>
                    <a:gd name="T105" fmla="*/ 174563 h 230"/>
                    <a:gd name="T106" fmla="*/ 872 w 176"/>
                    <a:gd name="T107" fmla="*/ 175734 h 2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230"/>
                    <a:gd name="T164" fmla="*/ 176 w 176"/>
                    <a:gd name="T165" fmla="*/ 230 h 2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230">
                      <a:moveTo>
                        <a:pt x="2" y="7"/>
                      </a:moveTo>
                      <a:cubicBezTo>
                        <a:pt x="19" y="3"/>
                        <a:pt x="19" y="3"/>
                        <a:pt x="19" y="3"/>
                      </a:cubicBezTo>
                      <a:cubicBezTo>
                        <a:pt x="19" y="3"/>
                        <a:pt x="19" y="3"/>
                        <a:pt x="18" y="3"/>
                      </a:cubicBezTo>
                      <a:cubicBezTo>
                        <a:pt x="175" y="50"/>
                        <a:pt x="175" y="50"/>
                        <a:pt x="175" y="50"/>
                      </a:cubicBezTo>
                      <a:cubicBezTo>
                        <a:pt x="174" y="50"/>
                        <a:pt x="173" y="50"/>
                        <a:pt x="173" y="49"/>
                      </a:cubicBezTo>
                      <a:cubicBezTo>
                        <a:pt x="173" y="224"/>
                        <a:pt x="173" y="224"/>
                        <a:pt x="173" y="224"/>
                      </a:cubicBezTo>
                      <a:cubicBezTo>
                        <a:pt x="173" y="223"/>
                        <a:pt x="174" y="223"/>
                        <a:pt x="175" y="223"/>
                      </a:cubicBezTo>
                      <a:cubicBezTo>
                        <a:pt x="158" y="227"/>
                        <a:pt x="158" y="227"/>
                        <a:pt x="158" y="227"/>
                      </a:cubicBezTo>
                      <a:cubicBezTo>
                        <a:pt x="158" y="227"/>
                        <a:pt x="159" y="227"/>
                        <a:pt x="159" y="227"/>
                      </a:cubicBezTo>
                      <a:cubicBezTo>
                        <a:pt x="120" y="215"/>
                        <a:pt x="120" y="215"/>
                        <a:pt x="120" y="215"/>
                      </a:cubicBezTo>
                      <a:cubicBezTo>
                        <a:pt x="120" y="215"/>
                        <a:pt x="120" y="215"/>
                        <a:pt x="119" y="215"/>
                      </a:cubicBezTo>
                      <a:cubicBezTo>
                        <a:pt x="119" y="215"/>
                        <a:pt x="119" y="216"/>
                        <a:pt x="119" y="216"/>
                      </a:cubicBezTo>
                      <a:cubicBezTo>
                        <a:pt x="118" y="221"/>
                        <a:pt x="118" y="221"/>
                        <a:pt x="118" y="221"/>
                      </a:cubicBezTo>
                      <a:cubicBezTo>
                        <a:pt x="118" y="221"/>
                        <a:pt x="119" y="220"/>
                        <a:pt x="120" y="220"/>
                      </a:cubicBezTo>
                      <a:cubicBezTo>
                        <a:pt x="103" y="224"/>
                        <a:pt x="103" y="224"/>
                        <a:pt x="103" y="224"/>
                      </a:cubicBezTo>
                      <a:cubicBezTo>
                        <a:pt x="103" y="224"/>
                        <a:pt x="103" y="224"/>
                        <a:pt x="104" y="224"/>
                      </a:cubicBezTo>
                      <a:cubicBezTo>
                        <a:pt x="34" y="203"/>
                        <a:pt x="34" y="203"/>
                        <a:pt x="34" y="203"/>
                      </a:cubicBezTo>
                      <a:cubicBezTo>
                        <a:pt x="35" y="203"/>
                        <a:pt x="35" y="203"/>
                        <a:pt x="35" y="204"/>
                      </a:cubicBezTo>
                      <a:cubicBezTo>
                        <a:pt x="35" y="199"/>
                        <a:pt x="35" y="199"/>
                        <a:pt x="35" y="199"/>
                      </a:cubicBezTo>
                      <a:cubicBezTo>
                        <a:pt x="35" y="200"/>
                        <a:pt x="35" y="201"/>
                        <a:pt x="34" y="201"/>
                      </a:cubicBezTo>
                      <a:cubicBezTo>
                        <a:pt x="51" y="197"/>
                        <a:pt x="51" y="197"/>
                        <a:pt x="51" y="197"/>
                      </a:cubicBezTo>
                      <a:cubicBezTo>
                        <a:pt x="51" y="197"/>
                        <a:pt x="52" y="196"/>
                        <a:pt x="52" y="196"/>
                      </a:cubicBezTo>
                      <a:cubicBezTo>
                        <a:pt x="52" y="195"/>
                        <a:pt x="51" y="194"/>
                        <a:pt x="51" y="194"/>
                      </a:cubicBezTo>
                      <a:cubicBezTo>
                        <a:pt x="2" y="179"/>
                        <a:pt x="2" y="179"/>
                        <a:pt x="2" y="179"/>
                      </a:cubicBezTo>
                      <a:cubicBezTo>
                        <a:pt x="3" y="180"/>
                        <a:pt x="3" y="180"/>
                        <a:pt x="3" y="181"/>
                      </a:cubicBezTo>
                      <a:cubicBezTo>
                        <a:pt x="3" y="6"/>
                        <a:pt x="3" y="6"/>
                        <a:pt x="3" y="6"/>
                      </a:cubicBezTo>
                      <a:cubicBezTo>
                        <a:pt x="3" y="7"/>
                        <a:pt x="3" y="7"/>
                        <a:pt x="2" y="7"/>
                      </a:cubicBezTo>
                      <a:close/>
                      <a:moveTo>
                        <a:pt x="1" y="182"/>
                      </a:moveTo>
                      <a:cubicBezTo>
                        <a:pt x="50" y="197"/>
                        <a:pt x="50" y="197"/>
                        <a:pt x="50" y="197"/>
                      </a:cubicBezTo>
                      <a:cubicBezTo>
                        <a:pt x="49" y="197"/>
                        <a:pt x="49" y="196"/>
                        <a:pt x="49" y="195"/>
                      </a:cubicBezTo>
                      <a:cubicBezTo>
                        <a:pt x="49" y="195"/>
                        <a:pt x="49" y="194"/>
                        <a:pt x="50" y="194"/>
                      </a:cubicBezTo>
                      <a:cubicBezTo>
                        <a:pt x="33" y="198"/>
                        <a:pt x="33" y="198"/>
                        <a:pt x="33" y="198"/>
                      </a:cubicBezTo>
                      <a:cubicBezTo>
                        <a:pt x="33" y="198"/>
                        <a:pt x="32" y="199"/>
                        <a:pt x="32" y="199"/>
                      </a:cubicBezTo>
                      <a:cubicBezTo>
                        <a:pt x="32" y="204"/>
                        <a:pt x="32" y="204"/>
                        <a:pt x="32" y="204"/>
                      </a:cubicBezTo>
                      <a:cubicBezTo>
                        <a:pt x="32" y="205"/>
                        <a:pt x="32" y="205"/>
                        <a:pt x="33" y="206"/>
                      </a:cubicBezTo>
                      <a:cubicBezTo>
                        <a:pt x="103" y="227"/>
                        <a:pt x="103" y="227"/>
                        <a:pt x="103" y="227"/>
                      </a:cubicBezTo>
                      <a:cubicBezTo>
                        <a:pt x="103" y="227"/>
                        <a:pt x="103" y="227"/>
                        <a:pt x="104" y="227"/>
                      </a:cubicBezTo>
                      <a:cubicBezTo>
                        <a:pt x="120" y="223"/>
                        <a:pt x="120" y="223"/>
                        <a:pt x="120" y="223"/>
                      </a:cubicBezTo>
                      <a:cubicBezTo>
                        <a:pt x="121" y="223"/>
                        <a:pt x="121" y="222"/>
                        <a:pt x="121" y="221"/>
                      </a:cubicBezTo>
                      <a:cubicBezTo>
                        <a:pt x="122" y="216"/>
                        <a:pt x="122" y="216"/>
                        <a:pt x="122" y="216"/>
                      </a:cubicBezTo>
                      <a:cubicBezTo>
                        <a:pt x="122" y="217"/>
                        <a:pt x="121" y="217"/>
                        <a:pt x="121" y="218"/>
                      </a:cubicBezTo>
                      <a:cubicBezTo>
                        <a:pt x="121" y="218"/>
                        <a:pt x="120" y="218"/>
                        <a:pt x="120" y="218"/>
                      </a:cubicBezTo>
                      <a:cubicBezTo>
                        <a:pt x="158" y="230"/>
                        <a:pt x="158" y="230"/>
                        <a:pt x="158" y="230"/>
                      </a:cubicBezTo>
                      <a:cubicBezTo>
                        <a:pt x="158" y="230"/>
                        <a:pt x="159" y="230"/>
                        <a:pt x="159" y="230"/>
                      </a:cubicBezTo>
                      <a:cubicBezTo>
                        <a:pt x="175" y="226"/>
                        <a:pt x="175" y="226"/>
                        <a:pt x="175" y="226"/>
                      </a:cubicBezTo>
                      <a:cubicBezTo>
                        <a:pt x="176" y="225"/>
                        <a:pt x="176" y="225"/>
                        <a:pt x="176" y="224"/>
                      </a:cubicBezTo>
                      <a:cubicBezTo>
                        <a:pt x="176" y="49"/>
                        <a:pt x="176" y="49"/>
                        <a:pt x="176" y="49"/>
                      </a:cubicBezTo>
                      <a:cubicBezTo>
                        <a:pt x="176" y="48"/>
                        <a:pt x="176" y="48"/>
                        <a:pt x="175" y="48"/>
                      </a:cubicBezTo>
                      <a:cubicBezTo>
                        <a:pt x="19" y="0"/>
                        <a:pt x="19" y="0"/>
                        <a:pt x="19" y="0"/>
                      </a:cubicBezTo>
                      <a:cubicBezTo>
                        <a:pt x="19" y="0"/>
                        <a:pt x="19" y="0"/>
                        <a:pt x="19" y="0"/>
                      </a:cubicBezTo>
                      <a:cubicBezTo>
                        <a:pt x="1" y="4"/>
                        <a:pt x="1" y="4"/>
                        <a:pt x="1" y="4"/>
                      </a:cubicBezTo>
                      <a:cubicBezTo>
                        <a:pt x="1" y="5"/>
                        <a:pt x="0" y="5"/>
                        <a:pt x="0" y="6"/>
                      </a:cubicBezTo>
                      <a:cubicBezTo>
                        <a:pt x="0" y="181"/>
                        <a:pt x="0" y="181"/>
                        <a:pt x="0" y="181"/>
                      </a:cubicBezTo>
                      <a:cubicBezTo>
                        <a:pt x="0" y="182"/>
                        <a:pt x="1" y="182"/>
                        <a:pt x="1" y="182"/>
                      </a:cubicBezTo>
                      <a:close/>
                    </a:path>
                  </a:pathLst>
                </a:custGeom>
                <a:solidFill>
                  <a:srgbClr val="231F20"/>
                </a:solidFill>
                <a:ln w="9525">
                  <a:noFill/>
                  <a:round/>
                  <a:headEnd/>
                  <a:tailEnd/>
                </a:ln>
              </p:spPr>
              <p:txBody>
                <a:bodyPr/>
                <a:lstStyle/>
                <a:p>
                  <a:endParaRPr lang="zh-TW" altLang="en-US"/>
                </a:p>
              </p:txBody>
            </p:sp>
          </p:grpSp>
        </p:grpSp>
        <p:grpSp>
          <p:nvGrpSpPr>
            <p:cNvPr id="45" name="Group 797"/>
            <p:cNvGrpSpPr>
              <a:grpSpLocks/>
            </p:cNvGrpSpPr>
            <p:nvPr/>
          </p:nvGrpSpPr>
          <p:grpSpPr bwMode="auto">
            <a:xfrm>
              <a:off x="2895599" y="5562600"/>
              <a:ext cx="293582" cy="533139"/>
              <a:chOff x="145" y="1491"/>
              <a:chExt cx="166" cy="302"/>
            </a:xfrm>
          </p:grpSpPr>
          <p:sp>
            <p:nvSpPr>
              <p:cNvPr id="15638" name="Freeform 4"/>
              <p:cNvSpPr>
                <a:spLocks/>
              </p:cNvSpPr>
              <p:nvPr/>
            </p:nvSpPr>
            <p:spPr bwMode="auto">
              <a:xfrm>
                <a:off x="150" y="1600"/>
                <a:ext cx="158" cy="190"/>
              </a:xfrm>
              <a:custGeom>
                <a:avLst/>
                <a:gdLst>
                  <a:gd name="T0" fmla="*/ 1937 w 100"/>
                  <a:gd name="T1" fmla="*/ 4744 h 120"/>
                  <a:gd name="T2" fmla="*/ 2953 w 100"/>
                  <a:gd name="T3" fmla="*/ 4397 h 120"/>
                  <a:gd name="T4" fmla="*/ 3890 w 100"/>
                  <a:gd name="T5" fmla="*/ 0 h 120"/>
                  <a:gd name="T6" fmla="*/ 0 w 100"/>
                  <a:gd name="T7" fmla="*/ 0 h 120"/>
                  <a:gd name="T8" fmla="*/ 986 w 100"/>
                  <a:gd name="T9" fmla="*/ 4397 h 120"/>
                  <a:gd name="T10" fmla="*/ 1937 w 100"/>
                  <a:gd name="T11" fmla="*/ 4744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6"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gradFill rotWithShape="1">
                <a:gsLst>
                  <a:gs pos="0">
                    <a:srgbClr val="2B588E"/>
                  </a:gs>
                  <a:gs pos="50000">
                    <a:srgbClr val="3874BA"/>
                  </a:gs>
                  <a:gs pos="100000">
                    <a:srgbClr val="2B588E"/>
                  </a:gs>
                </a:gsLst>
                <a:lin ang="0" scaled="1"/>
              </a:gradFill>
              <a:ln w="9525">
                <a:noFill/>
                <a:round/>
                <a:headEnd/>
                <a:tailEnd/>
              </a:ln>
            </p:spPr>
            <p:txBody>
              <a:bodyPr/>
              <a:lstStyle/>
              <a:p>
                <a:endParaRPr lang="zh-TW" altLang="en-US"/>
              </a:p>
            </p:txBody>
          </p:sp>
          <p:sp>
            <p:nvSpPr>
              <p:cNvPr id="15639" name="Oval 5"/>
              <p:cNvSpPr>
                <a:spLocks noChangeArrowheads="1"/>
              </p:cNvSpPr>
              <p:nvPr/>
            </p:nvSpPr>
            <p:spPr bwMode="auto">
              <a:xfrm>
                <a:off x="150" y="1569"/>
                <a:ext cx="159" cy="61"/>
              </a:xfrm>
              <a:prstGeom prst="ellipse">
                <a:avLst/>
              </a:prstGeom>
              <a:solidFill>
                <a:srgbClr val="6BA5D9"/>
              </a:solidFill>
              <a:ln w="9525">
                <a:noFill/>
                <a:round/>
                <a:headEnd/>
                <a:tailEnd/>
              </a:ln>
            </p:spPr>
            <p:txBody>
              <a:bodyPr/>
              <a:lstStyle/>
              <a:p>
                <a:endParaRPr lang="zh-TW" altLang="zh-TW">
                  <a:ea typeface="新細明體" charset="-120"/>
                </a:endParaRPr>
              </a:p>
            </p:txBody>
          </p:sp>
          <p:sp>
            <p:nvSpPr>
              <p:cNvPr id="15640" name="Freeform 6"/>
              <p:cNvSpPr>
                <a:spLocks/>
              </p:cNvSpPr>
              <p:nvPr/>
            </p:nvSpPr>
            <p:spPr bwMode="auto">
              <a:xfrm>
                <a:off x="150" y="1598"/>
                <a:ext cx="159" cy="32"/>
              </a:xfrm>
              <a:custGeom>
                <a:avLst/>
                <a:gdLst>
                  <a:gd name="T0" fmla="*/ 1883 w 101"/>
                  <a:gd name="T1" fmla="*/ 806 h 20"/>
                  <a:gd name="T2" fmla="*/ 0 w 101"/>
                  <a:gd name="T3" fmla="*/ 0 h 20"/>
                  <a:gd name="T4" fmla="*/ 0 w 101"/>
                  <a:gd name="T5" fmla="*/ 54 h 20"/>
                  <a:gd name="T6" fmla="*/ 1883 w 101"/>
                  <a:gd name="T7" fmla="*/ 861 h 20"/>
                  <a:gd name="T8" fmla="*/ 3807 w 101"/>
                  <a:gd name="T9" fmla="*/ 54 h 20"/>
                  <a:gd name="T10" fmla="*/ 3758 w 101"/>
                  <a:gd name="T11" fmla="*/ 0 h 20"/>
                  <a:gd name="T12" fmla="*/ 1883 w 101"/>
                  <a:gd name="T13" fmla="*/ 806 h 20"/>
                  <a:gd name="T14" fmla="*/ 0 60000 65536"/>
                  <a:gd name="T15" fmla="*/ 0 60000 65536"/>
                  <a:gd name="T16" fmla="*/ 0 60000 65536"/>
                  <a:gd name="T17" fmla="*/ 0 60000 65536"/>
                  <a:gd name="T18" fmla="*/ 0 60000 65536"/>
                  <a:gd name="T19" fmla="*/ 0 60000 65536"/>
                  <a:gd name="T20" fmla="*/ 0 60000 65536"/>
                  <a:gd name="T21" fmla="*/ 0 w 101"/>
                  <a:gd name="T22" fmla="*/ 0 h 20"/>
                  <a:gd name="T23" fmla="*/ 101 w 101"/>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 h="20">
                    <a:moveTo>
                      <a:pt x="50" y="19"/>
                    </a:moveTo>
                    <a:cubicBezTo>
                      <a:pt x="23" y="19"/>
                      <a:pt x="1" y="10"/>
                      <a:pt x="0" y="0"/>
                    </a:cubicBezTo>
                    <a:cubicBezTo>
                      <a:pt x="0" y="0"/>
                      <a:pt x="0" y="0"/>
                      <a:pt x="0" y="1"/>
                    </a:cubicBezTo>
                    <a:cubicBezTo>
                      <a:pt x="0" y="11"/>
                      <a:pt x="22" y="20"/>
                      <a:pt x="50" y="20"/>
                    </a:cubicBezTo>
                    <a:cubicBezTo>
                      <a:pt x="78" y="20"/>
                      <a:pt x="101" y="11"/>
                      <a:pt x="101" y="1"/>
                    </a:cubicBezTo>
                    <a:cubicBezTo>
                      <a:pt x="101" y="0"/>
                      <a:pt x="100" y="0"/>
                      <a:pt x="100" y="0"/>
                    </a:cubicBezTo>
                    <a:cubicBezTo>
                      <a:pt x="100" y="10"/>
                      <a:pt x="78" y="19"/>
                      <a:pt x="50" y="19"/>
                    </a:cubicBezTo>
                    <a:close/>
                  </a:path>
                </a:pathLst>
              </a:custGeom>
              <a:solidFill>
                <a:srgbClr val="135BA7"/>
              </a:solidFill>
              <a:ln w="9525">
                <a:noFill/>
                <a:round/>
                <a:headEnd/>
                <a:tailEnd/>
              </a:ln>
            </p:spPr>
            <p:txBody>
              <a:bodyPr/>
              <a:lstStyle/>
              <a:p>
                <a:endParaRPr lang="zh-TW" altLang="en-US"/>
              </a:p>
            </p:txBody>
          </p:sp>
          <p:sp>
            <p:nvSpPr>
              <p:cNvPr id="15641" name="Oval 7"/>
              <p:cNvSpPr>
                <a:spLocks noChangeArrowheads="1"/>
              </p:cNvSpPr>
              <p:nvPr/>
            </p:nvSpPr>
            <p:spPr bwMode="auto">
              <a:xfrm>
                <a:off x="178" y="1570"/>
                <a:ext cx="101" cy="51"/>
              </a:xfrm>
              <a:prstGeom prst="ellipse">
                <a:avLst/>
              </a:prstGeom>
              <a:gradFill rotWithShape="1">
                <a:gsLst>
                  <a:gs pos="0">
                    <a:srgbClr val="324C64"/>
                  </a:gs>
                  <a:gs pos="100000">
                    <a:srgbClr val="6BA5D9"/>
                  </a:gs>
                </a:gsLst>
                <a:path path="shape">
                  <a:fillToRect l="50000" t="50000" r="50000" b="50000"/>
                </a:path>
              </a:gradFill>
              <a:ln w="9525" algn="ctr">
                <a:noFill/>
                <a:round/>
                <a:headEnd/>
                <a:tailEnd/>
              </a:ln>
            </p:spPr>
            <p:txBody>
              <a:bodyPr/>
              <a:lstStyle/>
              <a:p>
                <a:endParaRPr lang="zh-TW" altLang="zh-TW">
                  <a:ea typeface="新細明體" charset="-120"/>
                </a:endParaRPr>
              </a:p>
            </p:txBody>
          </p:sp>
          <p:sp>
            <p:nvSpPr>
              <p:cNvPr id="15642" name="Oval 8"/>
              <p:cNvSpPr>
                <a:spLocks noChangeArrowheads="1"/>
              </p:cNvSpPr>
              <p:nvPr/>
            </p:nvSpPr>
            <p:spPr bwMode="auto">
              <a:xfrm>
                <a:off x="176" y="1494"/>
                <a:ext cx="105" cy="104"/>
              </a:xfrm>
              <a:prstGeom prst="ellipse">
                <a:avLst/>
              </a:prstGeom>
              <a:gradFill rotWithShape="1">
                <a:gsLst>
                  <a:gs pos="0">
                    <a:srgbClr val="6BA5D9"/>
                  </a:gs>
                  <a:gs pos="100000">
                    <a:srgbClr val="5C8EBB"/>
                  </a:gs>
                </a:gsLst>
                <a:lin ang="5400000" scaled="1"/>
              </a:gradFill>
              <a:ln w="9525">
                <a:noFill/>
                <a:round/>
                <a:headEnd/>
                <a:tailEnd/>
              </a:ln>
            </p:spPr>
            <p:txBody>
              <a:bodyPr/>
              <a:lstStyle/>
              <a:p>
                <a:endParaRPr lang="zh-TW" altLang="zh-TW">
                  <a:ea typeface="新細明體" charset="-120"/>
                </a:endParaRPr>
              </a:p>
            </p:txBody>
          </p:sp>
          <p:sp>
            <p:nvSpPr>
              <p:cNvPr id="15643" name="Freeform 9"/>
              <p:cNvSpPr>
                <a:spLocks/>
              </p:cNvSpPr>
              <p:nvPr/>
            </p:nvSpPr>
            <p:spPr bwMode="auto">
              <a:xfrm>
                <a:off x="145" y="1491"/>
                <a:ext cx="166" cy="302"/>
              </a:xfrm>
              <a:custGeom>
                <a:avLst/>
                <a:gdLst>
                  <a:gd name="T0" fmla="*/ 4095 w 105"/>
                  <a:gd name="T1" fmla="*/ 2688 h 191"/>
                  <a:gd name="T2" fmla="*/ 3149 w 105"/>
                  <a:gd name="T3" fmla="*/ 1992 h 191"/>
                  <a:gd name="T4" fmla="*/ 3217 w 105"/>
                  <a:gd name="T5" fmla="*/ 2035 h 191"/>
                  <a:gd name="T6" fmla="*/ 3217 w 105"/>
                  <a:gd name="T7" fmla="*/ 2074 h 191"/>
                  <a:gd name="T8" fmla="*/ 3230 w 105"/>
                  <a:gd name="T9" fmla="*/ 696 h 191"/>
                  <a:gd name="T10" fmla="*/ 2074 w 105"/>
                  <a:gd name="T11" fmla="*/ 0 h 191"/>
                  <a:gd name="T12" fmla="*/ 885 w 105"/>
                  <a:gd name="T13" fmla="*/ 696 h 191"/>
                  <a:gd name="T14" fmla="*/ 938 w 105"/>
                  <a:gd name="T15" fmla="*/ 2074 h 191"/>
                  <a:gd name="T16" fmla="*/ 938 w 105"/>
                  <a:gd name="T17" fmla="*/ 2035 h 191"/>
                  <a:gd name="T18" fmla="*/ 987 w 105"/>
                  <a:gd name="T19" fmla="*/ 1992 h 191"/>
                  <a:gd name="T20" fmla="*/ 82 w 105"/>
                  <a:gd name="T21" fmla="*/ 2818 h 191"/>
                  <a:gd name="T22" fmla="*/ 206 w 105"/>
                  <a:gd name="T23" fmla="*/ 3279 h 191"/>
                  <a:gd name="T24" fmla="*/ 270 w 105"/>
                  <a:gd name="T25" fmla="*/ 3743 h 191"/>
                  <a:gd name="T26" fmla="*/ 593 w 105"/>
                  <a:gd name="T27" fmla="*/ 5155 h 191"/>
                  <a:gd name="T28" fmla="*/ 885 w 105"/>
                  <a:gd name="T29" fmla="*/ 6582 h 191"/>
                  <a:gd name="T30" fmla="*/ 1020 w 105"/>
                  <a:gd name="T31" fmla="*/ 6938 h 191"/>
                  <a:gd name="T32" fmla="*/ 1020 w 105"/>
                  <a:gd name="T33" fmla="*/ 6938 h 191"/>
                  <a:gd name="T34" fmla="*/ 1094 w 105"/>
                  <a:gd name="T35" fmla="*/ 7183 h 191"/>
                  <a:gd name="T36" fmla="*/ 2212 w 105"/>
                  <a:gd name="T37" fmla="*/ 7400 h 191"/>
                  <a:gd name="T38" fmla="*/ 3110 w 105"/>
                  <a:gd name="T39" fmla="*/ 7046 h 191"/>
                  <a:gd name="T40" fmla="*/ 3557 w 105"/>
                  <a:gd name="T41" fmla="*/ 5053 h 191"/>
                  <a:gd name="T42" fmla="*/ 3742 w 105"/>
                  <a:gd name="T43" fmla="*/ 4250 h 191"/>
                  <a:gd name="T44" fmla="*/ 3946 w 105"/>
                  <a:gd name="T45" fmla="*/ 3441 h 191"/>
                  <a:gd name="T46" fmla="*/ 3979 w 105"/>
                  <a:gd name="T47" fmla="*/ 3218 h 191"/>
                  <a:gd name="T48" fmla="*/ 4095 w 105"/>
                  <a:gd name="T49" fmla="*/ 2688 h 191"/>
                  <a:gd name="T50" fmla="*/ 4095 w 105"/>
                  <a:gd name="T51" fmla="*/ 2688 h 191"/>
                  <a:gd name="T52" fmla="*/ 4031 w 105"/>
                  <a:gd name="T53" fmla="*/ 2633 h 191"/>
                  <a:gd name="T54" fmla="*/ 3979 w 105"/>
                  <a:gd name="T55" fmla="*/ 2688 h 191"/>
                  <a:gd name="T56" fmla="*/ 3979 w 105"/>
                  <a:gd name="T57" fmla="*/ 2688 h 191"/>
                  <a:gd name="T58" fmla="*/ 3872 w 105"/>
                  <a:gd name="T59" fmla="*/ 3218 h 191"/>
                  <a:gd name="T60" fmla="*/ 3824 w 105"/>
                  <a:gd name="T61" fmla="*/ 3407 h 191"/>
                  <a:gd name="T62" fmla="*/ 3624 w 105"/>
                  <a:gd name="T63" fmla="*/ 4217 h 191"/>
                  <a:gd name="T64" fmla="*/ 3437 w 105"/>
                  <a:gd name="T65" fmla="*/ 5053 h 191"/>
                  <a:gd name="T66" fmla="*/ 3012 w 105"/>
                  <a:gd name="T67" fmla="*/ 7046 h 191"/>
                  <a:gd name="T68" fmla="*/ 2212 w 105"/>
                  <a:gd name="T69" fmla="*/ 7313 h 191"/>
                  <a:gd name="T70" fmla="*/ 1154 w 105"/>
                  <a:gd name="T71" fmla="*/ 7107 h 191"/>
                  <a:gd name="T72" fmla="*/ 1137 w 105"/>
                  <a:gd name="T73" fmla="*/ 6938 h 191"/>
                  <a:gd name="T74" fmla="*/ 1137 w 105"/>
                  <a:gd name="T75" fmla="*/ 6918 h 191"/>
                  <a:gd name="T76" fmla="*/ 1020 w 105"/>
                  <a:gd name="T77" fmla="*/ 6514 h 191"/>
                  <a:gd name="T78" fmla="*/ 692 w 105"/>
                  <a:gd name="T79" fmla="*/ 5107 h 191"/>
                  <a:gd name="T80" fmla="*/ 395 w 105"/>
                  <a:gd name="T81" fmla="*/ 3743 h 191"/>
                  <a:gd name="T82" fmla="*/ 270 w 105"/>
                  <a:gd name="T83" fmla="*/ 3279 h 191"/>
                  <a:gd name="T84" fmla="*/ 206 w 105"/>
                  <a:gd name="T85" fmla="*/ 2767 h 191"/>
                  <a:gd name="T86" fmla="*/ 1020 w 105"/>
                  <a:gd name="T87" fmla="*/ 2095 h 191"/>
                  <a:gd name="T88" fmla="*/ 1067 w 105"/>
                  <a:gd name="T89" fmla="*/ 2074 h 191"/>
                  <a:gd name="T90" fmla="*/ 1020 w 105"/>
                  <a:gd name="T91" fmla="*/ 2035 h 191"/>
                  <a:gd name="T92" fmla="*/ 1020 w 105"/>
                  <a:gd name="T93" fmla="*/ 797 h 191"/>
                  <a:gd name="T94" fmla="*/ 2074 w 105"/>
                  <a:gd name="T95" fmla="*/ 130 h 191"/>
                  <a:gd name="T96" fmla="*/ 3149 w 105"/>
                  <a:gd name="T97" fmla="*/ 797 h 191"/>
                  <a:gd name="T98" fmla="*/ 3110 w 105"/>
                  <a:gd name="T99" fmla="*/ 2035 h 191"/>
                  <a:gd name="T100" fmla="*/ 3110 w 105"/>
                  <a:gd name="T101" fmla="*/ 2074 h 191"/>
                  <a:gd name="T102" fmla="*/ 3149 w 105"/>
                  <a:gd name="T103" fmla="*/ 2095 h 191"/>
                  <a:gd name="T104" fmla="*/ 3979 w 105"/>
                  <a:gd name="T105" fmla="*/ 2688 h 191"/>
                  <a:gd name="T106" fmla="*/ 3979 w 105"/>
                  <a:gd name="T107" fmla="*/ 2688 h 191"/>
                  <a:gd name="T108" fmla="*/ 4031 w 105"/>
                  <a:gd name="T109" fmla="*/ 2750 h 191"/>
                  <a:gd name="T110" fmla="*/ 4095 w 105"/>
                  <a:gd name="T111" fmla="*/ 2688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9"/>
                    </a:moveTo>
                    <a:cubicBezTo>
                      <a:pt x="105" y="61"/>
                      <a:pt x="97" y="55"/>
                      <a:pt x="81" y="51"/>
                    </a:cubicBezTo>
                    <a:cubicBezTo>
                      <a:pt x="82" y="51"/>
                      <a:pt x="82" y="52"/>
                      <a:pt x="82" y="52"/>
                    </a:cubicBezTo>
                    <a:cubicBezTo>
                      <a:pt x="83" y="52"/>
                      <a:pt x="83" y="53"/>
                      <a:pt x="82" y="53"/>
                    </a:cubicBezTo>
                    <a:cubicBezTo>
                      <a:pt x="89" y="43"/>
                      <a:pt x="89" y="30"/>
                      <a:pt x="83" y="18"/>
                    </a:cubicBezTo>
                    <a:cubicBezTo>
                      <a:pt x="77" y="7"/>
                      <a:pt x="66" y="0"/>
                      <a:pt x="53" y="0"/>
                    </a:cubicBezTo>
                    <a:cubicBezTo>
                      <a:pt x="40" y="0"/>
                      <a:pt x="29" y="7"/>
                      <a:pt x="23" y="18"/>
                    </a:cubicBezTo>
                    <a:cubicBezTo>
                      <a:pt x="17" y="30"/>
                      <a:pt x="17" y="43"/>
                      <a:pt x="24" y="53"/>
                    </a:cubicBezTo>
                    <a:cubicBezTo>
                      <a:pt x="24" y="53"/>
                      <a:pt x="24" y="52"/>
                      <a:pt x="24" y="52"/>
                    </a:cubicBezTo>
                    <a:cubicBezTo>
                      <a:pt x="24" y="52"/>
                      <a:pt x="24" y="51"/>
                      <a:pt x="25" y="51"/>
                    </a:cubicBezTo>
                    <a:cubicBezTo>
                      <a:pt x="3" y="57"/>
                      <a:pt x="0" y="66"/>
                      <a:pt x="2" y="72"/>
                    </a:cubicBezTo>
                    <a:cubicBezTo>
                      <a:pt x="5" y="84"/>
                      <a:pt x="5" y="84"/>
                      <a:pt x="5" y="84"/>
                    </a:cubicBezTo>
                    <a:cubicBezTo>
                      <a:pt x="7" y="96"/>
                      <a:pt x="7" y="96"/>
                      <a:pt x="7" y="96"/>
                    </a:cubicBezTo>
                    <a:cubicBezTo>
                      <a:pt x="15" y="132"/>
                      <a:pt x="15" y="132"/>
                      <a:pt x="15" y="132"/>
                    </a:cubicBezTo>
                    <a:cubicBezTo>
                      <a:pt x="23" y="168"/>
                      <a:pt x="23" y="168"/>
                      <a:pt x="23" y="168"/>
                    </a:cubicBezTo>
                    <a:cubicBezTo>
                      <a:pt x="26" y="178"/>
                      <a:pt x="26" y="178"/>
                      <a:pt x="26" y="178"/>
                    </a:cubicBezTo>
                    <a:cubicBezTo>
                      <a:pt x="26" y="178"/>
                      <a:pt x="26" y="178"/>
                      <a:pt x="26" y="178"/>
                    </a:cubicBezTo>
                    <a:cubicBezTo>
                      <a:pt x="26" y="180"/>
                      <a:pt x="27" y="182"/>
                      <a:pt x="28" y="184"/>
                    </a:cubicBezTo>
                    <a:cubicBezTo>
                      <a:pt x="34" y="189"/>
                      <a:pt x="43" y="191"/>
                      <a:pt x="57" y="190"/>
                    </a:cubicBezTo>
                    <a:cubicBezTo>
                      <a:pt x="63"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4" y="78"/>
                      <a:pt x="105" y="73"/>
                      <a:pt x="105" y="69"/>
                    </a:cubicBezTo>
                    <a:cubicBezTo>
                      <a:pt x="105" y="69"/>
                      <a:pt x="105" y="69"/>
                      <a:pt x="105" y="69"/>
                    </a:cubicBezTo>
                    <a:cubicBezTo>
                      <a:pt x="105" y="68"/>
                      <a:pt x="104" y="67"/>
                      <a:pt x="103" y="67"/>
                    </a:cubicBezTo>
                    <a:cubicBezTo>
                      <a:pt x="103" y="67"/>
                      <a:pt x="102" y="68"/>
                      <a:pt x="102" y="69"/>
                    </a:cubicBezTo>
                    <a:cubicBezTo>
                      <a:pt x="102" y="69"/>
                      <a:pt x="102" y="69"/>
                      <a:pt x="102" y="69"/>
                    </a:cubicBezTo>
                    <a:cubicBezTo>
                      <a:pt x="102" y="72"/>
                      <a:pt x="101" y="77"/>
                      <a:pt x="99" y="82"/>
                    </a:cubicBezTo>
                    <a:cubicBezTo>
                      <a:pt x="99" y="84"/>
                      <a:pt x="98" y="86"/>
                      <a:pt x="98" y="87"/>
                    </a:cubicBezTo>
                    <a:cubicBezTo>
                      <a:pt x="93" y="108"/>
                      <a:pt x="93" y="108"/>
                      <a:pt x="93" y="108"/>
                    </a:cubicBezTo>
                    <a:cubicBezTo>
                      <a:pt x="88" y="129"/>
                      <a:pt x="88" y="129"/>
                      <a:pt x="88" y="129"/>
                    </a:cubicBezTo>
                    <a:cubicBezTo>
                      <a:pt x="77" y="180"/>
                      <a:pt x="77" y="180"/>
                      <a:pt x="77" y="180"/>
                    </a:cubicBezTo>
                    <a:cubicBezTo>
                      <a:pt x="76" y="183"/>
                      <a:pt x="72" y="186"/>
                      <a:pt x="57" y="187"/>
                    </a:cubicBezTo>
                    <a:cubicBezTo>
                      <a:pt x="44" y="188"/>
                      <a:pt x="35" y="186"/>
                      <a:pt x="30" y="182"/>
                    </a:cubicBezTo>
                    <a:cubicBezTo>
                      <a:pt x="29" y="181"/>
                      <a:pt x="29" y="179"/>
                      <a:pt x="29" y="178"/>
                    </a:cubicBezTo>
                    <a:cubicBezTo>
                      <a:pt x="29" y="177"/>
                      <a:pt x="29" y="177"/>
                      <a:pt x="29" y="177"/>
                    </a:cubicBezTo>
                    <a:cubicBezTo>
                      <a:pt x="26" y="167"/>
                      <a:pt x="26" y="167"/>
                      <a:pt x="26" y="167"/>
                    </a:cubicBezTo>
                    <a:cubicBezTo>
                      <a:pt x="18" y="131"/>
                      <a:pt x="18" y="131"/>
                      <a:pt x="18" y="131"/>
                    </a:cubicBezTo>
                    <a:cubicBezTo>
                      <a:pt x="10" y="96"/>
                      <a:pt x="10" y="96"/>
                      <a:pt x="10" y="96"/>
                    </a:cubicBezTo>
                    <a:cubicBezTo>
                      <a:pt x="7" y="84"/>
                      <a:pt x="7" y="84"/>
                      <a:pt x="7" y="84"/>
                    </a:cubicBezTo>
                    <a:cubicBezTo>
                      <a:pt x="5" y="71"/>
                      <a:pt x="5" y="71"/>
                      <a:pt x="5" y="71"/>
                    </a:cubicBezTo>
                    <a:cubicBezTo>
                      <a:pt x="3" y="62"/>
                      <a:pt x="15" y="57"/>
                      <a:pt x="26" y="54"/>
                    </a:cubicBezTo>
                    <a:cubicBezTo>
                      <a:pt x="26" y="54"/>
                      <a:pt x="26" y="54"/>
                      <a:pt x="27" y="53"/>
                    </a:cubicBezTo>
                    <a:cubicBezTo>
                      <a:pt x="27" y="53"/>
                      <a:pt x="27" y="52"/>
                      <a:pt x="26" y="52"/>
                    </a:cubicBezTo>
                    <a:cubicBezTo>
                      <a:pt x="20" y="42"/>
                      <a:pt x="20" y="30"/>
                      <a:pt x="26" y="20"/>
                    </a:cubicBezTo>
                    <a:cubicBezTo>
                      <a:pt x="31" y="9"/>
                      <a:pt x="42" y="3"/>
                      <a:pt x="53" y="3"/>
                    </a:cubicBezTo>
                    <a:cubicBezTo>
                      <a:pt x="65" y="3"/>
                      <a:pt x="75" y="9"/>
                      <a:pt x="81" y="20"/>
                    </a:cubicBezTo>
                    <a:cubicBezTo>
                      <a:pt x="86" y="30"/>
                      <a:pt x="86" y="42"/>
                      <a:pt x="80" y="52"/>
                    </a:cubicBezTo>
                    <a:cubicBezTo>
                      <a:pt x="79" y="52"/>
                      <a:pt x="79" y="53"/>
                      <a:pt x="80" y="53"/>
                    </a:cubicBezTo>
                    <a:cubicBezTo>
                      <a:pt x="80" y="54"/>
                      <a:pt x="80" y="54"/>
                      <a:pt x="81" y="54"/>
                    </a:cubicBezTo>
                    <a:cubicBezTo>
                      <a:pt x="95" y="58"/>
                      <a:pt x="102" y="63"/>
                      <a:pt x="102" y="69"/>
                    </a:cubicBezTo>
                    <a:cubicBezTo>
                      <a:pt x="102" y="69"/>
                      <a:pt x="102" y="69"/>
                      <a:pt x="102" y="69"/>
                    </a:cubicBezTo>
                    <a:cubicBezTo>
                      <a:pt x="102" y="69"/>
                      <a:pt x="103" y="70"/>
                      <a:pt x="103" y="70"/>
                    </a:cubicBezTo>
                    <a:cubicBezTo>
                      <a:pt x="104" y="70"/>
                      <a:pt x="105" y="69"/>
                      <a:pt x="105" y="69"/>
                    </a:cubicBezTo>
                    <a:close/>
                  </a:path>
                </a:pathLst>
              </a:custGeom>
              <a:solidFill>
                <a:srgbClr val="231F20"/>
              </a:solidFill>
              <a:ln w="9525">
                <a:noFill/>
                <a:round/>
                <a:headEnd/>
                <a:tailEnd/>
              </a:ln>
            </p:spPr>
            <p:txBody>
              <a:bodyPr/>
              <a:lstStyle/>
              <a:p>
                <a:endParaRPr lang="zh-TW" altLang="en-US"/>
              </a:p>
            </p:txBody>
          </p:sp>
        </p:grpSp>
      </p:grpSp>
      <p:sp>
        <p:nvSpPr>
          <p:cNvPr id="315" name="Rounded Rectangle 314"/>
          <p:cNvSpPr/>
          <p:nvPr/>
        </p:nvSpPr>
        <p:spPr>
          <a:xfrm>
            <a:off x="2803461" y="3289898"/>
            <a:ext cx="857473" cy="1143000"/>
          </a:xfrm>
          <a:prstGeom prst="roundRect">
            <a:avLst>
              <a:gd name="adj" fmla="val 4688"/>
            </a:avLst>
          </a:prstGeom>
          <a:solidFill>
            <a:schemeClr val="bg1">
              <a:lumMod val="85000"/>
            </a:schemeClr>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pic>
        <p:nvPicPr>
          <p:cNvPr id="15396" name="Picture 19" descr="WANScaler_icon"/>
          <p:cNvPicPr>
            <a:picLocks noChangeAspect="1" noChangeArrowheads="1"/>
          </p:cNvPicPr>
          <p:nvPr/>
        </p:nvPicPr>
        <p:blipFill>
          <a:blip r:embed="rId7" cstate="print">
            <a:lum bright="-6000" contrast="6000"/>
          </a:blip>
          <a:srcRect/>
          <a:stretch>
            <a:fillRect/>
          </a:stretch>
        </p:blipFill>
        <p:spPr bwMode="auto">
          <a:xfrm>
            <a:off x="2857054" y="3383561"/>
            <a:ext cx="787208" cy="1143000"/>
          </a:xfrm>
          <a:prstGeom prst="rect">
            <a:avLst/>
          </a:prstGeom>
          <a:noFill/>
          <a:ln w="9525">
            <a:noFill/>
            <a:miter lim="800000"/>
            <a:headEnd/>
            <a:tailEnd/>
          </a:ln>
        </p:spPr>
      </p:pic>
      <p:sp>
        <p:nvSpPr>
          <p:cNvPr id="320" name="TextBox 319"/>
          <p:cNvSpPr txBox="1"/>
          <p:nvPr/>
        </p:nvSpPr>
        <p:spPr>
          <a:xfrm>
            <a:off x="2642686" y="4474174"/>
            <a:ext cx="1123051" cy="3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err="1">
                <a:solidFill>
                  <a:schemeClr val="tx1"/>
                </a:solidFill>
              </a:rPr>
              <a:t>WANScaler</a:t>
            </a:r>
            <a:endParaRPr lang="en-US" sz="1400" b="1" dirty="0">
              <a:solidFill>
                <a:schemeClr val="tx1"/>
              </a:solidFill>
            </a:endParaRPr>
          </a:p>
        </p:txBody>
      </p:sp>
      <p:sp>
        <p:nvSpPr>
          <p:cNvPr id="15398" name="TextBox 36"/>
          <p:cNvSpPr txBox="1">
            <a:spLocks noChangeArrowheads="1"/>
          </p:cNvSpPr>
          <p:nvPr/>
        </p:nvSpPr>
        <p:spPr bwMode="auto">
          <a:xfrm>
            <a:off x="5264428" y="5939436"/>
            <a:ext cx="1042273" cy="276999"/>
          </a:xfrm>
          <a:prstGeom prst="rect">
            <a:avLst/>
          </a:prstGeom>
          <a:noFill/>
          <a:ln w="9525">
            <a:noFill/>
            <a:miter lim="800000"/>
            <a:headEnd/>
            <a:tailEnd/>
          </a:ln>
        </p:spPr>
        <p:txBody>
          <a:bodyPr wrap="none">
            <a:spAutoFit/>
          </a:bodyPr>
          <a:lstStyle/>
          <a:p>
            <a:pPr algn="ctr"/>
            <a:r>
              <a:rPr lang="en-US" altLang="zh-TW" sz="1200" b="1">
                <a:ea typeface="新細明體" charset="-120"/>
              </a:rPr>
              <a:t>Blade Chassis</a:t>
            </a:r>
          </a:p>
        </p:txBody>
      </p:sp>
      <p:grpSp>
        <p:nvGrpSpPr>
          <p:cNvPr id="46" name="Group 294"/>
          <p:cNvGrpSpPr>
            <a:grpSpLocks/>
          </p:cNvGrpSpPr>
          <p:nvPr/>
        </p:nvGrpSpPr>
        <p:grpSpPr bwMode="auto">
          <a:xfrm>
            <a:off x="5193668" y="5183786"/>
            <a:ext cx="1200463" cy="704850"/>
            <a:chOff x="4857750" y="4810125"/>
            <a:chExt cx="1600200" cy="704850"/>
          </a:xfrm>
        </p:grpSpPr>
        <p:sp>
          <p:nvSpPr>
            <p:cNvPr id="319" name="Rectangle 318"/>
            <p:cNvSpPr/>
            <p:nvPr/>
          </p:nvSpPr>
          <p:spPr>
            <a:xfrm>
              <a:off x="5518503" y="481012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1" name="Rectangle 320"/>
            <p:cNvSpPr/>
            <p:nvPr/>
          </p:nvSpPr>
          <p:spPr>
            <a:xfrm>
              <a:off x="5181600" y="4876800"/>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2" name="Rectangle 321"/>
            <p:cNvSpPr/>
            <p:nvPr/>
          </p:nvSpPr>
          <p:spPr>
            <a:xfrm>
              <a:off x="5800725" y="490537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3" name="Rectangle 322"/>
            <p:cNvSpPr/>
            <p:nvPr/>
          </p:nvSpPr>
          <p:spPr>
            <a:xfrm>
              <a:off x="4857750" y="494347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4" name="Rectangle 323"/>
            <p:cNvSpPr/>
            <p:nvPr/>
          </p:nvSpPr>
          <p:spPr>
            <a:xfrm>
              <a:off x="5467350" y="4972050"/>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5" name="Rectangle 324"/>
            <p:cNvSpPr/>
            <p:nvPr/>
          </p:nvSpPr>
          <p:spPr>
            <a:xfrm>
              <a:off x="5143500" y="503872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6" name="Rectangle 325"/>
            <p:cNvSpPr/>
            <p:nvPr/>
          </p:nvSpPr>
          <p:spPr>
            <a:xfrm>
              <a:off x="6091062" y="500062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7" name="Rectangle 326"/>
            <p:cNvSpPr/>
            <p:nvPr/>
          </p:nvSpPr>
          <p:spPr>
            <a:xfrm>
              <a:off x="5757687" y="5067300"/>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 name="Rectangle 327"/>
            <p:cNvSpPr/>
            <p:nvPr/>
          </p:nvSpPr>
          <p:spPr>
            <a:xfrm>
              <a:off x="5433837" y="513397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47" name="Group 296"/>
          <p:cNvGrpSpPr>
            <a:grpSpLocks/>
          </p:cNvGrpSpPr>
          <p:nvPr/>
        </p:nvGrpSpPr>
        <p:grpSpPr bwMode="auto">
          <a:xfrm>
            <a:off x="5687907" y="4774212"/>
            <a:ext cx="227469" cy="644525"/>
            <a:chOff x="1905000" y="3254375"/>
            <a:chExt cx="482600" cy="1025525"/>
          </a:xfrm>
        </p:grpSpPr>
        <p:grpSp>
          <p:nvGrpSpPr>
            <p:cNvPr id="48" name="Group 174"/>
            <p:cNvGrpSpPr>
              <a:grpSpLocks/>
            </p:cNvGrpSpPr>
            <p:nvPr/>
          </p:nvGrpSpPr>
          <p:grpSpPr bwMode="auto">
            <a:xfrm>
              <a:off x="1905000" y="3886200"/>
              <a:ext cx="482600" cy="393700"/>
              <a:chOff x="3598" y="2782"/>
              <a:chExt cx="454" cy="369"/>
            </a:xfrm>
          </p:grpSpPr>
          <p:sp>
            <p:nvSpPr>
              <p:cNvPr id="1562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562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62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62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62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62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49" name="Group 174"/>
            <p:cNvGrpSpPr>
              <a:grpSpLocks/>
            </p:cNvGrpSpPr>
            <p:nvPr/>
          </p:nvGrpSpPr>
          <p:grpSpPr bwMode="auto">
            <a:xfrm>
              <a:off x="1905000" y="3568700"/>
              <a:ext cx="482600" cy="393700"/>
              <a:chOff x="3598" y="2782"/>
              <a:chExt cx="454" cy="369"/>
            </a:xfrm>
          </p:grpSpPr>
          <p:sp>
            <p:nvSpPr>
              <p:cNvPr id="1561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561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61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61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61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62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50" name="Group 174"/>
            <p:cNvGrpSpPr>
              <a:grpSpLocks/>
            </p:cNvGrpSpPr>
            <p:nvPr/>
          </p:nvGrpSpPr>
          <p:grpSpPr bwMode="auto">
            <a:xfrm>
              <a:off x="1905000" y="3254375"/>
              <a:ext cx="482600" cy="393700"/>
              <a:chOff x="3598" y="2782"/>
              <a:chExt cx="454" cy="369"/>
            </a:xfrm>
          </p:grpSpPr>
          <p:sp>
            <p:nvSpPr>
              <p:cNvPr id="1560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561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61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61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61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61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51" name="Group 297"/>
          <p:cNvGrpSpPr>
            <a:grpSpLocks/>
          </p:cNvGrpSpPr>
          <p:nvPr/>
        </p:nvGrpSpPr>
        <p:grpSpPr bwMode="auto">
          <a:xfrm>
            <a:off x="5459247" y="4834537"/>
            <a:ext cx="227469" cy="644525"/>
            <a:chOff x="1905000" y="3254375"/>
            <a:chExt cx="482600" cy="1025525"/>
          </a:xfrm>
        </p:grpSpPr>
        <p:grpSp>
          <p:nvGrpSpPr>
            <p:cNvPr id="52" name="Group 174"/>
            <p:cNvGrpSpPr>
              <a:grpSpLocks/>
            </p:cNvGrpSpPr>
            <p:nvPr/>
          </p:nvGrpSpPr>
          <p:grpSpPr bwMode="auto">
            <a:xfrm>
              <a:off x="1905000" y="3886200"/>
              <a:ext cx="482600" cy="393700"/>
              <a:chOff x="3598" y="2782"/>
              <a:chExt cx="454" cy="369"/>
            </a:xfrm>
          </p:grpSpPr>
          <p:sp>
            <p:nvSpPr>
              <p:cNvPr id="1560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560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60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60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60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60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53" name="Group 174"/>
            <p:cNvGrpSpPr>
              <a:grpSpLocks/>
            </p:cNvGrpSpPr>
            <p:nvPr/>
          </p:nvGrpSpPr>
          <p:grpSpPr bwMode="auto">
            <a:xfrm>
              <a:off x="1905000" y="3568700"/>
              <a:ext cx="482600" cy="393700"/>
              <a:chOff x="3598" y="2782"/>
              <a:chExt cx="454" cy="369"/>
            </a:xfrm>
          </p:grpSpPr>
          <p:sp>
            <p:nvSpPr>
              <p:cNvPr id="1559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559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59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59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59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59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54" name="Group 174"/>
            <p:cNvGrpSpPr>
              <a:grpSpLocks/>
            </p:cNvGrpSpPr>
            <p:nvPr/>
          </p:nvGrpSpPr>
          <p:grpSpPr bwMode="auto">
            <a:xfrm>
              <a:off x="1905000" y="3254375"/>
              <a:ext cx="482600" cy="393700"/>
              <a:chOff x="3598" y="2782"/>
              <a:chExt cx="454" cy="369"/>
            </a:xfrm>
          </p:grpSpPr>
          <p:sp>
            <p:nvSpPr>
              <p:cNvPr id="1558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558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59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59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59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59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55" name="Group 298"/>
          <p:cNvGrpSpPr>
            <a:grpSpLocks/>
          </p:cNvGrpSpPr>
          <p:nvPr/>
        </p:nvGrpSpPr>
        <p:grpSpPr bwMode="auto">
          <a:xfrm>
            <a:off x="5229397" y="4888512"/>
            <a:ext cx="227468" cy="644525"/>
            <a:chOff x="1905000" y="3254375"/>
            <a:chExt cx="482600" cy="1025525"/>
          </a:xfrm>
        </p:grpSpPr>
        <p:grpSp>
          <p:nvGrpSpPr>
            <p:cNvPr id="56" name="Group 174"/>
            <p:cNvGrpSpPr>
              <a:grpSpLocks/>
            </p:cNvGrpSpPr>
            <p:nvPr/>
          </p:nvGrpSpPr>
          <p:grpSpPr bwMode="auto">
            <a:xfrm>
              <a:off x="1905000" y="3886200"/>
              <a:ext cx="482600" cy="393700"/>
              <a:chOff x="3598" y="2782"/>
              <a:chExt cx="454" cy="369"/>
            </a:xfrm>
          </p:grpSpPr>
          <p:sp>
            <p:nvSpPr>
              <p:cNvPr id="1557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558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58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58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58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58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57" name="Group 174"/>
            <p:cNvGrpSpPr>
              <a:grpSpLocks/>
            </p:cNvGrpSpPr>
            <p:nvPr/>
          </p:nvGrpSpPr>
          <p:grpSpPr bwMode="auto">
            <a:xfrm>
              <a:off x="1905000" y="3568700"/>
              <a:ext cx="482600" cy="393700"/>
              <a:chOff x="3598" y="2782"/>
              <a:chExt cx="454" cy="369"/>
            </a:xfrm>
          </p:grpSpPr>
          <p:sp>
            <p:nvSpPr>
              <p:cNvPr id="1557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557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57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57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57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57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58" name="Group 174"/>
            <p:cNvGrpSpPr>
              <a:grpSpLocks/>
            </p:cNvGrpSpPr>
            <p:nvPr/>
          </p:nvGrpSpPr>
          <p:grpSpPr bwMode="auto">
            <a:xfrm>
              <a:off x="1905000" y="3254375"/>
              <a:ext cx="482600" cy="393700"/>
              <a:chOff x="3598" y="2782"/>
              <a:chExt cx="454" cy="369"/>
            </a:xfrm>
          </p:grpSpPr>
          <p:sp>
            <p:nvSpPr>
              <p:cNvPr id="1556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556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56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57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57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57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59" name="Group 971"/>
          <p:cNvGrpSpPr>
            <a:grpSpLocks/>
          </p:cNvGrpSpPr>
          <p:nvPr/>
        </p:nvGrpSpPr>
        <p:grpSpPr bwMode="auto">
          <a:xfrm>
            <a:off x="5443765" y="4869462"/>
            <a:ext cx="685979" cy="758825"/>
            <a:chOff x="5343525" y="4946455"/>
            <a:chExt cx="914400" cy="758825"/>
          </a:xfrm>
        </p:grpSpPr>
        <p:grpSp>
          <p:nvGrpSpPr>
            <p:cNvPr id="60" name="Group 60"/>
            <p:cNvGrpSpPr>
              <a:grpSpLocks/>
            </p:cNvGrpSpPr>
            <p:nvPr/>
          </p:nvGrpSpPr>
          <p:grpSpPr bwMode="auto">
            <a:xfrm>
              <a:off x="5954619" y="4946459"/>
              <a:ext cx="303306" cy="644525"/>
              <a:chOff x="1905000" y="3254375"/>
              <a:chExt cx="482600" cy="1025525"/>
            </a:xfrm>
          </p:grpSpPr>
          <p:grpSp>
            <p:nvGrpSpPr>
              <p:cNvPr id="61" name="Group 174"/>
              <p:cNvGrpSpPr>
                <a:grpSpLocks/>
              </p:cNvGrpSpPr>
              <p:nvPr/>
            </p:nvGrpSpPr>
            <p:grpSpPr bwMode="auto">
              <a:xfrm>
                <a:off x="1905000" y="3886200"/>
                <a:ext cx="482600" cy="393700"/>
                <a:chOff x="3598" y="2782"/>
                <a:chExt cx="454" cy="369"/>
              </a:xfrm>
            </p:grpSpPr>
            <p:sp>
              <p:nvSpPr>
                <p:cNvPr id="1555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555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56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56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56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56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62" name="Group 174"/>
              <p:cNvGrpSpPr>
                <a:grpSpLocks/>
              </p:cNvGrpSpPr>
              <p:nvPr/>
            </p:nvGrpSpPr>
            <p:grpSpPr bwMode="auto">
              <a:xfrm>
                <a:off x="1905000" y="3568700"/>
                <a:ext cx="482600" cy="393700"/>
                <a:chOff x="3598" y="2782"/>
                <a:chExt cx="454" cy="369"/>
              </a:xfrm>
            </p:grpSpPr>
            <p:sp>
              <p:nvSpPr>
                <p:cNvPr id="1555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555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55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55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55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55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63" name="Group 174"/>
              <p:cNvGrpSpPr>
                <a:grpSpLocks/>
              </p:cNvGrpSpPr>
              <p:nvPr/>
            </p:nvGrpSpPr>
            <p:grpSpPr bwMode="auto">
              <a:xfrm>
                <a:off x="1905000" y="3254375"/>
                <a:ext cx="482600" cy="393700"/>
                <a:chOff x="3598" y="2782"/>
                <a:chExt cx="454" cy="369"/>
              </a:xfrm>
            </p:grpSpPr>
            <p:sp>
              <p:nvSpPr>
                <p:cNvPr id="1554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554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54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54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55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55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5498" name="Group 61"/>
            <p:cNvGrpSpPr>
              <a:grpSpLocks/>
            </p:cNvGrpSpPr>
            <p:nvPr/>
          </p:nvGrpSpPr>
          <p:grpSpPr bwMode="auto">
            <a:xfrm>
              <a:off x="5649819" y="5006784"/>
              <a:ext cx="303306" cy="644525"/>
              <a:chOff x="1905000" y="3254375"/>
              <a:chExt cx="482600" cy="1025525"/>
            </a:xfrm>
          </p:grpSpPr>
          <p:grpSp>
            <p:nvGrpSpPr>
              <p:cNvPr id="15499" name="Group 174"/>
              <p:cNvGrpSpPr>
                <a:grpSpLocks/>
              </p:cNvGrpSpPr>
              <p:nvPr/>
            </p:nvGrpSpPr>
            <p:grpSpPr bwMode="auto">
              <a:xfrm>
                <a:off x="1905000" y="3886200"/>
                <a:ext cx="482600" cy="393700"/>
                <a:chOff x="3598" y="2782"/>
                <a:chExt cx="454" cy="369"/>
              </a:xfrm>
            </p:grpSpPr>
            <p:sp>
              <p:nvSpPr>
                <p:cNvPr id="1553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553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53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54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54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54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5500" name="Group 174"/>
              <p:cNvGrpSpPr>
                <a:grpSpLocks/>
              </p:cNvGrpSpPr>
              <p:nvPr/>
            </p:nvGrpSpPr>
            <p:grpSpPr bwMode="auto">
              <a:xfrm>
                <a:off x="1905000" y="3568700"/>
                <a:ext cx="482600" cy="393700"/>
                <a:chOff x="3598" y="2782"/>
                <a:chExt cx="454" cy="369"/>
              </a:xfrm>
            </p:grpSpPr>
            <p:sp>
              <p:nvSpPr>
                <p:cNvPr id="1553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553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53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53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53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53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5501" name="Group 174"/>
              <p:cNvGrpSpPr>
                <a:grpSpLocks/>
              </p:cNvGrpSpPr>
              <p:nvPr/>
            </p:nvGrpSpPr>
            <p:grpSpPr bwMode="auto">
              <a:xfrm>
                <a:off x="1905000" y="3254375"/>
                <a:ext cx="482600" cy="393700"/>
                <a:chOff x="3598" y="2782"/>
                <a:chExt cx="454" cy="369"/>
              </a:xfrm>
            </p:grpSpPr>
            <p:sp>
              <p:nvSpPr>
                <p:cNvPr id="1552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552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52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52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52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53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5502" name="Group 83"/>
            <p:cNvGrpSpPr>
              <a:grpSpLocks/>
            </p:cNvGrpSpPr>
            <p:nvPr/>
          </p:nvGrpSpPr>
          <p:grpSpPr bwMode="auto">
            <a:xfrm>
              <a:off x="5343525" y="5060759"/>
              <a:ext cx="303306" cy="644525"/>
              <a:chOff x="1905000" y="3254375"/>
              <a:chExt cx="482600" cy="1025525"/>
            </a:xfrm>
          </p:grpSpPr>
          <p:grpSp>
            <p:nvGrpSpPr>
              <p:cNvPr id="15503" name="Group 174"/>
              <p:cNvGrpSpPr>
                <a:grpSpLocks/>
              </p:cNvGrpSpPr>
              <p:nvPr/>
            </p:nvGrpSpPr>
            <p:grpSpPr bwMode="auto">
              <a:xfrm>
                <a:off x="1905000" y="3886200"/>
                <a:ext cx="482600" cy="393700"/>
                <a:chOff x="3598" y="2782"/>
                <a:chExt cx="454" cy="369"/>
              </a:xfrm>
            </p:grpSpPr>
            <p:sp>
              <p:nvSpPr>
                <p:cNvPr id="1551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551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51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51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52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52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5522" name="Group 174"/>
              <p:cNvGrpSpPr>
                <a:grpSpLocks/>
              </p:cNvGrpSpPr>
              <p:nvPr/>
            </p:nvGrpSpPr>
            <p:grpSpPr bwMode="auto">
              <a:xfrm>
                <a:off x="1905000" y="3568700"/>
                <a:ext cx="482600" cy="393700"/>
                <a:chOff x="3598" y="2782"/>
                <a:chExt cx="454" cy="369"/>
              </a:xfrm>
            </p:grpSpPr>
            <p:sp>
              <p:nvSpPr>
                <p:cNvPr id="1551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551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51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51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51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51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5523" name="Group 174"/>
              <p:cNvGrpSpPr>
                <a:grpSpLocks/>
              </p:cNvGrpSpPr>
              <p:nvPr/>
            </p:nvGrpSpPr>
            <p:grpSpPr bwMode="auto">
              <a:xfrm>
                <a:off x="1905000" y="3254375"/>
                <a:ext cx="482600" cy="393700"/>
                <a:chOff x="3598" y="2782"/>
                <a:chExt cx="454" cy="369"/>
              </a:xfrm>
            </p:grpSpPr>
            <p:sp>
              <p:nvSpPr>
                <p:cNvPr id="1550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550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50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50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50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50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grpSp>
        <p:nvGrpSpPr>
          <p:cNvPr id="15524" name="Group 972"/>
          <p:cNvGrpSpPr>
            <a:grpSpLocks/>
          </p:cNvGrpSpPr>
          <p:nvPr/>
        </p:nvGrpSpPr>
        <p:grpSpPr bwMode="auto">
          <a:xfrm>
            <a:off x="5650988" y="4948836"/>
            <a:ext cx="707415" cy="768350"/>
            <a:chOff x="5619750" y="5025832"/>
            <a:chExt cx="942975" cy="768350"/>
          </a:xfrm>
        </p:grpSpPr>
        <p:grpSp>
          <p:nvGrpSpPr>
            <p:cNvPr id="15543" name="Group 60"/>
            <p:cNvGrpSpPr>
              <a:grpSpLocks/>
            </p:cNvGrpSpPr>
            <p:nvPr/>
          </p:nvGrpSpPr>
          <p:grpSpPr bwMode="auto">
            <a:xfrm>
              <a:off x="6259419" y="5025836"/>
              <a:ext cx="303306" cy="644525"/>
              <a:chOff x="1905000" y="3254375"/>
              <a:chExt cx="482600" cy="1025525"/>
            </a:xfrm>
          </p:grpSpPr>
          <p:grpSp>
            <p:nvGrpSpPr>
              <p:cNvPr id="15544" name="Group 174"/>
              <p:cNvGrpSpPr>
                <a:grpSpLocks/>
              </p:cNvGrpSpPr>
              <p:nvPr/>
            </p:nvGrpSpPr>
            <p:grpSpPr bwMode="auto">
              <a:xfrm>
                <a:off x="1905000" y="3886200"/>
                <a:ext cx="482600" cy="393700"/>
                <a:chOff x="3598" y="2782"/>
                <a:chExt cx="454" cy="369"/>
              </a:xfrm>
            </p:grpSpPr>
            <p:sp>
              <p:nvSpPr>
                <p:cNvPr id="1549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549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49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49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49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49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5545" name="Group 174"/>
              <p:cNvGrpSpPr>
                <a:grpSpLocks/>
              </p:cNvGrpSpPr>
              <p:nvPr/>
            </p:nvGrpSpPr>
            <p:grpSpPr bwMode="auto">
              <a:xfrm>
                <a:off x="1905000" y="3568700"/>
                <a:ext cx="482600" cy="393700"/>
                <a:chOff x="3598" y="2782"/>
                <a:chExt cx="454" cy="369"/>
              </a:xfrm>
            </p:grpSpPr>
            <p:sp>
              <p:nvSpPr>
                <p:cNvPr id="1548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548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48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48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49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49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5564" name="Group 174"/>
              <p:cNvGrpSpPr>
                <a:grpSpLocks/>
              </p:cNvGrpSpPr>
              <p:nvPr/>
            </p:nvGrpSpPr>
            <p:grpSpPr bwMode="auto">
              <a:xfrm>
                <a:off x="1905000" y="3254375"/>
                <a:ext cx="482600" cy="393700"/>
                <a:chOff x="3598" y="2782"/>
                <a:chExt cx="454" cy="369"/>
              </a:xfrm>
            </p:grpSpPr>
            <p:sp>
              <p:nvSpPr>
                <p:cNvPr id="1548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548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48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48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48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48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5565" name="Group 61"/>
            <p:cNvGrpSpPr>
              <a:grpSpLocks/>
            </p:cNvGrpSpPr>
            <p:nvPr/>
          </p:nvGrpSpPr>
          <p:grpSpPr bwMode="auto">
            <a:xfrm>
              <a:off x="5954619" y="5086161"/>
              <a:ext cx="303306" cy="644525"/>
              <a:chOff x="1905000" y="3254375"/>
              <a:chExt cx="482600" cy="1025525"/>
            </a:xfrm>
          </p:grpSpPr>
          <p:grpSp>
            <p:nvGrpSpPr>
              <p:cNvPr id="15566" name="Group 174"/>
              <p:cNvGrpSpPr>
                <a:grpSpLocks/>
              </p:cNvGrpSpPr>
              <p:nvPr/>
            </p:nvGrpSpPr>
            <p:grpSpPr bwMode="auto">
              <a:xfrm>
                <a:off x="1905000" y="3886200"/>
                <a:ext cx="482600" cy="393700"/>
                <a:chOff x="3598" y="2782"/>
                <a:chExt cx="454" cy="369"/>
              </a:xfrm>
            </p:grpSpPr>
            <p:sp>
              <p:nvSpPr>
                <p:cNvPr id="1547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547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47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47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47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47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5585" name="Group 174"/>
              <p:cNvGrpSpPr>
                <a:grpSpLocks/>
              </p:cNvGrpSpPr>
              <p:nvPr/>
            </p:nvGrpSpPr>
            <p:grpSpPr bwMode="auto">
              <a:xfrm>
                <a:off x="1905000" y="3568700"/>
                <a:ext cx="482600" cy="393700"/>
                <a:chOff x="3598" y="2782"/>
                <a:chExt cx="454" cy="369"/>
              </a:xfrm>
            </p:grpSpPr>
            <p:sp>
              <p:nvSpPr>
                <p:cNvPr id="1546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546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46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46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46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47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5586" name="Group 174"/>
              <p:cNvGrpSpPr>
                <a:grpSpLocks/>
              </p:cNvGrpSpPr>
              <p:nvPr/>
            </p:nvGrpSpPr>
            <p:grpSpPr bwMode="auto">
              <a:xfrm>
                <a:off x="1905000" y="3254375"/>
                <a:ext cx="482600" cy="393700"/>
                <a:chOff x="3598" y="2782"/>
                <a:chExt cx="454" cy="369"/>
              </a:xfrm>
            </p:grpSpPr>
            <p:sp>
              <p:nvSpPr>
                <p:cNvPr id="1545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546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46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46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46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46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5587" name="Group 83"/>
            <p:cNvGrpSpPr>
              <a:grpSpLocks/>
            </p:cNvGrpSpPr>
            <p:nvPr/>
          </p:nvGrpSpPr>
          <p:grpSpPr bwMode="auto">
            <a:xfrm>
              <a:off x="5619750" y="5149661"/>
              <a:ext cx="303306" cy="644525"/>
              <a:chOff x="1905000" y="3254375"/>
              <a:chExt cx="482600" cy="1025525"/>
            </a:xfrm>
          </p:grpSpPr>
          <p:grpSp>
            <p:nvGrpSpPr>
              <p:cNvPr id="15606" name="Group 174"/>
              <p:cNvGrpSpPr>
                <a:grpSpLocks/>
              </p:cNvGrpSpPr>
              <p:nvPr/>
            </p:nvGrpSpPr>
            <p:grpSpPr bwMode="auto">
              <a:xfrm>
                <a:off x="1905000" y="3886200"/>
                <a:ext cx="482600" cy="393700"/>
                <a:chOff x="3598" y="2782"/>
                <a:chExt cx="454" cy="369"/>
              </a:xfrm>
            </p:grpSpPr>
            <p:sp>
              <p:nvSpPr>
                <p:cNvPr id="1545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545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45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45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45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45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5607" name="Group 174"/>
              <p:cNvGrpSpPr>
                <a:grpSpLocks/>
              </p:cNvGrpSpPr>
              <p:nvPr/>
            </p:nvGrpSpPr>
            <p:grpSpPr bwMode="auto">
              <a:xfrm>
                <a:off x="1905000" y="3568700"/>
                <a:ext cx="482600" cy="393700"/>
                <a:chOff x="3598" y="2782"/>
                <a:chExt cx="454" cy="369"/>
              </a:xfrm>
            </p:grpSpPr>
            <p:sp>
              <p:nvSpPr>
                <p:cNvPr id="1544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544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44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44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44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44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5608" name="Group 174"/>
              <p:cNvGrpSpPr>
                <a:grpSpLocks/>
              </p:cNvGrpSpPr>
              <p:nvPr/>
            </p:nvGrpSpPr>
            <p:grpSpPr bwMode="auto">
              <a:xfrm>
                <a:off x="1905000" y="3254375"/>
                <a:ext cx="482600" cy="393700"/>
                <a:chOff x="3598" y="2782"/>
                <a:chExt cx="454" cy="369"/>
              </a:xfrm>
            </p:grpSpPr>
            <p:sp>
              <p:nvSpPr>
                <p:cNvPr id="1543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543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44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44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44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44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grpSp>
        <p:nvGrpSpPr>
          <p:cNvPr id="15627" name="Group 174"/>
          <p:cNvGrpSpPr>
            <a:grpSpLocks/>
          </p:cNvGrpSpPr>
          <p:nvPr/>
        </p:nvGrpSpPr>
        <p:grpSpPr bwMode="auto">
          <a:xfrm>
            <a:off x="7780380" y="5304436"/>
            <a:ext cx="619286" cy="673100"/>
            <a:chOff x="3598" y="2782"/>
            <a:chExt cx="454" cy="369"/>
          </a:xfrm>
        </p:grpSpPr>
        <p:sp>
          <p:nvSpPr>
            <p:cNvPr id="1542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542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42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42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43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43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5628" name="Group 174"/>
          <p:cNvGrpSpPr>
            <a:grpSpLocks/>
          </p:cNvGrpSpPr>
          <p:nvPr/>
        </p:nvGrpSpPr>
        <p:grpSpPr bwMode="auto">
          <a:xfrm>
            <a:off x="7780380" y="4304311"/>
            <a:ext cx="619286" cy="673100"/>
            <a:chOff x="3598" y="2782"/>
            <a:chExt cx="454" cy="369"/>
          </a:xfrm>
        </p:grpSpPr>
        <p:sp>
          <p:nvSpPr>
            <p:cNvPr id="1542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542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42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42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42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42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5629" name="Group 174"/>
          <p:cNvGrpSpPr>
            <a:grpSpLocks/>
          </p:cNvGrpSpPr>
          <p:nvPr/>
        </p:nvGrpSpPr>
        <p:grpSpPr bwMode="auto">
          <a:xfrm>
            <a:off x="7780380" y="3315298"/>
            <a:ext cx="619286" cy="673100"/>
            <a:chOff x="3598" y="2782"/>
            <a:chExt cx="454" cy="369"/>
          </a:xfrm>
        </p:grpSpPr>
        <p:sp>
          <p:nvSpPr>
            <p:cNvPr id="1541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541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541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541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541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541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sp>
        <p:nvSpPr>
          <p:cNvPr id="561" name="TextBox 36"/>
          <p:cNvSpPr txBox="1">
            <a:spLocks noChangeArrowheads="1"/>
          </p:cNvSpPr>
          <p:nvPr/>
        </p:nvSpPr>
        <p:spPr bwMode="auto">
          <a:xfrm>
            <a:off x="5099782" y="4467824"/>
            <a:ext cx="1314399" cy="276999"/>
          </a:xfrm>
          <a:prstGeom prst="rect">
            <a:avLst/>
          </a:prstGeom>
          <a:noFill/>
          <a:ln w="9525">
            <a:noFill/>
            <a:miter lim="800000"/>
            <a:headEnd/>
            <a:tailEnd/>
          </a:ln>
        </p:spPr>
        <p:txBody>
          <a:bodyPr wrap="none">
            <a:spAutoFit/>
          </a:bodyPr>
          <a:lstStyle/>
          <a:p>
            <a:pPr algn="ctr"/>
            <a:r>
              <a:rPr lang="en-US" altLang="zh-TW" sz="1200" b="1">
                <a:ea typeface="新細明體" charset="-120"/>
              </a:rPr>
              <a:t>Xen, Hyper-V, VM</a:t>
            </a:r>
          </a:p>
        </p:txBody>
      </p:sp>
      <p:sp>
        <p:nvSpPr>
          <p:cNvPr id="563" name="TextBox 562"/>
          <p:cNvSpPr txBox="1"/>
          <p:nvPr/>
        </p:nvSpPr>
        <p:spPr>
          <a:xfrm>
            <a:off x="6608500" y="4825012"/>
            <a:ext cx="857473" cy="276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200" b="1" dirty="0">
                <a:solidFill>
                  <a:schemeClr val="tx1"/>
                </a:solidFill>
              </a:rPr>
              <a:t>XenApp</a:t>
            </a:r>
          </a:p>
        </p:txBody>
      </p:sp>
      <p:sp>
        <p:nvSpPr>
          <p:cNvPr id="564" name="TextBox 563"/>
          <p:cNvSpPr txBox="1"/>
          <p:nvPr/>
        </p:nvSpPr>
        <p:spPr>
          <a:xfrm>
            <a:off x="6608500" y="5753699"/>
            <a:ext cx="857473" cy="461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200" b="1" dirty="0">
                <a:solidFill>
                  <a:schemeClr val="tx1"/>
                </a:solidFill>
              </a:rPr>
              <a:t>Provisioning Server</a:t>
            </a:r>
          </a:p>
        </p:txBody>
      </p:sp>
      <p:sp>
        <p:nvSpPr>
          <p:cNvPr id="556" name="TextBox 555"/>
          <p:cNvSpPr txBox="1"/>
          <p:nvPr/>
        </p:nvSpPr>
        <p:spPr>
          <a:xfrm>
            <a:off x="7680341" y="3953474"/>
            <a:ext cx="857473" cy="276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200" b="1" dirty="0">
                <a:solidFill>
                  <a:schemeClr val="tx1"/>
                </a:solidFill>
              </a:rPr>
              <a:t>Profiles</a:t>
            </a:r>
          </a:p>
        </p:txBody>
      </p:sp>
      <p:sp>
        <p:nvSpPr>
          <p:cNvPr id="557" name="TextBox 556"/>
          <p:cNvSpPr txBox="1"/>
          <p:nvPr/>
        </p:nvSpPr>
        <p:spPr>
          <a:xfrm>
            <a:off x="7833606" y="4948450"/>
            <a:ext cx="50449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sz="1200" b="1" dirty="0">
                <a:solidFill>
                  <a:schemeClr val="tx1"/>
                </a:solidFill>
              </a:rPr>
              <a:t>Apps</a:t>
            </a:r>
          </a:p>
        </p:txBody>
      </p:sp>
      <p:sp>
        <p:nvSpPr>
          <p:cNvPr id="558" name="TextBox 557"/>
          <p:cNvSpPr txBox="1"/>
          <p:nvPr/>
        </p:nvSpPr>
        <p:spPr>
          <a:xfrm>
            <a:off x="7920839" y="5934287"/>
            <a:ext cx="36099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sz="1200" b="1" dirty="0">
                <a:solidFill>
                  <a:schemeClr val="tx1"/>
                </a:solidFill>
              </a:rPr>
              <a:t>OS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1000"/>
                                        <p:tgtEl>
                                          <p:spTgt spid="2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1"/>
                                        </p:tgtEl>
                                        <p:attrNameLst>
                                          <p:attrName>style.visibility</p:attrName>
                                        </p:attrNameLst>
                                      </p:cBhvr>
                                      <p:to>
                                        <p:strVal val="visible"/>
                                      </p:to>
                                    </p:set>
                                    <p:animEffect transition="in" filter="fade">
                                      <p:cBhvr>
                                        <p:cTn id="10" dur="1000"/>
                                        <p:tgtEl>
                                          <p:spTgt spid="2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1"/>
                                        </p:tgtEl>
                                        <p:attrNameLst>
                                          <p:attrName>style.visibility</p:attrName>
                                        </p:attrNameLst>
                                      </p:cBhvr>
                                      <p:to>
                                        <p:strVal val="visible"/>
                                      </p:to>
                                    </p:set>
                                    <p:animEffect transition="in" filter="fade">
                                      <p:cBhvr>
                                        <p:cTn id="13" dur="1000"/>
                                        <p:tgtEl>
                                          <p:spTgt spid="2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8"/>
                                        </p:tgtEl>
                                        <p:attrNameLst>
                                          <p:attrName>style.visibility</p:attrName>
                                        </p:attrNameLst>
                                      </p:cBhvr>
                                      <p:to>
                                        <p:strVal val="visible"/>
                                      </p:to>
                                    </p:set>
                                    <p:animEffect transition="in" filter="fade">
                                      <p:cBhvr>
                                        <p:cTn id="16" dur="1000"/>
                                        <p:tgtEl>
                                          <p:spTgt spid="2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0"/>
                                        </p:tgtEl>
                                        <p:attrNameLst>
                                          <p:attrName>style.visibility</p:attrName>
                                        </p:attrNameLst>
                                      </p:cBhvr>
                                      <p:to>
                                        <p:strVal val="visible"/>
                                      </p:to>
                                    </p:set>
                                    <p:animEffect transition="in" filter="fade">
                                      <p:cBhvr>
                                        <p:cTn id="19" dur="1000"/>
                                        <p:tgtEl>
                                          <p:spTgt spid="3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4"/>
                                        </p:tgtEl>
                                        <p:attrNameLst>
                                          <p:attrName>style.visibility</p:attrName>
                                        </p:attrNameLst>
                                      </p:cBhvr>
                                      <p:to>
                                        <p:strVal val="visible"/>
                                      </p:to>
                                    </p:set>
                                    <p:animEffect transition="in" filter="fade">
                                      <p:cBhvr>
                                        <p:cTn id="22" dur="1000"/>
                                        <p:tgtEl>
                                          <p:spTgt spid="2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1"/>
                                        </p:tgtEl>
                                        <p:attrNameLst>
                                          <p:attrName>style.visibility</p:attrName>
                                        </p:attrNameLst>
                                      </p:cBhvr>
                                      <p:to>
                                        <p:strVal val="visible"/>
                                      </p:to>
                                    </p:set>
                                    <p:animEffect transition="in" filter="fade">
                                      <p:cBhvr>
                                        <p:cTn id="25" dur="1000"/>
                                        <p:tgtEl>
                                          <p:spTgt spid="56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63"/>
                                        </p:tgtEl>
                                        <p:attrNameLst>
                                          <p:attrName>style.visibility</p:attrName>
                                        </p:attrNameLst>
                                      </p:cBhvr>
                                      <p:to>
                                        <p:strVal val="visible"/>
                                      </p:to>
                                    </p:set>
                                    <p:animEffect transition="in" filter="fade">
                                      <p:cBhvr>
                                        <p:cTn id="28" dur="1000"/>
                                        <p:tgtEl>
                                          <p:spTgt spid="56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64"/>
                                        </p:tgtEl>
                                        <p:attrNameLst>
                                          <p:attrName>style.visibility</p:attrName>
                                        </p:attrNameLst>
                                      </p:cBhvr>
                                      <p:to>
                                        <p:strVal val="visible"/>
                                      </p:to>
                                    </p:set>
                                    <p:animEffect transition="in" filter="fade">
                                      <p:cBhvr>
                                        <p:cTn id="31" dur="1000"/>
                                        <p:tgtEl>
                                          <p:spTgt spid="56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p:bldP spid="248" grpId="0"/>
      <p:bldP spid="33" grpId="0"/>
      <p:bldP spid="239" grpId="0"/>
      <p:bldP spid="241" grpId="0"/>
      <p:bldP spid="244" grpId="0"/>
      <p:bldP spid="320" grpId="0"/>
      <p:bldP spid="561" grpId="0"/>
      <p:bldP spid="563" grpId="0"/>
      <p:bldP spid="56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59"/>
          <p:cNvGraphicFramePr>
            <a:graphicFrameLocks noGrp="1"/>
          </p:cNvGraphicFramePr>
          <p:nvPr/>
        </p:nvGraphicFramePr>
        <p:xfrm>
          <a:off x="154884" y="324512"/>
          <a:ext cx="8839198" cy="5061665"/>
        </p:xfrm>
        <a:graphic>
          <a:graphicData uri="http://schemas.openxmlformats.org/drawingml/2006/table">
            <a:tbl>
              <a:tblPr/>
              <a:tblGrid>
                <a:gridCol w="2327133"/>
                <a:gridCol w="1302413"/>
                <a:gridCol w="1302413"/>
                <a:gridCol w="1302413"/>
                <a:gridCol w="1302413"/>
                <a:gridCol w="1302413"/>
              </a:tblGrid>
              <a:tr h="564221">
                <a:tc>
                  <a:txBody>
                    <a:bodyPr/>
                    <a:lstStyle/>
                    <a:p>
                      <a:pPr marL="0" marR="0" lvl="0" indent="0" algn="l" defTabSz="914400" rtl="0" eaLnBrk="0" fontAlgn="base" latinLnBrk="0" hangingPunct="0">
                        <a:lnSpc>
                          <a:spcPct val="120000"/>
                        </a:lnSpc>
                        <a:spcBef>
                          <a:spcPct val="15000"/>
                        </a:spcBef>
                        <a:spcAft>
                          <a:spcPct val="15000"/>
                        </a:spcAft>
                        <a:buClr>
                          <a:schemeClr val="hlink"/>
                        </a:buClr>
                        <a:buSzTx/>
                        <a:buFontTx/>
                        <a:buNone/>
                        <a:tabLst/>
                      </a:pPr>
                      <a:endParaRPr kumimoji="0" lang="en-US" sz="1500" b="1" i="0" u="none" strike="noStrike" cap="none" normalizeH="0" baseline="0" dirty="0">
                        <a:ln>
                          <a:noFill/>
                        </a:ln>
                        <a:solidFill>
                          <a:srgbClr val="FFFFFF"/>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cell3D prstMaterial="dkEdge">
                      <a:bevel prst="coolSlant"/>
                      <a:lightRig rig="flood" dir="t"/>
                    </a:cell3D>
                    <a:solidFill>
                      <a:srgbClr val="0047B6"/>
                    </a:solidFill>
                  </a:tcPr>
                </a:tc>
                <a:tc>
                  <a:txBody>
                    <a:bodyPr/>
                    <a:lstStyle/>
                    <a:p>
                      <a:pPr marL="0" marR="0" lvl="0" indent="0" algn="ctr" defTabSz="914400" rtl="0" eaLnBrk="0" fontAlgn="base" latinLnBrk="0" hangingPunct="0">
                        <a:lnSpc>
                          <a:spcPct val="120000"/>
                        </a:lnSpc>
                        <a:spcBef>
                          <a:spcPct val="15000"/>
                        </a:spcBef>
                        <a:spcAft>
                          <a:spcPct val="15000"/>
                        </a:spcAft>
                        <a:buClr>
                          <a:schemeClr val="hlink"/>
                        </a:buClr>
                        <a:buSzTx/>
                        <a:buFontTx/>
                        <a:buNone/>
                        <a:tabLst/>
                      </a:pPr>
                      <a:r>
                        <a:rPr kumimoji="0" lang="en-US" sz="1500" b="1" i="0" u="none" strike="noStrike" cap="none" normalizeH="0" baseline="0" dirty="0" smtClean="0">
                          <a:ln>
                            <a:noFill/>
                          </a:ln>
                          <a:solidFill>
                            <a:srgbClr val="FFFFFF"/>
                          </a:solidFill>
                          <a:effectLst/>
                          <a:latin typeface="Arial" charset="0"/>
                          <a:ea typeface="Arial" charset="0"/>
                          <a:cs typeface="Arial" charset="0"/>
                          <a:sym typeface="Gill Sans" charset="0"/>
                        </a:rPr>
                        <a:t>Express</a:t>
                      </a:r>
                      <a:endParaRPr kumimoji="0" lang="en-US" sz="1500" b="0" i="0" u="none" strike="noStrike" cap="none" normalizeH="0" baseline="0" dirty="0">
                        <a:ln>
                          <a:noFill/>
                        </a:ln>
                        <a:solidFill>
                          <a:srgbClr val="FFFFFF"/>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cell3D prstMaterial="dkEdge">
                      <a:bevel prst="coolSlant"/>
                      <a:lightRig rig="flood" dir="t"/>
                    </a:cell3D>
                    <a:solidFill>
                      <a:srgbClr val="0047B6"/>
                    </a:solidFill>
                  </a:tcPr>
                </a:tc>
                <a:tc>
                  <a:txBody>
                    <a:bodyPr/>
                    <a:lstStyle/>
                    <a:p>
                      <a:pPr marL="0" marR="0" lvl="0" indent="0" algn="ctr" defTabSz="914400" rtl="0" eaLnBrk="0" fontAlgn="base" latinLnBrk="0" hangingPunct="0">
                        <a:lnSpc>
                          <a:spcPct val="120000"/>
                        </a:lnSpc>
                        <a:spcBef>
                          <a:spcPct val="15000"/>
                        </a:spcBef>
                        <a:spcAft>
                          <a:spcPct val="15000"/>
                        </a:spcAft>
                        <a:buClr>
                          <a:schemeClr val="hlink"/>
                        </a:buClr>
                        <a:buSzTx/>
                        <a:buFontTx/>
                        <a:buNone/>
                        <a:tabLst/>
                      </a:pPr>
                      <a:r>
                        <a:rPr kumimoji="0" lang="en-US" sz="1500" b="1" i="0" u="none" strike="noStrike" cap="none" normalizeH="0" baseline="0" dirty="0">
                          <a:ln>
                            <a:noFill/>
                          </a:ln>
                          <a:solidFill>
                            <a:srgbClr val="FFFFFF"/>
                          </a:solidFill>
                          <a:effectLst/>
                          <a:latin typeface="Arial" charset="0"/>
                          <a:ea typeface="Arial" charset="0"/>
                          <a:cs typeface="Arial" charset="0"/>
                          <a:sym typeface="Gill Sans" charset="0"/>
                        </a:rPr>
                        <a:t>Standard</a:t>
                      </a: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cell3D prstMaterial="dkEdge">
                      <a:bevel prst="coolSlant"/>
                      <a:lightRig rig="flood" dir="t"/>
                    </a:cell3D>
                    <a:solidFill>
                      <a:srgbClr val="0047B6"/>
                    </a:solidFill>
                  </a:tcPr>
                </a:tc>
                <a:tc>
                  <a:txBody>
                    <a:bodyPr/>
                    <a:lstStyle/>
                    <a:p>
                      <a:pPr marL="0" marR="0" lvl="0" indent="0" algn="ctr" defTabSz="914400" rtl="0" eaLnBrk="0" fontAlgn="base" latinLnBrk="0" hangingPunct="0">
                        <a:lnSpc>
                          <a:spcPct val="120000"/>
                        </a:lnSpc>
                        <a:spcBef>
                          <a:spcPct val="15000"/>
                        </a:spcBef>
                        <a:spcAft>
                          <a:spcPct val="15000"/>
                        </a:spcAft>
                        <a:buClr>
                          <a:schemeClr val="hlink"/>
                        </a:buClr>
                        <a:buSzTx/>
                        <a:buFontTx/>
                        <a:buNone/>
                        <a:tabLst/>
                      </a:pPr>
                      <a:r>
                        <a:rPr kumimoji="0" lang="en-US" sz="1500" b="1" i="0" u="none" strike="noStrike" cap="none" normalizeH="0" baseline="0" dirty="0" smtClean="0">
                          <a:ln>
                            <a:noFill/>
                          </a:ln>
                          <a:solidFill>
                            <a:srgbClr val="FFFFFF"/>
                          </a:solidFill>
                          <a:effectLst/>
                          <a:latin typeface="Arial" charset="0"/>
                          <a:ea typeface="Arial" charset="0"/>
                          <a:cs typeface="Arial" charset="0"/>
                          <a:sym typeface="Gill Sans" charset="0"/>
                        </a:rPr>
                        <a:t>Advanced</a:t>
                      </a:r>
                      <a:endParaRPr kumimoji="0" lang="en-US" sz="1500" b="1" i="0" u="none" strike="noStrike" cap="none" normalizeH="0" baseline="0" dirty="0">
                        <a:ln>
                          <a:noFill/>
                        </a:ln>
                        <a:solidFill>
                          <a:srgbClr val="FFFFFF"/>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cell3D prstMaterial="dkEdge">
                      <a:bevel prst="coolSlant"/>
                      <a:lightRig rig="flood" dir="t"/>
                    </a:cell3D>
                    <a:solidFill>
                      <a:srgbClr val="0047B6"/>
                    </a:solidFill>
                  </a:tcPr>
                </a:tc>
                <a:tc>
                  <a:txBody>
                    <a:bodyPr/>
                    <a:lstStyle/>
                    <a:p>
                      <a:pPr marL="0" marR="0" lvl="0" indent="0" algn="ctr" defTabSz="914400" rtl="0" eaLnBrk="0" fontAlgn="base" latinLnBrk="0" hangingPunct="0">
                        <a:lnSpc>
                          <a:spcPct val="120000"/>
                        </a:lnSpc>
                        <a:spcBef>
                          <a:spcPct val="15000"/>
                        </a:spcBef>
                        <a:spcAft>
                          <a:spcPct val="15000"/>
                        </a:spcAft>
                        <a:buClr>
                          <a:schemeClr val="hlink"/>
                        </a:buClr>
                        <a:buSzTx/>
                        <a:buFontTx/>
                        <a:buNone/>
                        <a:tabLst/>
                      </a:pPr>
                      <a:r>
                        <a:rPr kumimoji="0" lang="en-US" sz="1500" b="1" i="0" u="none" strike="noStrike" cap="none" normalizeH="0" baseline="0" dirty="0">
                          <a:ln>
                            <a:noFill/>
                          </a:ln>
                          <a:solidFill>
                            <a:srgbClr val="FFFFFF"/>
                          </a:solidFill>
                          <a:effectLst/>
                          <a:latin typeface="Arial" charset="0"/>
                          <a:ea typeface="Arial" charset="0"/>
                          <a:cs typeface="Arial" charset="0"/>
                          <a:sym typeface="Gill Sans" charset="0"/>
                        </a:rPr>
                        <a:t>Enterprise</a:t>
                      </a: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cell3D prstMaterial="dkEdge">
                      <a:bevel prst="coolSlant"/>
                      <a:lightRig rig="flood" dir="t"/>
                    </a:cell3D>
                    <a:solidFill>
                      <a:srgbClr val="0047B6"/>
                    </a:solidFill>
                  </a:tcPr>
                </a:tc>
                <a:tc>
                  <a:txBody>
                    <a:bodyPr/>
                    <a:lstStyle/>
                    <a:p>
                      <a:pPr marL="0" marR="0" lvl="0" indent="0" algn="ctr" defTabSz="914400" rtl="0" eaLnBrk="0" fontAlgn="base" latinLnBrk="0" hangingPunct="0">
                        <a:lnSpc>
                          <a:spcPct val="120000"/>
                        </a:lnSpc>
                        <a:spcBef>
                          <a:spcPct val="15000"/>
                        </a:spcBef>
                        <a:spcAft>
                          <a:spcPct val="15000"/>
                        </a:spcAft>
                        <a:buClr>
                          <a:schemeClr val="hlink"/>
                        </a:buClr>
                        <a:buSzTx/>
                        <a:buFontTx/>
                        <a:buNone/>
                        <a:tabLst/>
                      </a:pPr>
                      <a:r>
                        <a:rPr kumimoji="0" lang="en-US" sz="1500" b="1" i="0" u="none" strike="noStrike" cap="none" normalizeH="0" baseline="0" dirty="0">
                          <a:ln>
                            <a:noFill/>
                          </a:ln>
                          <a:solidFill>
                            <a:srgbClr val="FFFFFF"/>
                          </a:solidFill>
                          <a:effectLst/>
                          <a:latin typeface="Arial" charset="0"/>
                          <a:ea typeface="Arial" charset="0"/>
                          <a:cs typeface="Arial" charset="0"/>
                          <a:sym typeface="Gill Sans" charset="0"/>
                        </a:rPr>
                        <a:t>Platinum</a:t>
                      </a: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cell3D prstMaterial="dkEdge">
                      <a:bevel prst="coolSlant"/>
                      <a:lightRig rig="flood" dir="t"/>
                    </a:cell3D>
                    <a:solidFill>
                      <a:srgbClr val="0047B6"/>
                    </a:solidFill>
                  </a:tcPr>
                </a:tc>
              </a:tr>
              <a:tr h="459618">
                <a:tc>
                  <a:txBody>
                    <a:bodyPr/>
                    <a:lstStyle/>
                    <a:p>
                      <a:pPr marL="0" marR="0" lvl="0" indent="0" algn="l" defTabSz="914400" rtl="0" eaLnBrk="0" fontAlgn="base" latinLnBrk="0" hangingPunct="0">
                        <a:lnSpc>
                          <a:spcPct val="120000"/>
                        </a:lnSpc>
                        <a:spcBef>
                          <a:spcPct val="15000"/>
                        </a:spcBef>
                        <a:spcAft>
                          <a:spcPct val="15000"/>
                        </a:spcAft>
                        <a:buClr>
                          <a:schemeClr val="hlink"/>
                        </a:buClr>
                        <a:buSzTx/>
                        <a:buFontTx/>
                        <a:buNone/>
                        <a:tabLst/>
                      </a:pPr>
                      <a:r>
                        <a:rPr kumimoji="0" lang="en-US" sz="1400" b="1" i="0" u="none" strike="noStrike" cap="none" normalizeH="0" baseline="0" dirty="0" smtClean="0">
                          <a:ln>
                            <a:noFill/>
                          </a:ln>
                          <a:solidFill>
                            <a:sysClr val="windowText" lastClr="000000"/>
                          </a:solidFill>
                          <a:effectLst/>
                          <a:latin typeface="Arial" charset="0"/>
                          <a:ea typeface="Arial" charset="0"/>
                          <a:cs typeface="Arial" charset="0"/>
                          <a:sym typeface="Gill Sans" charset="0"/>
                        </a:rPr>
                        <a:t>Price (per CCU)</a:t>
                      </a:r>
                      <a:endParaRPr kumimoji="0" lang="en-US" sz="1400" b="1" i="0" u="none" strike="noStrike" cap="none" normalizeH="0" baseline="0" dirty="0">
                        <a:ln>
                          <a:noFill/>
                        </a:ln>
                        <a:solidFill>
                          <a:sysClr val="windowText" lastClr="000000"/>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cell3D prstMaterial="dkEdge">
                      <a:bevel prst="cross"/>
                      <a:lightRig rig="flood" dir="t"/>
                    </a:cell3D>
                    <a:solidFill>
                      <a:schemeClr val="bg1">
                        <a:lumMod val="85000"/>
                      </a:schemeClr>
                    </a:solidFill>
                  </a:tcPr>
                </a:tc>
                <a:tc>
                  <a:txBody>
                    <a:bodyPr/>
                    <a:lstStyle/>
                    <a:p>
                      <a:pPr marL="0" marR="0" lvl="0" indent="0" algn="ctr" defTabSz="914400" rtl="0" eaLnBrk="0" fontAlgn="base" latinLnBrk="0" hangingPunct="0">
                        <a:lnSpc>
                          <a:spcPct val="120000"/>
                        </a:lnSpc>
                        <a:spcBef>
                          <a:spcPct val="15000"/>
                        </a:spcBef>
                        <a:spcAft>
                          <a:spcPct val="15000"/>
                        </a:spcAft>
                        <a:buClr>
                          <a:schemeClr val="hlink"/>
                        </a:buClr>
                        <a:buSzTx/>
                        <a:buFontTx/>
                        <a:buNone/>
                        <a:tabLst/>
                      </a:pPr>
                      <a:r>
                        <a:rPr kumimoji="0" lang="en-US" sz="1600" b="1" i="0" u="none" strike="noStrike" cap="none" normalizeH="0" baseline="0" dirty="0" smtClean="0">
                          <a:ln>
                            <a:noFill/>
                          </a:ln>
                          <a:solidFill>
                            <a:schemeClr val="tx1"/>
                          </a:solidFill>
                          <a:effectLst/>
                          <a:latin typeface="Arial" charset="0"/>
                          <a:ea typeface="Arial" charset="0"/>
                          <a:cs typeface="Arial" charset="0"/>
                          <a:sym typeface="Gill Sans" charset="0"/>
                        </a:rPr>
                        <a:t>$0</a:t>
                      </a:r>
                      <a:endParaRPr kumimoji="0" lang="en-US" sz="1600" b="1" i="0" u="none" strike="noStrike" cap="none" normalizeH="0" baseline="0" dirty="0">
                        <a:ln>
                          <a:noFill/>
                        </a:ln>
                        <a:solidFill>
                          <a:schemeClr val="tx1"/>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20000"/>
                        </a:lnSpc>
                        <a:spcBef>
                          <a:spcPct val="15000"/>
                        </a:spcBef>
                        <a:spcAft>
                          <a:spcPct val="15000"/>
                        </a:spcAft>
                        <a:buClr>
                          <a:schemeClr val="hlink"/>
                        </a:buClr>
                        <a:buSzTx/>
                        <a:buFontTx/>
                        <a:buNone/>
                        <a:tabLst/>
                      </a:pPr>
                      <a:r>
                        <a:rPr kumimoji="0" lang="en-US" sz="1600" b="1" i="0" u="none" strike="noStrike" cap="none" normalizeH="0" baseline="0" dirty="0" smtClean="0">
                          <a:ln>
                            <a:noFill/>
                          </a:ln>
                          <a:solidFill>
                            <a:schemeClr val="tx1"/>
                          </a:solidFill>
                          <a:effectLst/>
                          <a:latin typeface="Arial" charset="0"/>
                          <a:ea typeface="Arial" charset="0"/>
                          <a:cs typeface="Arial" charset="0"/>
                          <a:sym typeface="Gill Sans" charset="0"/>
                        </a:rPr>
                        <a:t>$75</a:t>
                      </a:r>
                      <a:endParaRPr kumimoji="0" lang="en-US" sz="1600" b="1" i="0" u="none" strike="noStrike" cap="none" normalizeH="0" baseline="0" dirty="0">
                        <a:ln>
                          <a:noFill/>
                        </a:ln>
                        <a:solidFill>
                          <a:schemeClr val="tx1"/>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20000"/>
                        </a:lnSpc>
                        <a:spcBef>
                          <a:spcPct val="15000"/>
                        </a:spcBef>
                        <a:spcAft>
                          <a:spcPct val="15000"/>
                        </a:spcAft>
                        <a:buClr>
                          <a:schemeClr val="hlink"/>
                        </a:buClr>
                        <a:buSzTx/>
                        <a:buFontTx/>
                        <a:buNone/>
                        <a:tabLst/>
                      </a:pPr>
                      <a:r>
                        <a:rPr kumimoji="0" lang="en-US" sz="1600" b="1" i="0" u="none" strike="noStrike" cap="none" normalizeH="0" baseline="0" dirty="0" smtClean="0">
                          <a:ln>
                            <a:noFill/>
                          </a:ln>
                          <a:solidFill>
                            <a:schemeClr val="tx1"/>
                          </a:solidFill>
                          <a:effectLst/>
                          <a:latin typeface="Arial" charset="0"/>
                          <a:ea typeface="Arial" charset="0"/>
                          <a:cs typeface="Arial" charset="0"/>
                          <a:sym typeface="Gill Sans" charset="0"/>
                        </a:rPr>
                        <a:t>$195</a:t>
                      </a:r>
                      <a:endParaRPr kumimoji="0" lang="en-US" sz="1600" b="1" i="0" u="none" strike="noStrike" cap="none" normalizeH="0" baseline="0" dirty="0">
                        <a:ln>
                          <a:noFill/>
                        </a:ln>
                        <a:solidFill>
                          <a:schemeClr val="tx1"/>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20000"/>
                        </a:lnSpc>
                        <a:spcBef>
                          <a:spcPct val="15000"/>
                        </a:spcBef>
                        <a:spcAft>
                          <a:spcPct val="15000"/>
                        </a:spcAft>
                        <a:buClr>
                          <a:schemeClr val="hlink"/>
                        </a:buClr>
                        <a:buSzTx/>
                        <a:buFontTx/>
                        <a:buNone/>
                        <a:tabLst/>
                      </a:pPr>
                      <a:r>
                        <a:rPr kumimoji="0" lang="en-US" sz="1600" b="1" i="0" u="none" strike="noStrike" cap="none" normalizeH="0" baseline="0" dirty="0" smtClean="0">
                          <a:ln>
                            <a:noFill/>
                          </a:ln>
                          <a:solidFill>
                            <a:schemeClr val="tx1"/>
                          </a:solidFill>
                          <a:effectLst/>
                          <a:latin typeface="Arial" charset="0"/>
                          <a:ea typeface="Arial" charset="0"/>
                          <a:cs typeface="Arial" charset="0"/>
                          <a:sym typeface="Gill Sans" charset="0"/>
                        </a:rPr>
                        <a:t>$295</a:t>
                      </a:r>
                      <a:endParaRPr kumimoji="0" lang="en-US" sz="1600" b="1" i="0" u="none" strike="noStrike" cap="none" normalizeH="0" baseline="0" dirty="0">
                        <a:ln>
                          <a:noFill/>
                        </a:ln>
                        <a:solidFill>
                          <a:schemeClr val="tx1"/>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30000"/>
                        </a:lnSpc>
                        <a:spcBef>
                          <a:spcPct val="15000"/>
                        </a:spcBef>
                        <a:spcAft>
                          <a:spcPct val="15000"/>
                        </a:spcAft>
                        <a:buClr>
                          <a:schemeClr val="hlink"/>
                        </a:buClr>
                        <a:buSzTx/>
                        <a:buFontTx/>
                        <a:buNone/>
                        <a:tabLst/>
                      </a:pPr>
                      <a:r>
                        <a:rPr kumimoji="0" lang="en-US" sz="1600" b="1" i="0" u="none" strike="noStrike" cap="none" normalizeH="0" baseline="0" dirty="0" smtClean="0">
                          <a:ln>
                            <a:noFill/>
                          </a:ln>
                          <a:solidFill>
                            <a:schemeClr val="tx1"/>
                          </a:solidFill>
                          <a:effectLst/>
                          <a:latin typeface="Arial" charset="0"/>
                          <a:ea typeface="Arial" charset="0"/>
                          <a:cs typeface="Arial" charset="0"/>
                          <a:sym typeface="Gill Sans" charset="0"/>
                        </a:rPr>
                        <a:t>$395</a:t>
                      </a:r>
                      <a:endParaRPr kumimoji="0" lang="en-US" sz="1600" b="1" i="0" u="none" strike="noStrike" cap="none" normalizeH="0" baseline="0" dirty="0">
                        <a:ln>
                          <a:noFill/>
                        </a:ln>
                        <a:solidFill>
                          <a:schemeClr val="tx1"/>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r>
              <a:tr h="814755">
                <a:tc>
                  <a:txBody>
                    <a:bodyPr/>
                    <a:lstStyle/>
                    <a:p>
                      <a:pPr marL="0" marR="0" lvl="0" indent="0" algn="l" defTabSz="914400" rtl="0" eaLnBrk="0" fontAlgn="base" latinLnBrk="0" hangingPunct="0">
                        <a:lnSpc>
                          <a:spcPct val="110000"/>
                        </a:lnSpc>
                        <a:spcBef>
                          <a:spcPct val="15000"/>
                        </a:spcBef>
                        <a:spcAft>
                          <a:spcPct val="15000"/>
                        </a:spcAft>
                        <a:buClr>
                          <a:schemeClr val="hlink"/>
                        </a:buClr>
                        <a:buSzTx/>
                        <a:buFontTx/>
                        <a:buNone/>
                        <a:tabLst/>
                      </a:pPr>
                      <a:r>
                        <a:rPr kumimoji="0" lang="en-US" sz="1300" b="1" i="0" u="none" strike="noStrike" cap="none" normalizeH="0" baseline="0" dirty="0" smtClean="0">
                          <a:ln>
                            <a:noFill/>
                          </a:ln>
                          <a:solidFill>
                            <a:schemeClr val="tx1"/>
                          </a:solidFill>
                          <a:effectLst/>
                          <a:latin typeface="Arial" charset="0"/>
                          <a:ea typeface="Arial" charset="0"/>
                          <a:cs typeface="Arial" charset="0"/>
                          <a:sym typeface="Gill Sans" charset="0"/>
                        </a:rPr>
                        <a:t>Core components</a:t>
                      </a:r>
                    </a:p>
                    <a:p>
                      <a:pPr marL="171450" marR="0" lvl="0" indent="0" algn="l" defTabSz="914400" rtl="0" eaLnBrk="0" fontAlgn="base" latinLnBrk="0" hangingPunct="0">
                        <a:lnSpc>
                          <a:spcPct val="110000"/>
                        </a:lnSpc>
                        <a:spcBef>
                          <a:spcPct val="15000"/>
                        </a:spcBef>
                        <a:spcAft>
                          <a:spcPct val="15000"/>
                        </a:spcAft>
                        <a:buClr>
                          <a:schemeClr val="hlink"/>
                        </a:buClr>
                        <a:buSzTx/>
                        <a:buFontTx/>
                        <a:buNone/>
                        <a:tabLst/>
                      </a:pPr>
                      <a:r>
                        <a:rPr kumimoji="0" lang="en-US" sz="1200" b="0" i="0" u="none" strike="noStrike" cap="none" normalizeH="0" baseline="0" dirty="0" smtClean="0">
                          <a:ln>
                            <a:noFill/>
                          </a:ln>
                          <a:solidFill>
                            <a:schemeClr val="tx1"/>
                          </a:solidFill>
                          <a:effectLst/>
                          <a:latin typeface="Arial" charset="0"/>
                          <a:ea typeface="Arial" charset="0"/>
                          <a:cs typeface="Arial" charset="0"/>
                          <a:sym typeface="Gill Sans" charset="0"/>
                        </a:rPr>
                        <a:t>Desktop Delivery Controller</a:t>
                      </a:r>
                      <a:br>
                        <a:rPr kumimoji="0" lang="en-US" sz="1200" b="0" i="0" u="none" strike="noStrike" cap="none" normalizeH="0" baseline="0" dirty="0" smtClean="0">
                          <a:ln>
                            <a:noFill/>
                          </a:ln>
                          <a:solidFill>
                            <a:schemeClr val="tx1"/>
                          </a:solidFill>
                          <a:effectLst/>
                          <a:latin typeface="Arial" charset="0"/>
                          <a:ea typeface="Arial" charset="0"/>
                          <a:cs typeface="Arial" charset="0"/>
                          <a:sym typeface="Gill Sans" charset="0"/>
                        </a:rPr>
                      </a:br>
                      <a:r>
                        <a:rPr kumimoji="0" lang="en-US" sz="1200" b="0" i="0" u="none" strike="noStrike" cap="none" normalizeH="0" baseline="0" dirty="0" smtClean="0">
                          <a:ln>
                            <a:noFill/>
                          </a:ln>
                          <a:solidFill>
                            <a:schemeClr val="tx1"/>
                          </a:solidFill>
                          <a:effectLst/>
                          <a:latin typeface="Arial" charset="0"/>
                          <a:ea typeface="Arial" charset="0"/>
                          <a:cs typeface="Arial" charset="0"/>
                          <a:sym typeface="Gill Sans" charset="0"/>
                        </a:rPr>
                        <a:t>VM Infrastructure</a:t>
                      </a: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cell3D prstMaterial="dkEdge">
                      <a:bevel prst="cross"/>
                      <a:lightRig rig="flood" dir="t"/>
                    </a:cell3D>
                    <a:solidFill>
                      <a:schemeClr val="bg1">
                        <a:lumMod val="85000"/>
                      </a:schemeClr>
                    </a:solidFill>
                  </a:tcPr>
                </a:tc>
                <a:tc>
                  <a:txBody>
                    <a:bodyPr/>
                    <a:lstStyle/>
                    <a:p>
                      <a:pPr marL="0" marR="0" lvl="0" indent="0" algn="ctr" defTabSz="914400" rtl="0" eaLnBrk="0" fontAlgn="base" latinLnBrk="0" hangingPunct="0">
                        <a:lnSpc>
                          <a:spcPct val="120000"/>
                        </a:lnSpc>
                        <a:spcBef>
                          <a:spcPct val="15000"/>
                        </a:spcBef>
                        <a:spcAft>
                          <a:spcPct val="15000"/>
                        </a:spcAft>
                        <a:buClr>
                          <a:schemeClr val="hlink"/>
                        </a:buClr>
                        <a:buSzTx/>
                        <a:buFontTx/>
                        <a:buNone/>
                        <a:tabLst/>
                        <a:defRPr/>
                      </a:pPr>
                      <a:r>
                        <a:rPr kumimoji="0" lang="en-US" sz="1500" b="1" i="0" u="none" strike="noStrike" cap="none" normalizeH="0" baseline="0" dirty="0" smtClean="0">
                          <a:ln>
                            <a:noFill/>
                          </a:ln>
                          <a:solidFill>
                            <a:schemeClr val="tx1"/>
                          </a:solidFill>
                          <a:effectLst/>
                          <a:latin typeface="Arial" charset="0"/>
                          <a:ea typeface="Arial" charset="0"/>
                          <a:cs typeface="Arial" charset="0"/>
                          <a:sym typeface="Wingdings" charset="2"/>
                        </a:rPr>
                        <a:t></a:t>
                      </a: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20000"/>
                        </a:lnSpc>
                        <a:spcBef>
                          <a:spcPct val="15000"/>
                        </a:spcBef>
                        <a:spcAft>
                          <a:spcPct val="15000"/>
                        </a:spcAft>
                        <a:buClr>
                          <a:schemeClr val="hlink"/>
                        </a:buClr>
                        <a:buSzTx/>
                        <a:buFontTx/>
                        <a:buNone/>
                        <a:tabLst/>
                      </a:pPr>
                      <a:r>
                        <a:rPr kumimoji="0" lang="en-US" sz="1500" b="1" i="0" u="none" strike="noStrike" cap="none" normalizeH="0" baseline="0" dirty="0" err="1">
                          <a:ln>
                            <a:noFill/>
                          </a:ln>
                          <a:solidFill>
                            <a:schemeClr val="tx1"/>
                          </a:solidFill>
                          <a:effectLst/>
                          <a:latin typeface="Arial" charset="0"/>
                          <a:ea typeface="Arial" charset="0"/>
                          <a:cs typeface="Arial" charset="0"/>
                          <a:sym typeface="Wingdings" charset="2"/>
                        </a:rPr>
                        <a:t></a:t>
                      </a:r>
                      <a:endParaRPr kumimoji="0" lang="en-US" sz="1500" b="1" i="0" u="none" strike="noStrike" cap="none" normalizeH="0" baseline="0" dirty="0">
                        <a:ln>
                          <a:noFill/>
                        </a:ln>
                        <a:solidFill>
                          <a:schemeClr val="tx1"/>
                        </a:solidFill>
                        <a:effectLst/>
                        <a:latin typeface="Arial" charset="0"/>
                        <a:ea typeface="Arial" charset="0"/>
                        <a:cs typeface="Arial" charset="0"/>
                        <a:sym typeface="Wingdings" charset="2"/>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20000"/>
                        </a:lnSpc>
                        <a:spcBef>
                          <a:spcPct val="15000"/>
                        </a:spcBef>
                        <a:spcAft>
                          <a:spcPct val="15000"/>
                        </a:spcAft>
                        <a:buClr>
                          <a:schemeClr val="hlink"/>
                        </a:buClr>
                        <a:buSzTx/>
                        <a:buFontTx/>
                        <a:buNone/>
                        <a:tabLst/>
                      </a:pPr>
                      <a:r>
                        <a:rPr kumimoji="0" lang="en-US" sz="1500" b="1" i="0" u="none" strike="noStrike" cap="none" normalizeH="0" baseline="0" dirty="0" err="1">
                          <a:ln>
                            <a:noFill/>
                          </a:ln>
                          <a:solidFill>
                            <a:schemeClr val="tx1"/>
                          </a:solidFill>
                          <a:effectLst/>
                          <a:latin typeface="Arial" charset="0"/>
                          <a:ea typeface="Arial" charset="0"/>
                          <a:cs typeface="Arial" charset="0"/>
                          <a:sym typeface="Wingdings" charset="2"/>
                        </a:rPr>
                        <a:t></a:t>
                      </a:r>
                      <a:endParaRPr kumimoji="0" lang="en-US" sz="1500" b="1" i="0" u="none" strike="noStrike" cap="none" normalizeH="0" baseline="0" dirty="0">
                        <a:ln>
                          <a:noFill/>
                        </a:ln>
                        <a:solidFill>
                          <a:schemeClr val="tx1"/>
                        </a:solidFill>
                        <a:effectLst/>
                        <a:latin typeface="Arial" charset="0"/>
                        <a:ea typeface="Arial" charset="0"/>
                        <a:cs typeface="Arial" charset="0"/>
                        <a:sym typeface="Wingdings" charset="2"/>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20000"/>
                        </a:lnSpc>
                        <a:spcBef>
                          <a:spcPct val="15000"/>
                        </a:spcBef>
                        <a:spcAft>
                          <a:spcPct val="15000"/>
                        </a:spcAft>
                        <a:buClr>
                          <a:schemeClr val="hlink"/>
                        </a:buClr>
                        <a:buSzTx/>
                        <a:buFontTx/>
                        <a:buNone/>
                        <a:tabLst/>
                      </a:pPr>
                      <a:r>
                        <a:rPr kumimoji="0" lang="en-US" sz="1500" b="1" i="0" u="none" strike="noStrike" cap="none" normalizeH="0" baseline="0" dirty="0">
                          <a:ln>
                            <a:noFill/>
                          </a:ln>
                          <a:solidFill>
                            <a:schemeClr val="tx1"/>
                          </a:solidFill>
                          <a:effectLst/>
                          <a:latin typeface="Arial" charset="0"/>
                          <a:ea typeface="Arial" charset="0"/>
                          <a:cs typeface="Arial" charset="0"/>
                          <a:sym typeface="Wingdings" charset="2"/>
                        </a:rPr>
                        <a:t></a:t>
                      </a: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20000"/>
                        </a:lnSpc>
                        <a:spcBef>
                          <a:spcPct val="15000"/>
                        </a:spcBef>
                        <a:spcAft>
                          <a:spcPct val="15000"/>
                        </a:spcAft>
                        <a:buClr>
                          <a:schemeClr val="hlink"/>
                        </a:buClr>
                        <a:buSzTx/>
                        <a:buFontTx/>
                        <a:buNone/>
                        <a:tabLst/>
                      </a:pPr>
                      <a:r>
                        <a:rPr kumimoji="0" lang="en-US" sz="1500" b="1" i="0" u="none" strike="noStrike" cap="none" normalizeH="0" baseline="0" dirty="0">
                          <a:ln>
                            <a:noFill/>
                          </a:ln>
                          <a:solidFill>
                            <a:schemeClr val="tx1"/>
                          </a:solidFill>
                          <a:effectLst/>
                          <a:latin typeface="Arial" charset="0"/>
                          <a:ea typeface="Arial" charset="0"/>
                          <a:cs typeface="Arial" charset="0"/>
                          <a:sym typeface="Wingdings" charset="2"/>
                        </a:rPr>
                        <a:t></a:t>
                      </a: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r>
              <a:tr h="814755">
                <a:tc>
                  <a:txBody>
                    <a:bodyPr/>
                    <a:lstStyle/>
                    <a:p>
                      <a:pPr marL="0" marR="0" lvl="0" indent="0" algn="l" defTabSz="914400" rtl="0" eaLnBrk="0" fontAlgn="base" latinLnBrk="0" hangingPunct="0">
                        <a:lnSpc>
                          <a:spcPct val="120000"/>
                        </a:lnSpc>
                        <a:spcBef>
                          <a:spcPct val="15000"/>
                        </a:spcBef>
                        <a:spcAft>
                          <a:spcPct val="15000"/>
                        </a:spcAft>
                        <a:buClr>
                          <a:schemeClr val="hlink"/>
                        </a:buClr>
                        <a:buSzTx/>
                        <a:buFontTx/>
                        <a:buNone/>
                        <a:tabLst/>
                        <a:defRPr/>
                      </a:pPr>
                      <a:r>
                        <a:rPr kumimoji="0" lang="en-US" sz="1300" b="1" i="0" u="none" strike="noStrike" cap="none" normalizeH="0" baseline="0" dirty="0" smtClean="0">
                          <a:ln>
                            <a:noFill/>
                          </a:ln>
                          <a:solidFill>
                            <a:schemeClr val="tx1"/>
                          </a:solidFill>
                          <a:effectLst/>
                          <a:latin typeface="Arial" charset="0"/>
                          <a:ea typeface="Arial" charset="0"/>
                          <a:cs typeface="Arial" charset="0"/>
                          <a:sym typeface="Gill Sans" charset="0"/>
                        </a:rPr>
                        <a:t>Secure Remote Access</a:t>
                      </a: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cell3D prstMaterial="dkEdge">
                      <a:bevel prst="cross"/>
                      <a:lightRig rig="flood" dir="t"/>
                    </a:cell3D>
                    <a:solidFill>
                      <a:schemeClr val="bg1">
                        <a:lumMod val="85000"/>
                      </a:schemeClr>
                    </a:solidFill>
                  </a:tcPr>
                </a:tc>
                <a:tc>
                  <a:txBody>
                    <a:bodyPr/>
                    <a:lstStyle/>
                    <a:p>
                      <a:pPr marL="0" marR="0" lvl="0" indent="0" algn="ctr" defTabSz="914400" rtl="0" eaLnBrk="0" fontAlgn="base" latinLnBrk="0" hangingPunct="0">
                        <a:lnSpc>
                          <a:spcPct val="130000"/>
                        </a:lnSpc>
                        <a:spcBef>
                          <a:spcPct val="15000"/>
                        </a:spcBef>
                        <a:spcAft>
                          <a:spcPct val="15000"/>
                        </a:spcAft>
                        <a:buClr>
                          <a:schemeClr val="hlink"/>
                        </a:buClr>
                        <a:buSzTx/>
                        <a:buFontTx/>
                        <a:buNone/>
                        <a:tabLst/>
                      </a:pPr>
                      <a:endParaRPr kumimoji="0" lang="en-US" sz="1300" b="1" i="0" u="none" strike="noStrike" cap="none" normalizeH="0" baseline="0" dirty="0">
                        <a:ln>
                          <a:noFill/>
                        </a:ln>
                        <a:solidFill>
                          <a:schemeClr val="tx1"/>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20000"/>
                        </a:lnSpc>
                        <a:spcBef>
                          <a:spcPct val="15000"/>
                        </a:spcBef>
                        <a:spcAft>
                          <a:spcPct val="15000"/>
                        </a:spcAft>
                        <a:buClr>
                          <a:schemeClr val="hlink"/>
                        </a:buClr>
                        <a:buSzTx/>
                        <a:buFontTx/>
                        <a:buNone/>
                        <a:tabLst/>
                      </a:pPr>
                      <a:r>
                        <a:rPr kumimoji="0" lang="en-US" sz="1500" b="1" i="0" u="none" strike="noStrike" cap="none" normalizeH="0" baseline="0" dirty="0" err="1">
                          <a:ln>
                            <a:noFill/>
                          </a:ln>
                          <a:solidFill>
                            <a:schemeClr val="tx1"/>
                          </a:solidFill>
                          <a:effectLst/>
                          <a:latin typeface="Arial" charset="0"/>
                          <a:ea typeface="Arial" charset="0"/>
                          <a:cs typeface="Arial" charset="0"/>
                          <a:sym typeface="Wingdings" charset="2"/>
                        </a:rPr>
                        <a:t></a:t>
                      </a:r>
                      <a:endParaRPr kumimoji="0" lang="en-US" sz="1500" b="1" i="0" u="none" strike="noStrike" cap="none" normalizeH="0" baseline="0" dirty="0">
                        <a:ln>
                          <a:noFill/>
                        </a:ln>
                        <a:solidFill>
                          <a:schemeClr val="tx1"/>
                        </a:solidFill>
                        <a:effectLst/>
                        <a:latin typeface="Arial" charset="0"/>
                        <a:ea typeface="Arial" charset="0"/>
                        <a:cs typeface="Arial" charset="0"/>
                        <a:sym typeface="Wingdings" charset="2"/>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20000"/>
                        </a:lnSpc>
                        <a:spcBef>
                          <a:spcPct val="15000"/>
                        </a:spcBef>
                        <a:spcAft>
                          <a:spcPct val="15000"/>
                        </a:spcAft>
                        <a:buClr>
                          <a:schemeClr val="hlink"/>
                        </a:buClr>
                        <a:buSzTx/>
                        <a:buFontTx/>
                        <a:buNone/>
                        <a:tabLst/>
                      </a:pPr>
                      <a:r>
                        <a:rPr kumimoji="0" lang="en-US" sz="1500" b="1" i="0" u="none" strike="noStrike" cap="none" normalizeH="0" baseline="0" dirty="0" err="1">
                          <a:ln>
                            <a:noFill/>
                          </a:ln>
                          <a:solidFill>
                            <a:schemeClr val="tx1"/>
                          </a:solidFill>
                          <a:effectLst/>
                          <a:latin typeface="Arial" charset="0"/>
                          <a:ea typeface="Arial" charset="0"/>
                          <a:cs typeface="Arial" charset="0"/>
                          <a:sym typeface="Wingdings" charset="2"/>
                        </a:rPr>
                        <a:t></a:t>
                      </a:r>
                      <a:endParaRPr kumimoji="0" lang="en-US" sz="1500" b="1" i="0" u="none" strike="noStrike" cap="none" normalizeH="0" baseline="0" dirty="0">
                        <a:ln>
                          <a:noFill/>
                        </a:ln>
                        <a:solidFill>
                          <a:schemeClr val="tx1"/>
                        </a:solidFill>
                        <a:effectLst/>
                        <a:latin typeface="Arial" charset="0"/>
                        <a:ea typeface="Arial" charset="0"/>
                        <a:cs typeface="Arial" charset="0"/>
                        <a:sym typeface="Wingdings" charset="2"/>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20000"/>
                        </a:lnSpc>
                        <a:spcBef>
                          <a:spcPct val="15000"/>
                        </a:spcBef>
                        <a:spcAft>
                          <a:spcPct val="15000"/>
                        </a:spcAft>
                        <a:buClr>
                          <a:schemeClr val="hlink"/>
                        </a:buClr>
                        <a:buSzTx/>
                        <a:buFontTx/>
                        <a:buNone/>
                        <a:tabLst/>
                      </a:pPr>
                      <a:r>
                        <a:rPr kumimoji="0" lang="en-US" sz="1500" b="1" i="0" u="none" strike="noStrike" cap="none" normalizeH="0" baseline="0" dirty="0">
                          <a:ln>
                            <a:noFill/>
                          </a:ln>
                          <a:solidFill>
                            <a:schemeClr val="tx1"/>
                          </a:solidFill>
                          <a:effectLst/>
                          <a:latin typeface="Arial" charset="0"/>
                          <a:ea typeface="Arial" charset="0"/>
                          <a:cs typeface="Arial" charset="0"/>
                          <a:sym typeface="Wingdings" charset="2"/>
                        </a:rPr>
                        <a:t></a:t>
                      </a: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20000"/>
                        </a:lnSpc>
                        <a:spcBef>
                          <a:spcPct val="15000"/>
                        </a:spcBef>
                        <a:spcAft>
                          <a:spcPct val="15000"/>
                        </a:spcAft>
                        <a:buClr>
                          <a:schemeClr val="hlink"/>
                        </a:buClr>
                        <a:buSzTx/>
                        <a:buFontTx/>
                        <a:buNone/>
                        <a:tabLst/>
                      </a:pPr>
                      <a:r>
                        <a:rPr kumimoji="0" lang="en-US" sz="1500" b="1" i="0" u="none" strike="noStrike" cap="none" normalizeH="0" baseline="0" dirty="0">
                          <a:ln>
                            <a:noFill/>
                          </a:ln>
                          <a:solidFill>
                            <a:schemeClr val="tx1"/>
                          </a:solidFill>
                          <a:effectLst/>
                          <a:latin typeface="Arial" charset="0"/>
                          <a:ea typeface="Arial" charset="0"/>
                          <a:cs typeface="Arial" charset="0"/>
                          <a:sym typeface="Wingdings" charset="2"/>
                        </a:rPr>
                        <a:t></a:t>
                      </a: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r>
              <a:tr h="862971">
                <a:tc>
                  <a:txBody>
                    <a:bodyPr/>
                    <a:lstStyle/>
                    <a:p>
                      <a:pPr marL="0" marR="0" lvl="0" indent="0" algn="l" defTabSz="914400" rtl="0" eaLnBrk="0" fontAlgn="base" latinLnBrk="0" hangingPunct="0">
                        <a:lnSpc>
                          <a:spcPct val="120000"/>
                        </a:lnSpc>
                        <a:spcBef>
                          <a:spcPct val="15000"/>
                        </a:spcBef>
                        <a:spcAft>
                          <a:spcPct val="15000"/>
                        </a:spcAft>
                        <a:buClr>
                          <a:schemeClr val="hlink"/>
                        </a:buClr>
                        <a:buSzTx/>
                        <a:buFontTx/>
                        <a:buNone/>
                        <a:tabLst/>
                      </a:pPr>
                      <a:r>
                        <a:rPr kumimoji="0" lang="en-US" sz="1300" b="1" i="0" u="none" strike="noStrike" cap="none" normalizeH="0" baseline="0" dirty="0" smtClean="0">
                          <a:ln>
                            <a:noFill/>
                          </a:ln>
                          <a:solidFill>
                            <a:schemeClr val="tx1"/>
                          </a:solidFill>
                          <a:effectLst/>
                          <a:latin typeface="Arial" charset="0"/>
                          <a:ea typeface="Arial" charset="0"/>
                          <a:cs typeface="Arial" charset="0"/>
                          <a:sym typeface="Gill Sans" charset="0"/>
                        </a:rPr>
                        <a:t>Scalability</a:t>
                      </a:r>
                    </a:p>
                    <a:p>
                      <a:pPr marL="171450" marR="0" lvl="0" indent="0" algn="l" defTabSz="914400" rtl="0" eaLnBrk="0" fontAlgn="base" latinLnBrk="0" hangingPunct="0">
                        <a:lnSpc>
                          <a:spcPct val="120000"/>
                        </a:lnSpc>
                        <a:spcBef>
                          <a:spcPct val="15000"/>
                        </a:spcBef>
                        <a:spcAft>
                          <a:spcPct val="15000"/>
                        </a:spcAft>
                        <a:buClr>
                          <a:schemeClr val="hlink"/>
                        </a:buClr>
                        <a:buSzTx/>
                        <a:buFontTx/>
                        <a:buNone/>
                        <a:tabLst/>
                        <a:defRPr/>
                      </a:pPr>
                      <a:r>
                        <a:rPr kumimoji="0" lang="en-US" sz="1200" b="0" i="0" u="none" strike="noStrike" cap="none" normalizeH="0" baseline="0" dirty="0" smtClean="0">
                          <a:ln>
                            <a:noFill/>
                          </a:ln>
                          <a:solidFill>
                            <a:schemeClr val="tx1"/>
                          </a:solidFill>
                          <a:effectLst/>
                          <a:latin typeface="Arial" charset="0"/>
                          <a:ea typeface="Arial" charset="0"/>
                          <a:cs typeface="Arial" charset="0"/>
                          <a:sym typeface="Gill Sans" charset="0"/>
                        </a:rPr>
                        <a:t>Desktop Provisioning</a:t>
                      </a:r>
                      <a:br>
                        <a:rPr kumimoji="0" lang="en-US" sz="1200" b="0" i="0" u="none" strike="noStrike" cap="none" normalizeH="0" baseline="0" dirty="0" smtClean="0">
                          <a:ln>
                            <a:noFill/>
                          </a:ln>
                          <a:solidFill>
                            <a:schemeClr val="tx1"/>
                          </a:solidFill>
                          <a:effectLst/>
                          <a:latin typeface="Arial" charset="0"/>
                          <a:ea typeface="Arial" charset="0"/>
                          <a:cs typeface="Arial" charset="0"/>
                          <a:sym typeface="Gill Sans" charset="0"/>
                        </a:rPr>
                      </a:br>
                      <a:r>
                        <a:rPr kumimoji="0" lang="en-US" sz="1200" b="0" i="0" u="none" strike="noStrike" cap="none" normalizeH="0" baseline="0" dirty="0" smtClean="0">
                          <a:ln>
                            <a:noFill/>
                          </a:ln>
                          <a:solidFill>
                            <a:schemeClr val="tx1"/>
                          </a:solidFill>
                          <a:effectLst/>
                          <a:latin typeface="Arial" charset="0"/>
                          <a:ea typeface="Arial" charset="0"/>
                          <a:cs typeface="Arial" charset="0"/>
                          <a:sym typeface="Gill Sans" charset="0"/>
                        </a:rPr>
                        <a:t>Resource Pooling &amp; XenMotion</a:t>
                      </a: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cell3D prstMaterial="dkEdge">
                      <a:bevel prst="cross"/>
                      <a:lightRig rig="flood" dir="t"/>
                    </a:cell3D>
                    <a:solidFill>
                      <a:schemeClr val="bg1">
                        <a:lumMod val="85000"/>
                      </a:schemeClr>
                    </a:solidFill>
                  </a:tcPr>
                </a:tc>
                <a:tc>
                  <a:txBody>
                    <a:bodyPr/>
                    <a:lstStyle/>
                    <a:p>
                      <a:pPr marL="0" marR="0" lvl="0" indent="0" algn="ctr" defTabSz="914400" rtl="0" eaLnBrk="0" fontAlgn="base" latinLnBrk="0" hangingPunct="0">
                        <a:lnSpc>
                          <a:spcPct val="130000"/>
                        </a:lnSpc>
                        <a:spcBef>
                          <a:spcPct val="15000"/>
                        </a:spcBef>
                        <a:spcAft>
                          <a:spcPct val="15000"/>
                        </a:spcAft>
                        <a:buClr>
                          <a:schemeClr val="hlink"/>
                        </a:buClr>
                        <a:buSzTx/>
                        <a:buFontTx/>
                        <a:buNone/>
                        <a:tabLst/>
                      </a:pPr>
                      <a:endParaRPr kumimoji="0" lang="en-US" sz="1300" b="1" i="0" u="none" strike="noStrike" cap="none" normalizeH="0" baseline="0" dirty="0">
                        <a:ln>
                          <a:noFill/>
                        </a:ln>
                        <a:solidFill>
                          <a:schemeClr val="tx1"/>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30000"/>
                        </a:lnSpc>
                        <a:spcBef>
                          <a:spcPct val="15000"/>
                        </a:spcBef>
                        <a:spcAft>
                          <a:spcPct val="15000"/>
                        </a:spcAft>
                        <a:buClr>
                          <a:schemeClr val="hlink"/>
                        </a:buClr>
                        <a:buSzTx/>
                        <a:buFontTx/>
                        <a:buNone/>
                        <a:tabLst/>
                      </a:pPr>
                      <a:endParaRPr kumimoji="0" lang="en-US" sz="1300" b="1" i="0" u="none" strike="noStrike" cap="none" normalizeH="0" baseline="0" dirty="0">
                        <a:ln>
                          <a:noFill/>
                        </a:ln>
                        <a:solidFill>
                          <a:schemeClr val="tx1"/>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30000"/>
                        </a:lnSpc>
                        <a:spcBef>
                          <a:spcPct val="15000"/>
                        </a:spcBef>
                        <a:spcAft>
                          <a:spcPct val="15000"/>
                        </a:spcAft>
                        <a:buClr>
                          <a:schemeClr val="hlink"/>
                        </a:buClr>
                        <a:buSzTx/>
                        <a:buFontTx/>
                        <a:buNone/>
                        <a:tabLst/>
                      </a:pPr>
                      <a:r>
                        <a:rPr kumimoji="0" lang="en-US" sz="1500" b="1" i="0" u="none" strike="noStrike" cap="none" normalizeH="0" baseline="0" dirty="0" err="1">
                          <a:ln>
                            <a:noFill/>
                          </a:ln>
                          <a:solidFill>
                            <a:schemeClr val="tx1"/>
                          </a:solidFill>
                          <a:effectLst/>
                          <a:latin typeface="Arial" charset="0"/>
                          <a:ea typeface="Arial" charset="0"/>
                          <a:cs typeface="Arial" charset="0"/>
                          <a:sym typeface="Wingdings" charset="2"/>
                        </a:rPr>
                        <a:t></a:t>
                      </a:r>
                      <a:endParaRPr kumimoji="0" lang="en-US" sz="1500" b="1" i="0" u="none" strike="noStrike" cap="none" normalizeH="0" baseline="0" dirty="0">
                        <a:ln>
                          <a:noFill/>
                        </a:ln>
                        <a:solidFill>
                          <a:schemeClr val="tx1"/>
                        </a:solidFill>
                        <a:effectLst/>
                        <a:latin typeface="Arial" charset="0"/>
                        <a:ea typeface="Arial" charset="0"/>
                        <a:cs typeface="Arial" charset="0"/>
                        <a:sym typeface="Wingdings" charset="2"/>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30000"/>
                        </a:lnSpc>
                        <a:spcBef>
                          <a:spcPct val="15000"/>
                        </a:spcBef>
                        <a:spcAft>
                          <a:spcPct val="15000"/>
                        </a:spcAft>
                        <a:buClr>
                          <a:schemeClr val="hlink"/>
                        </a:buClr>
                        <a:buSzTx/>
                        <a:buFontTx/>
                        <a:buNone/>
                        <a:tabLst/>
                      </a:pPr>
                      <a:r>
                        <a:rPr kumimoji="0" lang="en-US" sz="1500" b="1" i="0" u="none" strike="noStrike" cap="none" normalizeH="0" baseline="0" dirty="0" err="1">
                          <a:ln>
                            <a:noFill/>
                          </a:ln>
                          <a:solidFill>
                            <a:schemeClr val="tx1"/>
                          </a:solidFill>
                          <a:effectLst/>
                          <a:latin typeface="Arial" charset="0"/>
                          <a:ea typeface="Arial" charset="0"/>
                          <a:cs typeface="Arial" charset="0"/>
                          <a:sym typeface="Wingdings" charset="2"/>
                        </a:rPr>
                        <a:t></a:t>
                      </a:r>
                      <a:endParaRPr kumimoji="0" lang="en-US" sz="1500" b="1" i="0" u="none" strike="noStrike" cap="none" normalizeH="0" baseline="0" dirty="0">
                        <a:ln>
                          <a:noFill/>
                        </a:ln>
                        <a:solidFill>
                          <a:schemeClr val="tx1"/>
                        </a:solidFill>
                        <a:effectLst/>
                        <a:latin typeface="Arial" charset="0"/>
                        <a:ea typeface="Arial" charset="0"/>
                        <a:cs typeface="Arial" charset="0"/>
                        <a:sym typeface="Wingdings" charset="2"/>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30000"/>
                        </a:lnSpc>
                        <a:spcBef>
                          <a:spcPct val="15000"/>
                        </a:spcBef>
                        <a:spcAft>
                          <a:spcPct val="15000"/>
                        </a:spcAft>
                        <a:buClr>
                          <a:schemeClr val="hlink"/>
                        </a:buClr>
                        <a:buSzTx/>
                        <a:buFontTx/>
                        <a:buNone/>
                        <a:tabLst/>
                      </a:pPr>
                      <a:r>
                        <a:rPr kumimoji="0" lang="en-US" sz="1500" b="1" i="0" u="none" strike="noStrike" cap="none" normalizeH="0" baseline="0" dirty="0" err="1">
                          <a:ln>
                            <a:noFill/>
                          </a:ln>
                          <a:solidFill>
                            <a:schemeClr val="tx1"/>
                          </a:solidFill>
                          <a:effectLst/>
                          <a:latin typeface="Arial" charset="0"/>
                          <a:ea typeface="Arial" charset="0"/>
                          <a:cs typeface="Arial" charset="0"/>
                          <a:sym typeface="Wingdings" charset="2"/>
                        </a:rPr>
                        <a:t></a:t>
                      </a:r>
                      <a:endParaRPr kumimoji="0" lang="en-US" sz="1500" b="1" i="0" u="none" strike="noStrike" cap="none" normalizeH="0" baseline="0" dirty="0">
                        <a:ln>
                          <a:noFill/>
                        </a:ln>
                        <a:solidFill>
                          <a:schemeClr val="tx1"/>
                        </a:solidFill>
                        <a:effectLst/>
                        <a:latin typeface="Arial" charset="0"/>
                        <a:ea typeface="Arial" charset="0"/>
                        <a:cs typeface="Arial" charset="0"/>
                        <a:sym typeface="Wingdings" charset="2"/>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r>
              <a:tr h="1333134">
                <a:tc>
                  <a:txBody>
                    <a:bodyPr/>
                    <a:lstStyle/>
                    <a:p>
                      <a:pPr marL="0" marR="0" lvl="0" indent="0" algn="l" defTabSz="914400" rtl="0" eaLnBrk="0" fontAlgn="base" latinLnBrk="0" hangingPunct="0">
                        <a:lnSpc>
                          <a:spcPct val="120000"/>
                        </a:lnSpc>
                        <a:spcBef>
                          <a:spcPct val="15000"/>
                        </a:spcBef>
                        <a:spcAft>
                          <a:spcPct val="15000"/>
                        </a:spcAft>
                        <a:buClr>
                          <a:schemeClr val="hlink"/>
                        </a:buClr>
                        <a:buSzTx/>
                        <a:buFontTx/>
                        <a:buNone/>
                        <a:tabLst/>
                      </a:pPr>
                      <a:r>
                        <a:rPr kumimoji="0" lang="en-US" sz="1300" b="1" i="0" u="none" strike="noStrike" cap="none" normalizeH="0" baseline="0" dirty="0" smtClean="0">
                          <a:ln>
                            <a:noFill/>
                          </a:ln>
                          <a:solidFill>
                            <a:schemeClr val="tx1"/>
                          </a:solidFill>
                          <a:effectLst/>
                          <a:latin typeface="Arial" charset="0"/>
                          <a:ea typeface="Arial" charset="0"/>
                          <a:cs typeface="Arial" charset="0"/>
                          <a:sym typeface="Gill Sans" charset="0"/>
                        </a:rPr>
                        <a:t>Desktop Delivery Services</a:t>
                      </a:r>
                    </a:p>
                    <a:p>
                      <a:pPr marL="171450" marR="0" lvl="0" indent="0" algn="l" defTabSz="914400" rtl="0" eaLnBrk="0" fontAlgn="base" latinLnBrk="0" hangingPunct="0">
                        <a:lnSpc>
                          <a:spcPct val="120000"/>
                        </a:lnSpc>
                        <a:spcBef>
                          <a:spcPct val="15000"/>
                        </a:spcBef>
                        <a:spcAft>
                          <a:spcPct val="15000"/>
                        </a:spcAft>
                        <a:buClr>
                          <a:schemeClr val="hlink"/>
                        </a:buClr>
                        <a:buSzTx/>
                        <a:buFontTx/>
                        <a:buNone/>
                        <a:tabLst/>
                      </a:pPr>
                      <a:r>
                        <a:rPr kumimoji="0" lang="en-US" sz="1200" b="0" i="0" u="none" strike="noStrike" cap="none" normalizeH="0" baseline="0" dirty="0" smtClean="0">
                          <a:ln>
                            <a:noFill/>
                          </a:ln>
                          <a:solidFill>
                            <a:schemeClr val="tx1"/>
                          </a:solidFill>
                          <a:effectLst/>
                          <a:latin typeface="Arial" charset="0"/>
                          <a:ea typeface="Arial" charset="0"/>
                          <a:cs typeface="Arial" charset="0"/>
                          <a:sym typeface="Gill Sans" charset="0"/>
                        </a:rPr>
                        <a:t>Performance </a:t>
                      </a:r>
                      <a:r>
                        <a:rPr kumimoji="0" lang="en-US" sz="1200" b="0" i="0" u="none" strike="noStrike" cap="none" normalizeH="0" baseline="0" dirty="0">
                          <a:ln>
                            <a:noFill/>
                          </a:ln>
                          <a:solidFill>
                            <a:schemeClr val="tx1"/>
                          </a:solidFill>
                          <a:effectLst/>
                          <a:latin typeface="Arial" charset="0"/>
                          <a:ea typeface="Arial" charset="0"/>
                          <a:cs typeface="Arial" charset="0"/>
                          <a:sym typeface="Gill Sans" charset="0"/>
                        </a:rPr>
                        <a:t>Monitoring </a:t>
                      </a:r>
                      <a:r>
                        <a:rPr kumimoji="0" lang="en-US" sz="1200" b="0" i="0" u="none" strike="noStrike" cap="none" normalizeH="0" baseline="0" dirty="0" smtClean="0">
                          <a:ln>
                            <a:noFill/>
                          </a:ln>
                          <a:solidFill>
                            <a:schemeClr val="tx1"/>
                          </a:solidFill>
                          <a:effectLst/>
                          <a:latin typeface="Arial" charset="0"/>
                          <a:ea typeface="Arial" charset="0"/>
                          <a:cs typeface="Arial" charset="0"/>
                          <a:sym typeface="Gill Sans" charset="0"/>
                        </a:rPr>
                        <a:t/>
                      </a:r>
                      <a:br>
                        <a:rPr kumimoji="0" lang="en-US" sz="1200" b="0" i="0" u="none" strike="noStrike" cap="none" normalizeH="0" baseline="0" dirty="0" smtClean="0">
                          <a:ln>
                            <a:noFill/>
                          </a:ln>
                          <a:solidFill>
                            <a:schemeClr val="tx1"/>
                          </a:solidFill>
                          <a:effectLst/>
                          <a:latin typeface="Arial" charset="0"/>
                          <a:ea typeface="Arial" charset="0"/>
                          <a:cs typeface="Arial" charset="0"/>
                          <a:sym typeface="Gill Sans" charset="0"/>
                        </a:rPr>
                      </a:br>
                      <a:r>
                        <a:rPr kumimoji="0" lang="en-US" sz="1200" b="0" i="0" u="none" strike="noStrike" cap="none" normalizeH="0" baseline="0" dirty="0" smtClean="0">
                          <a:ln>
                            <a:noFill/>
                          </a:ln>
                          <a:solidFill>
                            <a:schemeClr val="tx1"/>
                          </a:solidFill>
                          <a:effectLst/>
                          <a:latin typeface="Arial" charset="0"/>
                          <a:ea typeface="Arial" charset="0"/>
                          <a:cs typeface="Arial" charset="0"/>
                          <a:sym typeface="Gill Sans" charset="0"/>
                        </a:rPr>
                        <a:t>Virtual Desktop Support</a:t>
                      </a:r>
                      <a:br>
                        <a:rPr kumimoji="0" lang="en-US" sz="1200" b="0" i="0" u="none" strike="noStrike" cap="none" normalizeH="0" baseline="0" dirty="0" smtClean="0">
                          <a:ln>
                            <a:noFill/>
                          </a:ln>
                          <a:solidFill>
                            <a:schemeClr val="tx1"/>
                          </a:solidFill>
                          <a:effectLst/>
                          <a:latin typeface="Arial" charset="0"/>
                          <a:ea typeface="Arial" charset="0"/>
                          <a:cs typeface="Arial" charset="0"/>
                          <a:sym typeface="Gill Sans" charset="0"/>
                        </a:rPr>
                      </a:br>
                      <a:r>
                        <a:rPr kumimoji="0" lang="en-US" sz="1200" b="0" i="0" u="none" strike="noStrike" cap="none" normalizeH="0" baseline="0" dirty="0" smtClean="0">
                          <a:ln>
                            <a:noFill/>
                          </a:ln>
                          <a:solidFill>
                            <a:schemeClr val="tx1"/>
                          </a:solidFill>
                          <a:effectLst/>
                          <a:latin typeface="Arial" charset="0"/>
                          <a:ea typeface="Arial" charset="0"/>
                          <a:cs typeface="Arial" charset="0"/>
                          <a:sym typeface="Gill Sans" charset="0"/>
                        </a:rPr>
                        <a:t>WAN Optimization</a:t>
                      </a:r>
                      <a:r>
                        <a:rPr kumimoji="0" lang="en-US" sz="1200" b="0" i="0" u="none" strike="noStrike" cap="none" normalizeH="0" baseline="0" dirty="0">
                          <a:ln>
                            <a:noFill/>
                          </a:ln>
                          <a:solidFill>
                            <a:schemeClr val="tx1"/>
                          </a:solidFill>
                          <a:effectLst/>
                          <a:latin typeface="Arial" charset="0"/>
                          <a:ea typeface="Arial" charset="0"/>
                          <a:cs typeface="Arial" charset="0"/>
                          <a:sym typeface="Gill Sans" charset="0"/>
                        </a:rPr>
                        <a:t/>
                      </a:r>
                      <a:br>
                        <a:rPr kumimoji="0" lang="en-US" sz="1200" b="0" i="0" u="none" strike="noStrike" cap="none" normalizeH="0" baseline="0" dirty="0">
                          <a:ln>
                            <a:noFill/>
                          </a:ln>
                          <a:solidFill>
                            <a:schemeClr val="tx1"/>
                          </a:solidFill>
                          <a:effectLst/>
                          <a:latin typeface="Arial" charset="0"/>
                          <a:ea typeface="Arial" charset="0"/>
                          <a:cs typeface="Arial" charset="0"/>
                          <a:sym typeface="Gill Sans" charset="0"/>
                        </a:rPr>
                      </a:br>
                      <a:r>
                        <a:rPr kumimoji="0" lang="en-US" sz="1200" b="0" i="0" u="none" strike="noStrike" cap="none" normalizeH="0" baseline="0" dirty="0" smtClean="0">
                          <a:ln>
                            <a:noFill/>
                          </a:ln>
                          <a:solidFill>
                            <a:schemeClr val="tx1"/>
                          </a:solidFill>
                          <a:effectLst/>
                          <a:latin typeface="Arial" charset="0"/>
                          <a:ea typeface="Arial" charset="0"/>
                          <a:cs typeface="Arial" charset="0"/>
                          <a:sym typeface="Gill Sans" charset="0"/>
                        </a:rPr>
                        <a:t>EasyCall</a:t>
                      </a: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cell3D prstMaterial="dkEdge">
                      <a:bevel prst="cross"/>
                      <a:lightRig rig="flood" dir="t"/>
                    </a:cell3D>
                    <a:solidFill>
                      <a:schemeClr val="bg1">
                        <a:lumMod val="85000"/>
                      </a:schemeClr>
                    </a:solidFill>
                  </a:tcPr>
                </a:tc>
                <a:tc>
                  <a:txBody>
                    <a:bodyPr/>
                    <a:lstStyle/>
                    <a:p>
                      <a:pPr marL="0" marR="0" lvl="0" indent="0" algn="ctr" defTabSz="914400" rtl="0" eaLnBrk="0" fontAlgn="base" latinLnBrk="0" hangingPunct="0">
                        <a:lnSpc>
                          <a:spcPct val="130000"/>
                        </a:lnSpc>
                        <a:spcBef>
                          <a:spcPct val="15000"/>
                        </a:spcBef>
                        <a:spcAft>
                          <a:spcPct val="15000"/>
                        </a:spcAft>
                        <a:buClr>
                          <a:schemeClr val="hlink"/>
                        </a:buClr>
                        <a:buSzTx/>
                        <a:buFontTx/>
                        <a:buNone/>
                        <a:tabLst/>
                      </a:pPr>
                      <a:endParaRPr kumimoji="0" lang="en-US" sz="1300" b="1" i="0" u="none" strike="noStrike" cap="none" normalizeH="0" baseline="0" dirty="0">
                        <a:ln>
                          <a:noFill/>
                        </a:ln>
                        <a:solidFill>
                          <a:schemeClr val="tx1"/>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30000"/>
                        </a:lnSpc>
                        <a:spcBef>
                          <a:spcPct val="15000"/>
                        </a:spcBef>
                        <a:spcAft>
                          <a:spcPct val="15000"/>
                        </a:spcAft>
                        <a:buClr>
                          <a:schemeClr val="hlink"/>
                        </a:buClr>
                        <a:buSzTx/>
                        <a:buFontTx/>
                        <a:buNone/>
                        <a:tabLst/>
                      </a:pPr>
                      <a:endParaRPr kumimoji="0" lang="en-US" sz="1300" b="1" i="0" u="none" strike="noStrike" cap="none" normalizeH="0" baseline="0" dirty="0">
                        <a:ln>
                          <a:noFill/>
                        </a:ln>
                        <a:solidFill>
                          <a:schemeClr val="tx1"/>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30000"/>
                        </a:lnSpc>
                        <a:spcBef>
                          <a:spcPct val="15000"/>
                        </a:spcBef>
                        <a:spcAft>
                          <a:spcPct val="15000"/>
                        </a:spcAft>
                        <a:buClr>
                          <a:schemeClr val="hlink"/>
                        </a:buClr>
                        <a:buSzTx/>
                        <a:buFontTx/>
                        <a:buNone/>
                        <a:tabLst/>
                      </a:pPr>
                      <a:endParaRPr kumimoji="0" lang="en-US" sz="1300" b="1" i="0" u="none" strike="noStrike" cap="none" normalizeH="0" baseline="0" dirty="0">
                        <a:ln>
                          <a:noFill/>
                        </a:ln>
                        <a:solidFill>
                          <a:schemeClr val="tx1"/>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30000"/>
                        </a:lnSpc>
                        <a:spcBef>
                          <a:spcPct val="15000"/>
                        </a:spcBef>
                        <a:spcAft>
                          <a:spcPct val="15000"/>
                        </a:spcAft>
                        <a:buClr>
                          <a:schemeClr val="hlink"/>
                        </a:buClr>
                        <a:buSzTx/>
                        <a:buFontTx/>
                        <a:buNone/>
                        <a:tabLst/>
                      </a:pPr>
                      <a:endParaRPr kumimoji="0" lang="en-US" sz="1300" b="1" i="0" u="none" strike="noStrike" cap="none" normalizeH="0" baseline="0" dirty="0">
                        <a:ln>
                          <a:noFill/>
                        </a:ln>
                        <a:solidFill>
                          <a:schemeClr val="tx1"/>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30000"/>
                        </a:lnSpc>
                        <a:spcBef>
                          <a:spcPct val="15000"/>
                        </a:spcBef>
                        <a:spcAft>
                          <a:spcPct val="15000"/>
                        </a:spcAft>
                        <a:buClr>
                          <a:schemeClr val="hlink"/>
                        </a:buClr>
                        <a:buSzTx/>
                        <a:buFontTx/>
                        <a:buNone/>
                        <a:tabLst/>
                      </a:pPr>
                      <a:r>
                        <a:rPr kumimoji="0" lang="en-US" sz="1500" b="1" i="0" u="none" strike="noStrike" cap="none" normalizeH="0" baseline="0" dirty="0" err="1">
                          <a:ln>
                            <a:noFill/>
                          </a:ln>
                          <a:solidFill>
                            <a:schemeClr val="tx1"/>
                          </a:solidFill>
                          <a:effectLst/>
                          <a:latin typeface="Arial" charset="0"/>
                          <a:ea typeface="Arial" charset="0"/>
                          <a:cs typeface="Arial" charset="0"/>
                          <a:sym typeface="Wingdings" charset="2"/>
                        </a:rPr>
                        <a:t></a:t>
                      </a:r>
                      <a:endParaRPr kumimoji="0" lang="en-US" sz="1300" b="1" i="0" u="none" strike="noStrike" cap="none" normalizeH="0" baseline="0" dirty="0">
                        <a:ln>
                          <a:noFill/>
                        </a:ln>
                        <a:solidFill>
                          <a:schemeClr val="tx1"/>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r>
            </a:tbl>
          </a:graphicData>
        </a:graphic>
      </p:graphicFrame>
      <p:graphicFrame>
        <p:nvGraphicFramePr>
          <p:cNvPr id="3" name="Table 2"/>
          <p:cNvGraphicFramePr>
            <a:graphicFrameLocks noGrp="1"/>
          </p:cNvGraphicFramePr>
          <p:nvPr/>
        </p:nvGraphicFramePr>
        <p:xfrm>
          <a:off x="146882" y="5401216"/>
          <a:ext cx="8839197" cy="859111"/>
        </p:xfrm>
        <a:graphic>
          <a:graphicData uri="http://schemas.openxmlformats.org/drawingml/2006/table">
            <a:tbl>
              <a:tblPr/>
              <a:tblGrid>
                <a:gridCol w="2327767"/>
                <a:gridCol w="1296110"/>
                <a:gridCol w="1303830"/>
                <a:gridCol w="1303830"/>
                <a:gridCol w="1303830"/>
                <a:gridCol w="1303830"/>
              </a:tblGrid>
              <a:tr h="859111">
                <a:tc>
                  <a:txBody>
                    <a:bodyPr/>
                    <a:lstStyle/>
                    <a:p>
                      <a:pPr marL="0" marR="0" lvl="0" indent="0" algn="l" defTabSz="914400" rtl="0" eaLnBrk="0" fontAlgn="base" latinLnBrk="0" hangingPunct="0">
                        <a:lnSpc>
                          <a:spcPct val="120000"/>
                        </a:lnSpc>
                        <a:spcBef>
                          <a:spcPct val="15000"/>
                        </a:spcBef>
                        <a:spcAft>
                          <a:spcPct val="15000"/>
                        </a:spcAft>
                        <a:buClr>
                          <a:schemeClr val="hlink"/>
                        </a:buClr>
                        <a:buSzTx/>
                        <a:buFontTx/>
                        <a:buNone/>
                        <a:tabLst/>
                      </a:pPr>
                      <a:r>
                        <a:rPr kumimoji="0" lang="en-US" sz="1300" b="1" i="0" u="none" strike="noStrike" cap="none" normalizeH="0" baseline="0" dirty="0" smtClean="0">
                          <a:ln>
                            <a:noFill/>
                          </a:ln>
                          <a:solidFill>
                            <a:schemeClr val="tx1"/>
                          </a:solidFill>
                          <a:effectLst/>
                          <a:latin typeface="Arial" charset="0"/>
                          <a:ea typeface="Arial" charset="0"/>
                          <a:cs typeface="Arial" charset="0"/>
                          <a:sym typeface="Gill Sans" charset="0"/>
                        </a:rPr>
                        <a:t>Integrated App delivery </a:t>
                      </a:r>
                      <a:br>
                        <a:rPr kumimoji="0" lang="en-US" sz="1300" b="1" i="0" u="none" strike="noStrike" cap="none" normalizeH="0" baseline="0" dirty="0" smtClean="0">
                          <a:ln>
                            <a:noFill/>
                          </a:ln>
                          <a:solidFill>
                            <a:schemeClr val="tx1"/>
                          </a:solidFill>
                          <a:effectLst/>
                          <a:latin typeface="Arial" charset="0"/>
                          <a:ea typeface="Arial" charset="0"/>
                          <a:cs typeface="Arial" charset="0"/>
                          <a:sym typeface="Gill Sans" charset="0"/>
                        </a:rPr>
                      </a:br>
                      <a:r>
                        <a:rPr kumimoji="0" lang="en-US" sz="1100" b="0" i="0" u="none" strike="noStrike" cap="none" normalizeH="0" baseline="0" dirty="0" smtClean="0">
                          <a:ln>
                            <a:noFill/>
                          </a:ln>
                          <a:solidFill>
                            <a:schemeClr val="tx1"/>
                          </a:solidFill>
                          <a:effectLst/>
                          <a:latin typeface="Arial" charset="0"/>
                          <a:ea typeface="Arial" charset="0"/>
                          <a:cs typeface="Arial" charset="0"/>
                          <a:sym typeface="Gill Sans" charset="0"/>
                        </a:rPr>
                        <a:t>(XenApp for Virtual Desktops)</a:t>
                      </a:r>
                      <a:endParaRPr kumimoji="0" lang="en-US" sz="1300" b="0" i="0" u="none" strike="noStrike" cap="none" normalizeH="0" baseline="0" dirty="0">
                        <a:ln>
                          <a:noFill/>
                        </a:ln>
                        <a:solidFill>
                          <a:schemeClr val="tx1"/>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cell3D prstMaterial="dkEdge">
                      <a:bevel prst="cross"/>
                      <a:lightRig rig="flood" dir="t"/>
                    </a:cell3D>
                    <a:solidFill>
                      <a:srgbClr val="BEC7FF"/>
                    </a:solidFill>
                  </a:tcPr>
                </a:tc>
                <a:tc>
                  <a:txBody>
                    <a:bodyPr/>
                    <a:lstStyle/>
                    <a:p>
                      <a:pPr marL="0" marR="0" lvl="0" indent="0" algn="ctr" defTabSz="914400" rtl="0" eaLnBrk="0" fontAlgn="base" latinLnBrk="0" hangingPunct="0">
                        <a:lnSpc>
                          <a:spcPct val="120000"/>
                        </a:lnSpc>
                        <a:spcBef>
                          <a:spcPct val="15000"/>
                        </a:spcBef>
                        <a:spcAft>
                          <a:spcPct val="15000"/>
                        </a:spcAft>
                        <a:buClr>
                          <a:schemeClr val="hlink"/>
                        </a:buClr>
                        <a:buSzTx/>
                        <a:buFontTx/>
                        <a:buNone/>
                        <a:tabLst/>
                      </a:pPr>
                      <a:endParaRPr kumimoji="0" lang="en-US" sz="1300" b="0" i="0" u="none" strike="noStrike" cap="none" normalizeH="0" baseline="0" dirty="0">
                        <a:ln>
                          <a:noFill/>
                        </a:ln>
                        <a:solidFill>
                          <a:schemeClr val="bg1"/>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EC7FF"/>
                    </a:solidFill>
                  </a:tcPr>
                </a:tc>
                <a:tc>
                  <a:txBody>
                    <a:bodyPr/>
                    <a:lstStyle/>
                    <a:p>
                      <a:pPr marL="0" marR="0" lvl="0" indent="0" algn="ctr" defTabSz="914400" rtl="0" eaLnBrk="0" fontAlgn="base" latinLnBrk="0" hangingPunct="0">
                        <a:lnSpc>
                          <a:spcPct val="120000"/>
                        </a:lnSpc>
                        <a:spcBef>
                          <a:spcPct val="15000"/>
                        </a:spcBef>
                        <a:spcAft>
                          <a:spcPct val="15000"/>
                        </a:spcAft>
                        <a:buClr>
                          <a:schemeClr val="hlink"/>
                        </a:buClr>
                        <a:buSzTx/>
                        <a:buFontTx/>
                        <a:buNone/>
                        <a:tabLst/>
                      </a:pPr>
                      <a:endParaRPr kumimoji="0" lang="en-US" sz="1300" b="0" i="0" u="none" strike="noStrike" cap="none" normalizeH="0" baseline="0" dirty="0">
                        <a:ln>
                          <a:noFill/>
                        </a:ln>
                        <a:solidFill>
                          <a:schemeClr val="bg1"/>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EC7FF"/>
                    </a:solidFill>
                  </a:tcPr>
                </a:tc>
                <a:tc>
                  <a:txBody>
                    <a:bodyPr/>
                    <a:lstStyle/>
                    <a:p>
                      <a:pPr marL="0" marR="0" lvl="0" indent="0" algn="ctr" defTabSz="914400" rtl="0" eaLnBrk="0" fontAlgn="base" latinLnBrk="0" hangingPunct="0">
                        <a:lnSpc>
                          <a:spcPct val="120000"/>
                        </a:lnSpc>
                        <a:spcBef>
                          <a:spcPct val="15000"/>
                        </a:spcBef>
                        <a:spcAft>
                          <a:spcPct val="15000"/>
                        </a:spcAft>
                        <a:buClr>
                          <a:schemeClr val="hlink"/>
                        </a:buClr>
                        <a:buSzTx/>
                        <a:buFontTx/>
                        <a:buNone/>
                        <a:tabLst/>
                      </a:pPr>
                      <a:endParaRPr kumimoji="0" lang="en-US" sz="1300" b="0" i="0" u="none" strike="noStrike" cap="none" normalizeH="0" baseline="0" dirty="0">
                        <a:ln>
                          <a:noFill/>
                        </a:ln>
                        <a:solidFill>
                          <a:schemeClr val="bg1"/>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EC7FF"/>
                    </a:solidFill>
                  </a:tcPr>
                </a:tc>
                <a:tc>
                  <a:txBody>
                    <a:bodyPr/>
                    <a:lstStyle/>
                    <a:p>
                      <a:pPr marL="0" marR="0" lvl="0" indent="0" algn="ctr" defTabSz="914400" rtl="0" eaLnBrk="0" fontAlgn="base" latinLnBrk="0" hangingPunct="0">
                        <a:lnSpc>
                          <a:spcPct val="120000"/>
                        </a:lnSpc>
                        <a:spcBef>
                          <a:spcPct val="15000"/>
                        </a:spcBef>
                        <a:spcAft>
                          <a:spcPct val="15000"/>
                        </a:spcAft>
                        <a:buClr>
                          <a:schemeClr val="hlink"/>
                        </a:buClr>
                        <a:buSzTx/>
                        <a:buFontTx/>
                        <a:buNone/>
                        <a:tabLst/>
                        <a:defRPr/>
                      </a:pPr>
                      <a:r>
                        <a:rPr kumimoji="0" lang="en-US" sz="1500" b="1" i="0" u="none" strike="noStrike" cap="none" normalizeH="0" baseline="0" dirty="0" err="1" smtClean="0">
                          <a:ln>
                            <a:noFill/>
                          </a:ln>
                          <a:solidFill>
                            <a:schemeClr val="tx1"/>
                          </a:solidFill>
                          <a:effectLst/>
                          <a:latin typeface="Arial" charset="0"/>
                          <a:ea typeface="Arial" charset="0"/>
                          <a:cs typeface="Arial" charset="0"/>
                          <a:sym typeface="Wingdings" charset="2"/>
                        </a:rPr>
                        <a:t></a:t>
                      </a:r>
                      <a:endParaRPr kumimoji="0" lang="en-US" sz="1500" b="1" i="0" u="none" strike="noStrike" cap="none" normalizeH="0" baseline="0" dirty="0" smtClean="0">
                        <a:ln>
                          <a:noFill/>
                        </a:ln>
                        <a:solidFill>
                          <a:schemeClr val="tx1"/>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EC7FF"/>
                    </a:solidFill>
                  </a:tcPr>
                </a:tc>
                <a:tc>
                  <a:txBody>
                    <a:bodyPr/>
                    <a:lstStyle/>
                    <a:p>
                      <a:pPr marL="0" marR="0" lvl="0" indent="0" algn="ctr" defTabSz="914400" rtl="0" eaLnBrk="0" fontAlgn="base" latinLnBrk="0" hangingPunct="0">
                        <a:lnSpc>
                          <a:spcPct val="130000"/>
                        </a:lnSpc>
                        <a:spcBef>
                          <a:spcPct val="15000"/>
                        </a:spcBef>
                        <a:spcAft>
                          <a:spcPct val="15000"/>
                        </a:spcAft>
                        <a:buClr>
                          <a:schemeClr val="hlink"/>
                        </a:buClr>
                        <a:buSzTx/>
                        <a:buFontTx/>
                        <a:buNone/>
                        <a:tabLst/>
                        <a:defRPr/>
                      </a:pPr>
                      <a:r>
                        <a:rPr kumimoji="0" lang="en-US" sz="1500" b="1" i="0" u="none" strike="noStrike" cap="none" normalizeH="0" baseline="0" dirty="0" err="1" smtClean="0">
                          <a:ln>
                            <a:noFill/>
                          </a:ln>
                          <a:solidFill>
                            <a:schemeClr val="tx1"/>
                          </a:solidFill>
                          <a:effectLst/>
                          <a:latin typeface="Arial" charset="0"/>
                          <a:ea typeface="Arial" charset="0"/>
                          <a:cs typeface="Arial" charset="0"/>
                          <a:sym typeface="Wingdings" charset="2"/>
                        </a:rPr>
                        <a:t></a:t>
                      </a:r>
                      <a:endParaRPr kumimoji="0" lang="en-US" sz="1500" b="1" i="0" u="none" strike="noStrike" cap="none" normalizeH="0" baseline="0" dirty="0" smtClean="0">
                        <a:ln>
                          <a:noFill/>
                        </a:ln>
                        <a:solidFill>
                          <a:schemeClr val="tx1"/>
                        </a:solidFill>
                        <a:effectLst/>
                        <a:latin typeface="Arial" charset="0"/>
                        <a:ea typeface="Arial" charset="0"/>
                        <a:cs typeface="Arial" charset="0"/>
                        <a:sym typeface="Gill Sans" charset="0"/>
                      </a:endParaRPr>
                    </a:p>
                  </a:txBody>
                  <a:tcPr marL="121793" marR="121793" marT="60960" marB="609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BEC7FF"/>
                    </a:solidFill>
                  </a:tcPr>
                </a:tc>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528"/>
          <p:cNvSpPr>
            <a:spLocks noGrp="1"/>
          </p:cNvSpPr>
          <p:nvPr>
            <p:ph type="title"/>
          </p:nvPr>
        </p:nvSpPr>
        <p:spPr>
          <a:xfrm>
            <a:off x="457200" y="274638"/>
            <a:ext cx="8229600" cy="850106"/>
          </a:xfrm>
        </p:spPr>
        <p:txBody>
          <a:bodyPr/>
          <a:lstStyle/>
          <a:p>
            <a:r>
              <a:rPr lang="en-US" altLang="zh-TW" dirty="0" smtClean="0">
                <a:ea typeface="新細明體" charset="-120"/>
              </a:rPr>
              <a:t>Basic Desktop Delivery</a:t>
            </a:r>
          </a:p>
        </p:txBody>
      </p:sp>
      <p:sp>
        <p:nvSpPr>
          <p:cNvPr id="256" name="Isosceles Triangle 255"/>
          <p:cNvSpPr/>
          <p:nvPr/>
        </p:nvSpPr>
        <p:spPr>
          <a:xfrm>
            <a:off x="990277" y="2717382"/>
            <a:ext cx="400154" cy="608013"/>
          </a:xfrm>
          <a:prstGeom prst="triangle">
            <a:avLst/>
          </a:prstGeom>
          <a:solidFill>
            <a:schemeClr val="bg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50" name="Rounded Rectangle 249"/>
          <p:cNvSpPr/>
          <p:nvPr/>
        </p:nvSpPr>
        <p:spPr>
          <a:xfrm>
            <a:off x="761618" y="1574381"/>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51" name="TextBox 250"/>
          <p:cNvSpPr txBox="1"/>
          <p:nvPr/>
        </p:nvSpPr>
        <p:spPr>
          <a:xfrm>
            <a:off x="647288" y="1253707"/>
            <a:ext cx="1086133" cy="3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err="1">
                <a:solidFill>
                  <a:schemeClr val="tx1"/>
                </a:solidFill>
              </a:rPr>
              <a:t>GoToAssist</a:t>
            </a:r>
            <a:endParaRPr lang="en-US" sz="1400" b="1" dirty="0">
              <a:solidFill>
                <a:schemeClr val="tx1"/>
              </a:solidFill>
            </a:endParaRPr>
          </a:p>
        </p:txBody>
      </p:sp>
      <p:pic>
        <p:nvPicPr>
          <p:cNvPr id="17414" name="Picture 254" descr="GoToAssist copy trans.gif"/>
          <p:cNvPicPr>
            <a:picLocks noChangeAspect="1"/>
          </p:cNvPicPr>
          <p:nvPr/>
        </p:nvPicPr>
        <p:blipFill>
          <a:blip r:embed="rId3" cstate="print"/>
          <a:srcRect/>
          <a:stretch>
            <a:fillRect/>
          </a:stretch>
        </p:blipFill>
        <p:spPr bwMode="auto">
          <a:xfrm>
            <a:off x="791391" y="1633119"/>
            <a:ext cx="800308" cy="1187450"/>
          </a:xfrm>
          <a:prstGeom prst="rect">
            <a:avLst/>
          </a:prstGeom>
          <a:noFill/>
          <a:ln w="9525">
            <a:noFill/>
            <a:miter lim="800000"/>
            <a:headEnd/>
            <a:tailEnd/>
          </a:ln>
        </p:spPr>
      </p:pic>
      <p:sp>
        <p:nvSpPr>
          <p:cNvPr id="4" name="Freeform 3"/>
          <p:cNvSpPr/>
          <p:nvPr/>
        </p:nvSpPr>
        <p:spPr>
          <a:xfrm>
            <a:off x="5090666" y="2726906"/>
            <a:ext cx="1014677" cy="527050"/>
          </a:xfrm>
          <a:custGeom>
            <a:avLst/>
            <a:gdLst>
              <a:gd name="connsiteX0" fmla="*/ 1048871 w 1353671"/>
              <a:gd name="connsiteY0" fmla="*/ 0 h 770964"/>
              <a:gd name="connsiteX1" fmla="*/ 0 w 1353671"/>
              <a:gd name="connsiteY1" fmla="*/ 762000 h 770964"/>
              <a:gd name="connsiteX2" fmla="*/ 1353671 w 1353671"/>
              <a:gd name="connsiteY2" fmla="*/ 770964 h 770964"/>
              <a:gd name="connsiteX3" fmla="*/ 1048871 w 1353671"/>
              <a:gd name="connsiteY3" fmla="*/ 0 h 770964"/>
            </a:gdLst>
            <a:ahLst/>
            <a:cxnLst>
              <a:cxn ang="0">
                <a:pos x="connsiteX0" y="connsiteY0"/>
              </a:cxn>
              <a:cxn ang="0">
                <a:pos x="connsiteX1" y="connsiteY1"/>
              </a:cxn>
              <a:cxn ang="0">
                <a:pos x="connsiteX2" y="connsiteY2"/>
              </a:cxn>
              <a:cxn ang="0">
                <a:pos x="connsiteX3" y="connsiteY3"/>
              </a:cxn>
            </a:cxnLst>
            <a:rect l="l" t="t" r="r" b="b"/>
            <a:pathLst>
              <a:path w="1353671" h="770964">
                <a:moveTo>
                  <a:pt x="1048871" y="0"/>
                </a:moveTo>
                <a:lnTo>
                  <a:pt x="0" y="762000"/>
                </a:lnTo>
                <a:lnTo>
                  <a:pt x="1353671" y="770964"/>
                </a:lnTo>
                <a:lnTo>
                  <a:pt x="1048871" y="0"/>
                </a:lnTo>
                <a:close/>
              </a:path>
            </a:pathLst>
          </a:custGeom>
          <a:solidFill>
            <a:schemeClr val="bg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zh-TW">
              <a:solidFill>
                <a:srgbClr val="FFFFFF"/>
              </a:solidFill>
            </a:endParaRPr>
          </a:p>
        </p:txBody>
      </p:sp>
      <p:sp>
        <p:nvSpPr>
          <p:cNvPr id="247" name="Rounded Rectangle 246"/>
          <p:cNvSpPr/>
          <p:nvPr/>
        </p:nvSpPr>
        <p:spPr>
          <a:xfrm>
            <a:off x="5500348" y="1574381"/>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48" name="TextBox 247"/>
          <p:cNvSpPr txBox="1"/>
          <p:nvPr/>
        </p:nvSpPr>
        <p:spPr>
          <a:xfrm>
            <a:off x="5239534" y="1253707"/>
            <a:ext cx="1362430" cy="3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a:solidFill>
                  <a:schemeClr val="tx1"/>
                </a:solidFill>
              </a:rPr>
              <a:t>EdgeSight</a:t>
            </a:r>
          </a:p>
        </p:txBody>
      </p:sp>
      <p:pic>
        <p:nvPicPr>
          <p:cNvPr id="17418" name="Picture 50" descr="EdgeSight_icon"/>
          <p:cNvPicPr>
            <a:picLocks noChangeAspect="1" noChangeArrowheads="1"/>
          </p:cNvPicPr>
          <p:nvPr/>
        </p:nvPicPr>
        <p:blipFill>
          <a:blip r:embed="rId4" cstate="print"/>
          <a:srcRect/>
          <a:stretch>
            <a:fillRect/>
          </a:stretch>
        </p:blipFill>
        <p:spPr bwMode="auto">
          <a:xfrm>
            <a:off x="5540840" y="1633119"/>
            <a:ext cx="791972" cy="1173162"/>
          </a:xfrm>
          <a:prstGeom prst="rect">
            <a:avLst/>
          </a:prstGeom>
          <a:noFill/>
          <a:ln w="9525" algn="ctr">
            <a:noFill/>
            <a:miter lim="800000"/>
            <a:headEnd/>
            <a:tailEnd/>
          </a:ln>
        </p:spPr>
      </p:pic>
      <p:cxnSp>
        <p:nvCxnSpPr>
          <p:cNvPr id="17419" name="Straight Arrow Connector 1"/>
          <p:cNvCxnSpPr>
            <a:cxnSpLocks noChangeShapeType="1"/>
          </p:cNvCxnSpPr>
          <p:nvPr/>
        </p:nvCxnSpPr>
        <p:spPr bwMode="auto">
          <a:xfrm rot="10800000">
            <a:off x="1610754" y="3961981"/>
            <a:ext cx="3180988" cy="6350"/>
          </a:xfrm>
          <a:prstGeom prst="straightConnector1">
            <a:avLst/>
          </a:prstGeom>
          <a:noFill/>
          <a:ln w="114300">
            <a:solidFill>
              <a:schemeClr val="accent1"/>
            </a:solidFill>
            <a:round/>
            <a:headEnd/>
            <a:tailEnd type="triangle" w="sm" len="med"/>
          </a:ln>
        </p:spPr>
      </p:cxnSp>
      <p:sp>
        <p:nvSpPr>
          <p:cNvPr id="3" name="Rounded Rectangle 2"/>
          <p:cNvSpPr/>
          <p:nvPr/>
        </p:nvSpPr>
        <p:spPr>
          <a:xfrm>
            <a:off x="4814369" y="3250781"/>
            <a:ext cx="1543452" cy="3074988"/>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5" name="Rounded Rectangle 4"/>
          <p:cNvSpPr/>
          <p:nvPr/>
        </p:nvSpPr>
        <p:spPr>
          <a:xfrm>
            <a:off x="761618" y="3326981"/>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6" name="Rounded Rectangle 5"/>
          <p:cNvSpPr/>
          <p:nvPr/>
        </p:nvSpPr>
        <p:spPr>
          <a:xfrm>
            <a:off x="3671072" y="3361906"/>
            <a:ext cx="857473" cy="1143000"/>
          </a:xfrm>
          <a:prstGeom prst="roundRect">
            <a:avLst>
              <a:gd name="adj" fmla="val 4688"/>
            </a:avLst>
          </a:prstGeom>
          <a:solidFill>
            <a:schemeClr val="bg1">
              <a:lumMod val="85000"/>
            </a:schemeClr>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8" name="Rounded Rectangle 7"/>
          <p:cNvSpPr/>
          <p:nvPr/>
        </p:nvSpPr>
        <p:spPr>
          <a:xfrm>
            <a:off x="7310570" y="3253957"/>
            <a:ext cx="1179026" cy="3071813"/>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33" name="TextBox 32"/>
          <p:cNvSpPr txBox="1"/>
          <p:nvPr/>
        </p:nvSpPr>
        <p:spPr>
          <a:xfrm>
            <a:off x="6989017" y="6218148"/>
            <a:ext cx="192931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a:solidFill>
                  <a:schemeClr val="tx1"/>
                </a:solidFill>
              </a:rPr>
              <a:t>Citrix Optimized Storage</a:t>
            </a:r>
          </a:p>
        </p:txBody>
      </p:sp>
      <p:sp>
        <p:nvSpPr>
          <p:cNvPr id="34" name="Rectangle 33"/>
          <p:cNvSpPr/>
          <p:nvPr/>
        </p:nvSpPr>
        <p:spPr>
          <a:xfrm>
            <a:off x="5164530" y="3555564"/>
            <a:ext cx="880762" cy="12192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7426" name="Straight Arrow Connector 34"/>
          <p:cNvCxnSpPr>
            <a:cxnSpLocks noChangeShapeType="1"/>
          </p:cNvCxnSpPr>
          <p:nvPr/>
        </p:nvCxnSpPr>
        <p:spPr bwMode="auto">
          <a:xfrm rot="10800000">
            <a:off x="6357821" y="3750844"/>
            <a:ext cx="1086133" cy="1587"/>
          </a:xfrm>
          <a:prstGeom prst="straightConnector1">
            <a:avLst/>
          </a:prstGeom>
          <a:noFill/>
          <a:ln w="114300">
            <a:solidFill>
              <a:srgbClr val="70A426"/>
            </a:solidFill>
            <a:round/>
            <a:headEnd/>
            <a:tailEnd type="triangle" w="sm" len="med"/>
          </a:ln>
        </p:spPr>
      </p:cxnSp>
      <p:cxnSp>
        <p:nvCxnSpPr>
          <p:cNvPr id="17427" name="Straight Arrow Connector 35"/>
          <p:cNvCxnSpPr>
            <a:cxnSpLocks noChangeShapeType="1"/>
          </p:cNvCxnSpPr>
          <p:nvPr/>
        </p:nvCxnSpPr>
        <p:spPr bwMode="auto">
          <a:xfrm rot="10800000">
            <a:off x="6357821" y="4762081"/>
            <a:ext cx="1086133" cy="1588"/>
          </a:xfrm>
          <a:prstGeom prst="straightConnector1">
            <a:avLst/>
          </a:prstGeom>
          <a:noFill/>
          <a:ln w="114300">
            <a:solidFill>
              <a:srgbClr val="00B0F0"/>
            </a:solidFill>
            <a:round/>
            <a:headEnd/>
            <a:tailEnd type="triangle" w="sm" len="med"/>
          </a:ln>
        </p:spPr>
      </p:cxnSp>
      <p:grpSp>
        <p:nvGrpSpPr>
          <p:cNvPr id="2" name="Group 60"/>
          <p:cNvGrpSpPr>
            <a:grpSpLocks/>
          </p:cNvGrpSpPr>
          <p:nvPr/>
        </p:nvGrpSpPr>
        <p:grpSpPr bwMode="auto">
          <a:xfrm>
            <a:off x="5551559" y="3403182"/>
            <a:ext cx="227468" cy="644525"/>
            <a:chOff x="1905000" y="3254375"/>
            <a:chExt cx="482600" cy="1025525"/>
          </a:xfrm>
        </p:grpSpPr>
        <p:grpSp>
          <p:nvGrpSpPr>
            <p:cNvPr id="7" name="Group 174"/>
            <p:cNvGrpSpPr>
              <a:grpSpLocks/>
            </p:cNvGrpSpPr>
            <p:nvPr/>
          </p:nvGrpSpPr>
          <p:grpSpPr bwMode="auto">
            <a:xfrm>
              <a:off x="1905000" y="3886200"/>
              <a:ext cx="482600" cy="393700"/>
              <a:chOff x="3598" y="2782"/>
              <a:chExt cx="454" cy="369"/>
            </a:xfrm>
          </p:grpSpPr>
          <p:sp>
            <p:nvSpPr>
              <p:cNvPr id="1793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793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93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93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94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94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9" name="Group 174"/>
            <p:cNvGrpSpPr>
              <a:grpSpLocks/>
            </p:cNvGrpSpPr>
            <p:nvPr/>
          </p:nvGrpSpPr>
          <p:grpSpPr bwMode="auto">
            <a:xfrm>
              <a:off x="1905000" y="3568700"/>
              <a:ext cx="482600" cy="393700"/>
              <a:chOff x="3598" y="2782"/>
              <a:chExt cx="454" cy="369"/>
            </a:xfrm>
          </p:grpSpPr>
          <p:sp>
            <p:nvSpPr>
              <p:cNvPr id="1793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793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93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93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93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93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0" name="Group 174"/>
            <p:cNvGrpSpPr>
              <a:grpSpLocks/>
            </p:cNvGrpSpPr>
            <p:nvPr/>
          </p:nvGrpSpPr>
          <p:grpSpPr bwMode="auto">
            <a:xfrm>
              <a:off x="1905000" y="3254375"/>
              <a:ext cx="482600" cy="393700"/>
              <a:chOff x="3598" y="2782"/>
              <a:chExt cx="454" cy="369"/>
            </a:xfrm>
          </p:grpSpPr>
          <p:sp>
            <p:nvSpPr>
              <p:cNvPr id="1792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792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92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92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92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92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1" name="Group 61"/>
          <p:cNvGrpSpPr>
            <a:grpSpLocks/>
          </p:cNvGrpSpPr>
          <p:nvPr/>
        </p:nvGrpSpPr>
        <p:grpSpPr bwMode="auto">
          <a:xfrm>
            <a:off x="5322899" y="3463507"/>
            <a:ext cx="227468" cy="644525"/>
            <a:chOff x="1905000" y="3254375"/>
            <a:chExt cx="482600" cy="1025525"/>
          </a:xfrm>
        </p:grpSpPr>
        <p:grpSp>
          <p:nvGrpSpPr>
            <p:cNvPr id="12" name="Group 174"/>
            <p:cNvGrpSpPr>
              <a:grpSpLocks/>
            </p:cNvGrpSpPr>
            <p:nvPr/>
          </p:nvGrpSpPr>
          <p:grpSpPr bwMode="auto">
            <a:xfrm>
              <a:off x="1905000" y="3886200"/>
              <a:ext cx="482600" cy="393700"/>
              <a:chOff x="3598" y="2782"/>
              <a:chExt cx="454" cy="369"/>
            </a:xfrm>
          </p:grpSpPr>
          <p:sp>
            <p:nvSpPr>
              <p:cNvPr id="1791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791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91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91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91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92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3" name="Group 174"/>
            <p:cNvGrpSpPr>
              <a:grpSpLocks/>
            </p:cNvGrpSpPr>
            <p:nvPr/>
          </p:nvGrpSpPr>
          <p:grpSpPr bwMode="auto">
            <a:xfrm>
              <a:off x="1905000" y="3568700"/>
              <a:ext cx="482600" cy="393700"/>
              <a:chOff x="3598" y="2782"/>
              <a:chExt cx="454" cy="369"/>
            </a:xfrm>
          </p:grpSpPr>
          <p:sp>
            <p:nvSpPr>
              <p:cNvPr id="1790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791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91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91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91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91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4" name="Group 174"/>
            <p:cNvGrpSpPr>
              <a:grpSpLocks/>
            </p:cNvGrpSpPr>
            <p:nvPr/>
          </p:nvGrpSpPr>
          <p:grpSpPr bwMode="auto">
            <a:xfrm>
              <a:off x="1905000" y="3254375"/>
              <a:ext cx="482600" cy="393700"/>
              <a:chOff x="3598" y="2782"/>
              <a:chExt cx="454" cy="369"/>
            </a:xfrm>
          </p:grpSpPr>
          <p:sp>
            <p:nvSpPr>
              <p:cNvPr id="1790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790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90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90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90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90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5" name="Group 83"/>
          <p:cNvGrpSpPr>
            <a:grpSpLocks/>
          </p:cNvGrpSpPr>
          <p:nvPr/>
        </p:nvGrpSpPr>
        <p:grpSpPr bwMode="auto">
          <a:xfrm>
            <a:off x="5093049" y="3517482"/>
            <a:ext cx="227469" cy="644525"/>
            <a:chOff x="1905000" y="3254375"/>
            <a:chExt cx="482600" cy="1025525"/>
          </a:xfrm>
        </p:grpSpPr>
        <p:grpSp>
          <p:nvGrpSpPr>
            <p:cNvPr id="16" name="Group 174"/>
            <p:cNvGrpSpPr>
              <a:grpSpLocks/>
            </p:cNvGrpSpPr>
            <p:nvPr/>
          </p:nvGrpSpPr>
          <p:grpSpPr bwMode="auto">
            <a:xfrm>
              <a:off x="1905000" y="3886200"/>
              <a:ext cx="482600" cy="393700"/>
              <a:chOff x="3598" y="2782"/>
              <a:chExt cx="454" cy="369"/>
            </a:xfrm>
          </p:grpSpPr>
          <p:sp>
            <p:nvSpPr>
              <p:cNvPr id="1789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789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89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89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89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89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7" name="Group 174"/>
            <p:cNvGrpSpPr>
              <a:grpSpLocks/>
            </p:cNvGrpSpPr>
            <p:nvPr/>
          </p:nvGrpSpPr>
          <p:grpSpPr bwMode="auto">
            <a:xfrm>
              <a:off x="1905000" y="3568700"/>
              <a:ext cx="482600" cy="393700"/>
              <a:chOff x="3598" y="2782"/>
              <a:chExt cx="454" cy="369"/>
            </a:xfrm>
          </p:grpSpPr>
          <p:sp>
            <p:nvSpPr>
              <p:cNvPr id="1788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788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89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89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89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89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8" name="Group 174"/>
            <p:cNvGrpSpPr>
              <a:grpSpLocks/>
            </p:cNvGrpSpPr>
            <p:nvPr/>
          </p:nvGrpSpPr>
          <p:grpSpPr bwMode="auto">
            <a:xfrm>
              <a:off x="1905000" y="3254375"/>
              <a:ext cx="482600" cy="393700"/>
              <a:chOff x="3598" y="2782"/>
              <a:chExt cx="454" cy="369"/>
            </a:xfrm>
          </p:grpSpPr>
          <p:sp>
            <p:nvSpPr>
              <p:cNvPr id="1788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788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88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88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88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88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9" name="Group 969"/>
          <p:cNvGrpSpPr>
            <a:grpSpLocks/>
          </p:cNvGrpSpPr>
          <p:nvPr/>
        </p:nvGrpSpPr>
        <p:grpSpPr bwMode="auto">
          <a:xfrm>
            <a:off x="5264543" y="3482557"/>
            <a:ext cx="685979" cy="758825"/>
            <a:chOff x="5400675" y="3130356"/>
            <a:chExt cx="914400" cy="758825"/>
          </a:xfrm>
        </p:grpSpPr>
        <p:grpSp>
          <p:nvGrpSpPr>
            <p:cNvPr id="20" name="Group 60"/>
            <p:cNvGrpSpPr>
              <a:grpSpLocks/>
            </p:cNvGrpSpPr>
            <p:nvPr/>
          </p:nvGrpSpPr>
          <p:grpSpPr bwMode="auto">
            <a:xfrm>
              <a:off x="6011769" y="3130358"/>
              <a:ext cx="303306" cy="644525"/>
              <a:chOff x="1905000" y="3254375"/>
              <a:chExt cx="482600" cy="1025525"/>
            </a:xfrm>
          </p:grpSpPr>
          <p:grpSp>
            <p:nvGrpSpPr>
              <p:cNvPr id="21" name="Group 174"/>
              <p:cNvGrpSpPr>
                <a:grpSpLocks/>
              </p:cNvGrpSpPr>
              <p:nvPr/>
            </p:nvGrpSpPr>
            <p:grpSpPr bwMode="auto">
              <a:xfrm>
                <a:off x="1905000" y="3886200"/>
                <a:ext cx="482600" cy="393700"/>
                <a:chOff x="3598" y="2782"/>
                <a:chExt cx="454" cy="369"/>
              </a:xfrm>
            </p:grpSpPr>
            <p:sp>
              <p:nvSpPr>
                <p:cNvPr id="1787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787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87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87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87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87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2" name="Group 174"/>
              <p:cNvGrpSpPr>
                <a:grpSpLocks/>
              </p:cNvGrpSpPr>
              <p:nvPr/>
            </p:nvGrpSpPr>
            <p:grpSpPr bwMode="auto">
              <a:xfrm>
                <a:off x="1905000" y="3568700"/>
                <a:ext cx="482600" cy="393700"/>
                <a:chOff x="3598" y="2782"/>
                <a:chExt cx="454" cy="369"/>
              </a:xfrm>
            </p:grpSpPr>
            <p:sp>
              <p:nvSpPr>
                <p:cNvPr id="1786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786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86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87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87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87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3" name="Group 174"/>
              <p:cNvGrpSpPr>
                <a:grpSpLocks/>
              </p:cNvGrpSpPr>
              <p:nvPr/>
            </p:nvGrpSpPr>
            <p:grpSpPr bwMode="auto">
              <a:xfrm>
                <a:off x="1905000" y="3254375"/>
                <a:ext cx="482600" cy="393700"/>
                <a:chOff x="3598" y="2782"/>
                <a:chExt cx="454" cy="369"/>
              </a:xfrm>
            </p:grpSpPr>
            <p:sp>
              <p:nvSpPr>
                <p:cNvPr id="1786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786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86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86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86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86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4" name="Group 61"/>
            <p:cNvGrpSpPr>
              <a:grpSpLocks/>
            </p:cNvGrpSpPr>
            <p:nvPr/>
          </p:nvGrpSpPr>
          <p:grpSpPr bwMode="auto">
            <a:xfrm>
              <a:off x="5706969" y="3190683"/>
              <a:ext cx="303306" cy="644525"/>
              <a:chOff x="1905000" y="3254375"/>
              <a:chExt cx="482600" cy="1025525"/>
            </a:xfrm>
          </p:grpSpPr>
          <p:grpSp>
            <p:nvGrpSpPr>
              <p:cNvPr id="25" name="Group 174"/>
              <p:cNvGrpSpPr>
                <a:grpSpLocks/>
              </p:cNvGrpSpPr>
              <p:nvPr/>
            </p:nvGrpSpPr>
            <p:grpSpPr bwMode="auto">
              <a:xfrm>
                <a:off x="1905000" y="3886200"/>
                <a:ext cx="482600" cy="393700"/>
                <a:chOff x="3598" y="2782"/>
                <a:chExt cx="454" cy="369"/>
              </a:xfrm>
            </p:grpSpPr>
            <p:sp>
              <p:nvSpPr>
                <p:cNvPr id="1785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785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85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85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85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85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6" name="Group 174"/>
              <p:cNvGrpSpPr>
                <a:grpSpLocks/>
              </p:cNvGrpSpPr>
              <p:nvPr/>
            </p:nvGrpSpPr>
            <p:grpSpPr bwMode="auto">
              <a:xfrm>
                <a:off x="1905000" y="3568700"/>
                <a:ext cx="482600" cy="393700"/>
                <a:chOff x="3598" y="2782"/>
                <a:chExt cx="454" cy="369"/>
              </a:xfrm>
            </p:grpSpPr>
            <p:sp>
              <p:nvSpPr>
                <p:cNvPr id="1784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784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84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84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85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85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7" name="Group 174"/>
              <p:cNvGrpSpPr>
                <a:grpSpLocks/>
              </p:cNvGrpSpPr>
              <p:nvPr/>
            </p:nvGrpSpPr>
            <p:grpSpPr bwMode="auto">
              <a:xfrm>
                <a:off x="1905000" y="3254375"/>
                <a:ext cx="482600" cy="393700"/>
                <a:chOff x="3598" y="2782"/>
                <a:chExt cx="454" cy="369"/>
              </a:xfrm>
            </p:grpSpPr>
            <p:sp>
              <p:nvSpPr>
                <p:cNvPr id="1784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784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84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84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84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84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8" name="Group 83"/>
            <p:cNvGrpSpPr>
              <a:grpSpLocks/>
            </p:cNvGrpSpPr>
            <p:nvPr/>
          </p:nvGrpSpPr>
          <p:grpSpPr bwMode="auto">
            <a:xfrm>
              <a:off x="5400675" y="3244658"/>
              <a:ext cx="303306" cy="644525"/>
              <a:chOff x="1905000" y="3254375"/>
              <a:chExt cx="482600" cy="1025525"/>
            </a:xfrm>
          </p:grpSpPr>
          <p:grpSp>
            <p:nvGrpSpPr>
              <p:cNvPr id="29" name="Group 174"/>
              <p:cNvGrpSpPr>
                <a:grpSpLocks/>
              </p:cNvGrpSpPr>
              <p:nvPr/>
            </p:nvGrpSpPr>
            <p:grpSpPr bwMode="auto">
              <a:xfrm>
                <a:off x="1905000" y="3886200"/>
                <a:ext cx="482600" cy="393700"/>
                <a:chOff x="3598" y="2782"/>
                <a:chExt cx="454" cy="369"/>
              </a:xfrm>
            </p:grpSpPr>
            <p:sp>
              <p:nvSpPr>
                <p:cNvPr id="1783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783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83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83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83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83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0" name="Group 174"/>
              <p:cNvGrpSpPr>
                <a:grpSpLocks/>
              </p:cNvGrpSpPr>
              <p:nvPr/>
            </p:nvGrpSpPr>
            <p:grpSpPr bwMode="auto">
              <a:xfrm>
                <a:off x="1905000" y="3568700"/>
                <a:ext cx="482600" cy="393700"/>
                <a:chOff x="3598" y="2782"/>
                <a:chExt cx="454" cy="369"/>
              </a:xfrm>
            </p:grpSpPr>
            <p:sp>
              <p:nvSpPr>
                <p:cNvPr id="1782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782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82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82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82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83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1" name="Group 174"/>
              <p:cNvGrpSpPr>
                <a:grpSpLocks/>
              </p:cNvGrpSpPr>
              <p:nvPr/>
            </p:nvGrpSpPr>
            <p:grpSpPr bwMode="auto">
              <a:xfrm>
                <a:off x="1905000" y="3254375"/>
                <a:ext cx="482600" cy="393700"/>
                <a:chOff x="3598" y="2782"/>
                <a:chExt cx="454" cy="369"/>
              </a:xfrm>
            </p:grpSpPr>
            <p:sp>
              <p:nvSpPr>
                <p:cNvPr id="1781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782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82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82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82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82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grpSp>
        <p:nvGrpSpPr>
          <p:cNvPr id="17664" name="Group 970"/>
          <p:cNvGrpSpPr>
            <a:grpSpLocks/>
          </p:cNvGrpSpPr>
          <p:nvPr/>
        </p:nvGrpSpPr>
        <p:grpSpPr bwMode="auto">
          <a:xfrm>
            <a:off x="5450329" y="3565107"/>
            <a:ext cx="685979" cy="758825"/>
            <a:chOff x="5648325" y="3212906"/>
            <a:chExt cx="914400" cy="758825"/>
          </a:xfrm>
        </p:grpSpPr>
        <p:grpSp>
          <p:nvGrpSpPr>
            <p:cNvPr id="17683" name="Group 60"/>
            <p:cNvGrpSpPr>
              <a:grpSpLocks/>
            </p:cNvGrpSpPr>
            <p:nvPr/>
          </p:nvGrpSpPr>
          <p:grpSpPr bwMode="auto">
            <a:xfrm>
              <a:off x="6259419" y="3212908"/>
              <a:ext cx="303306" cy="644525"/>
              <a:chOff x="1905000" y="3254375"/>
              <a:chExt cx="482600" cy="1025525"/>
            </a:xfrm>
          </p:grpSpPr>
          <p:grpSp>
            <p:nvGrpSpPr>
              <p:cNvPr id="17684" name="Group 174"/>
              <p:cNvGrpSpPr>
                <a:grpSpLocks/>
              </p:cNvGrpSpPr>
              <p:nvPr/>
            </p:nvGrpSpPr>
            <p:grpSpPr bwMode="auto">
              <a:xfrm>
                <a:off x="1905000" y="3886200"/>
                <a:ext cx="482600" cy="393700"/>
                <a:chOff x="3598" y="2782"/>
                <a:chExt cx="454" cy="369"/>
              </a:xfrm>
            </p:grpSpPr>
            <p:sp>
              <p:nvSpPr>
                <p:cNvPr id="1780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780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80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81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81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81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7685" name="Group 174"/>
              <p:cNvGrpSpPr>
                <a:grpSpLocks/>
              </p:cNvGrpSpPr>
              <p:nvPr/>
            </p:nvGrpSpPr>
            <p:grpSpPr bwMode="auto">
              <a:xfrm>
                <a:off x="1905000" y="3568700"/>
                <a:ext cx="482600" cy="393700"/>
                <a:chOff x="3598" y="2782"/>
                <a:chExt cx="454" cy="369"/>
              </a:xfrm>
            </p:grpSpPr>
            <p:sp>
              <p:nvSpPr>
                <p:cNvPr id="1780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780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80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80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80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80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7686" name="Group 174"/>
              <p:cNvGrpSpPr>
                <a:grpSpLocks/>
              </p:cNvGrpSpPr>
              <p:nvPr/>
            </p:nvGrpSpPr>
            <p:grpSpPr bwMode="auto">
              <a:xfrm>
                <a:off x="1905000" y="3254375"/>
                <a:ext cx="482600" cy="393700"/>
                <a:chOff x="3598" y="2782"/>
                <a:chExt cx="454" cy="369"/>
              </a:xfrm>
            </p:grpSpPr>
            <p:sp>
              <p:nvSpPr>
                <p:cNvPr id="1779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779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79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79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79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80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7687" name="Group 61"/>
            <p:cNvGrpSpPr>
              <a:grpSpLocks/>
            </p:cNvGrpSpPr>
            <p:nvPr/>
          </p:nvGrpSpPr>
          <p:grpSpPr bwMode="auto">
            <a:xfrm>
              <a:off x="5954619" y="3273233"/>
              <a:ext cx="303306" cy="644525"/>
              <a:chOff x="1905000" y="3254375"/>
              <a:chExt cx="482600" cy="1025525"/>
            </a:xfrm>
          </p:grpSpPr>
          <p:grpSp>
            <p:nvGrpSpPr>
              <p:cNvPr id="17688" name="Group 174"/>
              <p:cNvGrpSpPr>
                <a:grpSpLocks/>
              </p:cNvGrpSpPr>
              <p:nvPr/>
            </p:nvGrpSpPr>
            <p:grpSpPr bwMode="auto">
              <a:xfrm>
                <a:off x="1905000" y="3886200"/>
                <a:ext cx="482600" cy="393700"/>
                <a:chOff x="3598" y="2782"/>
                <a:chExt cx="454" cy="369"/>
              </a:xfrm>
            </p:grpSpPr>
            <p:sp>
              <p:nvSpPr>
                <p:cNvPr id="1778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778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78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78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79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79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7689" name="Group 174"/>
              <p:cNvGrpSpPr>
                <a:grpSpLocks/>
              </p:cNvGrpSpPr>
              <p:nvPr/>
            </p:nvGrpSpPr>
            <p:grpSpPr bwMode="auto">
              <a:xfrm>
                <a:off x="1905000" y="3568700"/>
                <a:ext cx="482600" cy="393700"/>
                <a:chOff x="3598" y="2782"/>
                <a:chExt cx="454" cy="369"/>
              </a:xfrm>
            </p:grpSpPr>
            <p:sp>
              <p:nvSpPr>
                <p:cNvPr id="1778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778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78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78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78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78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7690" name="Group 174"/>
              <p:cNvGrpSpPr>
                <a:grpSpLocks/>
              </p:cNvGrpSpPr>
              <p:nvPr/>
            </p:nvGrpSpPr>
            <p:grpSpPr bwMode="auto">
              <a:xfrm>
                <a:off x="1905000" y="3254375"/>
                <a:ext cx="482600" cy="393700"/>
                <a:chOff x="3598" y="2782"/>
                <a:chExt cx="454" cy="369"/>
              </a:xfrm>
            </p:grpSpPr>
            <p:sp>
              <p:nvSpPr>
                <p:cNvPr id="1777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777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77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77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77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77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7691" name="Group 83"/>
            <p:cNvGrpSpPr>
              <a:grpSpLocks/>
            </p:cNvGrpSpPr>
            <p:nvPr/>
          </p:nvGrpSpPr>
          <p:grpSpPr bwMode="auto">
            <a:xfrm>
              <a:off x="5648325" y="3327208"/>
              <a:ext cx="303306" cy="644525"/>
              <a:chOff x="1905000" y="3254375"/>
              <a:chExt cx="482600" cy="1025525"/>
            </a:xfrm>
          </p:grpSpPr>
          <p:grpSp>
            <p:nvGrpSpPr>
              <p:cNvPr id="17692" name="Group 174"/>
              <p:cNvGrpSpPr>
                <a:grpSpLocks/>
              </p:cNvGrpSpPr>
              <p:nvPr/>
            </p:nvGrpSpPr>
            <p:grpSpPr bwMode="auto">
              <a:xfrm>
                <a:off x="1905000" y="3886200"/>
                <a:ext cx="482600" cy="393700"/>
                <a:chOff x="3598" y="2782"/>
                <a:chExt cx="454" cy="369"/>
              </a:xfrm>
            </p:grpSpPr>
            <p:sp>
              <p:nvSpPr>
                <p:cNvPr id="1776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776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76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76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76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77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7693" name="Group 174"/>
              <p:cNvGrpSpPr>
                <a:grpSpLocks/>
              </p:cNvGrpSpPr>
              <p:nvPr/>
            </p:nvGrpSpPr>
            <p:grpSpPr bwMode="auto">
              <a:xfrm>
                <a:off x="1905000" y="3568700"/>
                <a:ext cx="482600" cy="393700"/>
                <a:chOff x="3598" y="2782"/>
                <a:chExt cx="454" cy="369"/>
              </a:xfrm>
            </p:grpSpPr>
            <p:sp>
              <p:nvSpPr>
                <p:cNvPr id="1775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776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76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76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76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76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2" name="Group 174"/>
              <p:cNvGrpSpPr>
                <a:grpSpLocks/>
              </p:cNvGrpSpPr>
              <p:nvPr/>
            </p:nvGrpSpPr>
            <p:grpSpPr bwMode="auto">
              <a:xfrm>
                <a:off x="1905000" y="3254375"/>
                <a:ext cx="482600" cy="393700"/>
                <a:chOff x="3598" y="2782"/>
                <a:chExt cx="454" cy="369"/>
              </a:xfrm>
            </p:grpSpPr>
            <p:sp>
              <p:nvSpPr>
                <p:cNvPr id="1775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775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75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75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75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75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sp>
        <p:nvSpPr>
          <p:cNvPr id="238" name="TextBox 237"/>
          <p:cNvSpPr txBox="1"/>
          <p:nvPr/>
        </p:nvSpPr>
        <p:spPr>
          <a:xfrm>
            <a:off x="4528546" y="6325869"/>
            <a:ext cx="241252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en-US" sz="1400" b="1" dirty="0">
                <a:solidFill>
                  <a:schemeClr val="tx1"/>
                </a:solidFill>
              </a:rPr>
              <a:t>Virtual Desktop Infrastructure</a:t>
            </a:r>
          </a:p>
        </p:txBody>
      </p:sp>
      <p:sp>
        <p:nvSpPr>
          <p:cNvPr id="239" name="TextBox 238"/>
          <p:cNvSpPr txBox="1"/>
          <p:nvPr/>
        </p:nvSpPr>
        <p:spPr>
          <a:xfrm>
            <a:off x="800918" y="4546281"/>
            <a:ext cx="90755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en-US" sz="1400" b="1" dirty="0">
                <a:solidFill>
                  <a:schemeClr val="tx1"/>
                </a:solidFill>
              </a:rPr>
              <a:t>ICA Client</a:t>
            </a:r>
          </a:p>
        </p:txBody>
      </p:sp>
      <p:sp>
        <p:nvSpPr>
          <p:cNvPr id="240" name="Rounded Rectangle 239"/>
          <p:cNvSpPr/>
          <p:nvPr/>
        </p:nvSpPr>
        <p:spPr>
          <a:xfrm>
            <a:off x="3648444" y="1574381"/>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41" name="TextBox 240"/>
          <p:cNvSpPr txBox="1"/>
          <p:nvPr/>
        </p:nvSpPr>
        <p:spPr>
          <a:xfrm>
            <a:off x="3130388" y="1089829"/>
            <a:ext cx="1960279"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gn="ctr">
              <a:defRPr/>
            </a:pPr>
            <a:r>
              <a:rPr lang="en-US" sz="1400" b="1" dirty="0">
                <a:solidFill>
                  <a:schemeClr val="tx1"/>
                </a:solidFill>
              </a:rPr>
              <a:t>Desktop Delivery Controller</a:t>
            </a:r>
          </a:p>
        </p:txBody>
      </p:sp>
      <p:pic>
        <p:nvPicPr>
          <p:cNvPr id="17437" name="Picture 24" descr="DesktopServer_icon"/>
          <p:cNvPicPr>
            <a:picLocks noChangeAspect="1" noChangeArrowheads="1"/>
          </p:cNvPicPr>
          <p:nvPr/>
        </p:nvPicPr>
        <p:blipFill>
          <a:blip r:embed="rId5" cstate="print">
            <a:lum bright="-6000" contrast="6000"/>
          </a:blip>
          <a:srcRect/>
          <a:stretch>
            <a:fillRect/>
          </a:stretch>
        </p:blipFill>
        <p:spPr bwMode="auto">
          <a:xfrm>
            <a:off x="3669881" y="1566445"/>
            <a:ext cx="825318" cy="1227137"/>
          </a:xfrm>
          <a:prstGeom prst="rect">
            <a:avLst/>
          </a:prstGeom>
          <a:noFill/>
          <a:ln w="9525">
            <a:noFill/>
            <a:miter lim="800000"/>
            <a:headEnd/>
            <a:tailEnd/>
          </a:ln>
        </p:spPr>
      </p:pic>
      <p:sp>
        <p:nvSpPr>
          <p:cNvPr id="244" name="TextBox 243"/>
          <p:cNvSpPr txBox="1"/>
          <p:nvPr/>
        </p:nvSpPr>
        <p:spPr>
          <a:xfrm>
            <a:off x="3505532" y="4438560"/>
            <a:ext cx="1225472"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a:solidFill>
                  <a:schemeClr val="tx1"/>
                </a:solidFill>
              </a:rPr>
              <a:t>Access Gateway</a:t>
            </a:r>
          </a:p>
        </p:txBody>
      </p:sp>
      <p:pic>
        <p:nvPicPr>
          <p:cNvPr id="17439" name="Picture 21" descr="AccessGateway_icon"/>
          <p:cNvPicPr>
            <a:picLocks noChangeAspect="1" noChangeArrowheads="1"/>
          </p:cNvPicPr>
          <p:nvPr/>
        </p:nvPicPr>
        <p:blipFill>
          <a:blip r:embed="rId6" cstate="print">
            <a:lum bright="-6000" contrast="6000"/>
          </a:blip>
          <a:srcRect/>
          <a:stretch>
            <a:fillRect/>
          </a:stretch>
        </p:blipFill>
        <p:spPr bwMode="auto">
          <a:xfrm>
            <a:off x="3721091" y="3441281"/>
            <a:ext cx="765772" cy="1163638"/>
          </a:xfrm>
          <a:prstGeom prst="rect">
            <a:avLst/>
          </a:prstGeom>
          <a:noFill/>
          <a:ln w="9525">
            <a:noFill/>
            <a:miter lim="800000"/>
            <a:headEnd/>
            <a:tailEnd/>
          </a:ln>
        </p:spPr>
      </p:pic>
      <p:cxnSp>
        <p:nvCxnSpPr>
          <p:cNvPr id="246" name="Straight Connector 245"/>
          <p:cNvCxnSpPr>
            <a:stCxn id="5" idx="3"/>
            <a:endCxn id="240" idx="1"/>
          </p:cNvCxnSpPr>
          <p:nvPr/>
        </p:nvCxnSpPr>
        <p:spPr>
          <a:xfrm flipV="1">
            <a:off x="1619091" y="2145881"/>
            <a:ext cx="2029353" cy="1752600"/>
          </a:xfrm>
          <a:prstGeom prst="line">
            <a:avLst/>
          </a:prstGeom>
          <a:ln w="5715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5" name="Group 252"/>
          <p:cNvGrpSpPr>
            <a:grpSpLocks/>
          </p:cNvGrpSpPr>
          <p:nvPr/>
        </p:nvGrpSpPr>
        <p:grpSpPr bwMode="auto">
          <a:xfrm>
            <a:off x="904530" y="3479381"/>
            <a:ext cx="628814" cy="762000"/>
            <a:chOff x="2895600" y="5334000"/>
            <a:chExt cx="838200" cy="762000"/>
          </a:xfrm>
        </p:grpSpPr>
        <p:grpSp>
          <p:nvGrpSpPr>
            <p:cNvPr id="36" name="Group 251"/>
            <p:cNvGrpSpPr>
              <a:grpSpLocks/>
            </p:cNvGrpSpPr>
            <p:nvPr/>
          </p:nvGrpSpPr>
          <p:grpSpPr bwMode="auto">
            <a:xfrm>
              <a:off x="3048004" y="5333980"/>
              <a:ext cx="685800" cy="762008"/>
              <a:chOff x="6248405" y="5029180"/>
              <a:chExt cx="685800" cy="762008"/>
            </a:xfrm>
          </p:grpSpPr>
          <p:grpSp>
            <p:nvGrpSpPr>
              <p:cNvPr id="37" name="Group 182"/>
              <p:cNvGrpSpPr>
                <a:grpSpLocks/>
              </p:cNvGrpSpPr>
              <p:nvPr/>
            </p:nvGrpSpPr>
            <p:grpSpPr bwMode="auto">
              <a:xfrm>
                <a:off x="6248405" y="5486389"/>
                <a:ext cx="685800" cy="304799"/>
                <a:chOff x="3024" y="2638"/>
                <a:chExt cx="774" cy="376"/>
              </a:xfrm>
            </p:grpSpPr>
            <p:sp>
              <p:nvSpPr>
                <p:cNvPr id="17720" name="Freeform 183"/>
                <p:cNvSpPr>
                  <a:spLocks/>
                </p:cNvSpPr>
                <p:nvPr/>
              </p:nvSpPr>
              <p:spPr bwMode="auto">
                <a:xfrm>
                  <a:off x="3026" y="2720"/>
                  <a:ext cx="447" cy="289"/>
                </a:xfrm>
                <a:custGeom>
                  <a:avLst/>
                  <a:gdLst>
                    <a:gd name="T0" fmla="*/ 0 w 447"/>
                    <a:gd name="T1" fmla="*/ 0 h 289"/>
                    <a:gd name="T2" fmla="*/ 0 w 447"/>
                    <a:gd name="T3" fmla="*/ 147 h 289"/>
                    <a:gd name="T4" fmla="*/ 447 w 447"/>
                    <a:gd name="T5" fmla="*/ 289 h 289"/>
                    <a:gd name="T6" fmla="*/ 447 w 447"/>
                    <a:gd name="T7" fmla="*/ 140 h 289"/>
                    <a:gd name="T8" fmla="*/ 0 w 447"/>
                    <a:gd name="T9" fmla="*/ 0 h 289"/>
                    <a:gd name="T10" fmla="*/ 0 60000 65536"/>
                    <a:gd name="T11" fmla="*/ 0 60000 65536"/>
                    <a:gd name="T12" fmla="*/ 0 60000 65536"/>
                    <a:gd name="T13" fmla="*/ 0 60000 65536"/>
                    <a:gd name="T14" fmla="*/ 0 60000 65536"/>
                    <a:gd name="T15" fmla="*/ 0 w 447"/>
                    <a:gd name="T16" fmla="*/ 0 h 289"/>
                    <a:gd name="T17" fmla="*/ 447 w 447"/>
                    <a:gd name="T18" fmla="*/ 289 h 289"/>
                  </a:gdLst>
                  <a:ahLst/>
                  <a:cxnLst>
                    <a:cxn ang="T10">
                      <a:pos x="T0" y="T1"/>
                    </a:cxn>
                    <a:cxn ang="T11">
                      <a:pos x="T2" y="T3"/>
                    </a:cxn>
                    <a:cxn ang="T12">
                      <a:pos x="T4" y="T5"/>
                    </a:cxn>
                    <a:cxn ang="T13">
                      <a:pos x="T6" y="T7"/>
                    </a:cxn>
                    <a:cxn ang="T14">
                      <a:pos x="T8" y="T9"/>
                    </a:cxn>
                  </a:cxnLst>
                  <a:rect l="T15" t="T16" r="T17" b="T18"/>
                  <a:pathLst>
                    <a:path w="447" h="289">
                      <a:moveTo>
                        <a:pt x="0" y="0"/>
                      </a:moveTo>
                      <a:lnTo>
                        <a:pt x="0" y="147"/>
                      </a:lnTo>
                      <a:lnTo>
                        <a:pt x="447" y="289"/>
                      </a:lnTo>
                      <a:lnTo>
                        <a:pt x="447" y="140"/>
                      </a:lnTo>
                      <a:lnTo>
                        <a:pt x="0" y="0"/>
                      </a:lnTo>
                      <a:close/>
                    </a:path>
                  </a:pathLst>
                </a:custGeom>
                <a:solidFill>
                  <a:srgbClr val="646C89"/>
                </a:solidFill>
                <a:ln w="9525">
                  <a:noFill/>
                  <a:round/>
                  <a:headEnd/>
                  <a:tailEnd/>
                </a:ln>
              </p:spPr>
              <p:txBody>
                <a:bodyPr/>
                <a:lstStyle/>
                <a:p>
                  <a:endParaRPr lang="zh-TW" altLang="en-US"/>
                </a:p>
              </p:txBody>
            </p:sp>
            <p:sp>
              <p:nvSpPr>
                <p:cNvPr id="17721" name="Freeform 184"/>
                <p:cNvSpPr>
                  <a:spLocks/>
                </p:cNvSpPr>
                <p:nvPr/>
              </p:nvSpPr>
              <p:spPr bwMode="auto">
                <a:xfrm>
                  <a:off x="3033" y="2737"/>
                  <a:ext cx="432" cy="258"/>
                </a:xfrm>
                <a:custGeom>
                  <a:avLst/>
                  <a:gdLst>
                    <a:gd name="T0" fmla="*/ 0 w 432"/>
                    <a:gd name="T1" fmla="*/ 0 h 258"/>
                    <a:gd name="T2" fmla="*/ 0 w 432"/>
                    <a:gd name="T3" fmla="*/ 121 h 258"/>
                    <a:gd name="T4" fmla="*/ 432 w 432"/>
                    <a:gd name="T5" fmla="*/ 258 h 258"/>
                    <a:gd name="T6" fmla="*/ 432 w 432"/>
                    <a:gd name="T7" fmla="*/ 135 h 258"/>
                    <a:gd name="T8" fmla="*/ 0 w 432"/>
                    <a:gd name="T9" fmla="*/ 0 h 258"/>
                    <a:gd name="T10" fmla="*/ 0 60000 65536"/>
                    <a:gd name="T11" fmla="*/ 0 60000 65536"/>
                    <a:gd name="T12" fmla="*/ 0 60000 65536"/>
                    <a:gd name="T13" fmla="*/ 0 60000 65536"/>
                    <a:gd name="T14" fmla="*/ 0 60000 65536"/>
                    <a:gd name="T15" fmla="*/ 0 w 432"/>
                    <a:gd name="T16" fmla="*/ 0 h 258"/>
                    <a:gd name="T17" fmla="*/ 432 w 432"/>
                    <a:gd name="T18" fmla="*/ 258 h 258"/>
                  </a:gdLst>
                  <a:ahLst/>
                  <a:cxnLst>
                    <a:cxn ang="T10">
                      <a:pos x="T0" y="T1"/>
                    </a:cxn>
                    <a:cxn ang="T11">
                      <a:pos x="T2" y="T3"/>
                    </a:cxn>
                    <a:cxn ang="T12">
                      <a:pos x="T4" y="T5"/>
                    </a:cxn>
                    <a:cxn ang="T13">
                      <a:pos x="T6" y="T7"/>
                    </a:cxn>
                    <a:cxn ang="T14">
                      <a:pos x="T8" y="T9"/>
                    </a:cxn>
                  </a:cxnLst>
                  <a:rect l="T15" t="T16" r="T17" b="T18"/>
                  <a:pathLst>
                    <a:path w="432" h="258">
                      <a:moveTo>
                        <a:pt x="0" y="0"/>
                      </a:moveTo>
                      <a:lnTo>
                        <a:pt x="0" y="121"/>
                      </a:lnTo>
                      <a:lnTo>
                        <a:pt x="432" y="258"/>
                      </a:lnTo>
                      <a:lnTo>
                        <a:pt x="432" y="135"/>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17722" name="Freeform 185"/>
                <p:cNvSpPr>
                  <a:spLocks/>
                </p:cNvSpPr>
                <p:nvPr/>
              </p:nvSpPr>
              <p:spPr bwMode="auto">
                <a:xfrm>
                  <a:off x="3473" y="2782"/>
                  <a:ext cx="321" cy="229"/>
                </a:xfrm>
                <a:custGeom>
                  <a:avLst/>
                  <a:gdLst>
                    <a:gd name="T0" fmla="*/ 0 w 321"/>
                    <a:gd name="T1" fmla="*/ 78 h 229"/>
                    <a:gd name="T2" fmla="*/ 0 w 321"/>
                    <a:gd name="T3" fmla="*/ 229 h 229"/>
                    <a:gd name="T4" fmla="*/ 321 w 321"/>
                    <a:gd name="T5" fmla="*/ 149 h 229"/>
                    <a:gd name="T6" fmla="*/ 321 w 321"/>
                    <a:gd name="T7" fmla="*/ 0 h 229"/>
                    <a:gd name="T8" fmla="*/ 0 w 321"/>
                    <a:gd name="T9" fmla="*/ 78 h 229"/>
                    <a:gd name="T10" fmla="*/ 0 60000 65536"/>
                    <a:gd name="T11" fmla="*/ 0 60000 65536"/>
                    <a:gd name="T12" fmla="*/ 0 60000 65536"/>
                    <a:gd name="T13" fmla="*/ 0 60000 65536"/>
                    <a:gd name="T14" fmla="*/ 0 60000 65536"/>
                    <a:gd name="T15" fmla="*/ 0 w 321"/>
                    <a:gd name="T16" fmla="*/ 0 h 229"/>
                    <a:gd name="T17" fmla="*/ 321 w 321"/>
                    <a:gd name="T18" fmla="*/ 229 h 229"/>
                  </a:gdLst>
                  <a:ahLst/>
                  <a:cxnLst>
                    <a:cxn ang="T10">
                      <a:pos x="T0" y="T1"/>
                    </a:cxn>
                    <a:cxn ang="T11">
                      <a:pos x="T2" y="T3"/>
                    </a:cxn>
                    <a:cxn ang="T12">
                      <a:pos x="T4" y="T5"/>
                    </a:cxn>
                    <a:cxn ang="T13">
                      <a:pos x="T6" y="T7"/>
                    </a:cxn>
                    <a:cxn ang="T14">
                      <a:pos x="T8" y="T9"/>
                    </a:cxn>
                  </a:cxnLst>
                  <a:rect l="T15" t="T16" r="T17" b="T18"/>
                  <a:pathLst>
                    <a:path w="321" h="229">
                      <a:moveTo>
                        <a:pt x="0" y="78"/>
                      </a:moveTo>
                      <a:lnTo>
                        <a:pt x="0" y="229"/>
                      </a:lnTo>
                      <a:lnTo>
                        <a:pt x="321" y="149"/>
                      </a:lnTo>
                      <a:lnTo>
                        <a:pt x="321" y="0"/>
                      </a:lnTo>
                      <a:lnTo>
                        <a:pt x="0" y="78"/>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17723" name="Freeform 186"/>
                <p:cNvSpPr>
                  <a:spLocks/>
                </p:cNvSpPr>
                <p:nvPr/>
              </p:nvSpPr>
              <p:spPr bwMode="auto">
                <a:xfrm>
                  <a:off x="3026" y="2642"/>
                  <a:ext cx="768" cy="218"/>
                </a:xfrm>
                <a:custGeom>
                  <a:avLst/>
                  <a:gdLst>
                    <a:gd name="T0" fmla="*/ 0 w 768"/>
                    <a:gd name="T1" fmla="*/ 78 h 218"/>
                    <a:gd name="T2" fmla="*/ 324 w 768"/>
                    <a:gd name="T3" fmla="*/ 0 h 218"/>
                    <a:gd name="T4" fmla="*/ 768 w 768"/>
                    <a:gd name="T5" fmla="*/ 140 h 218"/>
                    <a:gd name="T6" fmla="*/ 447 w 768"/>
                    <a:gd name="T7" fmla="*/ 218 h 218"/>
                    <a:gd name="T8" fmla="*/ 0 w 768"/>
                    <a:gd name="T9" fmla="*/ 78 h 218"/>
                    <a:gd name="T10" fmla="*/ 0 60000 65536"/>
                    <a:gd name="T11" fmla="*/ 0 60000 65536"/>
                    <a:gd name="T12" fmla="*/ 0 60000 65536"/>
                    <a:gd name="T13" fmla="*/ 0 60000 65536"/>
                    <a:gd name="T14" fmla="*/ 0 60000 65536"/>
                    <a:gd name="T15" fmla="*/ 0 w 768"/>
                    <a:gd name="T16" fmla="*/ 0 h 218"/>
                    <a:gd name="T17" fmla="*/ 768 w 768"/>
                    <a:gd name="T18" fmla="*/ 218 h 218"/>
                  </a:gdLst>
                  <a:ahLst/>
                  <a:cxnLst>
                    <a:cxn ang="T10">
                      <a:pos x="T0" y="T1"/>
                    </a:cxn>
                    <a:cxn ang="T11">
                      <a:pos x="T2" y="T3"/>
                    </a:cxn>
                    <a:cxn ang="T12">
                      <a:pos x="T4" y="T5"/>
                    </a:cxn>
                    <a:cxn ang="T13">
                      <a:pos x="T6" y="T7"/>
                    </a:cxn>
                    <a:cxn ang="T14">
                      <a:pos x="T8" y="T9"/>
                    </a:cxn>
                  </a:cxnLst>
                  <a:rect l="T15" t="T16" r="T17" b="T18"/>
                  <a:pathLst>
                    <a:path w="768" h="218">
                      <a:moveTo>
                        <a:pt x="0" y="78"/>
                      </a:moveTo>
                      <a:lnTo>
                        <a:pt x="324" y="0"/>
                      </a:lnTo>
                      <a:lnTo>
                        <a:pt x="768" y="140"/>
                      </a:lnTo>
                      <a:lnTo>
                        <a:pt x="447" y="218"/>
                      </a:lnTo>
                      <a:lnTo>
                        <a:pt x="0" y="78"/>
                      </a:lnTo>
                      <a:close/>
                    </a:path>
                  </a:pathLst>
                </a:custGeom>
                <a:gradFill rotWithShape="1">
                  <a:gsLst>
                    <a:gs pos="0">
                      <a:srgbClr val="C0C1C6"/>
                    </a:gs>
                    <a:gs pos="100000">
                      <a:srgbClr val="DFE0E5"/>
                    </a:gs>
                  </a:gsLst>
                  <a:lin ang="5400000" scaled="1"/>
                </a:gradFill>
                <a:ln w="9525">
                  <a:noFill/>
                  <a:round/>
                  <a:headEnd/>
                  <a:tailEnd/>
                </a:ln>
              </p:spPr>
              <p:txBody>
                <a:bodyPr/>
                <a:lstStyle/>
                <a:p>
                  <a:endParaRPr lang="zh-TW" altLang="en-US"/>
                </a:p>
              </p:txBody>
            </p:sp>
            <p:sp>
              <p:nvSpPr>
                <p:cNvPr id="17724" name="Freeform 187"/>
                <p:cNvSpPr>
                  <a:spLocks/>
                </p:cNvSpPr>
                <p:nvPr/>
              </p:nvSpPr>
              <p:spPr bwMode="auto">
                <a:xfrm>
                  <a:off x="3194" y="2808"/>
                  <a:ext cx="83" cy="104"/>
                </a:xfrm>
                <a:custGeom>
                  <a:avLst/>
                  <a:gdLst>
                    <a:gd name="T0" fmla="*/ 32927 w 35"/>
                    <a:gd name="T1" fmla="*/ 19318 h 44"/>
                    <a:gd name="T2" fmla="*/ 21151 w 35"/>
                    <a:gd name="T3" fmla="*/ 42047 h 44"/>
                    <a:gd name="T4" fmla="*/ 2092 w 35"/>
                    <a:gd name="T5" fmla="*/ 23532 h 44"/>
                    <a:gd name="T6" fmla="*/ 13121 w 35"/>
                    <a:gd name="T7" fmla="*/ 872 h 44"/>
                    <a:gd name="T8" fmla="*/ 32927 w 35"/>
                    <a:gd name="T9" fmla="*/ 19318 h 44"/>
                    <a:gd name="T10" fmla="*/ 0 60000 65536"/>
                    <a:gd name="T11" fmla="*/ 0 60000 65536"/>
                    <a:gd name="T12" fmla="*/ 0 60000 65536"/>
                    <a:gd name="T13" fmla="*/ 0 60000 65536"/>
                    <a:gd name="T14" fmla="*/ 0 60000 65536"/>
                    <a:gd name="T15" fmla="*/ 0 w 35"/>
                    <a:gd name="T16" fmla="*/ 0 h 44"/>
                    <a:gd name="T17" fmla="*/ 35 w 35"/>
                    <a:gd name="T18" fmla="*/ 44 h 44"/>
                  </a:gdLst>
                  <a:ahLst/>
                  <a:cxnLst>
                    <a:cxn ang="T10">
                      <a:pos x="T0" y="T1"/>
                    </a:cxn>
                    <a:cxn ang="T11">
                      <a:pos x="T2" y="T3"/>
                    </a:cxn>
                    <a:cxn ang="T12">
                      <a:pos x="T4" y="T5"/>
                    </a:cxn>
                    <a:cxn ang="T13">
                      <a:pos x="T6" y="T7"/>
                    </a:cxn>
                    <a:cxn ang="T14">
                      <a:pos x="T8" y="T9"/>
                    </a:cxn>
                  </a:cxnLst>
                  <a:rect l="T15" t="T16" r="T17" b="T18"/>
                  <a:pathLst>
                    <a:path w="35" h="44">
                      <a:moveTo>
                        <a:pt x="33" y="20"/>
                      </a:moveTo>
                      <a:cubicBezTo>
                        <a:pt x="35" y="32"/>
                        <a:pt x="30" y="42"/>
                        <a:pt x="21" y="43"/>
                      </a:cubicBezTo>
                      <a:cubicBezTo>
                        <a:pt x="13" y="44"/>
                        <a:pt x="4" y="36"/>
                        <a:pt x="2" y="24"/>
                      </a:cubicBezTo>
                      <a:cubicBezTo>
                        <a:pt x="0" y="12"/>
                        <a:pt x="5" y="2"/>
                        <a:pt x="13" y="1"/>
                      </a:cubicBezTo>
                      <a:cubicBezTo>
                        <a:pt x="22" y="0"/>
                        <a:pt x="31" y="8"/>
                        <a:pt x="33" y="20"/>
                      </a:cubicBezTo>
                      <a:close/>
                    </a:path>
                  </a:pathLst>
                </a:custGeom>
                <a:solidFill>
                  <a:srgbClr val="363B49"/>
                </a:solidFill>
                <a:ln w="9525">
                  <a:noFill/>
                  <a:round/>
                  <a:headEnd/>
                  <a:tailEnd/>
                </a:ln>
              </p:spPr>
              <p:txBody>
                <a:bodyPr/>
                <a:lstStyle/>
                <a:p>
                  <a:endParaRPr lang="zh-TW" altLang="en-US"/>
                </a:p>
              </p:txBody>
            </p:sp>
            <p:sp>
              <p:nvSpPr>
                <p:cNvPr id="17725" name="Freeform 188"/>
                <p:cNvSpPr>
                  <a:spLocks/>
                </p:cNvSpPr>
                <p:nvPr/>
              </p:nvSpPr>
              <p:spPr bwMode="auto">
                <a:xfrm>
                  <a:off x="3203" y="2820"/>
                  <a:ext cx="64" cy="80"/>
                </a:xfrm>
                <a:custGeom>
                  <a:avLst/>
                  <a:gdLst>
                    <a:gd name="T0" fmla="*/ 24839 w 27"/>
                    <a:gd name="T1" fmla="*/ 13913 h 34"/>
                    <a:gd name="T2" fmla="*/ 15941 w 27"/>
                    <a:gd name="T3" fmla="*/ 31235 h 34"/>
                    <a:gd name="T4" fmla="*/ 877 w 27"/>
                    <a:gd name="T5" fmla="*/ 17965 h 34"/>
                    <a:gd name="T6" fmla="*/ 10107 w 27"/>
                    <a:gd name="T7" fmla="*/ 859 h 34"/>
                    <a:gd name="T8" fmla="*/ 24839 w 27"/>
                    <a:gd name="T9" fmla="*/ 13913 h 34"/>
                    <a:gd name="T10" fmla="*/ 0 60000 65536"/>
                    <a:gd name="T11" fmla="*/ 0 60000 65536"/>
                    <a:gd name="T12" fmla="*/ 0 60000 65536"/>
                    <a:gd name="T13" fmla="*/ 0 60000 65536"/>
                    <a:gd name="T14" fmla="*/ 0 60000 65536"/>
                    <a:gd name="T15" fmla="*/ 0 w 27"/>
                    <a:gd name="T16" fmla="*/ 0 h 34"/>
                    <a:gd name="T17" fmla="*/ 27 w 27"/>
                    <a:gd name="T18" fmla="*/ 34 h 34"/>
                  </a:gdLst>
                  <a:ahLst/>
                  <a:cxnLst>
                    <a:cxn ang="T10">
                      <a:pos x="T0" y="T1"/>
                    </a:cxn>
                    <a:cxn ang="T11">
                      <a:pos x="T2" y="T3"/>
                    </a:cxn>
                    <a:cxn ang="T12">
                      <a:pos x="T4" y="T5"/>
                    </a:cxn>
                    <a:cxn ang="T13">
                      <a:pos x="T6" y="T7"/>
                    </a:cxn>
                    <a:cxn ang="T14">
                      <a:pos x="T8" y="T9"/>
                    </a:cxn>
                  </a:cxnLst>
                  <a:rect l="T15" t="T16" r="T17" b="T18"/>
                  <a:pathLst>
                    <a:path w="27" h="34">
                      <a:moveTo>
                        <a:pt x="25" y="15"/>
                      </a:moveTo>
                      <a:cubicBezTo>
                        <a:pt x="27" y="25"/>
                        <a:pt x="23" y="33"/>
                        <a:pt x="16" y="33"/>
                      </a:cubicBezTo>
                      <a:cubicBezTo>
                        <a:pt x="10" y="34"/>
                        <a:pt x="3" y="28"/>
                        <a:pt x="1" y="19"/>
                      </a:cubicBezTo>
                      <a:cubicBezTo>
                        <a:pt x="0" y="10"/>
                        <a:pt x="4" y="2"/>
                        <a:pt x="10" y="1"/>
                      </a:cubicBezTo>
                      <a:cubicBezTo>
                        <a:pt x="17" y="0"/>
                        <a:pt x="24" y="6"/>
                        <a:pt x="25" y="15"/>
                      </a:cubicBezTo>
                      <a:close/>
                    </a:path>
                  </a:pathLst>
                </a:custGeom>
                <a:solidFill>
                  <a:srgbClr val="DFE0E5"/>
                </a:solidFill>
                <a:ln w="9525">
                  <a:noFill/>
                  <a:round/>
                  <a:headEnd/>
                  <a:tailEnd/>
                </a:ln>
              </p:spPr>
              <p:txBody>
                <a:bodyPr/>
                <a:lstStyle/>
                <a:p>
                  <a:endParaRPr lang="zh-TW" altLang="en-US"/>
                </a:p>
              </p:txBody>
            </p:sp>
            <p:sp>
              <p:nvSpPr>
                <p:cNvPr id="17726" name="Freeform 189"/>
                <p:cNvSpPr>
                  <a:spLocks/>
                </p:cNvSpPr>
                <p:nvPr/>
              </p:nvSpPr>
              <p:spPr bwMode="auto">
                <a:xfrm>
                  <a:off x="3206" y="2855"/>
                  <a:ext cx="61" cy="48"/>
                </a:xfrm>
                <a:custGeom>
                  <a:avLst/>
                  <a:gdLst>
                    <a:gd name="T0" fmla="*/ 13641 w 26"/>
                    <a:gd name="T1" fmla="*/ 19670 h 20"/>
                    <a:gd name="T2" fmla="*/ 0 w 26"/>
                    <a:gd name="T3" fmla="*/ 4620 h 20"/>
                    <a:gd name="T4" fmla="*/ 854 w 26"/>
                    <a:gd name="T5" fmla="*/ 4620 h 20"/>
                    <a:gd name="T6" fmla="*/ 14851 w 26"/>
                    <a:gd name="T7" fmla="*/ 21041 h 20"/>
                    <a:gd name="T8" fmla="*/ 21815 w 26"/>
                    <a:gd name="T9" fmla="*/ 967 h 20"/>
                    <a:gd name="T10" fmla="*/ 21815 w 26"/>
                    <a:gd name="T11" fmla="*/ 0 h 20"/>
                    <a:gd name="T12" fmla="*/ 13641 w 26"/>
                    <a:gd name="T13" fmla="*/ 19670 h 20"/>
                    <a:gd name="T14" fmla="*/ 0 60000 65536"/>
                    <a:gd name="T15" fmla="*/ 0 60000 65536"/>
                    <a:gd name="T16" fmla="*/ 0 60000 65536"/>
                    <a:gd name="T17" fmla="*/ 0 60000 65536"/>
                    <a:gd name="T18" fmla="*/ 0 60000 65536"/>
                    <a:gd name="T19" fmla="*/ 0 60000 65536"/>
                    <a:gd name="T20" fmla="*/ 0 60000 65536"/>
                    <a:gd name="T21" fmla="*/ 0 w 26"/>
                    <a:gd name="T22" fmla="*/ 0 h 20"/>
                    <a:gd name="T23" fmla="*/ 26 w 26"/>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0">
                      <a:moveTo>
                        <a:pt x="15" y="18"/>
                      </a:moveTo>
                      <a:cubicBezTo>
                        <a:pt x="9" y="19"/>
                        <a:pt x="2" y="12"/>
                        <a:pt x="0" y="4"/>
                      </a:cubicBezTo>
                      <a:cubicBezTo>
                        <a:pt x="0" y="4"/>
                        <a:pt x="0" y="4"/>
                        <a:pt x="1" y="4"/>
                      </a:cubicBezTo>
                      <a:cubicBezTo>
                        <a:pt x="2" y="13"/>
                        <a:pt x="9" y="20"/>
                        <a:pt x="16" y="19"/>
                      </a:cubicBezTo>
                      <a:cubicBezTo>
                        <a:pt x="22" y="18"/>
                        <a:pt x="26" y="10"/>
                        <a:pt x="24" y="1"/>
                      </a:cubicBezTo>
                      <a:cubicBezTo>
                        <a:pt x="24" y="1"/>
                        <a:pt x="24" y="1"/>
                        <a:pt x="24" y="0"/>
                      </a:cubicBezTo>
                      <a:cubicBezTo>
                        <a:pt x="26" y="9"/>
                        <a:pt x="22" y="17"/>
                        <a:pt x="15" y="18"/>
                      </a:cubicBezTo>
                      <a:close/>
                    </a:path>
                  </a:pathLst>
                </a:custGeom>
                <a:solidFill>
                  <a:srgbClr val="A6ACBE"/>
                </a:solidFill>
                <a:ln w="9525">
                  <a:noFill/>
                  <a:round/>
                  <a:headEnd/>
                  <a:tailEnd/>
                </a:ln>
              </p:spPr>
              <p:txBody>
                <a:bodyPr/>
                <a:lstStyle/>
                <a:p>
                  <a:endParaRPr lang="zh-TW" altLang="en-US"/>
                </a:p>
              </p:txBody>
            </p:sp>
            <p:sp>
              <p:nvSpPr>
                <p:cNvPr id="17727" name="Freeform 190"/>
                <p:cNvSpPr>
                  <a:spLocks/>
                </p:cNvSpPr>
                <p:nvPr/>
              </p:nvSpPr>
              <p:spPr bwMode="auto">
                <a:xfrm>
                  <a:off x="3203" y="2817"/>
                  <a:ext cx="59" cy="48"/>
                </a:xfrm>
                <a:custGeom>
                  <a:avLst/>
                  <a:gdLst>
                    <a:gd name="T0" fmla="*/ 9898 w 25"/>
                    <a:gd name="T1" fmla="*/ 2321 h 20"/>
                    <a:gd name="T2" fmla="*/ 24015 w 25"/>
                    <a:gd name="T3" fmla="*/ 17350 h 20"/>
                    <a:gd name="T4" fmla="*/ 24015 w 25"/>
                    <a:gd name="T5" fmla="*/ 17350 h 20"/>
                    <a:gd name="T6" fmla="*/ 9898 w 25"/>
                    <a:gd name="T7" fmla="*/ 967 h 20"/>
                    <a:gd name="T8" fmla="*/ 868 w 25"/>
                    <a:gd name="T9" fmla="*/ 21041 h 20"/>
                    <a:gd name="T10" fmla="*/ 868 w 25"/>
                    <a:gd name="T11" fmla="*/ 21970 h 20"/>
                    <a:gd name="T12" fmla="*/ 9898 w 25"/>
                    <a:gd name="T13" fmla="*/ 2321 h 20"/>
                    <a:gd name="T14" fmla="*/ 0 60000 65536"/>
                    <a:gd name="T15" fmla="*/ 0 60000 65536"/>
                    <a:gd name="T16" fmla="*/ 0 60000 65536"/>
                    <a:gd name="T17" fmla="*/ 0 60000 65536"/>
                    <a:gd name="T18" fmla="*/ 0 60000 65536"/>
                    <a:gd name="T19" fmla="*/ 0 60000 65536"/>
                    <a:gd name="T20" fmla="*/ 0 60000 65536"/>
                    <a:gd name="T21" fmla="*/ 0 w 25"/>
                    <a:gd name="T22" fmla="*/ 0 h 20"/>
                    <a:gd name="T23" fmla="*/ 25 w 25"/>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20">
                      <a:moveTo>
                        <a:pt x="10" y="2"/>
                      </a:moveTo>
                      <a:cubicBezTo>
                        <a:pt x="17" y="2"/>
                        <a:pt x="23" y="8"/>
                        <a:pt x="25" y="16"/>
                      </a:cubicBezTo>
                      <a:cubicBezTo>
                        <a:pt x="25" y="16"/>
                        <a:pt x="25" y="16"/>
                        <a:pt x="25" y="16"/>
                      </a:cubicBezTo>
                      <a:cubicBezTo>
                        <a:pt x="23" y="7"/>
                        <a:pt x="17" y="0"/>
                        <a:pt x="10" y="1"/>
                      </a:cubicBezTo>
                      <a:cubicBezTo>
                        <a:pt x="4" y="2"/>
                        <a:pt x="0" y="10"/>
                        <a:pt x="1" y="19"/>
                      </a:cubicBezTo>
                      <a:cubicBezTo>
                        <a:pt x="1" y="19"/>
                        <a:pt x="1" y="19"/>
                        <a:pt x="1" y="20"/>
                      </a:cubicBezTo>
                      <a:cubicBezTo>
                        <a:pt x="0" y="11"/>
                        <a:pt x="4" y="3"/>
                        <a:pt x="10" y="2"/>
                      </a:cubicBezTo>
                      <a:close/>
                    </a:path>
                  </a:pathLst>
                </a:custGeom>
                <a:solidFill>
                  <a:srgbClr val="A6ACBE"/>
                </a:solidFill>
                <a:ln w="9525">
                  <a:noFill/>
                  <a:round/>
                  <a:headEnd/>
                  <a:tailEnd/>
                </a:ln>
              </p:spPr>
              <p:txBody>
                <a:bodyPr/>
                <a:lstStyle/>
                <a:p>
                  <a:endParaRPr lang="zh-TW" altLang="en-US"/>
                </a:p>
              </p:txBody>
            </p:sp>
            <p:sp>
              <p:nvSpPr>
                <p:cNvPr id="17728" name="Freeform 191"/>
                <p:cNvSpPr>
                  <a:spLocks/>
                </p:cNvSpPr>
                <p:nvPr/>
              </p:nvSpPr>
              <p:spPr bwMode="auto">
                <a:xfrm>
                  <a:off x="3218" y="2836"/>
                  <a:ext cx="35" cy="48"/>
                </a:xfrm>
                <a:custGeom>
                  <a:avLst/>
                  <a:gdLst>
                    <a:gd name="T0" fmla="*/ 12451 w 15"/>
                    <a:gd name="T1" fmla="*/ 10121 h 20"/>
                    <a:gd name="T2" fmla="*/ 7889 w 15"/>
                    <a:gd name="T3" fmla="*/ 21041 h 20"/>
                    <a:gd name="T4" fmla="*/ 0 w 15"/>
                    <a:gd name="T5" fmla="*/ 11878 h 20"/>
                    <a:gd name="T6" fmla="*/ 5336 w 15"/>
                    <a:gd name="T7" fmla="*/ 967 h 20"/>
                    <a:gd name="T8" fmla="*/ 12451 w 15"/>
                    <a:gd name="T9" fmla="*/ 10121 h 20"/>
                    <a:gd name="T10" fmla="*/ 0 60000 65536"/>
                    <a:gd name="T11" fmla="*/ 0 60000 65536"/>
                    <a:gd name="T12" fmla="*/ 0 60000 65536"/>
                    <a:gd name="T13" fmla="*/ 0 60000 65536"/>
                    <a:gd name="T14" fmla="*/ 0 60000 65536"/>
                    <a:gd name="T15" fmla="*/ 0 w 15"/>
                    <a:gd name="T16" fmla="*/ 0 h 20"/>
                    <a:gd name="T17" fmla="*/ 15 w 15"/>
                    <a:gd name="T18" fmla="*/ 20 h 20"/>
                  </a:gdLst>
                  <a:ahLst/>
                  <a:cxnLst>
                    <a:cxn ang="T10">
                      <a:pos x="T0" y="T1"/>
                    </a:cxn>
                    <a:cxn ang="T11">
                      <a:pos x="T2" y="T3"/>
                    </a:cxn>
                    <a:cxn ang="T12">
                      <a:pos x="T4" y="T5"/>
                    </a:cxn>
                    <a:cxn ang="T13">
                      <a:pos x="T6" y="T7"/>
                    </a:cxn>
                    <a:cxn ang="T14">
                      <a:pos x="T8" y="T9"/>
                    </a:cxn>
                  </a:cxnLst>
                  <a:rect l="T15" t="T16" r="T17" b="T18"/>
                  <a:pathLst>
                    <a:path w="15" h="20">
                      <a:moveTo>
                        <a:pt x="14" y="9"/>
                      </a:moveTo>
                      <a:cubicBezTo>
                        <a:pt x="15" y="14"/>
                        <a:pt x="13" y="19"/>
                        <a:pt x="9" y="19"/>
                      </a:cubicBezTo>
                      <a:cubicBezTo>
                        <a:pt x="5" y="20"/>
                        <a:pt x="1" y="16"/>
                        <a:pt x="0" y="11"/>
                      </a:cubicBezTo>
                      <a:cubicBezTo>
                        <a:pt x="0" y="6"/>
                        <a:pt x="2" y="1"/>
                        <a:pt x="6" y="1"/>
                      </a:cubicBezTo>
                      <a:cubicBezTo>
                        <a:pt x="9" y="0"/>
                        <a:pt x="13" y="4"/>
                        <a:pt x="14" y="9"/>
                      </a:cubicBezTo>
                      <a:close/>
                    </a:path>
                  </a:pathLst>
                </a:custGeom>
                <a:solidFill>
                  <a:srgbClr val="A0CC3A"/>
                </a:solidFill>
                <a:ln w="9525">
                  <a:noFill/>
                  <a:round/>
                  <a:headEnd/>
                  <a:tailEnd/>
                </a:ln>
              </p:spPr>
              <p:txBody>
                <a:bodyPr/>
                <a:lstStyle/>
                <a:p>
                  <a:endParaRPr lang="zh-TW" altLang="en-US"/>
                </a:p>
              </p:txBody>
            </p:sp>
            <p:sp>
              <p:nvSpPr>
                <p:cNvPr id="17729" name="Freeform 192"/>
                <p:cNvSpPr>
                  <a:spLocks noEditPoints="1"/>
                </p:cNvSpPr>
                <p:nvPr/>
              </p:nvSpPr>
              <p:spPr bwMode="auto">
                <a:xfrm>
                  <a:off x="3215" y="2834"/>
                  <a:ext cx="40" cy="52"/>
                </a:xfrm>
                <a:custGeom>
                  <a:avLst/>
                  <a:gdLst>
                    <a:gd name="T0" fmla="*/ 13275 w 17"/>
                    <a:gd name="T1" fmla="*/ 9956 h 22"/>
                    <a:gd name="T2" fmla="*/ 12412 w 17"/>
                    <a:gd name="T3" fmla="*/ 17789 h 22"/>
                    <a:gd name="T4" fmla="*/ 9534 w 17"/>
                    <a:gd name="T5" fmla="*/ 18514 h 22"/>
                    <a:gd name="T6" fmla="*/ 2021 w 17"/>
                    <a:gd name="T7" fmla="*/ 11513 h 22"/>
                    <a:gd name="T8" fmla="*/ 3532 w 17"/>
                    <a:gd name="T9" fmla="*/ 4871 h 22"/>
                    <a:gd name="T10" fmla="*/ 6412 w 17"/>
                    <a:gd name="T11" fmla="*/ 2971 h 22"/>
                    <a:gd name="T12" fmla="*/ 13275 w 17"/>
                    <a:gd name="T13" fmla="*/ 9956 h 22"/>
                    <a:gd name="T14" fmla="*/ 5642 w 17"/>
                    <a:gd name="T15" fmla="*/ 872 h 22"/>
                    <a:gd name="T16" fmla="*/ 2021 w 17"/>
                    <a:gd name="T17" fmla="*/ 2971 h 22"/>
                    <a:gd name="T18" fmla="*/ 0 w 17"/>
                    <a:gd name="T19" fmla="*/ 11513 h 22"/>
                    <a:gd name="T20" fmla="*/ 9534 w 17"/>
                    <a:gd name="T21" fmla="*/ 20575 h 22"/>
                    <a:gd name="T22" fmla="*/ 13913 w 17"/>
                    <a:gd name="T23" fmla="*/ 18514 h 22"/>
                    <a:gd name="T24" fmla="*/ 15087 w 17"/>
                    <a:gd name="T25" fmla="*/ 9956 h 22"/>
                    <a:gd name="T26" fmla="*/ 5642 w 17"/>
                    <a:gd name="T27" fmla="*/ 872 h 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22"/>
                    <a:gd name="T44" fmla="*/ 17 w 17"/>
                    <a:gd name="T45" fmla="*/ 22 h 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22">
                      <a:moveTo>
                        <a:pt x="14" y="10"/>
                      </a:moveTo>
                      <a:cubicBezTo>
                        <a:pt x="15" y="13"/>
                        <a:pt x="14" y="16"/>
                        <a:pt x="13" y="18"/>
                      </a:cubicBezTo>
                      <a:cubicBezTo>
                        <a:pt x="12" y="19"/>
                        <a:pt x="11" y="19"/>
                        <a:pt x="10" y="19"/>
                      </a:cubicBezTo>
                      <a:cubicBezTo>
                        <a:pt x="7" y="20"/>
                        <a:pt x="3" y="16"/>
                        <a:pt x="2" y="12"/>
                      </a:cubicBezTo>
                      <a:cubicBezTo>
                        <a:pt x="2" y="9"/>
                        <a:pt x="2" y="6"/>
                        <a:pt x="4" y="5"/>
                      </a:cubicBezTo>
                      <a:cubicBezTo>
                        <a:pt x="4" y="3"/>
                        <a:pt x="6" y="3"/>
                        <a:pt x="7" y="3"/>
                      </a:cubicBezTo>
                      <a:cubicBezTo>
                        <a:pt x="10" y="2"/>
                        <a:pt x="13" y="6"/>
                        <a:pt x="14" y="10"/>
                      </a:cubicBezTo>
                      <a:close/>
                      <a:moveTo>
                        <a:pt x="6" y="1"/>
                      </a:moveTo>
                      <a:cubicBezTo>
                        <a:pt x="5" y="1"/>
                        <a:pt x="3" y="2"/>
                        <a:pt x="2" y="3"/>
                      </a:cubicBezTo>
                      <a:cubicBezTo>
                        <a:pt x="0" y="6"/>
                        <a:pt x="0" y="9"/>
                        <a:pt x="0" y="12"/>
                      </a:cubicBezTo>
                      <a:cubicBezTo>
                        <a:pt x="2" y="18"/>
                        <a:pt x="6" y="22"/>
                        <a:pt x="10" y="21"/>
                      </a:cubicBezTo>
                      <a:cubicBezTo>
                        <a:pt x="12" y="21"/>
                        <a:pt x="13" y="20"/>
                        <a:pt x="15" y="19"/>
                      </a:cubicBezTo>
                      <a:cubicBezTo>
                        <a:pt x="16" y="16"/>
                        <a:pt x="17" y="13"/>
                        <a:pt x="16" y="10"/>
                      </a:cubicBezTo>
                      <a:cubicBezTo>
                        <a:pt x="15" y="4"/>
                        <a:pt x="11" y="0"/>
                        <a:pt x="6" y="1"/>
                      </a:cubicBezTo>
                      <a:close/>
                    </a:path>
                  </a:pathLst>
                </a:custGeom>
                <a:solidFill>
                  <a:srgbClr val="646C89"/>
                </a:solidFill>
                <a:ln w="9525">
                  <a:noFill/>
                  <a:round/>
                  <a:headEnd/>
                  <a:tailEnd/>
                </a:ln>
              </p:spPr>
              <p:txBody>
                <a:bodyPr/>
                <a:lstStyle/>
                <a:p>
                  <a:endParaRPr lang="zh-TW" altLang="en-US"/>
                </a:p>
              </p:txBody>
            </p:sp>
            <p:sp>
              <p:nvSpPr>
                <p:cNvPr id="17730" name="Freeform 193"/>
                <p:cNvSpPr>
                  <a:spLocks/>
                </p:cNvSpPr>
                <p:nvPr/>
              </p:nvSpPr>
              <p:spPr bwMode="auto">
                <a:xfrm>
                  <a:off x="3062" y="2798"/>
                  <a:ext cx="16" cy="24"/>
                </a:xfrm>
                <a:custGeom>
                  <a:avLst/>
                  <a:gdLst>
                    <a:gd name="T0" fmla="*/ 5291 w 7"/>
                    <a:gd name="T1" fmla="*/ 5570 h 10"/>
                    <a:gd name="T2" fmla="*/ 2999 w 7"/>
                    <a:gd name="T3" fmla="*/ 11088 h 10"/>
                    <a:gd name="T4" fmla="*/ 0 w 7"/>
                    <a:gd name="T5" fmla="*/ 5570 h 10"/>
                    <a:gd name="T6" fmla="*/ 2315 w 7"/>
                    <a:gd name="T7" fmla="*/ 0 h 10"/>
                    <a:gd name="T8" fmla="*/ 5291 w 7"/>
                    <a:gd name="T9" fmla="*/ 5570 h 10"/>
                    <a:gd name="T10" fmla="*/ 0 60000 65536"/>
                    <a:gd name="T11" fmla="*/ 0 60000 65536"/>
                    <a:gd name="T12" fmla="*/ 0 60000 65536"/>
                    <a:gd name="T13" fmla="*/ 0 60000 65536"/>
                    <a:gd name="T14" fmla="*/ 0 60000 65536"/>
                    <a:gd name="T15" fmla="*/ 0 w 7"/>
                    <a:gd name="T16" fmla="*/ 0 h 10"/>
                    <a:gd name="T17" fmla="*/ 7 w 7"/>
                    <a:gd name="T18" fmla="*/ 10 h 10"/>
                  </a:gdLst>
                  <a:ahLst/>
                  <a:cxnLst>
                    <a:cxn ang="T10">
                      <a:pos x="T0" y="T1"/>
                    </a:cxn>
                    <a:cxn ang="T11">
                      <a:pos x="T2" y="T3"/>
                    </a:cxn>
                    <a:cxn ang="T12">
                      <a:pos x="T4" y="T5"/>
                    </a:cxn>
                    <a:cxn ang="T13">
                      <a:pos x="T6" y="T7"/>
                    </a:cxn>
                    <a:cxn ang="T14">
                      <a:pos x="T8" y="T9"/>
                    </a:cxn>
                  </a:cxnLst>
                  <a:rect l="T15" t="T16" r="T17" b="T18"/>
                  <a:pathLst>
                    <a:path w="7" h="10">
                      <a:moveTo>
                        <a:pt x="7" y="5"/>
                      </a:moveTo>
                      <a:cubicBezTo>
                        <a:pt x="7" y="7"/>
                        <a:pt x="6" y="9"/>
                        <a:pt x="4" y="10"/>
                      </a:cubicBezTo>
                      <a:cubicBezTo>
                        <a:pt x="2" y="10"/>
                        <a:pt x="1" y="8"/>
                        <a:pt x="0" y="5"/>
                      </a:cubicBezTo>
                      <a:cubicBezTo>
                        <a:pt x="0" y="3"/>
                        <a:pt x="1" y="1"/>
                        <a:pt x="3" y="0"/>
                      </a:cubicBezTo>
                      <a:cubicBezTo>
                        <a:pt x="4" y="0"/>
                        <a:pt x="6" y="2"/>
                        <a:pt x="7" y="5"/>
                      </a:cubicBezTo>
                      <a:close/>
                    </a:path>
                  </a:pathLst>
                </a:custGeom>
                <a:solidFill>
                  <a:srgbClr val="A0CC3A"/>
                </a:solidFill>
                <a:ln w="9525">
                  <a:noFill/>
                  <a:round/>
                  <a:headEnd/>
                  <a:tailEnd/>
                </a:ln>
              </p:spPr>
              <p:txBody>
                <a:bodyPr/>
                <a:lstStyle/>
                <a:p>
                  <a:endParaRPr lang="zh-TW" altLang="en-US"/>
                </a:p>
              </p:txBody>
            </p:sp>
            <p:sp>
              <p:nvSpPr>
                <p:cNvPr id="17731" name="Freeform 194"/>
                <p:cNvSpPr>
                  <a:spLocks noEditPoints="1"/>
                </p:cNvSpPr>
                <p:nvPr/>
              </p:nvSpPr>
              <p:spPr bwMode="auto">
                <a:xfrm>
                  <a:off x="3059" y="2796"/>
                  <a:ext cx="22" cy="29"/>
                </a:xfrm>
                <a:custGeom>
                  <a:avLst/>
                  <a:gdLst>
                    <a:gd name="T0" fmla="*/ 8998 w 9"/>
                    <a:gd name="T1" fmla="*/ 7153 h 12"/>
                    <a:gd name="T2" fmla="*/ 7856 w 9"/>
                    <a:gd name="T3" fmla="*/ 10542 h 12"/>
                    <a:gd name="T4" fmla="*/ 6209 w 9"/>
                    <a:gd name="T5" fmla="*/ 11528 h 12"/>
                    <a:gd name="T6" fmla="*/ 2540 w 9"/>
                    <a:gd name="T7" fmla="*/ 7153 h 12"/>
                    <a:gd name="T8" fmla="*/ 3681 w 9"/>
                    <a:gd name="T9" fmla="*/ 3376 h 12"/>
                    <a:gd name="T10" fmla="*/ 5138 w 9"/>
                    <a:gd name="T11" fmla="*/ 2383 h 12"/>
                    <a:gd name="T12" fmla="*/ 8998 w 9"/>
                    <a:gd name="T13" fmla="*/ 7153 h 12"/>
                    <a:gd name="T14" fmla="*/ 3681 w 9"/>
                    <a:gd name="T15" fmla="*/ 0 h 12"/>
                    <a:gd name="T16" fmla="*/ 1039 w 9"/>
                    <a:gd name="T17" fmla="*/ 2383 h 12"/>
                    <a:gd name="T18" fmla="*/ 0 w 9"/>
                    <a:gd name="T19" fmla="*/ 8159 h 12"/>
                    <a:gd name="T20" fmla="*/ 6209 w 9"/>
                    <a:gd name="T21" fmla="*/ 13918 h 12"/>
                    <a:gd name="T22" fmla="*/ 10457 w 9"/>
                    <a:gd name="T23" fmla="*/ 11528 h 12"/>
                    <a:gd name="T24" fmla="*/ 11538 w 9"/>
                    <a:gd name="T25" fmla="*/ 5759 h 12"/>
                    <a:gd name="T26" fmla="*/ 3681 w 9"/>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2"/>
                    <a:gd name="T44" fmla="*/ 9 w 9"/>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2">
                      <a:moveTo>
                        <a:pt x="7" y="6"/>
                      </a:moveTo>
                      <a:cubicBezTo>
                        <a:pt x="7" y="7"/>
                        <a:pt x="7" y="8"/>
                        <a:pt x="6" y="9"/>
                      </a:cubicBezTo>
                      <a:cubicBezTo>
                        <a:pt x="6" y="9"/>
                        <a:pt x="6" y="10"/>
                        <a:pt x="5" y="10"/>
                      </a:cubicBezTo>
                      <a:cubicBezTo>
                        <a:pt x="4" y="10"/>
                        <a:pt x="2" y="8"/>
                        <a:pt x="2" y="6"/>
                      </a:cubicBezTo>
                      <a:cubicBezTo>
                        <a:pt x="2" y="5"/>
                        <a:pt x="2" y="4"/>
                        <a:pt x="3" y="3"/>
                      </a:cubicBezTo>
                      <a:cubicBezTo>
                        <a:pt x="3" y="3"/>
                        <a:pt x="3" y="2"/>
                        <a:pt x="4" y="2"/>
                      </a:cubicBezTo>
                      <a:cubicBezTo>
                        <a:pt x="5" y="2"/>
                        <a:pt x="6" y="4"/>
                        <a:pt x="7" y="6"/>
                      </a:cubicBezTo>
                      <a:close/>
                      <a:moveTo>
                        <a:pt x="3" y="0"/>
                      </a:moveTo>
                      <a:cubicBezTo>
                        <a:pt x="2" y="0"/>
                        <a:pt x="2" y="1"/>
                        <a:pt x="1" y="2"/>
                      </a:cubicBezTo>
                      <a:cubicBezTo>
                        <a:pt x="0" y="3"/>
                        <a:pt x="0" y="5"/>
                        <a:pt x="0" y="7"/>
                      </a:cubicBezTo>
                      <a:cubicBezTo>
                        <a:pt x="1" y="10"/>
                        <a:pt x="3" y="12"/>
                        <a:pt x="5" y="12"/>
                      </a:cubicBezTo>
                      <a:cubicBezTo>
                        <a:pt x="6" y="12"/>
                        <a:pt x="7" y="11"/>
                        <a:pt x="8" y="10"/>
                      </a:cubicBezTo>
                      <a:cubicBezTo>
                        <a:pt x="9" y="9"/>
                        <a:pt x="9" y="7"/>
                        <a:pt x="9" y="5"/>
                      </a:cubicBezTo>
                      <a:cubicBezTo>
                        <a:pt x="8" y="2"/>
                        <a:pt x="6" y="0"/>
                        <a:pt x="3" y="0"/>
                      </a:cubicBezTo>
                      <a:close/>
                    </a:path>
                  </a:pathLst>
                </a:custGeom>
                <a:solidFill>
                  <a:srgbClr val="646C89"/>
                </a:solidFill>
                <a:ln w="9525">
                  <a:noFill/>
                  <a:round/>
                  <a:headEnd/>
                  <a:tailEnd/>
                </a:ln>
              </p:spPr>
              <p:txBody>
                <a:bodyPr/>
                <a:lstStyle/>
                <a:p>
                  <a:endParaRPr lang="zh-TW" altLang="en-US"/>
                </a:p>
              </p:txBody>
            </p:sp>
            <p:sp>
              <p:nvSpPr>
                <p:cNvPr id="17732" name="Freeform 195"/>
                <p:cNvSpPr>
                  <a:spLocks/>
                </p:cNvSpPr>
                <p:nvPr/>
              </p:nvSpPr>
              <p:spPr bwMode="auto">
                <a:xfrm>
                  <a:off x="3092" y="2808"/>
                  <a:ext cx="19" cy="24"/>
                </a:xfrm>
                <a:custGeom>
                  <a:avLst/>
                  <a:gdLst>
                    <a:gd name="T0" fmla="*/ 8077 w 8"/>
                    <a:gd name="T1" fmla="*/ 5570 h 10"/>
                    <a:gd name="T2" fmla="*/ 4997 w 8"/>
                    <a:gd name="T3" fmla="*/ 11088 h 10"/>
                    <a:gd name="T4" fmla="*/ 886 w 8"/>
                    <a:gd name="T5" fmla="*/ 6538 h 10"/>
                    <a:gd name="T6" fmla="*/ 3028 w 8"/>
                    <a:gd name="T7" fmla="*/ 0 h 10"/>
                    <a:gd name="T8" fmla="*/ 8077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5"/>
                      </a:moveTo>
                      <a:cubicBezTo>
                        <a:pt x="8" y="7"/>
                        <a:pt x="7" y="10"/>
                        <a:pt x="5" y="10"/>
                      </a:cubicBezTo>
                      <a:cubicBezTo>
                        <a:pt x="3" y="10"/>
                        <a:pt x="1" y="8"/>
                        <a:pt x="1" y="6"/>
                      </a:cubicBezTo>
                      <a:cubicBezTo>
                        <a:pt x="0" y="3"/>
                        <a:pt x="1" y="1"/>
                        <a:pt x="3" y="0"/>
                      </a:cubicBezTo>
                      <a:cubicBezTo>
                        <a:pt x="5" y="0"/>
                        <a:pt x="7" y="2"/>
                        <a:pt x="8" y="5"/>
                      </a:cubicBezTo>
                      <a:close/>
                    </a:path>
                  </a:pathLst>
                </a:custGeom>
                <a:solidFill>
                  <a:srgbClr val="A0CC3A"/>
                </a:solidFill>
                <a:ln w="9525">
                  <a:noFill/>
                  <a:round/>
                  <a:headEnd/>
                  <a:tailEnd/>
                </a:ln>
              </p:spPr>
              <p:txBody>
                <a:bodyPr/>
                <a:lstStyle/>
                <a:p>
                  <a:endParaRPr lang="zh-TW" altLang="en-US"/>
                </a:p>
              </p:txBody>
            </p:sp>
            <p:sp>
              <p:nvSpPr>
                <p:cNvPr id="17733" name="Freeform 196"/>
                <p:cNvSpPr>
                  <a:spLocks noEditPoints="1"/>
                </p:cNvSpPr>
                <p:nvPr/>
              </p:nvSpPr>
              <p:spPr bwMode="auto">
                <a:xfrm>
                  <a:off x="3090" y="2806"/>
                  <a:ext cx="24" cy="28"/>
                </a:xfrm>
                <a:custGeom>
                  <a:avLst/>
                  <a:gdLst>
                    <a:gd name="T0" fmla="*/ 8767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8767 w 10"/>
                    <a:gd name="T13" fmla="*/ 5336 h 12"/>
                    <a:gd name="T14" fmla="*/ 4620 w 10"/>
                    <a:gd name="T15" fmla="*/ 828 h 12"/>
                    <a:gd name="T16" fmla="*/ 2321 w 10"/>
                    <a:gd name="T17" fmla="*/ 1932 h 12"/>
                    <a:gd name="T18" fmla="*/ 967 w 10"/>
                    <a:gd name="T19" fmla="*/ 5957 h 12"/>
                    <a:gd name="T20" fmla="*/ 6538 w 10"/>
                    <a:gd name="T21" fmla="*/ 10519 h 12"/>
                    <a:gd name="T22" fmla="*/ 10121 w 10"/>
                    <a:gd name="T23" fmla="*/ 8717 h 12"/>
                    <a:gd name="T24" fmla="*/ 11088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8" y="6"/>
                      </a:moveTo>
                      <a:cubicBezTo>
                        <a:pt x="8" y="7"/>
                        <a:pt x="8" y="8"/>
                        <a:pt x="7" y="9"/>
                      </a:cubicBezTo>
                      <a:cubicBezTo>
                        <a:pt x="7" y="9"/>
                        <a:pt x="7" y="10"/>
                        <a:pt x="6" y="10"/>
                      </a:cubicBezTo>
                      <a:cubicBezTo>
                        <a:pt x="5" y="10"/>
                        <a:pt x="3" y="9"/>
                        <a:pt x="3" y="6"/>
                      </a:cubicBezTo>
                      <a:cubicBezTo>
                        <a:pt x="3" y="5"/>
                        <a:pt x="3" y="4"/>
                        <a:pt x="3" y="3"/>
                      </a:cubicBezTo>
                      <a:cubicBezTo>
                        <a:pt x="4" y="3"/>
                        <a:pt x="4" y="3"/>
                        <a:pt x="4" y="2"/>
                      </a:cubicBezTo>
                      <a:cubicBezTo>
                        <a:pt x="6" y="2"/>
                        <a:pt x="7" y="4"/>
                        <a:pt x="8" y="6"/>
                      </a:cubicBezTo>
                      <a:close/>
                      <a:moveTo>
                        <a:pt x="4" y="1"/>
                      </a:moveTo>
                      <a:cubicBezTo>
                        <a:pt x="3" y="1"/>
                        <a:pt x="2" y="1"/>
                        <a:pt x="2" y="2"/>
                      </a:cubicBezTo>
                      <a:cubicBezTo>
                        <a:pt x="1" y="3"/>
                        <a:pt x="0" y="5"/>
                        <a:pt x="1" y="7"/>
                      </a:cubicBezTo>
                      <a:cubicBezTo>
                        <a:pt x="1" y="10"/>
                        <a:pt x="4" y="12"/>
                        <a:pt x="6" y="12"/>
                      </a:cubicBezTo>
                      <a:cubicBezTo>
                        <a:pt x="7" y="12"/>
                        <a:pt x="8" y="11"/>
                        <a:pt x="9" y="10"/>
                      </a:cubicBezTo>
                      <a:cubicBezTo>
                        <a:pt x="10" y="9"/>
                        <a:pt x="10" y="7"/>
                        <a:pt x="10" y="6"/>
                      </a:cubicBezTo>
                      <a:cubicBezTo>
                        <a:pt x="9" y="2"/>
                        <a:pt x="7" y="0"/>
                        <a:pt x="4" y="1"/>
                      </a:cubicBezTo>
                      <a:close/>
                    </a:path>
                  </a:pathLst>
                </a:custGeom>
                <a:solidFill>
                  <a:srgbClr val="646C89"/>
                </a:solidFill>
                <a:ln w="9525">
                  <a:noFill/>
                  <a:round/>
                  <a:headEnd/>
                  <a:tailEnd/>
                </a:ln>
              </p:spPr>
              <p:txBody>
                <a:bodyPr/>
                <a:lstStyle/>
                <a:p>
                  <a:endParaRPr lang="zh-TW" altLang="en-US"/>
                </a:p>
              </p:txBody>
            </p:sp>
            <p:sp>
              <p:nvSpPr>
                <p:cNvPr id="17734" name="Freeform 197"/>
                <p:cNvSpPr>
                  <a:spLocks/>
                </p:cNvSpPr>
                <p:nvPr/>
              </p:nvSpPr>
              <p:spPr bwMode="auto">
                <a:xfrm>
                  <a:off x="3126" y="2817"/>
                  <a:ext cx="18" cy="24"/>
                </a:xfrm>
                <a:custGeom>
                  <a:avLst/>
                  <a:gdLst>
                    <a:gd name="T0" fmla="*/ 4657 w 8"/>
                    <a:gd name="T1" fmla="*/ 5570 h 10"/>
                    <a:gd name="T2" fmla="*/ 3224 w 8"/>
                    <a:gd name="T3" fmla="*/ 11088 h 10"/>
                    <a:gd name="T4" fmla="*/ 637 w 8"/>
                    <a:gd name="T5" fmla="*/ 6538 h 10"/>
                    <a:gd name="T6" fmla="*/ 2070 w 8"/>
                    <a:gd name="T7" fmla="*/ 967 h 10"/>
                    <a:gd name="T8" fmla="*/ 4657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1" y="6"/>
                      </a:cubicBezTo>
                      <a:cubicBezTo>
                        <a:pt x="0" y="3"/>
                        <a:pt x="1" y="1"/>
                        <a:pt x="3" y="1"/>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17735" name="Freeform 198"/>
                <p:cNvSpPr>
                  <a:spLocks noEditPoints="1"/>
                </p:cNvSpPr>
                <p:nvPr/>
              </p:nvSpPr>
              <p:spPr bwMode="auto">
                <a:xfrm>
                  <a:off x="3123" y="2815"/>
                  <a:ext cx="24" cy="28"/>
                </a:xfrm>
                <a:custGeom>
                  <a:avLst/>
                  <a:gdLst>
                    <a:gd name="T0" fmla="*/ 7800 w 10"/>
                    <a:gd name="T1" fmla="*/ 5336 h 12"/>
                    <a:gd name="T2" fmla="*/ 7800 w 10"/>
                    <a:gd name="T3" fmla="*/ 7889 h 12"/>
                    <a:gd name="T4" fmla="*/ 6538 w 10"/>
                    <a:gd name="T5" fmla="*/ 8717 h 12"/>
                    <a:gd name="T6" fmla="*/ 3250 w 10"/>
                    <a:gd name="T7" fmla="*/ 5957 h 12"/>
                    <a:gd name="T8" fmla="*/ 3250 w 10"/>
                    <a:gd name="T9" fmla="*/ 2553 h 12"/>
                    <a:gd name="T10" fmla="*/ 4620 w 10"/>
                    <a:gd name="T11" fmla="*/ 2553 h 12"/>
                    <a:gd name="T12" fmla="*/ 7800 w 10"/>
                    <a:gd name="T13" fmla="*/ 5336 h 12"/>
                    <a:gd name="T14" fmla="*/ 4620 w 10"/>
                    <a:gd name="T15" fmla="*/ 828 h 12"/>
                    <a:gd name="T16" fmla="*/ 2321 w 10"/>
                    <a:gd name="T17" fmla="*/ 1932 h 12"/>
                    <a:gd name="T18" fmla="*/ 967 w 10"/>
                    <a:gd name="T19" fmla="*/ 5957 h 12"/>
                    <a:gd name="T20" fmla="*/ 6538 w 10"/>
                    <a:gd name="T21" fmla="*/ 10519 h 12"/>
                    <a:gd name="T22" fmla="*/ 10121 w 10"/>
                    <a:gd name="T23" fmla="*/ 8717 h 12"/>
                    <a:gd name="T24" fmla="*/ 10121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8" y="7"/>
                        <a:pt x="8" y="9"/>
                        <a:pt x="7" y="9"/>
                      </a:cubicBezTo>
                      <a:cubicBezTo>
                        <a:pt x="7" y="10"/>
                        <a:pt x="6" y="10"/>
                        <a:pt x="6" y="10"/>
                      </a:cubicBezTo>
                      <a:cubicBezTo>
                        <a:pt x="4" y="10"/>
                        <a:pt x="3" y="9"/>
                        <a:pt x="3" y="7"/>
                      </a:cubicBezTo>
                      <a:cubicBezTo>
                        <a:pt x="2" y="5"/>
                        <a:pt x="3" y="4"/>
                        <a:pt x="3" y="3"/>
                      </a:cubicBezTo>
                      <a:cubicBezTo>
                        <a:pt x="3" y="3"/>
                        <a:pt x="4" y="3"/>
                        <a:pt x="4" y="3"/>
                      </a:cubicBezTo>
                      <a:cubicBezTo>
                        <a:pt x="6" y="2"/>
                        <a:pt x="7" y="4"/>
                        <a:pt x="7" y="6"/>
                      </a:cubicBezTo>
                      <a:close/>
                      <a:moveTo>
                        <a:pt x="4" y="1"/>
                      </a:moveTo>
                      <a:cubicBezTo>
                        <a:pt x="3" y="1"/>
                        <a:pt x="2" y="1"/>
                        <a:pt x="2" y="2"/>
                      </a:cubicBezTo>
                      <a:cubicBezTo>
                        <a:pt x="1" y="3"/>
                        <a:pt x="0" y="5"/>
                        <a:pt x="1" y="7"/>
                      </a:cubicBezTo>
                      <a:cubicBezTo>
                        <a:pt x="1" y="10"/>
                        <a:pt x="4" y="12"/>
                        <a:pt x="6" y="12"/>
                      </a:cubicBezTo>
                      <a:cubicBezTo>
                        <a:pt x="7" y="12"/>
                        <a:pt x="8" y="11"/>
                        <a:pt x="9" y="10"/>
                      </a:cubicBezTo>
                      <a:cubicBezTo>
                        <a:pt x="9" y="9"/>
                        <a:pt x="10" y="8"/>
                        <a:pt x="9" y="6"/>
                      </a:cubicBezTo>
                      <a:cubicBezTo>
                        <a:pt x="9" y="3"/>
                        <a:pt x="6" y="0"/>
                        <a:pt x="4" y="1"/>
                      </a:cubicBezTo>
                      <a:close/>
                    </a:path>
                  </a:pathLst>
                </a:custGeom>
                <a:solidFill>
                  <a:srgbClr val="646C89"/>
                </a:solidFill>
                <a:ln w="9525">
                  <a:noFill/>
                  <a:round/>
                  <a:headEnd/>
                  <a:tailEnd/>
                </a:ln>
              </p:spPr>
              <p:txBody>
                <a:bodyPr/>
                <a:lstStyle/>
                <a:p>
                  <a:endParaRPr lang="zh-TW" altLang="en-US"/>
                </a:p>
              </p:txBody>
            </p:sp>
            <p:sp>
              <p:nvSpPr>
                <p:cNvPr id="17736" name="Freeform 199"/>
                <p:cNvSpPr>
                  <a:spLocks/>
                </p:cNvSpPr>
                <p:nvPr/>
              </p:nvSpPr>
              <p:spPr bwMode="auto">
                <a:xfrm>
                  <a:off x="3159" y="2829"/>
                  <a:ext cx="18" cy="22"/>
                </a:xfrm>
                <a:custGeom>
                  <a:avLst/>
                  <a:gdLst>
                    <a:gd name="T0" fmla="*/ 4657 w 8"/>
                    <a:gd name="T1" fmla="*/ 5138 h 9"/>
                    <a:gd name="T2" fmla="*/ 3224 w 8"/>
                    <a:gd name="T3" fmla="*/ 11538 h 9"/>
                    <a:gd name="T4" fmla="*/ 0 w 8"/>
                    <a:gd name="T5" fmla="*/ 6209 h 9"/>
                    <a:gd name="T6" fmla="*/ 2070 w 8"/>
                    <a:gd name="T7" fmla="*/ 0 h 9"/>
                    <a:gd name="T8" fmla="*/ 4657 w 8"/>
                    <a:gd name="T9" fmla="*/ 5138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7" y="4"/>
                      </a:moveTo>
                      <a:cubicBezTo>
                        <a:pt x="8" y="7"/>
                        <a:pt x="7" y="9"/>
                        <a:pt x="5" y="9"/>
                      </a:cubicBezTo>
                      <a:cubicBezTo>
                        <a:pt x="3" y="9"/>
                        <a:pt x="1" y="8"/>
                        <a:pt x="0" y="5"/>
                      </a:cubicBezTo>
                      <a:cubicBezTo>
                        <a:pt x="0" y="2"/>
                        <a:pt x="1" y="0"/>
                        <a:pt x="3" y="0"/>
                      </a:cubicBezTo>
                      <a:cubicBezTo>
                        <a:pt x="5" y="0"/>
                        <a:pt x="7" y="1"/>
                        <a:pt x="7" y="4"/>
                      </a:cubicBezTo>
                      <a:close/>
                    </a:path>
                  </a:pathLst>
                </a:custGeom>
                <a:solidFill>
                  <a:srgbClr val="A0CC3A"/>
                </a:solidFill>
                <a:ln w="9525">
                  <a:noFill/>
                  <a:round/>
                  <a:headEnd/>
                  <a:tailEnd/>
                </a:ln>
              </p:spPr>
              <p:txBody>
                <a:bodyPr/>
                <a:lstStyle/>
                <a:p>
                  <a:endParaRPr lang="zh-TW" altLang="en-US"/>
                </a:p>
              </p:txBody>
            </p:sp>
            <p:sp>
              <p:nvSpPr>
                <p:cNvPr id="17737" name="Freeform 200"/>
                <p:cNvSpPr>
                  <a:spLocks noEditPoints="1"/>
                </p:cNvSpPr>
                <p:nvPr/>
              </p:nvSpPr>
              <p:spPr bwMode="auto">
                <a:xfrm>
                  <a:off x="3156" y="2825"/>
                  <a:ext cx="24" cy="30"/>
                </a:xfrm>
                <a:custGeom>
                  <a:avLst/>
                  <a:gdLst>
                    <a:gd name="T0" fmla="*/ 7800 w 10"/>
                    <a:gd name="T1" fmla="*/ 4858 h 13"/>
                    <a:gd name="T2" fmla="*/ 7800 w 10"/>
                    <a:gd name="T3" fmla="*/ 7265 h 13"/>
                    <a:gd name="T4" fmla="*/ 6538 w 10"/>
                    <a:gd name="T5" fmla="*/ 7998 h 13"/>
                    <a:gd name="T6" fmla="*/ 2321 w 10"/>
                    <a:gd name="T7" fmla="*/ 5555 h 13"/>
                    <a:gd name="T8" fmla="*/ 3250 w 10"/>
                    <a:gd name="T9" fmla="*/ 3148 h 13"/>
                    <a:gd name="T10" fmla="*/ 4620 w 10"/>
                    <a:gd name="T11" fmla="*/ 2407 h 13"/>
                    <a:gd name="T12" fmla="*/ 7800 w 10"/>
                    <a:gd name="T13" fmla="*/ 4858 h 13"/>
                    <a:gd name="T14" fmla="*/ 4620 w 10"/>
                    <a:gd name="T15" fmla="*/ 798 h 13"/>
                    <a:gd name="T16" fmla="*/ 967 w 10"/>
                    <a:gd name="T17" fmla="*/ 1842 h 13"/>
                    <a:gd name="T18" fmla="*/ 0 w 10"/>
                    <a:gd name="T19" fmla="*/ 5555 h 13"/>
                    <a:gd name="T20" fmla="*/ 6538 w 10"/>
                    <a:gd name="T21" fmla="*/ 9810 h 13"/>
                    <a:gd name="T22" fmla="*/ 8767 w 10"/>
                    <a:gd name="T23" fmla="*/ 8760 h 13"/>
                    <a:gd name="T24" fmla="*/ 10121 w 10"/>
                    <a:gd name="T25" fmla="*/ 4858 h 13"/>
                    <a:gd name="T26" fmla="*/ 4620 w 10"/>
                    <a:gd name="T27" fmla="*/ 798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3"/>
                    <a:gd name="T44" fmla="*/ 10 w 10"/>
                    <a:gd name="T45" fmla="*/ 13 h 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3">
                      <a:moveTo>
                        <a:pt x="7" y="6"/>
                      </a:moveTo>
                      <a:cubicBezTo>
                        <a:pt x="8" y="7"/>
                        <a:pt x="7" y="9"/>
                        <a:pt x="7" y="9"/>
                      </a:cubicBezTo>
                      <a:cubicBezTo>
                        <a:pt x="7" y="10"/>
                        <a:pt x="6" y="10"/>
                        <a:pt x="6" y="10"/>
                      </a:cubicBezTo>
                      <a:cubicBezTo>
                        <a:pt x="4" y="10"/>
                        <a:pt x="3" y="9"/>
                        <a:pt x="2" y="7"/>
                      </a:cubicBezTo>
                      <a:cubicBezTo>
                        <a:pt x="2" y="6"/>
                        <a:pt x="2" y="4"/>
                        <a:pt x="3" y="4"/>
                      </a:cubicBezTo>
                      <a:cubicBezTo>
                        <a:pt x="3" y="3"/>
                        <a:pt x="4" y="3"/>
                        <a:pt x="4" y="3"/>
                      </a:cubicBezTo>
                      <a:cubicBezTo>
                        <a:pt x="5" y="3"/>
                        <a:pt x="7" y="4"/>
                        <a:pt x="7" y="6"/>
                      </a:cubicBezTo>
                      <a:close/>
                      <a:moveTo>
                        <a:pt x="4" y="1"/>
                      </a:moveTo>
                      <a:cubicBezTo>
                        <a:pt x="3" y="1"/>
                        <a:pt x="2" y="2"/>
                        <a:pt x="1" y="2"/>
                      </a:cubicBezTo>
                      <a:cubicBezTo>
                        <a:pt x="0" y="4"/>
                        <a:pt x="0" y="5"/>
                        <a:pt x="0" y="7"/>
                      </a:cubicBezTo>
                      <a:cubicBezTo>
                        <a:pt x="1" y="10"/>
                        <a:pt x="3" y="13"/>
                        <a:pt x="6" y="12"/>
                      </a:cubicBezTo>
                      <a:cubicBezTo>
                        <a:pt x="7" y="12"/>
                        <a:pt x="8" y="12"/>
                        <a:pt x="8" y="11"/>
                      </a:cubicBezTo>
                      <a:cubicBezTo>
                        <a:pt x="9" y="9"/>
                        <a:pt x="10" y="8"/>
                        <a:pt x="9" y="6"/>
                      </a:cubicBezTo>
                      <a:cubicBezTo>
                        <a:pt x="9" y="3"/>
                        <a:pt x="6" y="0"/>
                        <a:pt x="4" y="1"/>
                      </a:cubicBezTo>
                      <a:close/>
                    </a:path>
                  </a:pathLst>
                </a:custGeom>
                <a:solidFill>
                  <a:srgbClr val="646C89"/>
                </a:solidFill>
                <a:ln w="9525">
                  <a:noFill/>
                  <a:round/>
                  <a:headEnd/>
                  <a:tailEnd/>
                </a:ln>
              </p:spPr>
              <p:txBody>
                <a:bodyPr/>
                <a:lstStyle/>
                <a:p>
                  <a:endParaRPr lang="zh-TW" altLang="en-US"/>
                </a:p>
              </p:txBody>
            </p:sp>
            <p:sp>
              <p:nvSpPr>
                <p:cNvPr id="17738" name="Freeform 201"/>
                <p:cNvSpPr>
                  <a:spLocks/>
                </p:cNvSpPr>
                <p:nvPr/>
              </p:nvSpPr>
              <p:spPr bwMode="auto">
                <a:xfrm>
                  <a:off x="3296" y="2877"/>
                  <a:ext cx="18" cy="23"/>
                </a:xfrm>
                <a:custGeom>
                  <a:avLst/>
                  <a:gdLst>
                    <a:gd name="T0" fmla="*/ 5168 w 8"/>
                    <a:gd name="T1" fmla="*/ 3080 h 10"/>
                    <a:gd name="T2" fmla="*/ 3224 w 8"/>
                    <a:gd name="T3" fmla="*/ 7084 h 10"/>
                    <a:gd name="T4" fmla="*/ 637 w 8"/>
                    <a:gd name="T5" fmla="*/ 4110 h 10"/>
                    <a:gd name="T6" fmla="*/ 2587 w 8"/>
                    <a:gd name="T7" fmla="*/ 0 h 10"/>
                    <a:gd name="T8" fmla="*/ 5168 w 8"/>
                    <a:gd name="T9" fmla="*/ 308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4"/>
                      </a:moveTo>
                      <a:cubicBezTo>
                        <a:pt x="8" y="7"/>
                        <a:pt x="7" y="9"/>
                        <a:pt x="5" y="9"/>
                      </a:cubicBezTo>
                      <a:cubicBezTo>
                        <a:pt x="3" y="10"/>
                        <a:pt x="1" y="8"/>
                        <a:pt x="1" y="5"/>
                      </a:cubicBezTo>
                      <a:cubicBezTo>
                        <a:pt x="0" y="3"/>
                        <a:pt x="2" y="0"/>
                        <a:pt x="4" y="0"/>
                      </a:cubicBezTo>
                      <a:cubicBezTo>
                        <a:pt x="5" y="0"/>
                        <a:pt x="7" y="2"/>
                        <a:pt x="8" y="4"/>
                      </a:cubicBezTo>
                      <a:close/>
                    </a:path>
                  </a:pathLst>
                </a:custGeom>
                <a:solidFill>
                  <a:srgbClr val="A0CC3A"/>
                </a:solidFill>
                <a:ln w="9525">
                  <a:noFill/>
                  <a:round/>
                  <a:headEnd/>
                  <a:tailEnd/>
                </a:ln>
              </p:spPr>
              <p:txBody>
                <a:bodyPr/>
                <a:lstStyle/>
                <a:p>
                  <a:endParaRPr lang="zh-TW" altLang="en-US"/>
                </a:p>
              </p:txBody>
            </p:sp>
            <p:sp>
              <p:nvSpPr>
                <p:cNvPr id="17739" name="Freeform 202"/>
                <p:cNvSpPr>
                  <a:spLocks noEditPoints="1"/>
                </p:cNvSpPr>
                <p:nvPr/>
              </p:nvSpPr>
              <p:spPr bwMode="auto">
                <a:xfrm>
                  <a:off x="3296" y="2874"/>
                  <a:ext cx="21" cy="29"/>
                </a:xfrm>
                <a:custGeom>
                  <a:avLst/>
                  <a:gdLst>
                    <a:gd name="T0" fmla="*/ 5957 w 9"/>
                    <a:gd name="T1" fmla="*/ 7153 h 12"/>
                    <a:gd name="T2" fmla="*/ 5336 w 9"/>
                    <a:gd name="T3" fmla="*/ 10542 h 12"/>
                    <a:gd name="T4" fmla="*/ 4508 w 9"/>
                    <a:gd name="T5" fmla="*/ 10542 h 12"/>
                    <a:gd name="T6" fmla="*/ 1932 w 9"/>
                    <a:gd name="T7" fmla="*/ 7153 h 12"/>
                    <a:gd name="T8" fmla="*/ 1932 w 9"/>
                    <a:gd name="T9" fmla="*/ 3376 h 12"/>
                    <a:gd name="T10" fmla="*/ 3381 w 9"/>
                    <a:gd name="T11" fmla="*/ 2383 h 12"/>
                    <a:gd name="T12" fmla="*/ 5957 w 9"/>
                    <a:gd name="T13" fmla="*/ 7153 h 12"/>
                    <a:gd name="T14" fmla="*/ 2553 w 9"/>
                    <a:gd name="T15" fmla="*/ 0 h 12"/>
                    <a:gd name="T16" fmla="*/ 828 w 9"/>
                    <a:gd name="T17" fmla="*/ 2383 h 12"/>
                    <a:gd name="T18" fmla="*/ 0 w 9"/>
                    <a:gd name="T19" fmla="*/ 7153 h 12"/>
                    <a:gd name="T20" fmla="*/ 4508 w 9"/>
                    <a:gd name="T21" fmla="*/ 12932 h 12"/>
                    <a:gd name="T22" fmla="*/ 7117 w 9"/>
                    <a:gd name="T23" fmla="*/ 11528 h 12"/>
                    <a:gd name="T24" fmla="*/ 7889 w 9"/>
                    <a:gd name="T25" fmla="*/ 5759 h 12"/>
                    <a:gd name="T26" fmla="*/ 2553 w 9"/>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2"/>
                    <a:gd name="T44" fmla="*/ 9 w 9"/>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2">
                      <a:moveTo>
                        <a:pt x="7" y="6"/>
                      </a:moveTo>
                      <a:cubicBezTo>
                        <a:pt x="7" y="7"/>
                        <a:pt x="7" y="8"/>
                        <a:pt x="6" y="9"/>
                      </a:cubicBezTo>
                      <a:cubicBezTo>
                        <a:pt x="6" y="9"/>
                        <a:pt x="6" y="9"/>
                        <a:pt x="5" y="9"/>
                      </a:cubicBezTo>
                      <a:cubicBezTo>
                        <a:pt x="4" y="10"/>
                        <a:pt x="2" y="8"/>
                        <a:pt x="2" y="6"/>
                      </a:cubicBezTo>
                      <a:cubicBezTo>
                        <a:pt x="2" y="5"/>
                        <a:pt x="2" y="4"/>
                        <a:pt x="2" y="3"/>
                      </a:cubicBezTo>
                      <a:cubicBezTo>
                        <a:pt x="3" y="3"/>
                        <a:pt x="3" y="2"/>
                        <a:pt x="4" y="2"/>
                      </a:cubicBezTo>
                      <a:cubicBezTo>
                        <a:pt x="5" y="2"/>
                        <a:pt x="6" y="3"/>
                        <a:pt x="7" y="6"/>
                      </a:cubicBezTo>
                      <a:close/>
                      <a:moveTo>
                        <a:pt x="3" y="0"/>
                      </a:moveTo>
                      <a:cubicBezTo>
                        <a:pt x="2" y="0"/>
                        <a:pt x="2" y="1"/>
                        <a:pt x="1" y="2"/>
                      </a:cubicBezTo>
                      <a:cubicBezTo>
                        <a:pt x="0" y="3"/>
                        <a:pt x="0" y="5"/>
                        <a:pt x="0" y="6"/>
                      </a:cubicBezTo>
                      <a:cubicBezTo>
                        <a:pt x="1" y="10"/>
                        <a:pt x="3" y="12"/>
                        <a:pt x="5" y="11"/>
                      </a:cubicBezTo>
                      <a:cubicBezTo>
                        <a:pt x="6" y="11"/>
                        <a:pt x="7" y="11"/>
                        <a:pt x="8" y="10"/>
                      </a:cubicBezTo>
                      <a:cubicBezTo>
                        <a:pt x="9" y="9"/>
                        <a:pt x="9" y="7"/>
                        <a:pt x="9" y="5"/>
                      </a:cubicBezTo>
                      <a:cubicBezTo>
                        <a:pt x="8" y="2"/>
                        <a:pt x="6" y="0"/>
                        <a:pt x="3" y="0"/>
                      </a:cubicBezTo>
                      <a:close/>
                    </a:path>
                  </a:pathLst>
                </a:custGeom>
                <a:solidFill>
                  <a:srgbClr val="646C89"/>
                </a:solidFill>
                <a:ln w="9525">
                  <a:noFill/>
                  <a:round/>
                  <a:headEnd/>
                  <a:tailEnd/>
                </a:ln>
              </p:spPr>
              <p:txBody>
                <a:bodyPr/>
                <a:lstStyle/>
                <a:p>
                  <a:endParaRPr lang="zh-TW" altLang="en-US"/>
                </a:p>
              </p:txBody>
            </p:sp>
            <p:sp>
              <p:nvSpPr>
                <p:cNvPr id="17740" name="Freeform 203"/>
                <p:cNvSpPr>
                  <a:spLocks/>
                </p:cNvSpPr>
                <p:nvPr/>
              </p:nvSpPr>
              <p:spPr bwMode="auto">
                <a:xfrm>
                  <a:off x="3329" y="2886"/>
                  <a:ext cx="18" cy="24"/>
                </a:xfrm>
                <a:custGeom>
                  <a:avLst/>
                  <a:gdLst>
                    <a:gd name="T0" fmla="*/ 5168 w 8"/>
                    <a:gd name="T1" fmla="*/ 4620 h 10"/>
                    <a:gd name="T2" fmla="*/ 3224 w 8"/>
                    <a:gd name="T3" fmla="*/ 11088 h 10"/>
                    <a:gd name="T4" fmla="*/ 637 w 8"/>
                    <a:gd name="T5" fmla="*/ 5570 h 10"/>
                    <a:gd name="T6" fmla="*/ 2070 w 8"/>
                    <a:gd name="T7" fmla="*/ 0 h 10"/>
                    <a:gd name="T8" fmla="*/ 5168 w 8"/>
                    <a:gd name="T9" fmla="*/ 462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4"/>
                      </a:moveTo>
                      <a:cubicBezTo>
                        <a:pt x="8" y="7"/>
                        <a:pt x="7" y="9"/>
                        <a:pt x="5" y="10"/>
                      </a:cubicBezTo>
                      <a:cubicBezTo>
                        <a:pt x="3" y="10"/>
                        <a:pt x="1" y="8"/>
                        <a:pt x="1" y="5"/>
                      </a:cubicBezTo>
                      <a:cubicBezTo>
                        <a:pt x="0" y="3"/>
                        <a:pt x="1" y="1"/>
                        <a:pt x="3" y="0"/>
                      </a:cubicBezTo>
                      <a:cubicBezTo>
                        <a:pt x="5" y="0"/>
                        <a:pt x="7" y="2"/>
                        <a:pt x="8" y="4"/>
                      </a:cubicBezTo>
                      <a:close/>
                    </a:path>
                  </a:pathLst>
                </a:custGeom>
                <a:solidFill>
                  <a:srgbClr val="A0CC3A"/>
                </a:solidFill>
                <a:ln w="9525">
                  <a:noFill/>
                  <a:round/>
                  <a:headEnd/>
                  <a:tailEnd/>
                </a:ln>
              </p:spPr>
              <p:txBody>
                <a:bodyPr/>
                <a:lstStyle/>
                <a:p>
                  <a:endParaRPr lang="zh-TW" altLang="en-US"/>
                </a:p>
              </p:txBody>
            </p:sp>
            <p:sp>
              <p:nvSpPr>
                <p:cNvPr id="17741" name="Freeform 204"/>
                <p:cNvSpPr>
                  <a:spLocks noEditPoints="1"/>
                </p:cNvSpPr>
                <p:nvPr/>
              </p:nvSpPr>
              <p:spPr bwMode="auto">
                <a:xfrm>
                  <a:off x="3326" y="2884"/>
                  <a:ext cx="24" cy="28"/>
                </a:xfrm>
                <a:custGeom>
                  <a:avLst/>
                  <a:gdLst>
                    <a:gd name="T0" fmla="*/ 8767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8767 w 10"/>
                    <a:gd name="T13" fmla="*/ 5336 h 12"/>
                    <a:gd name="T14" fmla="*/ 4620 w 10"/>
                    <a:gd name="T15" fmla="*/ 0 h 12"/>
                    <a:gd name="T16" fmla="*/ 2321 w 10"/>
                    <a:gd name="T17" fmla="*/ 1932 h 12"/>
                    <a:gd name="T18" fmla="*/ 967 w 10"/>
                    <a:gd name="T19" fmla="*/ 5957 h 12"/>
                    <a:gd name="T20" fmla="*/ 6538 w 10"/>
                    <a:gd name="T21" fmla="*/ 10519 h 12"/>
                    <a:gd name="T22" fmla="*/ 10121 w 10"/>
                    <a:gd name="T23" fmla="*/ 8717 h 12"/>
                    <a:gd name="T24" fmla="*/ 11088 w 10"/>
                    <a:gd name="T25" fmla="*/ 4508 h 12"/>
                    <a:gd name="T26" fmla="*/ 4620 w 10"/>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8" y="6"/>
                      </a:moveTo>
                      <a:cubicBezTo>
                        <a:pt x="8" y="7"/>
                        <a:pt x="8" y="8"/>
                        <a:pt x="7" y="9"/>
                      </a:cubicBezTo>
                      <a:cubicBezTo>
                        <a:pt x="7" y="9"/>
                        <a:pt x="7" y="10"/>
                        <a:pt x="6" y="10"/>
                      </a:cubicBezTo>
                      <a:cubicBezTo>
                        <a:pt x="5" y="10"/>
                        <a:pt x="3" y="8"/>
                        <a:pt x="3" y="6"/>
                      </a:cubicBezTo>
                      <a:cubicBezTo>
                        <a:pt x="3" y="5"/>
                        <a:pt x="3" y="4"/>
                        <a:pt x="3" y="3"/>
                      </a:cubicBezTo>
                      <a:cubicBezTo>
                        <a:pt x="4" y="3"/>
                        <a:pt x="4" y="2"/>
                        <a:pt x="4" y="2"/>
                      </a:cubicBezTo>
                      <a:cubicBezTo>
                        <a:pt x="6" y="2"/>
                        <a:pt x="7" y="4"/>
                        <a:pt x="8" y="6"/>
                      </a:cubicBezTo>
                      <a:close/>
                      <a:moveTo>
                        <a:pt x="4" y="0"/>
                      </a:moveTo>
                      <a:cubicBezTo>
                        <a:pt x="3" y="0"/>
                        <a:pt x="2" y="1"/>
                        <a:pt x="2" y="2"/>
                      </a:cubicBezTo>
                      <a:cubicBezTo>
                        <a:pt x="1" y="3"/>
                        <a:pt x="0" y="5"/>
                        <a:pt x="1" y="7"/>
                      </a:cubicBezTo>
                      <a:cubicBezTo>
                        <a:pt x="1" y="10"/>
                        <a:pt x="4" y="12"/>
                        <a:pt x="6" y="12"/>
                      </a:cubicBezTo>
                      <a:cubicBezTo>
                        <a:pt x="7" y="12"/>
                        <a:pt x="8" y="11"/>
                        <a:pt x="9" y="10"/>
                      </a:cubicBezTo>
                      <a:cubicBezTo>
                        <a:pt x="10" y="9"/>
                        <a:pt x="10" y="7"/>
                        <a:pt x="10" y="5"/>
                      </a:cubicBezTo>
                      <a:cubicBezTo>
                        <a:pt x="9" y="2"/>
                        <a:pt x="7" y="0"/>
                        <a:pt x="4" y="0"/>
                      </a:cubicBezTo>
                      <a:close/>
                    </a:path>
                  </a:pathLst>
                </a:custGeom>
                <a:solidFill>
                  <a:srgbClr val="646C89"/>
                </a:solidFill>
                <a:ln w="9525">
                  <a:noFill/>
                  <a:round/>
                  <a:headEnd/>
                  <a:tailEnd/>
                </a:ln>
              </p:spPr>
              <p:txBody>
                <a:bodyPr/>
                <a:lstStyle/>
                <a:p>
                  <a:endParaRPr lang="zh-TW" altLang="en-US"/>
                </a:p>
              </p:txBody>
            </p:sp>
            <p:sp>
              <p:nvSpPr>
                <p:cNvPr id="17742" name="Freeform 205"/>
                <p:cNvSpPr>
                  <a:spLocks/>
                </p:cNvSpPr>
                <p:nvPr/>
              </p:nvSpPr>
              <p:spPr bwMode="auto">
                <a:xfrm>
                  <a:off x="3362" y="2895"/>
                  <a:ext cx="19" cy="24"/>
                </a:xfrm>
                <a:custGeom>
                  <a:avLst/>
                  <a:gdLst>
                    <a:gd name="T0" fmla="*/ 7191 w 8"/>
                    <a:gd name="T1" fmla="*/ 5570 h 10"/>
                    <a:gd name="T2" fmla="*/ 4997 w 8"/>
                    <a:gd name="T3" fmla="*/ 11088 h 10"/>
                    <a:gd name="T4" fmla="*/ 886 w 8"/>
                    <a:gd name="T5" fmla="*/ 6538 h 10"/>
                    <a:gd name="T6" fmla="*/ 3028 w 8"/>
                    <a:gd name="T7" fmla="*/ 0 h 10"/>
                    <a:gd name="T8" fmla="*/ 7191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1" y="6"/>
                      </a:cubicBezTo>
                      <a:cubicBezTo>
                        <a:pt x="0" y="3"/>
                        <a:pt x="1" y="1"/>
                        <a:pt x="3" y="0"/>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17743" name="Freeform 206"/>
                <p:cNvSpPr>
                  <a:spLocks noEditPoints="1"/>
                </p:cNvSpPr>
                <p:nvPr/>
              </p:nvSpPr>
              <p:spPr bwMode="auto">
                <a:xfrm>
                  <a:off x="3359" y="2893"/>
                  <a:ext cx="24" cy="28"/>
                </a:xfrm>
                <a:custGeom>
                  <a:avLst/>
                  <a:gdLst>
                    <a:gd name="T0" fmla="*/ 7800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7800 w 10"/>
                    <a:gd name="T13" fmla="*/ 5336 h 12"/>
                    <a:gd name="T14" fmla="*/ 4620 w 10"/>
                    <a:gd name="T15" fmla="*/ 0 h 12"/>
                    <a:gd name="T16" fmla="*/ 967 w 10"/>
                    <a:gd name="T17" fmla="*/ 1932 h 12"/>
                    <a:gd name="T18" fmla="*/ 967 w 10"/>
                    <a:gd name="T19" fmla="*/ 5957 h 12"/>
                    <a:gd name="T20" fmla="*/ 6538 w 10"/>
                    <a:gd name="T21" fmla="*/ 10519 h 12"/>
                    <a:gd name="T22" fmla="*/ 10121 w 10"/>
                    <a:gd name="T23" fmla="*/ 8717 h 12"/>
                    <a:gd name="T24" fmla="*/ 10121 w 10"/>
                    <a:gd name="T25" fmla="*/ 4508 h 12"/>
                    <a:gd name="T26" fmla="*/ 4620 w 10"/>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8" y="7"/>
                        <a:pt x="7" y="8"/>
                        <a:pt x="7" y="9"/>
                      </a:cubicBezTo>
                      <a:cubicBezTo>
                        <a:pt x="7" y="9"/>
                        <a:pt x="6" y="10"/>
                        <a:pt x="6" y="10"/>
                      </a:cubicBezTo>
                      <a:cubicBezTo>
                        <a:pt x="4" y="10"/>
                        <a:pt x="3" y="8"/>
                        <a:pt x="3" y="6"/>
                      </a:cubicBezTo>
                      <a:cubicBezTo>
                        <a:pt x="2" y="5"/>
                        <a:pt x="3" y="4"/>
                        <a:pt x="3" y="3"/>
                      </a:cubicBezTo>
                      <a:cubicBezTo>
                        <a:pt x="3" y="3"/>
                        <a:pt x="4" y="2"/>
                        <a:pt x="4" y="2"/>
                      </a:cubicBezTo>
                      <a:cubicBezTo>
                        <a:pt x="6" y="2"/>
                        <a:pt x="7" y="4"/>
                        <a:pt x="7" y="6"/>
                      </a:cubicBezTo>
                      <a:close/>
                      <a:moveTo>
                        <a:pt x="4" y="0"/>
                      </a:moveTo>
                      <a:cubicBezTo>
                        <a:pt x="3" y="1"/>
                        <a:pt x="2" y="1"/>
                        <a:pt x="1" y="2"/>
                      </a:cubicBezTo>
                      <a:cubicBezTo>
                        <a:pt x="1" y="3"/>
                        <a:pt x="0" y="5"/>
                        <a:pt x="1" y="7"/>
                      </a:cubicBezTo>
                      <a:cubicBezTo>
                        <a:pt x="1" y="10"/>
                        <a:pt x="4" y="12"/>
                        <a:pt x="6" y="12"/>
                      </a:cubicBezTo>
                      <a:cubicBezTo>
                        <a:pt x="7" y="12"/>
                        <a:pt x="8" y="11"/>
                        <a:pt x="9" y="10"/>
                      </a:cubicBezTo>
                      <a:cubicBezTo>
                        <a:pt x="9" y="9"/>
                        <a:pt x="10" y="7"/>
                        <a:pt x="9" y="5"/>
                      </a:cubicBezTo>
                      <a:cubicBezTo>
                        <a:pt x="9" y="2"/>
                        <a:pt x="6" y="0"/>
                        <a:pt x="4" y="0"/>
                      </a:cubicBezTo>
                      <a:close/>
                    </a:path>
                  </a:pathLst>
                </a:custGeom>
                <a:solidFill>
                  <a:srgbClr val="646C89"/>
                </a:solidFill>
                <a:ln w="9525">
                  <a:noFill/>
                  <a:round/>
                  <a:headEnd/>
                  <a:tailEnd/>
                </a:ln>
              </p:spPr>
              <p:txBody>
                <a:bodyPr/>
                <a:lstStyle/>
                <a:p>
                  <a:endParaRPr lang="zh-TW" altLang="en-US"/>
                </a:p>
              </p:txBody>
            </p:sp>
            <p:sp>
              <p:nvSpPr>
                <p:cNvPr id="17744" name="Freeform 207"/>
                <p:cNvSpPr>
                  <a:spLocks/>
                </p:cNvSpPr>
                <p:nvPr/>
              </p:nvSpPr>
              <p:spPr bwMode="auto">
                <a:xfrm>
                  <a:off x="3395" y="2905"/>
                  <a:ext cx="19" cy="24"/>
                </a:xfrm>
                <a:custGeom>
                  <a:avLst/>
                  <a:gdLst>
                    <a:gd name="T0" fmla="*/ 7191 w 8"/>
                    <a:gd name="T1" fmla="*/ 5570 h 10"/>
                    <a:gd name="T2" fmla="*/ 4997 w 8"/>
                    <a:gd name="T3" fmla="*/ 11088 h 10"/>
                    <a:gd name="T4" fmla="*/ 0 w 8"/>
                    <a:gd name="T5" fmla="*/ 6538 h 10"/>
                    <a:gd name="T6" fmla="*/ 3028 w 8"/>
                    <a:gd name="T7" fmla="*/ 967 h 10"/>
                    <a:gd name="T8" fmla="*/ 7191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0" y="6"/>
                      </a:cubicBezTo>
                      <a:cubicBezTo>
                        <a:pt x="0" y="3"/>
                        <a:pt x="1" y="1"/>
                        <a:pt x="3" y="1"/>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17745" name="Freeform 208"/>
                <p:cNvSpPr>
                  <a:spLocks noEditPoints="1"/>
                </p:cNvSpPr>
                <p:nvPr/>
              </p:nvSpPr>
              <p:spPr bwMode="auto">
                <a:xfrm>
                  <a:off x="3392" y="2903"/>
                  <a:ext cx="24" cy="28"/>
                </a:xfrm>
                <a:custGeom>
                  <a:avLst/>
                  <a:gdLst>
                    <a:gd name="T0" fmla="*/ 7800 w 10"/>
                    <a:gd name="T1" fmla="*/ 5336 h 12"/>
                    <a:gd name="T2" fmla="*/ 7800 w 10"/>
                    <a:gd name="T3" fmla="*/ 7889 h 12"/>
                    <a:gd name="T4" fmla="*/ 6538 w 10"/>
                    <a:gd name="T5" fmla="*/ 8717 h 12"/>
                    <a:gd name="T6" fmla="*/ 2321 w 10"/>
                    <a:gd name="T7" fmla="*/ 5957 h 12"/>
                    <a:gd name="T8" fmla="*/ 3250 w 10"/>
                    <a:gd name="T9" fmla="*/ 2553 h 12"/>
                    <a:gd name="T10" fmla="*/ 4620 w 10"/>
                    <a:gd name="T11" fmla="*/ 2553 h 12"/>
                    <a:gd name="T12" fmla="*/ 7800 w 10"/>
                    <a:gd name="T13" fmla="*/ 5336 h 12"/>
                    <a:gd name="T14" fmla="*/ 4620 w 10"/>
                    <a:gd name="T15" fmla="*/ 828 h 12"/>
                    <a:gd name="T16" fmla="*/ 967 w 10"/>
                    <a:gd name="T17" fmla="*/ 1932 h 12"/>
                    <a:gd name="T18" fmla="*/ 0 w 10"/>
                    <a:gd name="T19" fmla="*/ 5957 h 12"/>
                    <a:gd name="T20" fmla="*/ 6538 w 10"/>
                    <a:gd name="T21" fmla="*/ 10519 h 12"/>
                    <a:gd name="T22" fmla="*/ 8767 w 10"/>
                    <a:gd name="T23" fmla="*/ 8717 h 12"/>
                    <a:gd name="T24" fmla="*/ 10121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7" y="7"/>
                        <a:pt x="7" y="8"/>
                        <a:pt x="7" y="9"/>
                      </a:cubicBezTo>
                      <a:cubicBezTo>
                        <a:pt x="6" y="10"/>
                        <a:pt x="6" y="10"/>
                        <a:pt x="6" y="10"/>
                      </a:cubicBezTo>
                      <a:cubicBezTo>
                        <a:pt x="4" y="10"/>
                        <a:pt x="3" y="9"/>
                        <a:pt x="2" y="7"/>
                      </a:cubicBezTo>
                      <a:cubicBezTo>
                        <a:pt x="2" y="5"/>
                        <a:pt x="2" y="4"/>
                        <a:pt x="3" y="3"/>
                      </a:cubicBezTo>
                      <a:cubicBezTo>
                        <a:pt x="3" y="3"/>
                        <a:pt x="3" y="3"/>
                        <a:pt x="4" y="3"/>
                      </a:cubicBezTo>
                      <a:cubicBezTo>
                        <a:pt x="5" y="2"/>
                        <a:pt x="7" y="4"/>
                        <a:pt x="7" y="6"/>
                      </a:cubicBezTo>
                      <a:close/>
                      <a:moveTo>
                        <a:pt x="4" y="1"/>
                      </a:moveTo>
                      <a:cubicBezTo>
                        <a:pt x="3" y="1"/>
                        <a:pt x="2" y="1"/>
                        <a:pt x="1" y="2"/>
                      </a:cubicBezTo>
                      <a:cubicBezTo>
                        <a:pt x="0" y="3"/>
                        <a:pt x="0" y="5"/>
                        <a:pt x="0" y="7"/>
                      </a:cubicBezTo>
                      <a:cubicBezTo>
                        <a:pt x="1" y="10"/>
                        <a:pt x="3" y="12"/>
                        <a:pt x="6" y="12"/>
                      </a:cubicBezTo>
                      <a:cubicBezTo>
                        <a:pt x="7" y="12"/>
                        <a:pt x="8" y="11"/>
                        <a:pt x="8" y="10"/>
                      </a:cubicBezTo>
                      <a:cubicBezTo>
                        <a:pt x="9" y="9"/>
                        <a:pt x="10" y="7"/>
                        <a:pt x="9" y="6"/>
                      </a:cubicBezTo>
                      <a:cubicBezTo>
                        <a:pt x="9" y="2"/>
                        <a:pt x="6" y="0"/>
                        <a:pt x="4" y="1"/>
                      </a:cubicBezTo>
                      <a:close/>
                    </a:path>
                  </a:pathLst>
                </a:custGeom>
                <a:solidFill>
                  <a:srgbClr val="646C89"/>
                </a:solidFill>
                <a:ln w="9525">
                  <a:noFill/>
                  <a:round/>
                  <a:headEnd/>
                  <a:tailEnd/>
                </a:ln>
              </p:spPr>
              <p:txBody>
                <a:bodyPr/>
                <a:lstStyle/>
                <a:p>
                  <a:endParaRPr lang="zh-TW" altLang="en-US"/>
                </a:p>
              </p:txBody>
            </p:sp>
            <p:sp>
              <p:nvSpPr>
                <p:cNvPr id="17746" name="Freeform 209"/>
                <p:cNvSpPr>
                  <a:spLocks noEditPoints="1"/>
                </p:cNvSpPr>
                <p:nvPr/>
              </p:nvSpPr>
              <p:spPr bwMode="auto">
                <a:xfrm>
                  <a:off x="3024" y="2638"/>
                  <a:ext cx="774" cy="376"/>
                </a:xfrm>
                <a:custGeom>
                  <a:avLst/>
                  <a:gdLst>
                    <a:gd name="T0" fmla="*/ 132807 w 328"/>
                    <a:gd name="T1" fmla="*/ 2975 h 159"/>
                    <a:gd name="T2" fmla="*/ 313392 w 328"/>
                    <a:gd name="T3" fmla="*/ 61520 h 159"/>
                    <a:gd name="T4" fmla="*/ 312524 w 328"/>
                    <a:gd name="T5" fmla="*/ 59602 h 159"/>
                    <a:gd name="T6" fmla="*/ 312524 w 328"/>
                    <a:gd name="T7" fmla="*/ 121216 h 159"/>
                    <a:gd name="T8" fmla="*/ 313392 w 328"/>
                    <a:gd name="T9" fmla="*/ 120299 h 159"/>
                    <a:gd name="T10" fmla="*/ 182478 w 328"/>
                    <a:gd name="T11" fmla="*/ 152632 h 159"/>
                    <a:gd name="T12" fmla="*/ 182478 w 328"/>
                    <a:gd name="T13" fmla="*/ 152632 h 159"/>
                    <a:gd name="T14" fmla="*/ 2048 w 328"/>
                    <a:gd name="T15" fmla="*/ 93903 h 159"/>
                    <a:gd name="T16" fmla="*/ 2919 w 328"/>
                    <a:gd name="T17" fmla="*/ 94816 h 159"/>
                    <a:gd name="T18" fmla="*/ 2919 w 328"/>
                    <a:gd name="T19" fmla="*/ 34235 h 159"/>
                    <a:gd name="T20" fmla="*/ 2048 w 328"/>
                    <a:gd name="T21" fmla="*/ 35124 h 159"/>
                    <a:gd name="T22" fmla="*/ 132807 w 328"/>
                    <a:gd name="T23" fmla="*/ 2975 h 159"/>
                    <a:gd name="T24" fmla="*/ 132807 w 328"/>
                    <a:gd name="T25" fmla="*/ 2975 h 159"/>
                    <a:gd name="T26" fmla="*/ 0 w 328"/>
                    <a:gd name="T27" fmla="*/ 34235 h 159"/>
                    <a:gd name="T28" fmla="*/ 0 w 328"/>
                    <a:gd name="T29" fmla="*/ 94816 h 159"/>
                    <a:gd name="T30" fmla="*/ 868 w 328"/>
                    <a:gd name="T31" fmla="*/ 95984 h 159"/>
                    <a:gd name="T32" fmla="*/ 181609 w 328"/>
                    <a:gd name="T33" fmla="*/ 155451 h 159"/>
                    <a:gd name="T34" fmla="*/ 182478 w 328"/>
                    <a:gd name="T35" fmla="*/ 155451 h 159"/>
                    <a:gd name="T36" fmla="*/ 313392 w 328"/>
                    <a:gd name="T37" fmla="*/ 123274 h 159"/>
                    <a:gd name="T38" fmla="*/ 315285 w 328"/>
                    <a:gd name="T39" fmla="*/ 121216 h 159"/>
                    <a:gd name="T40" fmla="*/ 315285 w 328"/>
                    <a:gd name="T41" fmla="*/ 59602 h 159"/>
                    <a:gd name="T42" fmla="*/ 314579 w 328"/>
                    <a:gd name="T43" fmla="*/ 58796 h 159"/>
                    <a:gd name="T44" fmla="*/ 132807 w 328"/>
                    <a:gd name="T45" fmla="*/ 0 h 159"/>
                    <a:gd name="T46" fmla="*/ 132807 w 328"/>
                    <a:gd name="T47" fmla="*/ 0 h 159"/>
                    <a:gd name="T48" fmla="*/ 868 w 328"/>
                    <a:gd name="T49" fmla="*/ 33062 h 159"/>
                    <a:gd name="T50" fmla="*/ 0 w 328"/>
                    <a:gd name="T51" fmla="*/ 34235 h 15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8"/>
                    <a:gd name="T79" fmla="*/ 0 h 159"/>
                    <a:gd name="T80" fmla="*/ 328 w 328"/>
                    <a:gd name="T81" fmla="*/ 159 h 15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8" h="159">
                      <a:moveTo>
                        <a:pt x="138" y="3"/>
                      </a:moveTo>
                      <a:cubicBezTo>
                        <a:pt x="326" y="63"/>
                        <a:pt x="326" y="63"/>
                        <a:pt x="326" y="63"/>
                      </a:cubicBezTo>
                      <a:cubicBezTo>
                        <a:pt x="325" y="62"/>
                        <a:pt x="325" y="62"/>
                        <a:pt x="325" y="61"/>
                      </a:cubicBezTo>
                      <a:cubicBezTo>
                        <a:pt x="325" y="124"/>
                        <a:pt x="325" y="124"/>
                        <a:pt x="325" y="124"/>
                      </a:cubicBezTo>
                      <a:cubicBezTo>
                        <a:pt x="325" y="124"/>
                        <a:pt x="325" y="123"/>
                        <a:pt x="326" y="123"/>
                      </a:cubicBezTo>
                      <a:cubicBezTo>
                        <a:pt x="190" y="156"/>
                        <a:pt x="190" y="156"/>
                        <a:pt x="190" y="156"/>
                      </a:cubicBezTo>
                      <a:cubicBezTo>
                        <a:pt x="190" y="156"/>
                        <a:pt x="190" y="156"/>
                        <a:pt x="190" y="156"/>
                      </a:cubicBezTo>
                      <a:cubicBezTo>
                        <a:pt x="2" y="96"/>
                        <a:pt x="2" y="96"/>
                        <a:pt x="2" y="96"/>
                      </a:cubicBezTo>
                      <a:cubicBezTo>
                        <a:pt x="3" y="96"/>
                        <a:pt x="3" y="96"/>
                        <a:pt x="3" y="97"/>
                      </a:cubicBezTo>
                      <a:cubicBezTo>
                        <a:pt x="3" y="35"/>
                        <a:pt x="3" y="35"/>
                        <a:pt x="3" y="35"/>
                      </a:cubicBezTo>
                      <a:cubicBezTo>
                        <a:pt x="3" y="36"/>
                        <a:pt x="2" y="36"/>
                        <a:pt x="2" y="36"/>
                      </a:cubicBezTo>
                      <a:cubicBezTo>
                        <a:pt x="138" y="3"/>
                        <a:pt x="138" y="3"/>
                        <a:pt x="138" y="3"/>
                      </a:cubicBezTo>
                      <a:cubicBezTo>
                        <a:pt x="138" y="3"/>
                        <a:pt x="138" y="3"/>
                        <a:pt x="138" y="3"/>
                      </a:cubicBezTo>
                      <a:close/>
                      <a:moveTo>
                        <a:pt x="0" y="35"/>
                      </a:moveTo>
                      <a:cubicBezTo>
                        <a:pt x="0" y="97"/>
                        <a:pt x="0" y="97"/>
                        <a:pt x="0" y="97"/>
                      </a:cubicBezTo>
                      <a:cubicBezTo>
                        <a:pt x="0" y="98"/>
                        <a:pt x="0" y="98"/>
                        <a:pt x="1" y="98"/>
                      </a:cubicBezTo>
                      <a:cubicBezTo>
                        <a:pt x="189" y="159"/>
                        <a:pt x="189" y="159"/>
                        <a:pt x="189" y="159"/>
                      </a:cubicBezTo>
                      <a:cubicBezTo>
                        <a:pt x="190" y="159"/>
                        <a:pt x="190" y="159"/>
                        <a:pt x="190" y="159"/>
                      </a:cubicBezTo>
                      <a:cubicBezTo>
                        <a:pt x="326" y="126"/>
                        <a:pt x="326" y="126"/>
                        <a:pt x="326" y="126"/>
                      </a:cubicBezTo>
                      <a:cubicBezTo>
                        <a:pt x="327" y="126"/>
                        <a:pt x="328" y="125"/>
                        <a:pt x="328" y="124"/>
                      </a:cubicBezTo>
                      <a:cubicBezTo>
                        <a:pt x="328" y="61"/>
                        <a:pt x="328" y="61"/>
                        <a:pt x="328" y="61"/>
                      </a:cubicBezTo>
                      <a:cubicBezTo>
                        <a:pt x="328" y="60"/>
                        <a:pt x="327" y="60"/>
                        <a:pt x="327" y="60"/>
                      </a:cubicBezTo>
                      <a:cubicBezTo>
                        <a:pt x="138" y="0"/>
                        <a:pt x="138" y="0"/>
                        <a:pt x="138" y="0"/>
                      </a:cubicBezTo>
                      <a:cubicBezTo>
                        <a:pt x="138" y="0"/>
                        <a:pt x="138" y="0"/>
                        <a:pt x="138" y="0"/>
                      </a:cubicBezTo>
                      <a:cubicBezTo>
                        <a:pt x="1" y="34"/>
                        <a:pt x="1" y="34"/>
                        <a:pt x="1" y="34"/>
                      </a:cubicBezTo>
                      <a:cubicBezTo>
                        <a:pt x="0" y="34"/>
                        <a:pt x="0" y="34"/>
                        <a:pt x="0" y="35"/>
                      </a:cubicBezTo>
                      <a:close/>
                    </a:path>
                  </a:pathLst>
                </a:custGeom>
                <a:solidFill>
                  <a:srgbClr val="231F20"/>
                </a:solidFill>
                <a:ln w="9525">
                  <a:noFill/>
                  <a:round/>
                  <a:headEnd/>
                  <a:tailEnd/>
                </a:ln>
              </p:spPr>
              <p:txBody>
                <a:bodyPr/>
                <a:lstStyle/>
                <a:p>
                  <a:endParaRPr lang="zh-TW" altLang="en-US"/>
                </a:p>
              </p:txBody>
            </p:sp>
          </p:grpSp>
          <p:grpSp>
            <p:nvGrpSpPr>
              <p:cNvPr id="38" name="Group 32"/>
              <p:cNvGrpSpPr>
                <a:grpSpLocks/>
              </p:cNvGrpSpPr>
              <p:nvPr/>
            </p:nvGrpSpPr>
            <p:grpSpPr bwMode="auto">
              <a:xfrm>
                <a:off x="6381750" y="5029180"/>
                <a:ext cx="457200" cy="577752"/>
                <a:chOff x="4368" y="2704"/>
                <a:chExt cx="416" cy="543"/>
              </a:xfrm>
            </p:grpSpPr>
            <p:sp>
              <p:nvSpPr>
                <p:cNvPr id="17702" name="Freeform 33"/>
                <p:cNvSpPr>
                  <a:spLocks/>
                </p:cNvSpPr>
                <p:nvPr/>
              </p:nvSpPr>
              <p:spPr bwMode="auto">
                <a:xfrm>
                  <a:off x="4449" y="3164"/>
                  <a:ext cx="203" cy="59"/>
                </a:xfrm>
                <a:custGeom>
                  <a:avLst/>
                  <a:gdLst>
                    <a:gd name="T0" fmla="*/ 0 w 203"/>
                    <a:gd name="T1" fmla="*/ 10 h 59"/>
                    <a:gd name="T2" fmla="*/ 163 w 203"/>
                    <a:gd name="T3" fmla="*/ 59 h 59"/>
                    <a:gd name="T4" fmla="*/ 203 w 203"/>
                    <a:gd name="T5" fmla="*/ 50 h 59"/>
                    <a:gd name="T6" fmla="*/ 40 w 203"/>
                    <a:gd name="T7" fmla="*/ 0 h 59"/>
                    <a:gd name="T8" fmla="*/ 0 w 203"/>
                    <a:gd name="T9" fmla="*/ 10 h 59"/>
                    <a:gd name="T10" fmla="*/ 0 60000 65536"/>
                    <a:gd name="T11" fmla="*/ 0 60000 65536"/>
                    <a:gd name="T12" fmla="*/ 0 60000 65536"/>
                    <a:gd name="T13" fmla="*/ 0 60000 65536"/>
                    <a:gd name="T14" fmla="*/ 0 60000 65536"/>
                    <a:gd name="T15" fmla="*/ 0 w 203"/>
                    <a:gd name="T16" fmla="*/ 0 h 59"/>
                    <a:gd name="T17" fmla="*/ 203 w 203"/>
                    <a:gd name="T18" fmla="*/ 59 h 59"/>
                  </a:gdLst>
                  <a:ahLst/>
                  <a:cxnLst>
                    <a:cxn ang="T10">
                      <a:pos x="T0" y="T1"/>
                    </a:cxn>
                    <a:cxn ang="T11">
                      <a:pos x="T2" y="T3"/>
                    </a:cxn>
                    <a:cxn ang="T12">
                      <a:pos x="T4" y="T5"/>
                    </a:cxn>
                    <a:cxn ang="T13">
                      <a:pos x="T6" y="T7"/>
                    </a:cxn>
                    <a:cxn ang="T14">
                      <a:pos x="T8" y="T9"/>
                    </a:cxn>
                  </a:cxnLst>
                  <a:rect l="T15" t="T16" r="T17" b="T18"/>
                  <a:pathLst>
                    <a:path w="203" h="59">
                      <a:moveTo>
                        <a:pt x="0" y="10"/>
                      </a:moveTo>
                      <a:lnTo>
                        <a:pt x="163" y="59"/>
                      </a:lnTo>
                      <a:lnTo>
                        <a:pt x="203" y="50"/>
                      </a:lnTo>
                      <a:lnTo>
                        <a:pt x="40" y="0"/>
                      </a:lnTo>
                      <a:lnTo>
                        <a:pt x="0" y="10"/>
                      </a:lnTo>
                      <a:close/>
                    </a:path>
                  </a:pathLst>
                </a:custGeom>
                <a:solidFill>
                  <a:srgbClr val="646C89"/>
                </a:solidFill>
                <a:ln w="9525">
                  <a:noFill/>
                  <a:round/>
                  <a:headEnd/>
                  <a:tailEnd/>
                </a:ln>
              </p:spPr>
              <p:txBody>
                <a:bodyPr/>
                <a:lstStyle/>
                <a:p>
                  <a:endParaRPr lang="zh-TW" altLang="en-US"/>
                </a:p>
              </p:txBody>
            </p:sp>
            <p:sp>
              <p:nvSpPr>
                <p:cNvPr id="17703" name="Freeform 34"/>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919BAD"/>
                </a:solidFill>
                <a:ln w="9525">
                  <a:noFill/>
                  <a:round/>
                  <a:headEnd/>
                  <a:tailEnd/>
                </a:ln>
              </p:spPr>
              <p:txBody>
                <a:bodyPr/>
                <a:lstStyle/>
                <a:p>
                  <a:endParaRPr lang="zh-TW" altLang="en-US"/>
                </a:p>
              </p:txBody>
            </p:sp>
            <p:sp>
              <p:nvSpPr>
                <p:cNvPr id="17704" name="Freeform 35"/>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F474C"/>
                </a:solidFill>
                <a:ln w="9525">
                  <a:noFill/>
                  <a:round/>
                  <a:headEnd/>
                  <a:tailEnd/>
                </a:ln>
              </p:spPr>
              <p:txBody>
                <a:bodyPr/>
                <a:lstStyle/>
                <a:p>
                  <a:endParaRPr lang="zh-TW" altLang="en-US"/>
                </a:p>
              </p:txBody>
            </p:sp>
            <p:sp>
              <p:nvSpPr>
                <p:cNvPr id="17705" name="Freeform 36"/>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535B61"/>
                </a:solidFill>
                <a:ln w="9525">
                  <a:noFill/>
                  <a:round/>
                  <a:headEnd/>
                  <a:tailEnd/>
                </a:ln>
              </p:spPr>
              <p:txBody>
                <a:bodyPr/>
                <a:lstStyle/>
                <a:p>
                  <a:endParaRPr lang="zh-TW" altLang="en-US"/>
                </a:p>
              </p:txBody>
            </p:sp>
            <p:sp>
              <p:nvSpPr>
                <p:cNvPr id="17706" name="Freeform 37"/>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3F474C"/>
                </a:solidFill>
                <a:ln w="9525">
                  <a:noFill/>
                  <a:round/>
                  <a:headEnd/>
                  <a:tailEnd/>
                </a:ln>
              </p:spPr>
              <p:txBody>
                <a:bodyPr/>
                <a:lstStyle/>
                <a:p>
                  <a:endParaRPr lang="zh-TW" altLang="en-US"/>
                </a:p>
              </p:txBody>
            </p:sp>
            <p:sp>
              <p:nvSpPr>
                <p:cNvPr id="17707" name="Freeform 38"/>
                <p:cNvSpPr>
                  <a:spLocks/>
                </p:cNvSpPr>
                <p:nvPr/>
              </p:nvSpPr>
              <p:spPr bwMode="auto">
                <a:xfrm>
                  <a:off x="4394" y="2739"/>
                  <a:ext cx="40" cy="376"/>
                </a:xfrm>
                <a:custGeom>
                  <a:avLst/>
                  <a:gdLst>
                    <a:gd name="T0" fmla="*/ 0 w 40"/>
                    <a:gd name="T1" fmla="*/ 10 h 376"/>
                    <a:gd name="T2" fmla="*/ 0 w 40"/>
                    <a:gd name="T3" fmla="*/ 376 h 376"/>
                    <a:gd name="T4" fmla="*/ 40 w 40"/>
                    <a:gd name="T5" fmla="*/ 366 h 376"/>
                    <a:gd name="T6" fmla="*/ 40 w 40"/>
                    <a:gd name="T7" fmla="*/ 0 h 376"/>
                    <a:gd name="T8" fmla="*/ 0 w 40"/>
                    <a:gd name="T9" fmla="*/ 10 h 376"/>
                    <a:gd name="T10" fmla="*/ 0 60000 65536"/>
                    <a:gd name="T11" fmla="*/ 0 60000 65536"/>
                    <a:gd name="T12" fmla="*/ 0 60000 65536"/>
                    <a:gd name="T13" fmla="*/ 0 60000 65536"/>
                    <a:gd name="T14" fmla="*/ 0 60000 65536"/>
                    <a:gd name="T15" fmla="*/ 0 w 40"/>
                    <a:gd name="T16" fmla="*/ 0 h 376"/>
                    <a:gd name="T17" fmla="*/ 40 w 40"/>
                    <a:gd name="T18" fmla="*/ 376 h 376"/>
                  </a:gdLst>
                  <a:ahLst/>
                  <a:cxnLst>
                    <a:cxn ang="T10">
                      <a:pos x="T0" y="T1"/>
                    </a:cxn>
                    <a:cxn ang="T11">
                      <a:pos x="T2" y="T3"/>
                    </a:cxn>
                    <a:cxn ang="T12">
                      <a:pos x="T4" y="T5"/>
                    </a:cxn>
                    <a:cxn ang="T13">
                      <a:pos x="T6" y="T7"/>
                    </a:cxn>
                    <a:cxn ang="T14">
                      <a:pos x="T8" y="T9"/>
                    </a:cxn>
                  </a:cxnLst>
                  <a:rect l="T15" t="T16" r="T17" b="T18"/>
                  <a:pathLst>
                    <a:path w="40" h="376">
                      <a:moveTo>
                        <a:pt x="0" y="10"/>
                      </a:moveTo>
                      <a:lnTo>
                        <a:pt x="0" y="376"/>
                      </a:lnTo>
                      <a:lnTo>
                        <a:pt x="40" y="366"/>
                      </a:lnTo>
                      <a:lnTo>
                        <a:pt x="40" y="0"/>
                      </a:lnTo>
                      <a:lnTo>
                        <a:pt x="0" y="10"/>
                      </a:lnTo>
                      <a:close/>
                    </a:path>
                  </a:pathLst>
                </a:custGeom>
                <a:solidFill>
                  <a:srgbClr val="363B49"/>
                </a:solidFill>
                <a:ln w="9525">
                  <a:noFill/>
                  <a:round/>
                  <a:headEnd/>
                  <a:tailEnd/>
                </a:ln>
              </p:spPr>
              <p:txBody>
                <a:bodyPr/>
                <a:lstStyle/>
                <a:p>
                  <a:endParaRPr lang="zh-TW" altLang="en-US"/>
                </a:p>
              </p:txBody>
            </p:sp>
            <p:sp>
              <p:nvSpPr>
                <p:cNvPr id="17708" name="Freeform 39"/>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A6ACBE"/>
                </a:solidFill>
                <a:ln w="9525">
                  <a:noFill/>
                  <a:round/>
                  <a:headEnd/>
                  <a:tailEnd/>
                </a:ln>
              </p:spPr>
              <p:txBody>
                <a:bodyPr/>
                <a:lstStyle/>
                <a:p>
                  <a:endParaRPr lang="zh-TW" altLang="en-US"/>
                </a:p>
              </p:txBody>
            </p:sp>
            <p:sp>
              <p:nvSpPr>
                <p:cNvPr id="17709" name="Freeform 40"/>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63B49"/>
                </a:solidFill>
                <a:ln w="9525">
                  <a:noFill/>
                  <a:round/>
                  <a:headEnd/>
                  <a:tailEnd/>
                </a:ln>
              </p:spPr>
              <p:txBody>
                <a:bodyPr/>
                <a:lstStyle/>
                <a:p>
                  <a:endParaRPr lang="zh-TW" altLang="en-US"/>
                </a:p>
              </p:txBody>
            </p:sp>
            <p:sp>
              <p:nvSpPr>
                <p:cNvPr id="17710" name="Freeform 41"/>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363B49"/>
                </a:solidFill>
                <a:ln w="9525">
                  <a:noFill/>
                  <a:round/>
                  <a:headEnd/>
                  <a:tailEnd/>
                </a:ln>
              </p:spPr>
              <p:txBody>
                <a:bodyPr/>
                <a:lstStyle/>
                <a:p>
                  <a:endParaRPr lang="zh-TW" altLang="en-US"/>
                </a:p>
              </p:txBody>
            </p:sp>
            <p:sp>
              <p:nvSpPr>
                <p:cNvPr id="17711" name="Freeform 42"/>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231F20"/>
                </a:solidFill>
                <a:ln w="9525">
                  <a:noFill/>
                  <a:round/>
                  <a:headEnd/>
                  <a:tailEnd/>
                </a:ln>
              </p:spPr>
              <p:txBody>
                <a:bodyPr/>
                <a:lstStyle/>
                <a:p>
                  <a:endParaRPr lang="zh-TW" altLang="en-US"/>
                </a:p>
              </p:txBody>
            </p:sp>
            <p:sp>
              <p:nvSpPr>
                <p:cNvPr id="17712" name="Freeform 43"/>
                <p:cNvSpPr>
                  <a:spLocks/>
                </p:cNvSpPr>
                <p:nvPr/>
              </p:nvSpPr>
              <p:spPr bwMode="auto">
                <a:xfrm>
                  <a:off x="4380" y="3101"/>
                  <a:ext cx="400" cy="115"/>
                </a:xfrm>
                <a:custGeom>
                  <a:avLst/>
                  <a:gdLst>
                    <a:gd name="T0" fmla="*/ 0 w 400"/>
                    <a:gd name="T1" fmla="*/ 9 h 115"/>
                    <a:gd name="T2" fmla="*/ 362 w 400"/>
                    <a:gd name="T3" fmla="*/ 115 h 115"/>
                    <a:gd name="T4" fmla="*/ 400 w 400"/>
                    <a:gd name="T5" fmla="*/ 106 h 115"/>
                    <a:gd name="T6" fmla="*/ 40 w 400"/>
                    <a:gd name="T7" fmla="*/ 0 h 115"/>
                    <a:gd name="T8" fmla="*/ 0 w 400"/>
                    <a:gd name="T9" fmla="*/ 9 h 115"/>
                    <a:gd name="T10" fmla="*/ 0 60000 65536"/>
                    <a:gd name="T11" fmla="*/ 0 60000 65536"/>
                    <a:gd name="T12" fmla="*/ 0 60000 65536"/>
                    <a:gd name="T13" fmla="*/ 0 60000 65536"/>
                    <a:gd name="T14" fmla="*/ 0 60000 65536"/>
                    <a:gd name="T15" fmla="*/ 0 w 400"/>
                    <a:gd name="T16" fmla="*/ 0 h 115"/>
                    <a:gd name="T17" fmla="*/ 400 w 400"/>
                    <a:gd name="T18" fmla="*/ 115 h 115"/>
                  </a:gdLst>
                  <a:ahLst/>
                  <a:cxnLst>
                    <a:cxn ang="T10">
                      <a:pos x="T0" y="T1"/>
                    </a:cxn>
                    <a:cxn ang="T11">
                      <a:pos x="T2" y="T3"/>
                    </a:cxn>
                    <a:cxn ang="T12">
                      <a:pos x="T4" y="T5"/>
                    </a:cxn>
                    <a:cxn ang="T13">
                      <a:pos x="T6" y="T7"/>
                    </a:cxn>
                    <a:cxn ang="T14">
                      <a:pos x="T8" y="T9"/>
                    </a:cxn>
                  </a:cxnLst>
                  <a:rect l="T15" t="T16" r="T17" b="T18"/>
                  <a:pathLst>
                    <a:path w="400" h="115">
                      <a:moveTo>
                        <a:pt x="0" y="9"/>
                      </a:moveTo>
                      <a:lnTo>
                        <a:pt x="362" y="115"/>
                      </a:lnTo>
                      <a:lnTo>
                        <a:pt x="400" y="106"/>
                      </a:lnTo>
                      <a:lnTo>
                        <a:pt x="40" y="0"/>
                      </a:lnTo>
                      <a:lnTo>
                        <a:pt x="0" y="9"/>
                      </a:lnTo>
                      <a:close/>
                    </a:path>
                  </a:pathLst>
                </a:custGeom>
                <a:solidFill>
                  <a:srgbClr val="363B49"/>
                </a:solidFill>
                <a:ln w="9525">
                  <a:noFill/>
                  <a:round/>
                  <a:headEnd/>
                  <a:tailEnd/>
                </a:ln>
              </p:spPr>
              <p:txBody>
                <a:bodyPr/>
                <a:lstStyle/>
                <a:p>
                  <a:endParaRPr lang="zh-TW" altLang="en-US"/>
                </a:p>
              </p:txBody>
            </p:sp>
            <p:sp>
              <p:nvSpPr>
                <p:cNvPr id="17713" name="Freeform 44"/>
                <p:cNvSpPr>
                  <a:spLocks/>
                </p:cNvSpPr>
                <p:nvPr/>
              </p:nvSpPr>
              <p:spPr bwMode="auto">
                <a:xfrm>
                  <a:off x="4373" y="2709"/>
                  <a:ext cx="409" cy="120"/>
                </a:xfrm>
                <a:custGeom>
                  <a:avLst/>
                  <a:gdLst>
                    <a:gd name="T0" fmla="*/ 0 w 409"/>
                    <a:gd name="T1" fmla="*/ 9 h 120"/>
                    <a:gd name="T2" fmla="*/ 369 w 409"/>
                    <a:gd name="T3" fmla="*/ 120 h 120"/>
                    <a:gd name="T4" fmla="*/ 409 w 409"/>
                    <a:gd name="T5" fmla="*/ 111 h 120"/>
                    <a:gd name="T6" fmla="*/ 40 w 409"/>
                    <a:gd name="T7" fmla="*/ 0 h 120"/>
                    <a:gd name="T8" fmla="*/ 0 w 409"/>
                    <a:gd name="T9" fmla="*/ 9 h 120"/>
                    <a:gd name="T10" fmla="*/ 0 60000 65536"/>
                    <a:gd name="T11" fmla="*/ 0 60000 65536"/>
                    <a:gd name="T12" fmla="*/ 0 60000 65536"/>
                    <a:gd name="T13" fmla="*/ 0 60000 65536"/>
                    <a:gd name="T14" fmla="*/ 0 60000 65536"/>
                    <a:gd name="T15" fmla="*/ 0 w 409"/>
                    <a:gd name="T16" fmla="*/ 0 h 120"/>
                    <a:gd name="T17" fmla="*/ 409 w 409"/>
                    <a:gd name="T18" fmla="*/ 120 h 120"/>
                  </a:gdLst>
                  <a:ahLst/>
                  <a:cxnLst>
                    <a:cxn ang="T10">
                      <a:pos x="T0" y="T1"/>
                    </a:cxn>
                    <a:cxn ang="T11">
                      <a:pos x="T2" y="T3"/>
                    </a:cxn>
                    <a:cxn ang="T12">
                      <a:pos x="T4" y="T5"/>
                    </a:cxn>
                    <a:cxn ang="T13">
                      <a:pos x="T6" y="T7"/>
                    </a:cxn>
                    <a:cxn ang="T14">
                      <a:pos x="T8" y="T9"/>
                    </a:cxn>
                  </a:cxnLst>
                  <a:rect l="T15" t="T16" r="T17" b="T18"/>
                  <a:pathLst>
                    <a:path w="409" h="120">
                      <a:moveTo>
                        <a:pt x="0" y="9"/>
                      </a:moveTo>
                      <a:lnTo>
                        <a:pt x="369" y="120"/>
                      </a:lnTo>
                      <a:lnTo>
                        <a:pt x="409" y="111"/>
                      </a:lnTo>
                      <a:lnTo>
                        <a:pt x="40" y="0"/>
                      </a:lnTo>
                      <a:lnTo>
                        <a:pt x="0" y="9"/>
                      </a:lnTo>
                      <a:close/>
                    </a:path>
                  </a:pathLst>
                </a:custGeom>
                <a:solidFill>
                  <a:srgbClr val="DFE0E5"/>
                </a:solidFill>
                <a:ln w="9525">
                  <a:noFill/>
                  <a:round/>
                  <a:headEnd/>
                  <a:tailEnd/>
                </a:ln>
              </p:spPr>
              <p:txBody>
                <a:bodyPr/>
                <a:lstStyle/>
                <a:p>
                  <a:endParaRPr lang="zh-TW" altLang="en-US"/>
                </a:p>
              </p:txBody>
            </p:sp>
            <p:sp>
              <p:nvSpPr>
                <p:cNvPr id="17714" name="Freeform 45"/>
                <p:cNvSpPr>
                  <a:spLocks/>
                </p:cNvSpPr>
                <p:nvPr/>
              </p:nvSpPr>
              <p:spPr bwMode="auto">
                <a:xfrm>
                  <a:off x="4742" y="2820"/>
                  <a:ext cx="40" cy="422"/>
                </a:xfrm>
                <a:custGeom>
                  <a:avLst/>
                  <a:gdLst>
                    <a:gd name="T0" fmla="*/ 0 w 40"/>
                    <a:gd name="T1" fmla="*/ 9 h 422"/>
                    <a:gd name="T2" fmla="*/ 0 w 40"/>
                    <a:gd name="T3" fmla="*/ 422 h 422"/>
                    <a:gd name="T4" fmla="*/ 40 w 40"/>
                    <a:gd name="T5" fmla="*/ 413 h 422"/>
                    <a:gd name="T6" fmla="*/ 40 w 40"/>
                    <a:gd name="T7" fmla="*/ 0 h 422"/>
                    <a:gd name="T8" fmla="*/ 0 w 40"/>
                    <a:gd name="T9" fmla="*/ 9 h 422"/>
                    <a:gd name="T10" fmla="*/ 0 60000 65536"/>
                    <a:gd name="T11" fmla="*/ 0 60000 65536"/>
                    <a:gd name="T12" fmla="*/ 0 60000 65536"/>
                    <a:gd name="T13" fmla="*/ 0 60000 65536"/>
                    <a:gd name="T14" fmla="*/ 0 60000 65536"/>
                    <a:gd name="T15" fmla="*/ 0 w 40"/>
                    <a:gd name="T16" fmla="*/ 0 h 422"/>
                    <a:gd name="T17" fmla="*/ 40 w 40"/>
                    <a:gd name="T18" fmla="*/ 422 h 422"/>
                  </a:gdLst>
                  <a:ahLst/>
                  <a:cxnLst>
                    <a:cxn ang="T10">
                      <a:pos x="T0" y="T1"/>
                    </a:cxn>
                    <a:cxn ang="T11">
                      <a:pos x="T2" y="T3"/>
                    </a:cxn>
                    <a:cxn ang="T12">
                      <a:pos x="T4" y="T5"/>
                    </a:cxn>
                    <a:cxn ang="T13">
                      <a:pos x="T6" y="T7"/>
                    </a:cxn>
                    <a:cxn ang="T14">
                      <a:pos x="T8" y="T9"/>
                    </a:cxn>
                  </a:cxnLst>
                  <a:rect l="T15" t="T16" r="T17" b="T18"/>
                  <a:pathLst>
                    <a:path w="40" h="422">
                      <a:moveTo>
                        <a:pt x="0" y="9"/>
                      </a:moveTo>
                      <a:lnTo>
                        <a:pt x="0" y="422"/>
                      </a:lnTo>
                      <a:lnTo>
                        <a:pt x="40" y="413"/>
                      </a:lnTo>
                      <a:lnTo>
                        <a:pt x="40" y="0"/>
                      </a:lnTo>
                      <a:lnTo>
                        <a:pt x="0" y="9"/>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17715" name="Freeform 46"/>
                <p:cNvSpPr>
                  <a:spLocks/>
                </p:cNvSpPr>
                <p:nvPr/>
              </p:nvSpPr>
              <p:spPr bwMode="auto">
                <a:xfrm>
                  <a:off x="4406" y="2751"/>
                  <a:ext cx="322" cy="449"/>
                </a:xfrm>
                <a:custGeom>
                  <a:avLst/>
                  <a:gdLst>
                    <a:gd name="T0" fmla="*/ 0 w 322"/>
                    <a:gd name="T1" fmla="*/ 357 h 449"/>
                    <a:gd name="T2" fmla="*/ 322 w 322"/>
                    <a:gd name="T3" fmla="*/ 449 h 449"/>
                    <a:gd name="T4" fmla="*/ 322 w 322"/>
                    <a:gd name="T5" fmla="*/ 95 h 449"/>
                    <a:gd name="T6" fmla="*/ 0 w 322"/>
                    <a:gd name="T7" fmla="*/ 0 h 449"/>
                    <a:gd name="T8" fmla="*/ 0 w 322"/>
                    <a:gd name="T9" fmla="*/ 357 h 449"/>
                    <a:gd name="T10" fmla="*/ 0 60000 65536"/>
                    <a:gd name="T11" fmla="*/ 0 60000 65536"/>
                    <a:gd name="T12" fmla="*/ 0 60000 65536"/>
                    <a:gd name="T13" fmla="*/ 0 60000 65536"/>
                    <a:gd name="T14" fmla="*/ 0 60000 65536"/>
                    <a:gd name="T15" fmla="*/ 0 w 322"/>
                    <a:gd name="T16" fmla="*/ 0 h 449"/>
                    <a:gd name="T17" fmla="*/ 322 w 322"/>
                    <a:gd name="T18" fmla="*/ 449 h 449"/>
                  </a:gdLst>
                  <a:ahLst/>
                  <a:cxnLst>
                    <a:cxn ang="T10">
                      <a:pos x="T0" y="T1"/>
                    </a:cxn>
                    <a:cxn ang="T11">
                      <a:pos x="T2" y="T3"/>
                    </a:cxn>
                    <a:cxn ang="T12">
                      <a:pos x="T4" y="T5"/>
                    </a:cxn>
                    <a:cxn ang="T13">
                      <a:pos x="T6" y="T7"/>
                    </a:cxn>
                    <a:cxn ang="T14">
                      <a:pos x="T8" y="T9"/>
                    </a:cxn>
                  </a:cxnLst>
                  <a:rect l="T15" t="T16" r="T17" b="T18"/>
                  <a:pathLst>
                    <a:path w="322" h="449">
                      <a:moveTo>
                        <a:pt x="0" y="357"/>
                      </a:moveTo>
                      <a:lnTo>
                        <a:pt x="322" y="449"/>
                      </a:lnTo>
                      <a:lnTo>
                        <a:pt x="322" y="95"/>
                      </a:lnTo>
                      <a:lnTo>
                        <a:pt x="0" y="0"/>
                      </a:lnTo>
                      <a:lnTo>
                        <a:pt x="0" y="357"/>
                      </a:lnTo>
                      <a:close/>
                    </a:path>
                  </a:pathLst>
                </a:custGeom>
                <a:solidFill>
                  <a:srgbClr val="3874BA"/>
                </a:solidFill>
                <a:ln w="9525">
                  <a:noFill/>
                  <a:round/>
                  <a:headEnd/>
                  <a:tailEnd/>
                </a:ln>
              </p:spPr>
              <p:txBody>
                <a:bodyPr/>
                <a:lstStyle/>
                <a:p>
                  <a:endParaRPr lang="zh-TW" altLang="en-US"/>
                </a:p>
              </p:txBody>
            </p:sp>
            <p:sp>
              <p:nvSpPr>
                <p:cNvPr id="17716" name="Freeform 47"/>
                <p:cNvSpPr>
                  <a:spLocks/>
                </p:cNvSpPr>
                <p:nvPr/>
              </p:nvSpPr>
              <p:spPr bwMode="auto">
                <a:xfrm>
                  <a:off x="4416" y="2768"/>
                  <a:ext cx="297" cy="304"/>
                </a:xfrm>
                <a:custGeom>
                  <a:avLst/>
                  <a:gdLst>
                    <a:gd name="T0" fmla="*/ 0 w 126"/>
                    <a:gd name="T1" fmla="*/ 0 h 129"/>
                    <a:gd name="T2" fmla="*/ 0 w 126"/>
                    <a:gd name="T3" fmla="*/ 84818 h 129"/>
                    <a:gd name="T4" fmla="*/ 55383 w 126"/>
                    <a:gd name="T5" fmla="*/ 102917 h 129"/>
                    <a:gd name="T6" fmla="*/ 120056 w 126"/>
                    <a:gd name="T7" fmla="*/ 122627 h 129"/>
                    <a:gd name="T8" fmla="*/ 120056 w 126"/>
                    <a:gd name="T9" fmla="*/ 36332 h 129"/>
                    <a:gd name="T10" fmla="*/ 0 w 126"/>
                    <a:gd name="T11" fmla="*/ 0 h 129"/>
                    <a:gd name="T12" fmla="*/ 0 60000 65536"/>
                    <a:gd name="T13" fmla="*/ 0 60000 65536"/>
                    <a:gd name="T14" fmla="*/ 0 60000 65536"/>
                    <a:gd name="T15" fmla="*/ 0 60000 65536"/>
                    <a:gd name="T16" fmla="*/ 0 60000 65536"/>
                    <a:gd name="T17" fmla="*/ 0 60000 65536"/>
                    <a:gd name="T18" fmla="*/ 0 w 126"/>
                    <a:gd name="T19" fmla="*/ 0 h 129"/>
                    <a:gd name="T20" fmla="*/ 126 w 126"/>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26" h="129">
                      <a:moveTo>
                        <a:pt x="0" y="0"/>
                      </a:moveTo>
                      <a:cubicBezTo>
                        <a:pt x="0" y="89"/>
                        <a:pt x="0" y="89"/>
                        <a:pt x="0" y="89"/>
                      </a:cubicBezTo>
                      <a:cubicBezTo>
                        <a:pt x="0" y="89"/>
                        <a:pt x="30" y="124"/>
                        <a:pt x="58" y="108"/>
                      </a:cubicBezTo>
                      <a:cubicBezTo>
                        <a:pt x="86" y="91"/>
                        <a:pt x="126" y="129"/>
                        <a:pt x="126" y="129"/>
                      </a:cubicBezTo>
                      <a:cubicBezTo>
                        <a:pt x="126" y="38"/>
                        <a:pt x="126" y="38"/>
                        <a:pt x="126" y="38"/>
                      </a:cubicBezTo>
                      <a:lnTo>
                        <a:pt x="0" y="0"/>
                      </a:lnTo>
                      <a:close/>
                    </a:path>
                  </a:pathLst>
                </a:custGeom>
                <a:gradFill rotWithShape="1">
                  <a:gsLst>
                    <a:gs pos="0">
                      <a:srgbClr val="94B4DA"/>
                    </a:gs>
                    <a:gs pos="100000">
                      <a:srgbClr val="3874BA"/>
                    </a:gs>
                  </a:gsLst>
                  <a:lin ang="5400000" scaled="1"/>
                </a:gradFill>
                <a:ln w="9525">
                  <a:noFill/>
                  <a:round/>
                  <a:headEnd/>
                  <a:tailEnd/>
                </a:ln>
              </p:spPr>
              <p:txBody>
                <a:bodyPr/>
                <a:lstStyle/>
                <a:p>
                  <a:endParaRPr lang="zh-TW" altLang="en-US"/>
                </a:p>
              </p:txBody>
            </p:sp>
            <p:sp>
              <p:nvSpPr>
                <p:cNvPr id="17717" name="Freeform 48"/>
                <p:cNvSpPr>
                  <a:spLocks/>
                </p:cNvSpPr>
                <p:nvPr/>
              </p:nvSpPr>
              <p:spPr bwMode="auto">
                <a:xfrm>
                  <a:off x="4394" y="2751"/>
                  <a:ext cx="334" cy="463"/>
                </a:xfrm>
                <a:custGeom>
                  <a:avLst/>
                  <a:gdLst>
                    <a:gd name="T0" fmla="*/ 334 w 334"/>
                    <a:gd name="T1" fmla="*/ 463 h 463"/>
                    <a:gd name="T2" fmla="*/ 334 w 334"/>
                    <a:gd name="T3" fmla="*/ 458 h 463"/>
                    <a:gd name="T4" fmla="*/ 7 w 334"/>
                    <a:gd name="T5" fmla="*/ 361 h 463"/>
                    <a:gd name="T6" fmla="*/ 7 w 334"/>
                    <a:gd name="T7" fmla="*/ 0 h 463"/>
                    <a:gd name="T8" fmla="*/ 0 w 334"/>
                    <a:gd name="T9" fmla="*/ 0 h 463"/>
                    <a:gd name="T10" fmla="*/ 3 w 334"/>
                    <a:gd name="T11" fmla="*/ 364 h 463"/>
                    <a:gd name="T12" fmla="*/ 3 w 334"/>
                    <a:gd name="T13" fmla="*/ 364 h 463"/>
                    <a:gd name="T14" fmla="*/ 334 w 334"/>
                    <a:gd name="T15" fmla="*/ 463 h 463"/>
                    <a:gd name="T16" fmla="*/ 0 60000 65536"/>
                    <a:gd name="T17" fmla="*/ 0 60000 65536"/>
                    <a:gd name="T18" fmla="*/ 0 60000 65536"/>
                    <a:gd name="T19" fmla="*/ 0 60000 65536"/>
                    <a:gd name="T20" fmla="*/ 0 60000 65536"/>
                    <a:gd name="T21" fmla="*/ 0 60000 65536"/>
                    <a:gd name="T22" fmla="*/ 0 60000 65536"/>
                    <a:gd name="T23" fmla="*/ 0 60000 65536"/>
                    <a:gd name="T24" fmla="*/ 0 w 334"/>
                    <a:gd name="T25" fmla="*/ 0 h 463"/>
                    <a:gd name="T26" fmla="*/ 334 w 334"/>
                    <a:gd name="T27" fmla="*/ 463 h 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 h="463">
                      <a:moveTo>
                        <a:pt x="334" y="463"/>
                      </a:moveTo>
                      <a:lnTo>
                        <a:pt x="334" y="458"/>
                      </a:lnTo>
                      <a:lnTo>
                        <a:pt x="7" y="361"/>
                      </a:lnTo>
                      <a:lnTo>
                        <a:pt x="7" y="0"/>
                      </a:lnTo>
                      <a:lnTo>
                        <a:pt x="0" y="0"/>
                      </a:lnTo>
                      <a:lnTo>
                        <a:pt x="3" y="364"/>
                      </a:lnTo>
                      <a:lnTo>
                        <a:pt x="334" y="463"/>
                      </a:lnTo>
                      <a:close/>
                    </a:path>
                  </a:pathLst>
                </a:custGeom>
                <a:solidFill>
                  <a:srgbClr val="DFE0E5"/>
                </a:solidFill>
                <a:ln w="9525">
                  <a:noFill/>
                  <a:round/>
                  <a:headEnd/>
                  <a:tailEnd/>
                </a:ln>
              </p:spPr>
              <p:txBody>
                <a:bodyPr/>
                <a:lstStyle/>
                <a:p>
                  <a:endParaRPr lang="zh-TW" altLang="en-US"/>
                </a:p>
              </p:txBody>
            </p:sp>
            <p:sp>
              <p:nvSpPr>
                <p:cNvPr id="17718" name="Freeform 49"/>
                <p:cNvSpPr>
                  <a:spLocks noEditPoints="1"/>
                </p:cNvSpPr>
                <p:nvPr/>
              </p:nvSpPr>
              <p:spPr bwMode="auto">
                <a:xfrm>
                  <a:off x="4373" y="2718"/>
                  <a:ext cx="371" cy="524"/>
                </a:xfrm>
                <a:custGeom>
                  <a:avLst/>
                  <a:gdLst>
                    <a:gd name="T0" fmla="*/ 0 w 157"/>
                    <a:gd name="T1" fmla="*/ 0 h 222"/>
                    <a:gd name="T2" fmla="*/ 0 w 157"/>
                    <a:gd name="T3" fmla="*/ 168570 h 222"/>
                    <a:gd name="T4" fmla="*/ 152672 w 157"/>
                    <a:gd name="T5" fmla="*/ 213927 h 222"/>
                    <a:gd name="T6" fmla="*/ 152672 w 157"/>
                    <a:gd name="T7" fmla="*/ 45288 h 222"/>
                    <a:gd name="T8" fmla="*/ 0 w 157"/>
                    <a:gd name="T9" fmla="*/ 0 h 222"/>
                    <a:gd name="T10" fmla="*/ 143962 w 157"/>
                    <a:gd name="T11" fmla="*/ 201263 h 222"/>
                    <a:gd name="T12" fmla="*/ 9951 w 157"/>
                    <a:gd name="T13" fmla="*/ 162053 h 222"/>
                    <a:gd name="T14" fmla="*/ 8694 w 157"/>
                    <a:gd name="T15" fmla="*/ 13466 h 222"/>
                    <a:gd name="T16" fmla="*/ 143962 w 157"/>
                    <a:gd name="T17" fmla="*/ 51864 h 222"/>
                    <a:gd name="T18" fmla="*/ 143962 w 157"/>
                    <a:gd name="T19" fmla="*/ 201263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
                    <a:gd name="T31" fmla="*/ 0 h 222"/>
                    <a:gd name="T32" fmla="*/ 157 w 157"/>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 h="222">
                      <a:moveTo>
                        <a:pt x="0" y="0"/>
                      </a:moveTo>
                      <a:cubicBezTo>
                        <a:pt x="0" y="175"/>
                        <a:pt x="0" y="175"/>
                        <a:pt x="0" y="175"/>
                      </a:cubicBezTo>
                      <a:cubicBezTo>
                        <a:pt x="157" y="222"/>
                        <a:pt x="157" y="222"/>
                        <a:pt x="157" y="222"/>
                      </a:cubicBezTo>
                      <a:cubicBezTo>
                        <a:pt x="157" y="47"/>
                        <a:pt x="157" y="47"/>
                        <a:pt x="157" y="47"/>
                      </a:cubicBezTo>
                      <a:lnTo>
                        <a:pt x="0" y="0"/>
                      </a:lnTo>
                      <a:close/>
                      <a:moveTo>
                        <a:pt x="148" y="209"/>
                      </a:moveTo>
                      <a:cubicBezTo>
                        <a:pt x="121" y="200"/>
                        <a:pt x="25" y="173"/>
                        <a:pt x="10" y="168"/>
                      </a:cubicBezTo>
                      <a:cubicBezTo>
                        <a:pt x="10" y="153"/>
                        <a:pt x="9" y="39"/>
                        <a:pt x="9" y="14"/>
                      </a:cubicBezTo>
                      <a:cubicBezTo>
                        <a:pt x="37" y="22"/>
                        <a:pt x="133" y="49"/>
                        <a:pt x="148" y="54"/>
                      </a:cubicBezTo>
                      <a:cubicBezTo>
                        <a:pt x="148" y="68"/>
                        <a:pt x="148" y="183"/>
                        <a:pt x="148" y="209"/>
                      </a:cubicBezTo>
                      <a:close/>
                    </a:path>
                  </a:pathLst>
                </a:custGeom>
                <a:solidFill>
                  <a:srgbClr val="A6ACBE"/>
                </a:solidFill>
                <a:ln w="9525">
                  <a:noFill/>
                  <a:round/>
                  <a:headEnd/>
                  <a:tailEnd/>
                </a:ln>
              </p:spPr>
              <p:txBody>
                <a:bodyPr/>
                <a:lstStyle/>
                <a:p>
                  <a:endParaRPr lang="zh-TW" altLang="en-US"/>
                </a:p>
              </p:txBody>
            </p:sp>
            <p:sp>
              <p:nvSpPr>
                <p:cNvPr id="17719" name="Freeform 50"/>
                <p:cNvSpPr>
                  <a:spLocks noEditPoints="1"/>
                </p:cNvSpPr>
                <p:nvPr/>
              </p:nvSpPr>
              <p:spPr bwMode="auto">
                <a:xfrm>
                  <a:off x="4368" y="2704"/>
                  <a:ext cx="416" cy="543"/>
                </a:xfrm>
                <a:custGeom>
                  <a:avLst/>
                  <a:gdLst>
                    <a:gd name="T0" fmla="*/ 2061 w 176"/>
                    <a:gd name="T1" fmla="*/ 6894 h 230"/>
                    <a:gd name="T2" fmla="*/ 18514 w 176"/>
                    <a:gd name="T3" fmla="*/ 2920 h 230"/>
                    <a:gd name="T4" fmla="*/ 17789 w 176"/>
                    <a:gd name="T5" fmla="*/ 2920 h 230"/>
                    <a:gd name="T6" fmla="*/ 170704 w 176"/>
                    <a:gd name="T7" fmla="*/ 48346 h 230"/>
                    <a:gd name="T8" fmla="*/ 168643 w 176"/>
                    <a:gd name="T9" fmla="*/ 47437 h 230"/>
                    <a:gd name="T10" fmla="*/ 168643 w 176"/>
                    <a:gd name="T11" fmla="*/ 216277 h 230"/>
                    <a:gd name="T12" fmla="*/ 170704 w 176"/>
                    <a:gd name="T13" fmla="*/ 215040 h 230"/>
                    <a:gd name="T14" fmla="*/ 153816 w 176"/>
                    <a:gd name="T15" fmla="*/ 219079 h 230"/>
                    <a:gd name="T16" fmla="*/ 155000 w 176"/>
                    <a:gd name="T17" fmla="*/ 219079 h 230"/>
                    <a:gd name="T18" fmla="*/ 117009 w 176"/>
                    <a:gd name="T19" fmla="*/ 207648 h 230"/>
                    <a:gd name="T20" fmla="*/ 115769 w 176"/>
                    <a:gd name="T21" fmla="*/ 207648 h 230"/>
                    <a:gd name="T22" fmla="*/ 115769 w 176"/>
                    <a:gd name="T23" fmla="*/ 208451 h 230"/>
                    <a:gd name="T24" fmla="*/ 114948 w 176"/>
                    <a:gd name="T25" fmla="*/ 213357 h 230"/>
                    <a:gd name="T26" fmla="*/ 117009 w 176"/>
                    <a:gd name="T27" fmla="*/ 212119 h 230"/>
                    <a:gd name="T28" fmla="*/ 100093 w 176"/>
                    <a:gd name="T29" fmla="*/ 216277 h 230"/>
                    <a:gd name="T30" fmla="*/ 101282 w 176"/>
                    <a:gd name="T31" fmla="*/ 216277 h 230"/>
                    <a:gd name="T32" fmla="*/ 32985 w 176"/>
                    <a:gd name="T33" fmla="*/ 195844 h 230"/>
                    <a:gd name="T34" fmla="*/ 34147 w 176"/>
                    <a:gd name="T35" fmla="*/ 197081 h 230"/>
                    <a:gd name="T36" fmla="*/ 34147 w 176"/>
                    <a:gd name="T37" fmla="*/ 192236 h 230"/>
                    <a:gd name="T38" fmla="*/ 32985 w 176"/>
                    <a:gd name="T39" fmla="*/ 194132 h 230"/>
                    <a:gd name="T40" fmla="*/ 49873 w 176"/>
                    <a:gd name="T41" fmla="*/ 190090 h 230"/>
                    <a:gd name="T42" fmla="*/ 50745 w 176"/>
                    <a:gd name="T43" fmla="*/ 189221 h 230"/>
                    <a:gd name="T44" fmla="*/ 49873 w 176"/>
                    <a:gd name="T45" fmla="*/ 187170 h 230"/>
                    <a:gd name="T46" fmla="*/ 2061 w 176"/>
                    <a:gd name="T47" fmla="*/ 173014 h 230"/>
                    <a:gd name="T48" fmla="*/ 2971 w 176"/>
                    <a:gd name="T49" fmla="*/ 174563 h 230"/>
                    <a:gd name="T50" fmla="*/ 2971 w 176"/>
                    <a:gd name="T51" fmla="*/ 5713 h 230"/>
                    <a:gd name="T52" fmla="*/ 2061 w 176"/>
                    <a:gd name="T53" fmla="*/ 6894 h 230"/>
                    <a:gd name="T54" fmla="*/ 872 w 176"/>
                    <a:gd name="T55" fmla="*/ 175734 h 230"/>
                    <a:gd name="T56" fmla="*/ 48632 w 176"/>
                    <a:gd name="T57" fmla="*/ 190090 h 230"/>
                    <a:gd name="T58" fmla="*/ 47816 w 176"/>
                    <a:gd name="T59" fmla="*/ 188041 h 230"/>
                    <a:gd name="T60" fmla="*/ 48632 w 176"/>
                    <a:gd name="T61" fmla="*/ 187170 h 230"/>
                    <a:gd name="T62" fmla="*/ 32091 w 176"/>
                    <a:gd name="T63" fmla="*/ 190999 h 230"/>
                    <a:gd name="T64" fmla="*/ 31363 w 176"/>
                    <a:gd name="T65" fmla="*/ 192236 h 230"/>
                    <a:gd name="T66" fmla="*/ 31363 w 176"/>
                    <a:gd name="T67" fmla="*/ 197081 h 230"/>
                    <a:gd name="T68" fmla="*/ 32091 w 176"/>
                    <a:gd name="T69" fmla="*/ 198608 h 230"/>
                    <a:gd name="T70" fmla="*/ 100093 w 176"/>
                    <a:gd name="T71" fmla="*/ 219079 h 230"/>
                    <a:gd name="T72" fmla="*/ 101282 w 176"/>
                    <a:gd name="T73" fmla="*/ 219079 h 230"/>
                    <a:gd name="T74" fmla="*/ 117009 w 176"/>
                    <a:gd name="T75" fmla="*/ 215040 h 230"/>
                    <a:gd name="T76" fmla="*/ 117882 w 176"/>
                    <a:gd name="T77" fmla="*/ 213357 h 230"/>
                    <a:gd name="T78" fmla="*/ 118770 w 176"/>
                    <a:gd name="T79" fmla="*/ 208451 h 230"/>
                    <a:gd name="T80" fmla="*/ 117882 w 176"/>
                    <a:gd name="T81" fmla="*/ 210568 h 230"/>
                    <a:gd name="T82" fmla="*/ 117009 w 176"/>
                    <a:gd name="T83" fmla="*/ 210568 h 230"/>
                    <a:gd name="T84" fmla="*/ 153816 w 176"/>
                    <a:gd name="T85" fmla="*/ 222000 h 230"/>
                    <a:gd name="T86" fmla="*/ 155000 w 176"/>
                    <a:gd name="T87" fmla="*/ 222000 h 230"/>
                    <a:gd name="T88" fmla="*/ 170704 w 176"/>
                    <a:gd name="T89" fmla="*/ 218333 h 230"/>
                    <a:gd name="T90" fmla="*/ 171392 w 176"/>
                    <a:gd name="T91" fmla="*/ 216277 h 230"/>
                    <a:gd name="T92" fmla="*/ 171392 w 176"/>
                    <a:gd name="T93" fmla="*/ 47437 h 230"/>
                    <a:gd name="T94" fmla="*/ 170704 w 176"/>
                    <a:gd name="T95" fmla="*/ 46200 h 230"/>
                    <a:gd name="T96" fmla="*/ 18514 w 176"/>
                    <a:gd name="T97" fmla="*/ 0 h 230"/>
                    <a:gd name="T98" fmla="*/ 18514 w 176"/>
                    <a:gd name="T99" fmla="*/ 0 h 230"/>
                    <a:gd name="T100" fmla="*/ 872 w 176"/>
                    <a:gd name="T101" fmla="*/ 3674 h 230"/>
                    <a:gd name="T102" fmla="*/ 0 w 176"/>
                    <a:gd name="T103" fmla="*/ 5713 h 230"/>
                    <a:gd name="T104" fmla="*/ 0 w 176"/>
                    <a:gd name="T105" fmla="*/ 174563 h 230"/>
                    <a:gd name="T106" fmla="*/ 872 w 176"/>
                    <a:gd name="T107" fmla="*/ 175734 h 2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230"/>
                    <a:gd name="T164" fmla="*/ 176 w 176"/>
                    <a:gd name="T165" fmla="*/ 230 h 2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230">
                      <a:moveTo>
                        <a:pt x="2" y="7"/>
                      </a:moveTo>
                      <a:cubicBezTo>
                        <a:pt x="19" y="3"/>
                        <a:pt x="19" y="3"/>
                        <a:pt x="19" y="3"/>
                      </a:cubicBezTo>
                      <a:cubicBezTo>
                        <a:pt x="19" y="3"/>
                        <a:pt x="19" y="3"/>
                        <a:pt x="18" y="3"/>
                      </a:cubicBezTo>
                      <a:cubicBezTo>
                        <a:pt x="175" y="50"/>
                        <a:pt x="175" y="50"/>
                        <a:pt x="175" y="50"/>
                      </a:cubicBezTo>
                      <a:cubicBezTo>
                        <a:pt x="174" y="50"/>
                        <a:pt x="173" y="50"/>
                        <a:pt x="173" y="49"/>
                      </a:cubicBezTo>
                      <a:cubicBezTo>
                        <a:pt x="173" y="224"/>
                        <a:pt x="173" y="224"/>
                        <a:pt x="173" y="224"/>
                      </a:cubicBezTo>
                      <a:cubicBezTo>
                        <a:pt x="173" y="223"/>
                        <a:pt x="174" y="223"/>
                        <a:pt x="175" y="223"/>
                      </a:cubicBezTo>
                      <a:cubicBezTo>
                        <a:pt x="158" y="227"/>
                        <a:pt x="158" y="227"/>
                        <a:pt x="158" y="227"/>
                      </a:cubicBezTo>
                      <a:cubicBezTo>
                        <a:pt x="158" y="227"/>
                        <a:pt x="159" y="227"/>
                        <a:pt x="159" y="227"/>
                      </a:cubicBezTo>
                      <a:cubicBezTo>
                        <a:pt x="120" y="215"/>
                        <a:pt x="120" y="215"/>
                        <a:pt x="120" y="215"/>
                      </a:cubicBezTo>
                      <a:cubicBezTo>
                        <a:pt x="120" y="215"/>
                        <a:pt x="120" y="215"/>
                        <a:pt x="119" y="215"/>
                      </a:cubicBezTo>
                      <a:cubicBezTo>
                        <a:pt x="119" y="215"/>
                        <a:pt x="119" y="216"/>
                        <a:pt x="119" y="216"/>
                      </a:cubicBezTo>
                      <a:cubicBezTo>
                        <a:pt x="118" y="221"/>
                        <a:pt x="118" y="221"/>
                        <a:pt x="118" y="221"/>
                      </a:cubicBezTo>
                      <a:cubicBezTo>
                        <a:pt x="118" y="221"/>
                        <a:pt x="119" y="220"/>
                        <a:pt x="120" y="220"/>
                      </a:cubicBezTo>
                      <a:cubicBezTo>
                        <a:pt x="103" y="224"/>
                        <a:pt x="103" y="224"/>
                        <a:pt x="103" y="224"/>
                      </a:cubicBezTo>
                      <a:cubicBezTo>
                        <a:pt x="103" y="224"/>
                        <a:pt x="103" y="224"/>
                        <a:pt x="104" y="224"/>
                      </a:cubicBezTo>
                      <a:cubicBezTo>
                        <a:pt x="34" y="203"/>
                        <a:pt x="34" y="203"/>
                        <a:pt x="34" y="203"/>
                      </a:cubicBezTo>
                      <a:cubicBezTo>
                        <a:pt x="35" y="203"/>
                        <a:pt x="35" y="203"/>
                        <a:pt x="35" y="204"/>
                      </a:cubicBezTo>
                      <a:cubicBezTo>
                        <a:pt x="35" y="199"/>
                        <a:pt x="35" y="199"/>
                        <a:pt x="35" y="199"/>
                      </a:cubicBezTo>
                      <a:cubicBezTo>
                        <a:pt x="35" y="200"/>
                        <a:pt x="35" y="201"/>
                        <a:pt x="34" y="201"/>
                      </a:cubicBezTo>
                      <a:cubicBezTo>
                        <a:pt x="51" y="197"/>
                        <a:pt x="51" y="197"/>
                        <a:pt x="51" y="197"/>
                      </a:cubicBezTo>
                      <a:cubicBezTo>
                        <a:pt x="51" y="197"/>
                        <a:pt x="52" y="196"/>
                        <a:pt x="52" y="196"/>
                      </a:cubicBezTo>
                      <a:cubicBezTo>
                        <a:pt x="52" y="195"/>
                        <a:pt x="51" y="194"/>
                        <a:pt x="51" y="194"/>
                      </a:cubicBezTo>
                      <a:cubicBezTo>
                        <a:pt x="2" y="179"/>
                        <a:pt x="2" y="179"/>
                        <a:pt x="2" y="179"/>
                      </a:cubicBezTo>
                      <a:cubicBezTo>
                        <a:pt x="3" y="180"/>
                        <a:pt x="3" y="180"/>
                        <a:pt x="3" y="181"/>
                      </a:cubicBezTo>
                      <a:cubicBezTo>
                        <a:pt x="3" y="6"/>
                        <a:pt x="3" y="6"/>
                        <a:pt x="3" y="6"/>
                      </a:cubicBezTo>
                      <a:cubicBezTo>
                        <a:pt x="3" y="7"/>
                        <a:pt x="3" y="7"/>
                        <a:pt x="2" y="7"/>
                      </a:cubicBezTo>
                      <a:close/>
                      <a:moveTo>
                        <a:pt x="1" y="182"/>
                      </a:moveTo>
                      <a:cubicBezTo>
                        <a:pt x="50" y="197"/>
                        <a:pt x="50" y="197"/>
                        <a:pt x="50" y="197"/>
                      </a:cubicBezTo>
                      <a:cubicBezTo>
                        <a:pt x="49" y="197"/>
                        <a:pt x="49" y="196"/>
                        <a:pt x="49" y="195"/>
                      </a:cubicBezTo>
                      <a:cubicBezTo>
                        <a:pt x="49" y="195"/>
                        <a:pt x="49" y="194"/>
                        <a:pt x="50" y="194"/>
                      </a:cubicBezTo>
                      <a:cubicBezTo>
                        <a:pt x="33" y="198"/>
                        <a:pt x="33" y="198"/>
                        <a:pt x="33" y="198"/>
                      </a:cubicBezTo>
                      <a:cubicBezTo>
                        <a:pt x="33" y="198"/>
                        <a:pt x="32" y="199"/>
                        <a:pt x="32" y="199"/>
                      </a:cubicBezTo>
                      <a:cubicBezTo>
                        <a:pt x="32" y="204"/>
                        <a:pt x="32" y="204"/>
                        <a:pt x="32" y="204"/>
                      </a:cubicBezTo>
                      <a:cubicBezTo>
                        <a:pt x="32" y="205"/>
                        <a:pt x="32" y="205"/>
                        <a:pt x="33" y="206"/>
                      </a:cubicBezTo>
                      <a:cubicBezTo>
                        <a:pt x="103" y="227"/>
                        <a:pt x="103" y="227"/>
                        <a:pt x="103" y="227"/>
                      </a:cubicBezTo>
                      <a:cubicBezTo>
                        <a:pt x="103" y="227"/>
                        <a:pt x="103" y="227"/>
                        <a:pt x="104" y="227"/>
                      </a:cubicBezTo>
                      <a:cubicBezTo>
                        <a:pt x="120" y="223"/>
                        <a:pt x="120" y="223"/>
                        <a:pt x="120" y="223"/>
                      </a:cubicBezTo>
                      <a:cubicBezTo>
                        <a:pt x="121" y="223"/>
                        <a:pt x="121" y="222"/>
                        <a:pt x="121" y="221"/>
                      </a:cubicBezTo>
                      <a:cubicBezTo>
                        <a:pt x="122" y="216"/>
                        <a:pt x="122" y="216"/>
                        <a:pt x="122" y="216"/>
                      </a:cubicBezTo>
                      <a:cubicBezTo>
                        <a:pt x="122" y="217"/>
                        <a:pt x="121" y="217"/>
                        <a:pt x="121" y="218"/>
                      </a:cubicBezTo>
                      <a:cubicBezTo>
                        <a:pt x="121" y="218"/>
                        <a:pt x="120" y="218"/>
                        <a:pt x="120" y="218"/>
                      </a:cubicBezTo>
                      <a:cubicBezTo>
                        <a:pt x="158" y="230"/>
                        <a:pt x="158" y="230"/>
                        <a:pt x="158" y="230"/>
                      </a:cubicBezTo>
                      <a:cubicBezTo>
                        <a:pt x="158" y="230"/>
                        <a:pt x="159" y="230"/>
                        <a:pt x="159" y="230"/>
                      </a:cubicBezTo>
                      <a:cubicBezTo>
                        <a:pt x="175" y="226"/>
                        <a:pt x="175" y="226"/>
                        <a:pt x="175" y="226"/>
                      </a:cubicBezTo>
                      <a:cubicBezTo>
                        <a:pt x="176" y="225"/>
                        <a:pt x="176" y="225"/>
                        <a:pt x="176" y="224"/>
                      </a:cubicBezTo>
                      <a:cubicBezTo>
                        <a:pt x="176" y="49"/>
                        <a:pt x="176" y="49"/>
                        <a:pt x="176" y="49"/>
                      </a:cubicBezTo>
                      <a:cubicBezTo>
                        <a:pt x="176" y="48"/>
                        <a:pt x="176" y="48"/>
                        <a:pt x="175" y="48"/>
                      </a:cubicBezTo>
                      <a:cubicBezTo>
                        <a:pt x="19" y="0"/>
                        <a:pt x="19" y="0"/>
                        <a:pt x="19" y="0"/>
                      </a:cubicBezTo>
                      <a:cubicBezTo>
                        <a:pt x="19" y="0"/>
                        <a:pt x="19" y="0"/>
                        <a:pt x="19" y="0"/>
                      </a:cubicBezTo>
                      <a:cubicBezTo>
                        <a:pt x="1" y="4"/>
                        <a:pt x="1" y="4"/>
                        <a:pt x="1" y="4"/>
                      </a:cubicBezTo>
                      <a:cubicBezTo>
                        <a:pt x="1" y="5"/>
                        <a:pt x="0" y="5"/>
                        <a:pt x="0" y="6"/>
                      </a:cubicBezTo>
                      <a:cubicBezTo>
                        <a:pt x="0" y="181"/>
                        <a:pt x="0" y="181"/>
                        <a:pt x="0" y="181"/>
                      </a:cubicBezTo>
                      <a:cubicBezTo>
                        <a:pt x="0" y="182"/>
                        <a:pt x="1" y="182"/>
                        <a:pt x="1" y="182"/>
                      </a:cubicBezTo>
                      <a:close/>
                    </a:path>
                  </a:pathLst>
                </a:custGeom>
                <a:solidFill>
                  <a:srgbClr val="231F20"/>
                </a:solidFill>
                <a:ln w="9525">
                  <a:noFill/>
                  <a:round/>
                  <a:headEnd/>
                  <a:tailEnd/>
                </a:ln>
              </p:spPr>
              <p:txBody>
                <a:bodyPr/>
                <a:lstStyle/>
                <a:p>
                  <a:endParaRPr lang="zh-TW" altLang="en-US"/>
                </a:p>
              </p:txBody>
            </p:sp>
          </p:grpSp>
        </p:grpSp>
        <p:grpSp>
          <p:nvGrpSpPr>
            <p:cNvPr id="39" name="Group 797"/>
            <p:cNvGrpSpPr>
              <a:grpSpLocks/>
            </p:cNvGrpSpPr>
            <p:nvPr/>
          </p:nvGrpSpPr>
          <p:grpSpPr bwMode="auto">
            <a:xfrm>
              <a:off x="2895599" y="5562600"/>
              <a:ext cx="293582" cy="533139"/>
              <a:chOff x="145" y="1491"/>
              <a:chExt cx="166" cy="302"/>
            </a:xfrm>
          </p:grpSpPr>
          <p:sp>
            <p:nvSpPr>
              <p:cNvPr id="17694" name="Freeform 4"/>
              <p:cNvSpPr>
                <a:spLocks/>
              </p:cNvSpPr>
              <p:nvPr/>
            </p:nvSpPr>
            <p:spPr bwMode="auto">
              <a:xfrm>
                <a:off x="150" y="1600"/>
                <a:ext cx="158" cy="190"/>
              </a:xfrm>
              <a:custGeom>
                <a:avLst/>
                <a:gdLst>
                  <a:gd name="T0" fmla="*/ 1937 w 100"/>
                  <a:gd name="T1" fmla="*/ 4744 h 120"/>
                  <a:gd name="T2" fmla="*/ 2953 w 100"/>
                  <a:gd name="T3" fmla="*/ 4397 h 120"/>
                  <a:gd name="T4" fmla="*/ 3890 w 100"/>
                  <a:gd name="T5" fmla="*/ 0 h 120"/>
                  <a:gd name="T6" fmla="*/ 0 w 100"/>
                  <a:gd name="T7" fmla="*/ 0 h 120"/>
                  <a:gd name="T8" fmla="*/ 986 w 100"/>
                  <a:gd name="T9" fmla="*/ 4397 h 120"/>
                  <a:gd name="T10" fmla="*/ 1937 w 100"/>
                  <a:gd name="T11" fmla="*/ 4744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6"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gradFill rotWithShape="1">
                <a:gsLst>
                  <a:gs pos="0">
                    <a:srgbClr val="2B588E"/>
                  </a:gs>
                  <a:gs pos="50000">
                    <a:srgbClr val="3874BA"/>
                  </a:gs>
                  <a:gs pos="100000">
                    <a:srgbClr val="2B588E"/>
                  </a:gs>
                </a:gsLst>
                <a:lin ang="0" scaled="1"/>
              </a:gradFill>
              <a:ln w="9525">
                <a:noFill/>
                <a:round/>
                <a:headEnd/>
                <a:tailEnd/>
              </a:ln>
            </p:spPr>
            <p:txBody>
              <a:bodyPr/>
              <a:lstStyle/>
              <a:p>
                <a:endParaRPr lang="zh-TW" altLang="en-US"/>
              </a:p>
            </p:txBody>
          </p:sp>
          <p:sp>
            <p:nvSpPr>
              <p:cNvPr id="17695" name="Oval 5"/>
              <p:cNvSpPr>
                <a:spLocks noChangeArrowheads="1"/>
              </p:cNvSpPr>
              <p:nvPr/>
            </p:nvSpPr>
            <p:spPr bwMode="auto">
              <a:xfrm>
                <a:off x="150" y="1569"/>
                <a:ext cx="159" cy="61"/>
              </a:xfrm>
              <a:prstGeom prst="ellipse">
                <a:avLst/>
              </a:prstGeom>
              <a:solidFill>
                <a:srgbClr val="6BA5D9"/>
              </a:solidFill>
              <a:ln w="9525">
                <a:noFill/>
                <a:round/>
                <a:headEnd/>
                <a:tailEnd/>
              </a:ln>
            </p:spPr>
            <p:txBody>
              <a:bodyPr/>
              <a:lstStyle/>
              <a:p>
                <a:endParaRPr lang="zh-TW" altLang="zh-TW">
                  <a:ea typeface="新細明體" charset="-120"/>
                </a:endParaRPr>
              </a:p>
            </p:txBody>
          </p:sp>
          <p:sp>
            <p:nvSpPr>
              <p:cNvPr id="17696" name="Freeform 6"/>
              <p:cNvSpPr>
                <a:spLocks/>
              </p:cNvSpPr>
              <p:nvPr/>
            </p:nvSpPr>
            <p:spPr bwMode="auto">
              <a:xfrm>
                <a:off x="150" y="1598"/>
                <a:ext cx="159" cy="32"/>
              </a:xfrm>
              <a:custGeom>
                <a:avLst/>
                <a:gdLst>
                  <a:gd name="T0" fmla="*/ 1883 w 101"/>
                  <a:gd name="T1" fmla="*/ 806 h 20"/>
                  <a:gd name="T2" fmla="*/ 0 w 101"/>
                  <a:gd name="T3" fmla="*/ 0 h 20"/>
                  <a:gd name="T4" fmla="*/ 0 w 101"/>
                  <a:gd name="T5" fmla="*/ 54 h 20"/>
                  <a:gd name="T6" fmla="*/ 1883 w 101"/>
                  <a:gd name="T7" fmla="*/ 861 h 20"/>
                  <a:gd name="T8" fmla="*/ 3807 w 101"/>
                  <a:gd name="T9" fmla="*/ 54 h 20"/>
                  <a:gd name="T10" fmla="*/ 3758 w 101"/>
                  <a:gd name="T11" fmla="*/ 0 h 20"/>
                  <a:gd name="T12" fmla="*/ 1883 w 101"/>
                  <a:gd name="T13" fmla="*/ 806 h 20"/>
                  <a:gd name="T14" fmla="*/ 0 60000 65536"/>
                  <a:gd name="T15" fmla="*/ 0 60000 65536"/>
                  <a:gd name="T16" fmla="*/ 0 60000 65536"/>
                  <a:gd name="T17" fmla="*/ 0 60000 65536"/>
                  <a:gd name="T18" fmla="*/ 0 60000 65536"/>
                  <a:gd name="T19" fmla="*/ 0 60000 65536"/>
                  <a:gd name="T20" fmla="*/ 0 60000 65536"/>
                  <a:gd name="T21" fmla="*/ 0 w 101"/>
                  <a:gd name="T22" fmla="*/ 0 h 20"/>
                  <a:gd name="T23" fmla="*/ 101 w 101"/>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 h="20">
                    <a:moveTo>
                      <a:pt x="50" y="19"/>
                    </a:moveTo>
                    <a:cubicBezTo>
                      <a:pt x="23" y="19"/>
                      <a:pt x="1" y="10"/>
                      <a:pt x="0" y="0"/>
                    </a:cubicBezTo>
                    <a:cubicBezTo>
                      <a:pt x="0" y="0"/>
                      <a:pt x="0" y="0"/>
                      <a:pt x="0" y="1"/>
                    </a:cubicBezTo>
                    <a:cubicBezTo>
                      <a:pt x="0" y="11"/>
                      <a:pt x="22" y="20"/>
                      <a:pt x="50" y="20"/>
                    </a:cubicBezTo>
                    <a:cubicBezTo>
                      <a:pt x="78" y="20"/>
                      <a:pt x="101" y="11"/>
                      <a:pt x="101" y="1"/>
                    </a:cubicBezTo>
                    <a:cubicBezTo>
                      <a:pt x="101" y="0"/>
                      <a:pt x="100" y="0"/>
                      <a:pt x="100" y="0"/>
                    </a:cubicBezTo>
                    <a:cubicBezTo>
                      <a:pt x="100" y="10"/>
                      <a:pt x="78" y="19"/>
                      <a:pt x="50" y="19"/>
                    </a:cubicBezTo>
                    <a:close/>
                  </a:path>
                </a:pathLst>
              </a:custGeom>
              <a:solidFill>
                <a:srgbClr val="135BA7"/>
              </a:solidFill>
              <a:ln w="9525">
                <a:noFill/>
                <a:round/>
                <a:headEnd/>
                <a:tailEnd/>
              </a:ln>
            </p:spPr>
            <p:txBody>
              <a:bodyPr/>
              <a:lstStyle/>
              <a:p>
                <a:endParaRPr lang="zh-TW" altLang="en-US"/>
              </a:p>
            </p:txBody>
          </p:sp>
          <p:sp>
            <p:nvSpPr>
              <p:cNvPr id="17697" name="Oval 7"/>
              <p:cNvSpPr>
                <a:spLocks noChangeArrowheads="1"/>
              </p:cNvSpPr>
              <p:nvPr/>
            </p:nvSpPr>
            <p:spPr bwMode="auto">
              <a:xfrm>
                <a:off x="178" y="1570"/>
                <a:ext cx="101" cy="51"/>
              </a:xfrm>
              <a:prstGeom prst="ellipse">
                <a:avLst/>
              </a:prstGeom>
              <a:gradFill rotWithShape="1">
                <a:gsLst>
                  <a:gs pos="0">
                    <a:srgbClr val="324C64"/>
                  </a:gs>
                  <a:gs pos="100000">
                    <a:srgbClr val="6BA5D9"/>
                  </a:gs>
                </a:gsLst>
                <a:path path="shape">
                  <a:fillToRect l="50000" t="50000" r="50000" b="50000"/>
                </a:path>
              </a:gradFill>
              <a:ln w="9525" algn="ctr">
                <a:noFill/>
                <a:round/>
                <a:headEnd/>
                <a:tailEnd/>
              </a:ln>
            </p:spPr>
            <p:txBody>
              <a:bodyPr/>
              <a:lstStyle/>
              <a:p>
                <a:endParaRPr lang="zh-TW" altLang="zh-TW">
                  <a:ea typeface="新細明體" charset="-120"/>
                </a:endParaRPr>
              </a:p>
            </p:txBody>
          </p:sp>
          <p:sp>
            <p:nvSpPr>
              <p:cNvPr id="17698" name="Oval 8"/>
              <p:cNvSpPr>
                <a:spLocks noChangeArrowheads="1"/>
              </p:cNvSpPr>
              <p:nvPr/>
            </p:nvSpPr>
            <p:spPr bwMode="auto">
              <a:xfrm>
                <a:off x="176" y="1494"/>
                <a:ext cx="105" cy="104"/>
              </a:xfrm>
              <a:prstGeom prst="ellipse">
                <a:avLst/>
              </a:prstGeom>
              <a:gradFill rotWithShape="1">
                <a:gsLst>
                  <a:gs pos="0">
                    <a:srgbClr val="6BA5D9"/>
                  </a:gs>
                  <a:gs pos="100000">
                    <a:srgbClr val="5C8EBB"/>
                  </a:gs>
                </a:gsLst>
                <a:lin ang="5400000" scaled="1"/>
              </a:gradFill>
              <a:ln w="9525">
                <a:noFill/>
                <a:round/>
                <a:headEnd/>
                <a:tailEnd/>
              </a:ln>
            </p:spPr>
            <p:txBody>
              <a:bodyPr/>
              <a:lstStyle/>
              <a:p>
                <a:endParaRPr lang="zh-TW" altLang="zh-TW">
                  <a:ea typeface="新細明體" charset="-120"/>
                </a:endParaRPr>
              </a:p>
            </p:txBody>
          </p:sp>
          <p:sp>
            <p:nvSpPr>
              <p:cNvPr id="17699" name="Freeform 9"/>
              <p:cNvSpPr>
                <a:spLocks/>
              </p:cNvSpPr>
              <p:nvPr/>
            </p:nvSpPr>
            <p:spPr bwMode="auto">
              <a:xfrm>
                <a:off x="145" y="1491"/>
                <a:ext cx="166" cy="302"/>
              </a:xfrm>
              <a:custGeom>
                <a:avLst/>
                <a:gdLst>
                  <a:gd name="T0" fmla="*/ 4095 w 105"/>
                  <a:gd name="T1" fmla="*/ 2688 h 191"/>
                  <a:gd name="T2" fmla="*/ 3149 w 105"/>
                  <a:gd name="T3" fmla="*/ 1992 h 191"/>
                  <a:gd name="T4" fmla="*/ 3217 w 105"/>
                  <a:gd name="T5" fmla="*/ 2035 h 191"/>
                  <a:gd name="T6" fmla="*/ 3217 w 105"/>
                  <a:gd name="T7" fmla="*/ 2074 h 191"/>
                  <a:gd name="T8" fmla="*/ 3230 w 105"/>
                  <a:gd name="T9" fmla="*/ 696 h 191"/>
                  <a:gd name="T10" fmla="*/ 2074 w 105"/>
                  <a:gd name="T11" fmla="*/ 0 h 191"/>
                  <a:gd name="T12" fmla="*/ 885 w 105"/>
                  <a:gd name="T13" fmla="*/ 696 h 191"/>
                  <a:gd name="T14" fmla="*/ 938 w 105"/>
                  <a:gd name="T15" fmla="*/ 2074 h 191"/>
                  <a:gd name="T16" fmla="*/ 938 w 105"/>
                  <a:gd name="T17" fmla="*/ 2035 h 191"/>
                  <a:gd name="T18" fmla="*/ 987 w 105"/>
                  <a:gd name="T19" fmla="*/ 1992 h 191"/>
                  <a:gd name="T20" fmla="*/ 82 w 105"/>
                  <a:gd name="T21" fmla="*/ 2818 h 191"/>
                  <a:gd name="T22" fmla="*/ 206 w 105"/>
                  <a:gd name="T23" fmla="*/ 3279 h 191"/>
                  <a:gd name="T24" fmla="*/ 270 w 105"/>
                  <a:gd name="T25" fmla="*/ 3743 h 191"/>
                  <a:gd name="T26" fmla="*/ 593 w 105"/>
                  <a:gd name="T27" fmla="*/ 5155 h 191"/>
                  <a:gd name="T28" fmla="*/ 885 w 105"/>
                  <a:gd name="T29" fmla="*/ 6582 h 191"/>
                  <a:gd name="T30" fmla="*/ 1020 w 105"/>
                  <a:gd name="T31" fmla="*/ 6938 h 191"/>
                  <a:gd name="T32" fmla="*/ 1020 w 105"/>
                  <a:gd name="T33" fmla="*/ 6938 h 191"/>
                  <a:gd name="T34" fmla="*/ 1094 w 105"/>
                  <a:gd name="T35" fmla="*/ 7183 h 191"/>
                  <a:gd name="T36" fmla="*/ 2212 w 105"/>
                  <a:gd name="T37" fmla="*/ 7400 h 191"/>
                  <a:gd name="T38" fmla="*/ 3110 w 105"/>
                  <a:gd name="T39" fmla="*/ 7046 h 191"/>
                  <a:gd name="T40" fmla="*/ 3557 w 105"/>
                  <a:gd name="T41" fmla="*/ 5053 h 191"/>
                  <a:gd name="T42" fmla="*/ 3742 w 105"/>
                  <a:gd name="T43" fmla="*/ 4250 h 191"/>
                  <a:gd name="T44" fmla="*/ 3946 w 105"/>
                  <a:gd name="T45" fmla="*/ 3441 h 191"/>
                  <a:gd name="T46" fmla="*/ 3979 w 105"/>
                  <a:gd name="T47" fmla="*/ 3218 h 191"/>
                  <a:gd name="T48" fmla="*/ 4095 w 105"/>
                  <a:gd name="T49" fmla="*/ 2688 h 191"/>
                  <a:gd name="T50" fmla="*/ 4095 w 105"/>
                  <a:gd name="T51" fmla="*/ 2688 h 191"/>
                  <a:gd name="T52" fmla="*/ 4031 w 105"/>
                  <a:gd name="T53" fmla="*/ 2633 h 191"/>
                  <a:gd name="T54" fmla="*/ 3979 w 105"/>
                  <a:gd name="T55" fmla="*/ 2688 h 191"/>
                  <a:gd name="T56" fmla="*/ 3979 w 105"/>
                  <a:gd name="T57" fmla="*/ 2688 h 191"/>
                  <a:gd name="T58" fmla="*/ 3872 w 105"/>
                  <a:gd name="T59" fmla="*/ 3218 h 191"/>
                  <a:gd name="T60" fmla="*/ 3824 w 105"/>
                  <a:gd name="T61" fmla="*/ 3407 h 191"/>
                  <a:gd name="T62" fmla="*/ 3624 w 105"/>
                  <a:gd name="T63" fmla="*/ 4217 h 191"/>
                  <a:gd name="T64" fmla="*/ 3437 w 105"/>
                  <a:gd name="T65" fmla="*/ 5053 h 191"/>
                  <a:gd name="T66" fmla="*/ 3012 w 105"/>
                  <a:gd name="T67" fmla="*/ 7046 h 191"/>
                  <a:gd name="T68" fmla="*/ 2212 w 105"/>
                  <a:gd name="T69" fmla="*/ 7313 h 191"/>
                  <a:gd name="T70" fmla="*/ 1154 w 105"/>
                  <a:gd name="T71" fmla="*/ 7107 h 191"/>
                  <a:gd name="T72" fmla="*/ 1137 w 105"/>
                  <a:gd name="T73" fmla="*/ 6938 h 191"/>
                  <a:gd name="T74" fmla="*/ 1137 w 105"/>
                  <a:gd name="T75" fmla="*/ 6918 h 191"/>
                  <a:gd name="T76" fmla="*/ 1020 w 105"/>
                  <a:gd name="T77" fmla="*/ 6514 h 191"/>
                  <a:gd name="T78" fmla="*/ 692 w 105"/>
                  <a:gd name="T79" fmla="*/ 5107 h 191"/>
                  <a:gd name="T80" fmla="*/ 395 w 105"/>
                  <a:gd name="T81" fmla="*/ 3743 h 191"/>
                  <a:gd name="T82" fmla="*/ 270 w 105"/>
                  <a:gd name="T83" fmla="*/ 3279 h 191"/>
                  <a:gd name="T84" fmla="*/ 206 w 105"/>
                  <a:gd name="T85" fmla="*/ 2767 h 191"/>
                  <a:gd name="T86" fmla="*/ 1020 w 105"/>
                  <a:gd name="T87" fmla="*/ 2095 h 191"/>
                  <a:gd name="T88" fmla="*/ 1067 w 105"/>
                  <a:gd name="T89" fmla="*/ 2074 h 191"/>
                  <a:gd name="T90" fmla="*/ 1020 w 105"/>
                  <a:gd name="T91" fmla="*/ 2035 h 191"/>
                  <a:gd name="T92" fmla="*/ 1020 w 105"/>
                  <a:gd name="T93" fmla="*/ 797 h 191"/>
                  <a:gd name="T94" fmla="*/ 2074 w 105"/>
                  <a:gd name="T95" fmla="*/ 130 h 191"/>
                  <a:gd name="T96" fmla="*/ 3149 w 105"/>
                  <a:gd name="T97" fmla="*/ 797 h 191"/>
                  <a:gd name="T98" fmla="*/ 3110 w 105"/>
                  <a:gd name="T99" fmla="*/ 2035 h 191"/>
                  <a:gd name="T100" fmla="*/ 3110 w 105"/>
                  <a:gd name="T101" fmla="*/ 2074 h 191"/>
                  <a:gd name="T102" fmla="*/ 3149 w 105"/>
                  <a:gd name="T103" fmla="*/ 2095 h 191"/>
                  <a:gd name="T104" fmla="*/ 3979 w 105"/>
                  <a:gd name="T105" fmla="*/ 2688 h 191"/>
                  <a:gd name="T106" fmla="*/ 3979 w 105"/>
                  <a:gd name="T107" fmla="*/ 2688 h 191"/>
                  <a:gd name="T108" fmla="*/ 4031 w 105"/>
                  <a:gd name="T109" fmla="*/ 2750 h 191"/>
                  <a:gd name="T110" fmla="*/ 4095 w 105"/>
                  <a:gd name="T111" fmla="*/ 2688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9"/>
                    </a:moveTo>
                    <a:cubicBezTo>
                      <a:pt x="105" y="61"/>
                      <a:pt x="97" y="55"/>
                      <a:pt x="81" y="51"/>
                    </a:cubicBezTo>
                    <a:cubicBezTo>
                      <a:pt x="82" y="51"/>
                      <a:pt x="82" y="52"/>
                      <a:pt x="82" y="52"/>
                    </a:cubicBezTo>
                    <a:cubicBezTo>
                      <a:pt x="83" y="52"/>
                      <a:pt x="83" y="53"/>
                      <a:pt x="82" y="53"/>
                    </a:cubicBezTo>
                    <a:cubicBezTo>
                      <a:pt x="89" y="43"/>
                      <a:pt x="89" y="30"/>
                      <a:pt x="83" y="18"/>
                    </a:cubicBezTo>
                    <a:cubicBezTo>
                      <a:pt x="77" y="7"/>
                      <a:pt x="66" y="0"/>
                      <a:pt x="53" y="0"/>
                    </a:cubicBezTo>
                    <a:cubicBezTo>
                      <a:pt x="40" y="0"/>
                      <a:pt x="29" y="7"/>
                      <a:pt x="23" y="18"/>
                    </a:cubicBezTo>
                    <a:cubicBezTo>
                      <a:pt x="17" y="30"/>
                      <a:pt x="17" y="43"/>
                      <a:pt x="24" y="53"/>
                    </a:cubicBezTo>
                    <a:cubicBezTo>
                      <a:pt x="24" y="53"/>
                      <a:pt x="24" y="52"/>
                      <a:pt x="24" y="52"/>
                    </a:cubicBezTo>
                    <a:cubicBezTo>
                      <a:pt x="24" y="52"/>
                      <a:pt x="24" y="51"/>
                      <a:pt x="25" y="51"/>
                    </a:cubicBezTo>
                    <a:cubicBezTo>
                      <a:pt x="3" y="57"/>
                      <a:pt x="0" y="66"/>
                      <a:pt x="2" y="72"/>
                    </a:cubicBezTo>
                    <a:cubicBezTo>
                      <a:pt x="5" y="84"/>
                      <a:pt x="5" y="84"/>
                      <a:pt x="5" y="84"/>
                    </a:cubicBezTo>
                    <a:cubicBezTo>
                      <a:pt x="7" y="96"/>
                      <a:pt x="7" y="96"/>
                      <a:pt x="7" y="96"/>
                    </a:cubicBezTo>
                    <a:cubicBezTo>
                      <a:pt x="15" y="132"/>
                      <a:pt x="15" y="132"/>
                      <a:pt x="15" y="132"/>
                    </a:cubicBezTo>
                    <a:cubicBezTo>
                      <a:pt x="23" y="168"/>
                      <a:pt x="23" y="168"/>
                      <a:pt x="23" y="168"/>
                    </a:cubicBezTo>
                    <a:cubicBezTo>
                      <a:pt x="26" y="178"/>
                      <a:pt x="26" y="178"/>
                      <a:pt x="26" y="178"/>
                    </a:cubicBezTo>
                    <a:cubicBezTo>
                      <a:pt x="26" y="178"/>
                      <a:pt x="26" y="178"/>
                      <a:pt x="26" y="178"/>
                    </a:cubicBezTo>
                    <a:cubicBezTo>
                      <a:pt x="26" y="180"/>
                      <a:pt x="27" y="182"/>
                      <a:pt x="28" y="184"/>
                    </a:cubicBezTo>
                    <a:cubicBezTo>
                      <a:pt x="34" y="189"/>
                      <a:pt x="43" y="191"/>
                      <a:pt x="57" y="190"/>
                    </a:cubicBezTo>
                    <a:cubicBezTo>
                      <a:pt x="63"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4" y="78"/>
                      <a:pt x="105" y="73"/>
                      <a:pt x="105" y="69"/>
                    </a:cubicBezTo>
                    <a:cubicBezTo>
                      <a:pt x="105" y="69"/>
                      <a:pt x="105" y="69"/>
                      <a:pt x="105" y="69"/>
                    </a:cubicBezTo>
                    <a:cubicBezTo>
                      <a:pt x="105" y="68"/>
                      <a:pt x="104" y="67"/>
                      <a:pt x="103" y="67"/>
                    </a:cubicBezTo>
                    <a:cubicBezTo>
                      <a:pt x="103" y="67"/>
                      <a:pt x="102" y="68"/>
                      <a:pt x="102" y="69"/>
                    </a:cubicBezTo>
                    <a:cubicBezTo>
                      <a:pt x="102" y="69"/>
                      <a:pt x="102" y="69"/>
                      <a:pt x="102" y="69"/>
                    </a:cubicBezTo>
                    <a:cubicBezTo>
                      <a:pt x="102" y="72"/>
                      <a:pt x="101" y="77"/>
                      <a:pt x="99" y="82"/>
                    </a:cubicBezTo>
                    <a:cubicBezTo>
                      <a:pt x="99" y="84"/>
                      <a:pt x="98" y="86"/>
                      <a:pt x="98" y="87"/>
                    </a:cubicBezTo>
                    <a:cubicBezTo>
                      <a:pt x="93" y="108"/>
                      <a:pt x="93" y="108"/>
                      <a:pt x="93" y="108"/>
                    </a:cubicBezTo>
                    <a:cubicBezTo>
                      <a:pt x="88" y="129"/>
                      <a:pt x="88" y="129"/>
                      <a:pt x="88" y="129"/>
                    </a:cubicBezTo>
                    <a:cubicBezTo>
                      <a:pt x="77" y="180"/>
                      <a:pt x="77" y="180"/>
                      <a:pt x="77" y="180"/>
                    </a:cubicBezTo>
                    <a:cubicBezTo>
                      <a:pt x="76" y="183"/>
                      <a:pt x="72" y="186"/>
                      <a:pt x="57" y="187"/>
                    </a:cubicBezTo>
                    <a:cubicBezTo>
                      <a:pt x="44" y="188"/>
                      <a:pt x="35" y="186"/>
                      <a:pt x="30" y="182"/>
                    </a:cubicBezTo>
                    <a:cubicBezTo>
                      <a:pt x="29" y="181"/>
                      <a:pt x="29" y="179"/>
                      <a:pt x="29" y="178"/>
                    </a:cubicBezTo>
                    <a:cubicBezTo>
                      <a:pt x="29" y="177"/>
                      <a:pt x="29" y="177"/>
                      <a:pt x="29" y="177"/>
                    </a:cubicBezTo>
                    <a:cubicBezTo>
                      <a:pt x="26" y="167"/>
                      <a:pt x="26" y="167"/>
                      <a:pt x="26" y="167"/>
                    </a:cubicBezTo>
                    <a:cubicBezTo>
                      <a:pt x="18" y="131"/>
                      <a:pt x="18" y="131"/>
                      <a:pt x="18" y="131"/>
                    </a:cubicBezTo>
                    <a:cubicBezTo>
                      <a:pt x="10" y="96"/>
                      <a:pt x="10" y="96"/>
                      <a:pt x="10" y="96"/>
                    </a:cubicBezTo>
                    <a:cubicBezTo>
                      <a:pt x="7" y="84"/>
                      <a:pt x="7" y="84"/>
                      <a:pt x="7" y="84"/>
                    </a:cubicBezTo>
                    <a:cubicBezTo>
                      <a:pt x="5" y="71"/>
                      <a:pt x="5" y="71"/>
                      <a:pt x="5" y="71"/>
                    </a:cubicBezTo>
                    <a:cubicBezTo>
                      <a:pt x="3" y="62"/>
                      <a:pt x="15" y="57"/>
                      <a:pt x="26" y="54"/>
                    </a:cubicBezTo>
                    <a:cubicBezTo>
                      <a:pt x="26" y="54"/>
                      <a:pt x="26" y="54"/>
                      <a:pt x="27" y="53"/>
                    </a:cubicBezTo>
                    <a:cubicBezTo>
                      <a:pt x="27" y="53"/>
                      <a:pt x="27" y="52"/>
                      <a:pt x="26" y="52"/>
                    </a:cubicBezTo>
                    <a:cubicBezTo>
                      <a:pt x="20" y="42"/>
                      <a:pt x="20" y="30"/>
                      <a:pt x="26" y="20"/>
                    </a:cubicBezTo>
                    <a:cubicBezTo>
                      <a:pt x="31" y="9"/>
                      <a:pt x="42" y="3"/>
                      <a:pt x="53" y="3"/>
                    </a:cubicBezTo>
                    <a:cubicBezTo>
                      <a:pt x="65" y="3"/>
                      <a:pt x="75" y="9"/>
                      <a:pt x="81" y="20"/>
                    </a:cubicBezTo>
                    <a:cubicBezTo>
                      <a:pt x="86" y="30"/>
                      <a:pt x="86" y="42"/>
                      <a:pt x="80" y="52"/>
                    </a:cubicBezTo>
                    <a:cubicBezTo>
                      <a:pt x="79" y="52"/>
                      <a:pt x="79" y="53"/>
                      <a:pt x="80" y="53"/>
                    </a:cubicBezTo>
                    <a:cubicBezTo>
                      <a:pt x="80" y="54"/>
                      <a:pt x="80" y="54"/>
                      <a:pt x="81" y="54"/>
                    </a:cubicBezTo>
                    <a:cubicBezTo>
                      <a:pt x="95" y="58"/>
                      <a:pt x="102" y="63"/>
                      <a:pt x="102" y="69"/>
                    </a:cubicBezTo>
                    <a:cubicBezTo>
                      <a:pt x="102" y="69"/>
                      <a:pt x="102" y="69"/>
                      <a:pt x="102" y="69"/>
                    </a:cubicBezTo>
                    <a:cubicBezTo>
                      <a:pt x="102" y="69"/>
                      <a:pt x="103" y="70"/>
                      <a:pt x="103" y="70"/>
                    </a:cubicBezTo>
                    <a:cubicBezTo>
                      <a:pt x="104" y="70"/>
                      <a:pt x="105" y="69"/>
                      <a:pt x="105" y="69"/>
                    </a:cubicBezTo>
                    <a:close/>
                  </a:path>
                </a:pathLst>
              </a:custGeom>
              <a:solidFill>
                <a:srgbClr val="231F20"/>
              </a:solidFill>
              <a:ln w="9525">
                <a:noFill/>
                <a:round/>
                <a:headEnd/>
                <a:tailEnd/>
              </a:ln>
            </p:spPr>
            <p:txBody>
              <a:bodyPr/>
              <a:lstStyle/>
              <a:p>
                <a:endParaRPr lang="zh-TW" altLang="en-US"/>
              </a:p>
            </p:txBody>
          </p:sp>
        </p:grpSp>
      </p:grpSp>
      <p:sp>
        <p:nvSpPr>
          <p:cNvPr id="315" name="Rounded Rectangle 314"/>
          <p:cNvSpPr/>
          <p:nvPr/>
        </p:nvSpPr>
        <p:spPr>
          <a:xfrm>
            <a:off x="2594466" y="3361906"/>
            <a:ext cx="857473" cy="1143000"/>
          </a:xfrm>
          <a:prstGeom prst="roundRect">
            <a:avLst>
              <a:gd name="adj" fmla="val 4688"/>
            </a:avLst>
          </a:prstGeom>
          <a:solidFill>
            <a:schemeClr val="bg1">
              <a:lumMod val="85000"/>
            </a:schemeClr>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pic>
        <p:nvPicPr>
          <p:cNvPr id="17443" name="Picture 19" descr="WANScaler_icon"/>
          <p:cNvPicPr>
            <a:picLocks noChangeAspect="1" noChangeArrowheads="1"/>
          </p:cNvPicPr>
          <p:nvPr/>
        </p:nvPicPr>
        <p:blipFill>
          <a:blip r:embed="rId7" cstate="print">
            <a:lum bright="-6000" contrast="6000"/>
          </a:blip>
          <a:srcRect/>
          <a:stretch>
            <a:fillRect/>
          </a:stretch>
        </p:blipFill>
        <p:spPr bwMode="auto">
          <a:xfrm>
            <a:off x="2648059" y="3455569"/>
            <a:ext cx="787208" cy="1143000"/>
          </a:xfrm>
          <a:prstGeom prst="rect">
            <a:avLst/>
          </a:prstGeom>
          <a:noFill/>
          <a:ln w="9525">
            <a:noFill/>
            <a:miter lim="800000"/>
            <a:headEnd/>
            <a:tailEnd/>
          </a:ln>
        </p:spPr>
      </p:pic>
      <p:sp>
        <p:nvSpPr>
          <p:cNvPr id="320" name="TextBox 319"/>
          <p:cNvSpPr txBox="1"/>
          <p:nvPr/>
        </p:nvSpPr>
        <p:spPr>
          <a:xfrm>
            <a:off x="2433691" y="4546182"/>
            <a:ext cx="1123051" cy="3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err="1">
                <a:solidFill>
                  <a:schemeClr val="tx1"/>
                </a:solidFill>
              </a:rPr>
              <a:t>WANScaler</a:t>
            </a:r>
            <a:endParaRPr lang="en-US" sz="1400" b="1" dirty="0">
              <a:solidFill>
                <a:schemeClr val="tx1"/>
              </a:solidFill>
            </a:endParaRPr>
          </a:p>
        </p:txBody>
      </p:sp>
      <p:sp>
        <p:nvSpPr>
          <p:cNvPr id="17445" name="TextBox 36"/>
          <p:cNvSpPr txBox="1">
            <a:spLocks noChangeArrowheads="1"/>
          </p:cNvSpPr>
          <p:nvPr/>
        </p:nvSpPr>
        <p:spPr bwMode="auto">
          <a:xfrm>
            <a:off x="5055433" y="6011444"/>
            <a:ext cx="1042273" cy="276999"/>
          </a:xfrm>
          <a:prstGeom prst="rect">
            <a:avLst/>
          </a:prstGeom>
          <a:noFill/>
          <a:ln w="9525">
            <a:noFill/>
            <a:miter lim="800000"/>
            <a:headEnd/>
            <a:tailEnd/>
          </a:ln>
        </p:spPr>
        <p:txBody>
          <a:bodyPr wrap="none">
            <a:spAutoFit/>
          </a:bodyPr>
          <a:lstStyle/>
          <a:p>
            <a:pPr algn="ctr"/>
            <a:r>
              <a:rPr lang="en-US" altLang="zh-TW" sz="1200" b="1">
                <a:ea typeface="新細明體" charset="-120"/>
              </a:rPr>
              <a:t>Blade Chassis</a:t>
            </a:r>
          </a:p>
        </p:txBody>
      </p:sp>
      <p:grpSp>
        <p:nvGrpSpPr>
          <p:cNvPr id="40" name="Group 294"/>
          <p:cNvGrpSpPr>
            <a:grpSpLocks/>
          </p:cNvGrpSpPr>
          <p:nvPr/>
        </p:nvGrpSpPr>
        <p:grpSpPr bwMode="auto">
          <a:xfrm>
            <a:off x="4984673" y="5255794"/>
            <a:ext cx="1200463" cy="704850"/>
            <a:chOff x="4857750" y="4810125"/>
            <a:chExt cx="1600200" cy="704850"/>
          </a:xfrm>
        </p:grpSpPr>
        <p:sp>
          <p:nvSpPr>
            <p:cNvPr id="319" name="Rectangle 318"/>
            <p:cNvSpPr/>
            <p:nvPr/>
          </p:nvSpPr>
          <p:spPr>
            <a:xfrm>
              <a:off x="5518503" y="481012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1" name="Rectangle 320"/>
            <p:cNvSpPr/>
            <p:nvPr/>
          </p:nvSpPr>
          <p:spPr>
            <a:xfrm>
              <a:off x="5181600" y="4876800"/>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2" name="Rectangle 321"/>
            <p:cNvSpPr/>
            <p:nvPr/>
          </p:nvSpPr>
          <p:spPr>
            <a:xfrm>
              <a:off x="5800725" y="490537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3" name="Rectangle 322"/>
            <p:cNvSpPr/>
            <p:nvPr/>
          </p:nvSpPr>
          <p:spPr>
            <a:xfrm>
              <a:off x="4857750" y="494347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4" name="Rectangle 323"/>
            <p:cNvSpPr/>
            <p:nvPr/>
          </p:nvSpPr>
          <p:spPr>
            <a:xfrm>
              <a:off x="5467350" y="4972050"/>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5" name="Rectangle 324"/>
            <p:cNvSpPr/>
            <p:nvPr/>
          </p:nvSpPr>
          <p:spPr>
            <a:xfrm>
              <a:off x="5143500" y="503872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6" name="Rectangle 325"/>
            <p:cNvSpPr/>
            <p:nvPr/>
          </p:nvSpPr>
          <p:spPr>
            <a:xfrm>
              <a:off x="6091062" y="500062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7" name="Rectangle 326"/>
            <p:cNvSpPr/>
            <p:nvPr/>
          </p:nvSpPr>
          <p:spPr>
            <a:xfrm>
              <a:off x="5757687" y="5067300"/>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 name="Rectangle 327"/>
            <p:cNvSpPr/>
            <p:nvPr/>
          </p:nvSpPr>
          <p:spPr>
            <a:xfrm>
              <a:off x="5433837" y="513397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41" name="Group 296"/>
          <p:cNvGrpSpPr>
            <a:grpSpLocks/>
          </p:cNvGrpSpPr>
          <p:nvPr/>
        </p:nvGrpSpPr>
        <p:grpSpPr bwMode="auto">
          <a:xfrm>
            <a:off x="5478912" y="4846220"/>
            <a:ext cx="227469" cy="644525"/>
            <a:chOff x="1905000" y="3254375"/>
            <a:chExt cx="482600" cy="1025525"/>
          </a:xfrm>
        </p:grpSpPr>
        <p:grpSp>
          <p:nvGrpSpPr>
            <p:cNvPr id="42" name="Group 174"/>
            <p:cNvGrpSpPr>
              <a:grpSpLocks/>
            </p:cNvGrpSpPr>
            <p:nvPr/>
          </p:nvGrpSpPr>
          <p:grpSpPr bwMode="auto">
            <a:xfrm>
              <a:off x="1905000" y="3886200"/>
              <a:ext cx="482600" cy="393700"/>
              <a:chOff x="3598" y="2782"/>
              <a:chExt cx="454" cy="369"/>
            </a:xfrm>
          </p:grpSpPr>
          <p:sp>
            <p:nvSpPr>
              <p:cNvPr id="1767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767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67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68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68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68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43" name="Group 174"/>
            <p:cNvGrpSpPr>
              <a:grpSpLocks/>
            </p:cNvGrpSpPr>
            <p:nvPr/>
          </p:nvGrpSpPr>
          <p:grpSpPr bwMode="auto">
            <a:xfrm>
              <a:off x="1905000" y="3568700"/>
              <a:ext cx="482600" cy="393700"/>
              <a:chOff x="3598" y="2782"/>
              <a:chExt cx="454" cy="369"/>
            </a:xfrm>
          </p:grpSpPr>
          <p:sp>
            <p:nvSpPr>
              <p:cNvPr id="1767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767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67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67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67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67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44" name="Group 174"/>
            <p:cNvGrpSpPr>
              <a:grpSpLocks/>
            </p:cNvGrpSpPr>
            <p:nvPr/>
          </p:nvGrpSpPr>
          <p:grpSpPr bwMode="auto">
            <a:xfrm>
              <a:off x="1905000" y="3254375"/>
              <a:ext cx="482600" cy="393700"/>
              <a:chOff x="3598" y="2782"/>
              <a:chExt cx="454" cy="369"/>
            </a:xfrm>
          </p:grpSpPr>
          <p:sp>
            <p:nvSpPr>
              <p:cNvPr id="1766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766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66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66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66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67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45" name="Group 297"/>
          <p:cNvGrpSpPr>
            <a:grpSpLocks/>
          </p:cNvGrpSpPr>
          <p:nvPr/>
        </p:nvGrpSpPr>
        <p:grpSpPr bwMode="auto">
          <a:xfrm>
            <a:off x="5250252" y="4906545"/>
            <a:ext cx="227469" cy="644525"/>
            <a:chOff x="1905000" y="3254375"/>
            <a:chExt cx="482600" cy="1025525"/>
          </a:xfrm>
        </p:grpSpPr>
        <p:grpSp>
          <p:nvGrpSpPr>
            <p:cNvPr id="46" name="Group 174"/>
            <p:cNvGrpSpPr>
              <a:grpSpLocks/>
            </p:cNvGrpSpPr>
            <p:nvPr/>
          </p:nvGrpSpPr>
          <p:grpSpPr bwMode="auto">
            <a:xfrm>
              <a:off x="1905000" y="3886200"/>
              <a:ext cx="482600" cy="393700"/>
              <a:chOff x="3598" y="2782"/>
              <a:chExt cx="454" cy="369"/>
            </a:xfrm>
          </p:grpSpPr>
          <p:sp>
            <p:nvSpPr>
              <p:cNvPr id="1765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765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65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65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66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66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47" name="Group 174"/>
            <p:cNvGrpSpPr>
              <a:grpSpLocks/>
            </p:cNvGrpSpPr>
            <p:nvPr/>
          </p:nvGrpSpPr>
          <p:grpSpPr bwMode="auto">
            <a:xfrm>
              <a:off x="1905000" y="3568700"/>
              <a:ext cx="482600" cy="393700"/>
              <a:chOff x="3598" y="2782"/>
              <a:chExt cx="454" cy="369"/>
            </a:xfrm>
          </p:grpSpPr>
          <p:sp>
            <p:nvSpPr>
              <p:cNvPr id="1765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765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65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65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65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65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48" name="Group 174"/>
            <p:cNvGrpSpPr>
              <a:grpSpLocks/>
            </p:cNvGrpSpPr>
            <p:nvPr/>
          </p:nvGrpSpPr>
          <p:grpSpPr bwMode="auto">
            <a:xfrm>
              <a:off x="1905000" y="3254375"/>
              <a:ext cx="482600" cy="393700"/>
              <a:chOff x="3598" y="2782"/>
              <a:chExt cx="454" cy="369"/>
            </a:xfrm>
          </p:grpSpPr>
          <p:sp>
            <p:nvSpPr>
              <p:cNvPr id="1764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764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64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64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64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64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49" name="Group 298"/>
          <p:cNvGrpSpPr>
            <a:grpSpLocks/>
          </p:cNvGrpSpPr>
          <p:nvPr/>
        </p:nvGrpSpPr>
        <p:grpSpPr bwMode="auto">
          <a:xfrm>
            <a:off x="5020402" y="4960520"/>
            <a:ext cx="227468" cy="644525"/>
            <a:chOff x="1905000" y="3254375"/>
            <a:chExt cx="482600" cy="1025525"/>
          </a:xfrm>
        </p:grpSpPr>
        <p:grpSp>
          <p:nvGrpSpPr>
            <p:cNvPr id="50" name="Group 174"/>
            <p:cNvGrpSpPr>
              <a:grpSpLocks/>
            </p:cNvGrpSpPr>
            <p:nvPr/>
          </p:nvGrpSpPr>
          <p:grpSpPr bwMode="auto">
            <a:xfrm>
              <a:off x="1905000" y="3886200"/>
              <a:ext cx="482600" cy="393700"/>
              <a:chOff x="3598" y="2782"/>
              <a:chExt cx="454" cy="369"/>
            </a:xfrm>
          </p:grpSpPr>
          <p:sp>
            <p:nvSpPr>
              <p:cNvPr id="1763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763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63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63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63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64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51" name="Group 174"/>
            <p:cNvGrpSpPr>
              <a:grpSpLocks/>
            </p:cNvGrpSpPr>
            <p:nvPr/>
          </p:nvGrpSpPr>
          <p:grpSpPr bwMode="auto">
            <a:xfrm>
              <a:off x="1905000" y="3568700"/>
              <a:ext cx="482600" cy="393700"/>
              <a:chOff x="3598" y="2782"/>
              <a:chExt cx="454" cy="369"/>
            </a:xfrm>
          </p:grpSpPr>
          <p:sp>
            <p:nvSpPr>
              <p:cNvPr id="1762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763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63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63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63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63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52" name="Group 174"/>
            <p:cNvGrpSpPr>
              <a:grpSpLocks/>
            </p:cNvGrpSpPr>
            <p:nvPr/>
          </p:nvGrpSpPr>
          <p:grpSpPr bwMode="auto">
            <a:xfrm>
              <a:off x="1905000" y="3254375"/>
              <a:ext cx="482600" cy="393700"/>
              <a:chOff x="3598" y="2782"/>
              <a:chExt cx="454" cy="369"/>
            </a:xfrm>
          </p:grpSpPr>
          <p:sp>
            <p:nvSpPr>
              <p:cNvPr id="1762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762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62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62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62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62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53" name="Group 971"/>
          <p:cNvGrpSpPr>
            <a:grpSpLocks/>
          </p:cNvGrpSpPr>
          <p:nvPr/>
        </p:nvGrpSpPr>
        <p:grpSpPr bwMode="auto">
          <a:xfrm>
            <a:off x="5234770" y="4941470"/>
            <a:ext cx="685979" cy="758825"/>
            <a:chOff x="5343525" y="4946455"/>
            <a:chExt cx="914400" cy="758825"/>
          </a:xfrm>
        </p:grpSpPr>
        <p:grpSp>
          <p:nvGrpSpPr>
            <p:cNvPr id="54" name="Group 60"/>
            <p:cNvGrpSpPr>
              <a:grpSpLocks/>
            </p:cNvGrpSpPr>
            <p:nvPr/>
          </p:nvGrpSpPr>
          <p:grpSpPr bwMode="auto">
            <a:xfrm>
              <a:off x="5954619" y="4946459"/>
              <a:ext cx="303306" cy="644525"/>
              <a:chOff x="1905000" y="3254375"/>
              <a:chExt cx="482600" cy="1025525"/>
            </a:xfrm>
          </p:grpSpPr>
          <p:grpSp>
            <p:nvGrpSpPr>
              <p:cNvPr id="55" name="Group 174"/>
              <p:cNvGrpSpPr>
                <a:grpSpLocks/>
              </p:cNvGrpSpPr>
              <p:nvPr/>
            </p:nvGrpSpPr>
            <p:grpSpPr bwMode="auto">
              <a:xfrm>
                <a:off x="1905000" y="3886200"/>
                <a:ext cx="482600" cy="393700"/>
                <a:chOff x="3598" y="2782"/>
                <a:chExt cx="454" cy="369"/>
              </a:xfrm>
            </p:grpSpPr>
            <p:sp>
              <p:nvSpPr>
                <p:cNvPr id="1761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761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61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61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61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61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56" name="Group 174"/>
              <p:cNvGrpSpPr>
                <a:grpSpLocks/>
              </p:cNvGrpSpPr>
              <p:nvPr/>
            </p:nvGrpSpPr>
            <p:grpSpPr bwMode="auto">
              <a:xfrm>
                <a:off x="1905000" y="3568700"/>
                <a:ext cx="482600" cy="393700"/>
                <a:chOff x="3598" y="2782"/>
                <a:chExt cx="454" cy="369"/>
              </a:xfrm>
            </p:grpSpPr>
            <p:sp>
              <p:nvSpPr>
                <p:cNvPr id="1760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760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61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61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61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61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57" name="Group 174"/>
              <p:cNvGrpSpPr>
                <a:grpSpLocks/>
              </p:cNvGrpSpPr>
              <p:nvPr/>
            </p:nvGrpSpPr>
            <p:grpSpPr bwMode="auto">
              <a:xfrm>
                <a:off x="1905000" y="3254375"/>
                <a:ext cx="482600" cy="393700"/>
                <a:chOff x="3598" y="2782"/>
                <a:chExt cx="454" cy="369"/>
              </a:xfrm>
            </p:grpSpPr>
            <p:sp>
              <p:nvSpPr>
                <p:cNvPr id="1760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760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60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60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60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60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58" name="Group 61"/>
            <p:cNvGrpSpPr>
              <a:grpSpLocks/>
            </p:cNvGrpSpPr>
            <p:nvPr/>
          </p:nvGrpSpPr>
          <p:grpSpPr bwMode="auto">
            <a:xfrm>
              <a:off x="5649819" y="5006784"/>
              <a:ext cx="303306" cy="644525"/>
              <a:chOff x="1905000" y="3254375"/>
              <a:chExt cx="482600" cy="1025525"/>
            </a:xfrm>
          </p:grpSpPr>
          <p:grpSp>
            <p:nvGrpSpPr>
              <p:cNvPr id="59" name="Group 174"/>
              <p:cNvGrpSpPr>
                <a:grpSpLocks/>
              </p:cNvGrpSpPr>
              <p:nvPr/>
            </p:nvGrpSpPr>
            <p:grpSpPr bwMode="auto">
              <a:xfrm>
                <a:off x="1905000" y="3886200"/>
                <a:ext cx="482600" cy="393700"/>
                <a:chOff x="3598" y="2782"/>
                <a:chExt cx="454" cy="369"/>
              </a:xfrm>
            </p:grpSpPr>
            <p:sp>
              <p:nvSpPr>
                <p:cNvPr id="1759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759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59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59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59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59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60" name="Group 174"/>
              <p:cNvGrpSpPr>
                <a:grpSpLocks/>
              </p:cNvGrpSpPr>
              <p:nvPr/>
            </p:nvGrpSpPr>
            <p:grpSpPr bwMode="auto">
              <a:xfrm>
                <a:off x="1905000" y="3568700"/>
                <a:ext cx="482600" cy="393700"/>
                <a:chOff x="3598" y="2782"/>
                <a:chExt cx="454" cy="369"/>
              </a:xfrm>
            </p:grpSpPr>
            <p:sp>
              <p:nvSpPr>
                <p:cNvPr id="1758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758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58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59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59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59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61" name="Group 174"/>
              <p:cNvGrpSpPr>
                <a:grpSpLocks/>
              </p:cNvGrpSpPr>
              <p:nvPr/>
            </p:nvGrpSpPr>
            <p:grpSpPr bwMode="auto">
              <a:xfrm>
                <a:off x="1905000" y="3254375"/>
                <a:ext cx="482600" cy="393700"/>
                <a:chOff x="3598" y="2782"/>
                <a:chExt cx="454" cy="369"/>
              </a:xfrm>
            </p:grpSpPr>
            <p:sp>
              <p:nvSpPr>
                <p:cNvPr id="1758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758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58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58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58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58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62" name="Group 83"/>
            <p:cNvGrpSpPr>
              <a:grpSpLocks/>
            </p:cNvGrpSpPr>
            <p:nvPr/>
          </p:nvGrpSpPr>
          <p:grpSpPr bwMode="auto">
            <a:xfrm>
              <a:off x="5343525" y="5060759"/>
              <a:ext cx="303306" cy="644525"/>
              <a:chOff x="1905000" y="3254375"/>
              <a:chExt cx="482600" cy="1025525"/>
            </a:xfrm>
          </p:grpSpPr>
          <p:grpSp>
            <p:nvGrpSpPr>
              <p:cNvPr id="63" name="Group 174"/>
              <p:cNvGrpSpPr>
                <a:grpSpLocks/>
              </p:cNvGrpSpPr>
              <p:nvPr/>
            </p:nvGrpSpPr>
            <p:grpSpPr bwMode="auto">
              <a:xfrm>
                <a:off x="1905000" y="3886200"/>
                <a:ext cx="482600" cy="393700"/>
                <a:chOff x="3598" y="2782"/>
                <a:chExt cx="454" cy="369"/>
              </a:xfrm>
            </p:grpSpPr>
            <p:sp>
              <p:nvSpPr>
                <p:cNvPr id="1757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757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57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57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57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57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7700" name="Group 174"/>
              <p:cNvGrpSpPr>
                <a:grpSpLocks/>
              </p:cNvGrpSpPr>
              <p:nvPr/>
            </p:nvGrpSpPr>
            <p:grpSpPr bwMode="auto">
              <a:xfrm>
                <a:off x="1905000" y="3568700"/>
                <a:ext cx="482600" cy="393700"/>
                <a:chOff x="3598" y="2782"/>
                <a:chExt cx="454" cy="369"/>
              </a:xfrm>
            </p:grpSpPr>
            <p:sp>
              <p:nvSpPr>
                <p:cNvPr id="1756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756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56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56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57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57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7701" name="Group 174"/>
              <p:cNvGrpSpPr>
                <a:grpSpLocks/>
              </p:cNvGrpSpPr>
              <p:nvPr/>
            </p:nvGrpSpPr>
            <p:grpSpPr bwMode="auto">
              <a:xfrm>
                <a:off x="1905000" y="3254375"/>
                <a:ext cx="482600" cy="393700"/>
                <a:chOff x="3598" y="2782"/>
                <a:chExt cx="454" cy="369"/>
              </a:xfrm>
            </p:grpSpPr>
            <p:sp>
              <p:nvSpPr>
                <p:cNvPr id="1756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756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56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56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56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56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grpSp>
        <p:nvGrpSpPr>
          <p:cNvPr id="17747" name="Group 972"/>
          <p:cNvGrpSpPr>
            <a:grpSpLocks/>
          </p:cNvGrpSpPr>
          <p:nvPr/>
        </p:nvGrpSpPr>
        <p:grpSpPr bwMode="auto">
          <a:xfrm>
            <a:off x="5441993" y="5020844"/>
            <a:ext cx="707415" cy="768350"/>
            <a:chOff x="5619750" y="5025832"/>
            <a:chExt cx="942975" cy="768350"/>
          </a:xfrm>
        </p:grpSpPr>
        <p:grpSp>
          <p:nvGrpSpPr>
            <p:cNvPr id="17748" name="Group 60"/>
            <p:cNvGrpSpPr>
              <a:grpSpLocks/>
            </p:cNvGrpSpPr>
            <p:nvPr/>
          </p:nvGrpSpPr>
          <p:grpSpPr bwMode="auto">
            <a:xfrm>
              <a:off x="6259419" y="5025836"/>
              <a:ext cx="303306" cy="644525"/>
              <a:chOff x="1905000" y="3254375"/>
              <a:chExt cx="482600" cy="1025525"/>
            </a:xfrm>
          </p:grpSpPr>
          <p:grpSp>
            <p:nvGrpSpPr>
              <p:cNvPr id="17749" name="Group 174"/>
              <p:cNvGrpSpPr>
                <a:grpSpLocks/>
              </p:cNvGrpSpPr>
              <p:nvPr/>
            </p:nvGrpSpPr>
            <p:grpSpPr bwMode="auto">
              <a:xfrm>
                <a:off x="1905000" y="3886200"/>
                <a:ext cx="482600" cy="393700"/>
                <a:chOff x="3598" y="2782"/>
                <a:chExt cx="454" cy="369"/>
              </a:xfrm>
            </p:grpSpPr>
            <p:sp>
              <p:nvSpPr>
                <p:cNvPr id="1754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754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55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55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55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55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7750" name="Group 174"/>
              <p:cNvGrpSpPr>
                <a:grpSpLocks/>
              </p:cNvGrpSpPr>
              <p:nvPr/>
            </p:nvGrpSpPr>
            <p:grpSpPr bwMode="auto">
              <a:xfrm>
                <a:off x="1905000" y="3568700"/>
                <a:ext cx="482600" cy="393700"/>
                <a:chOff x="3598" y="2782"/>
                <a:chExt cx="454" cy="369"/>
              </a:xfrm>
            </p:grpSpPr>
            <p:sp>
              <p:nvSpPr>
                <p:cNvPr id="1754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754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54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54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54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54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7751" name="Group 174"/>
              <p:cNvGrpSpPr>
                <a:grpSpLocks/>
              </p:cNvGrpSpPr>
              <p:nvPr/>
            </p:nvGrpSpPr>
            <p:grpSpPr bwMode="auto">
              <a:xfrm>
                <a:off x="1905000" y="3254375"/>
                <a:ext cx="482600" cy="393700"/>
                <a:chOff x="3598" y="2782"/>
                <a:chExt cx="454" cy="369"/>
              </a:xfrm>
            </p:grpSpPr>
            <p:sp>
              <p:nvSpPr>
                <p:cNvPr id="1753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753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53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53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54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54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7752" name="Group 61"/>
            <p:cNvGrpSpPr>
              <a:grpSpLocks/>
            </p:cNvGrpSpPr>
            <p:nvPr/>
          </p:nvGrpSpPr>
          <p:grpSpPr bwMode="auto">
            <a:xfrm>
              <a:off x="5954619" y="5086161"/>
              <a:ext cx="303306" cy="644525"/>
              <a:chOff x="1905000" y="3254375"/>
              <a:chExt cx="482600" cy="1025525"/>
            </a:xfrm>
          </p:grpSpPr>
          <p:grpSp>
            <p:nvGrpSpPr>
              <p:cNvPr id="17771" name="Group 174"/>
              <p:cNvGrpSpPr>
                <a:grpSpLocks/>
              </p:cNvGrpSpPr>
              <p:nvPr/>
            </p:nvGrpSpPr>
            <p:grpSpPr bwMode="auto">
              <a:xfrm>
                <a:off x="1905000" y="3886200"/>
                <a:ext cx="482600" cy="393700"/>
                <a:chOff x="3598" y="2782"/>
                <a:chExt cx="454" cy="369"/>
              </a:xfrm>
            </p:grpSpPr>
            <p:sp>
              <p:nvSpPr>
                <p:cNvPr id="1752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752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52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53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53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53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7772" name="Group 174"/>
              <p:cNvGrpSpPr>
                <a:grpSpLocks/>
              </p:cNvGrpSpPr>
              <p:nvPr/>
            </p:nvGrpSpPr>
            <p:grpSpPr bwMode="auto">
              <a:xfrm>
                <a:off x="1905000" y="3568700"/>
                <a:ext cx="482600" cy="393700"/>
                <a:chOff x="3598" y="2782"/>
                <a:chExt cx="454" cy="369"/>
              </a:xfrm>
            </p:grpSpPr>
            <p:sp>
              <p:nvSpPr>
                <p:cNvPr id="1752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752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52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52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52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52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7773" name="Group 174"/>
              <p:cNvGrpSpPr>
                <a:grpSpLocks/>
              </p:cNvGrpSpPr>
              <p:nvPr/>
            </p:nvGrpSpPr>
            <p:grpSpPr bwMode="auto">
              <a:xfrm>
                <a:off x="1905000" y="3254375"/>
                <a:ext cx="482600" cy="393700"/>
                <a:chOff x="3598" y="2782"/>
                <a:chExt cx="454" cy="369"/>
              </a:xfrm>
            </p:grpSpPr>
            <p:sp>
              <p:nvSpPr>
                <p:cNvPr id="1751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751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51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51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51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52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7792" name="Group 83"/>
            <p:cNvGrpSpPr>
              <a:grpSpLocks/>
            </p:cNvGrpSpPr>
            <p:nvPr/>
          </p:nvGrpSpPr>
          <p:grpSpPr bwMode="auto">
            <a:xfrm>
              <a:off x="5619750" y="5149661"/>
              <a:ext cx="303306" cy="644525"/>
              <a:chOff x="1905000" y="3254375"/>
              <a:chExt cx="482600" cy="1025525"/>
            </a:xfrm>
          </p:grpSpPr>
          <p:grpSp>
            <p:nvGrpSpPr>
              <p:cNvPr id="17793" name="Group 174"/>
              <p:cNvGrpSpPr>
                <a:grpSpLocks/>
              </p:cNvGrpSpPr>
              <p:nvPr/>
            </p:nvGrpSpPr>
            <p:grpSpPr bwMode="auto">
              <a:xfrm>
                <a:off x="1905000" y="3886200"/>
                <a:ext cx="482600" cy="393700"/>
                <a:chOff x="3598" y="2782"/>
                <a:chExt cx="454" cy="369"/>
              </a:xfrm>
            </p:grpSpPr>
            <p:sp>
              <p:nvSpPr>
                <p:cNvPr id="1750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750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50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50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51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51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7794" name="Group 174"/>
              <p:cNvGrpSpPr>
                <a:grpSpLocks/>
              </p:cNvGrpSpPr>
              <p:nvPr/>
            </p:nvGrpSpPr>
            <p:grpSpPr bwMode="auto">
              <a:xfrm>
                <a:off x="1905000" y="3568700"/>
                <a:ext cx="482600" cy="393700"/>
                <a:chOff x="3598" y="2782"/>
                <a:chExt cx="454" cy="369"/>
              </a:xfrm>
            </p:grpSpPr>
            <p:sp>
              <p:nvSpPr>
                <p:cNvPr id="1750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750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50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50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50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50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7813" name="Group 174"/>
              <p:cNvGrpSpPr>
                <a:grpSpLocks/>
              </p:cNvGrpSpPr>
              <p:nvPr/>
            </p:nvGrpSpPr>
            <p:grpSpPr bwMode="auto">
              <a:xfrm>
                <a:off x="1905000" y="3254375"/>
                <a:ext cx="482600" cy="393700"/>
                <a:chOff x="3598" y="2782"/>
                <a:chExt cx="454" cy="369"/>
              </a:xfrm>
            </p:grpSpPr>
            <p:sp>
              <p:nvSpPr>
                <p:cNvPr id="1749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749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49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49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49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49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grpSp>
        <p:nvGrpSpPr>
          <p:cNvPr id="17814" name="Group 174"/>
          <p:cNvGrpSpPr>
            <a:grpSpLocks/>
          </p:cNvGrpSpPr>
          <p:nvPr/>
        </p:nvGrpSpPr>
        <p:grpSpPr bwMode="auto">
          <a:xfrm>
            <a:off x="7571385" y="5376444"/>
            <a:ext cx="619286" cy="673100"/>
            <a:chOff x="3598" y="2782"/>
            <a:chExt cx="454" cy="369"/>
          </a:xfrm>
        </p:grpSpPr>
        <p:sp>
          <p:nvSpPr>
            <p:cNvPr id="1748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1748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48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48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48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48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7815" name="Group 174"/>
          <p:cNvGrpSpPr>
            <a:grpSpLocks/>
          </p:cNvGrpSpPr>
          <p:nvPr/>
        </p:nvGrpSpPr>
        <p:grpSpPr bwMode="auto">
          <a:xfrm>
            <a:off x="7571385" y="4376319"/>
            <a:ext cx="619286" cy="673100"/>
            <a:chOff x="3598" y="2782"/>
            <a:chExt cx="454" cy="369"/>
          </a:xfrm>
        </p:grpSpPr>
        <p:sp>
          <p:nvSpPr>
            <p:cNvPr id="1747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1747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47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47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48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48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7816" name="Group 174"/>
          <p:cNvGrpSpPr>
            <a:grpSpLocks/>
          </p:cNvGrpSpPr>
          <p:nvPr/>
        </p:nvGrpSpPr>
        <p:grpSpPr bwMode="auto">
          <a:xfrm>
            <a:off x="7571385" y="3387306"/>
            <a:ext cx="619286" cy="673100"/>
            <a:chOff x="3598" y="2782"/>
            <a:chExt cx="454" cy="369"/>
          </a:xfrm>
        </p:grpSpPr>
        <p:sp>
          <p:nvSpPr>
            <p:cNvPr id="1747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1747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1747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1747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1747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1747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sp>
        <p:nvSpPr>
          <p:cNvPr id="17455" name="TextBox 36"/>
          <p:cNvSpPr txBox="1">
            <a:spLocks noChangeArrowheads="1"/>
          </p:cNvSpPr>
          <p:nvPr/>
        </p:nvSpPr>
        <p:spPr bwMode="auto">
          <a:xfrm>
            <a:off x="4890787" y="4539832"/>
            <a:ext cx="1314399" cy="276999"/>
          </a:xfrm>
          <a:prstGeom prst="rect">
            <a:avLst/>
          </a:prstGeom>
          <a:noFill/>
          <a:ln w="9525">
            <a:noFill/>
            <a:miter lim="800000"/>
            <a:headEnd/>
            <a:tailEnd/>
          </a:ln>
        </p:spPr>
        <p:txBody>
          <a:bodyPr wrap="none">
            <a:spAutoFit/>
          </a:bodyPr>
          <a:lstStyle/>
          <a:p>
            <a:pPr algn="ctr"/>
            <a:r>
              <a:rPr lang="en-US" altLang="zh-TW" sz="1200" b="1">
                <a:ea typeface="新細明體" charset="-120"/>
              </a:rPr>
              <a:t>Xen, Hyper-V, VM</a:t>
            </a:r>
          </a:p>
        </p:txBody>
      </p:sp>
      <p:sp>
        <p:nvSpPr>
          <p:cNvPr id="530" name="Rectangle 529"/>
          <p:cNvSpPr/>
          <p:nvPr/>
        </p:nvSpPr>
        <p:spPr>
          <a:xfrm>
            <a:off x="611560" y="1325144"/>
            <a:ext cx="1179026" cy="20002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531" name="Rectangle 530"/>
          <p:cNvSpPr/>
          <p:nvPr/>
        </p:nvSpPr>
        <p:spPr>
          <a:xfrm>
            <a:off x="5006111" y="1312444"/>
            <a:ext cx="1393394" cy="192881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533" name="Rectangle 532"/>
          <p:cNvSpPr/>
          <p:nvPr/>
        </p:nvSpPr>
        <p:spPr>
          <a:xfrm>
            <a:off x="2578985" y="3325394"/>
            <a:ext cx="883674" cy="171450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540" name="Rectangle 539"/>
          <p:cNvSpPr/>
          <p:nvPr/>
        </p:nvSpPr>
        <p:spPr>
          <a:xfrm>
            <a:off x="3656781" y="3325395"/>
            <a:ext cx="883674" cy="121443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547" name="Rectangle 546"/>
          <p:cNvSpPr/>
          <p:nvPr/>
        </p:nvSpPr>
        <p:spPr>
          <a:xfrm>
            <a:off x="3559124" y="4539832"/>
            <a:ext cx="1125434" cy="50006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557" name="Rectangle 556"/>
          <p:cNvSpPr/>
          <p:nvPr/>
        </p:nvSpPr>
        <p:spPr>
          <a:xfrm>
            <a:off x="7042610" y="6333706"/>
            <a:ext cx="1768538" cy="3492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cxnSp>
        <p:nvCxnSpPr>
          <p:cNvPr id="559" name="Straight Arrow Connector 558"/>
          <p:cNvCxnSpPr>
            <a:endCxn id="560" idx="3"/>
          </p:cNvCxnSpPr>
          <p:nvPr/>
        </p:nvCxnSpPr>
        <p:spPr>
          <a:xfrm rot="5400000">
            <a:off x="4095221" y="4396855"/>
            <a:ext cx="1357313" cy="78601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5" name="Straight Arrow Connector 564"/>
          <p:cNvCxnSpPr>
            <a:endCxn id="560" idx="3"/>
          </p:cNvCxnSpPr>
          <p:nvPr/>
        </p:nvCxnSpPr>
        <p:spPr>
          <a:xfrm rot="10800000">
            <a:off x="4380869" y="5468520"/>
            <a:ext cx="678833" cy="158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a:stCxn id="3" idx="0"/>
          </p:cNvCxnSpPr>
          <p:nvPr/>
        </p:nvCxnSpPr>
        <p:spPr>
          <a:xfrm rot="16200000" flipV="1">
            <a:off x="4504866" y="2169552"/>
            <a:ext cx="1071562" cy="1090897"/>
          </a:xfrm>
          <a:prstGeom prst="line">
            <a:avLst/>
          </a:prstGeom>
          <a:ln w="5715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0" name="Rounded Rectangle 559"/>
          <p:cNvSpPr/>
          <p:nvPr/>
        </p:nvSpPr>
        <p:spPr>
          <a:xfrm>
            <a:off x="3827085" y="5182769"/>
            <a:ext cx="553784" cy="5715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b="1" dirty="0">
                <a:solidFill>
                  <a:schemeClr val="tx1"/>
                </a:solidFill>
              </a:rPr>
              <a:t>Virtual Desktop Agent</a:t>
            </a:r>
          </a:p>
        </p:txBody>
      </p:sp>
      <p:sp>
        <p:nvSpPr>
          <p:cNvPr id="567" name="TextBox 566"/>
          <p:cNvSpPr txBox="1"/>
          <p:nvPr/>
        </p:nvSpPr>
        <p:spPr>
          <a:xfrm>
            <a:off x="7471346" y="4025482"/>
            <a:ext cx="857473" cy="276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200" b="1" dirty="0">
                <a:solidFill>
                  <a:schemeClr val="tx1"/>
                </a:solidFill>
              </a:rPr>
              <a:t>Profiles</a:t>
            </a:r>
          </a:p>
        </p:txBody>
      </p:sp>
      <p:sp>
        <p:nvSpPr>
          <p:cNvPr id="568" name="TextBox 567"/>
          <p:cNvSpPr txBox="1"/>
          <p:nvPr/>
        </p:nvSpPr>
        <p:spPr>
          <a:xfrm>
            <a:off x="7624611" y="5020458"/>
            <a:ext cx="50449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sz="1200" b="1" dirty="0">
                <a:solidFill>
                  <a:schemeClr val="tx1"/>
                </a:solidFill>
              </a:rPr>
              <a:t>Apps</a:t>
            </a:r>
          </a:p>
        </p:txBody>
      </p:sp>
      <p:sp>
        <p:nvSpPr>
          <p:cNvPr id="570" name="TextBox 569"/>
          <p:cNvSpPr txBox="1"/>
          <p:nvPr/>
        </p:nvSpPr>
        <p:spPr>
          <a:xfrm>
            <a:off x="7711844" y="6006295"/>
            <a:ext cx="36099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sz="1200" b="1" dirty="0">
                <a:solidFill>
                  <a:schemeClr val="tx1"/>
                </a:solidFill>
              </a:rPr>
              <a:t>OS</a:t>
            </a:r>
          </a:p>
        </p:txBody>
      </p:sp>
      <p:sp>
        <p:nvSpPr>
          <p:cNvPr id="556" name="Rectangle 555"/>
          <p:cNvSpPr/>
          <p:nvPr/>
        </p:nvSpPr>
        <p:spPr>
          <a:xfrm>
            <a:off x="6370922" y="3182519"/>
            <a:ext cx="2358052" cy="31432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1"/>
                                        </p:tgtEl>
                                        <p:attrNameLst>
                                          <p:attrName>style.visibility</p:attrName>
                                        </p:attrNameLst>
                                      </p:cBhvr>
                                      <p:to>
                                        <p:strVal val="visible"/>
                                      </p:to>
                                    </p:set>
                                    <p:animEffect transition="in" filter="fade">
                                      <p:cBhvr>
                                        <p:cTn id="7" dur="1000"/>
                                        <p:tgtEl>
                                          <p:spTgt spid="5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0"/>
                                        </p:tgtEl>
                                        <p:attrNameLst>
                                          <p:attrName>style.visibility</p:attrName>
                                        </p:attrNameLst>
                                      </p:cBhvr>
                                      <p:to>
                                        <p:strVal val="visible"/>
                                      </p:to>
                                    </p:set>
                                    <p:animEffect transition="in" filter="fade">
                                      <p:cBhvr>
                                        <p:cTn id="10" dur="1000"/>
                                        <p:tgtEl>
                                          <p:spTgt spid="5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3"/>
                                        </p:tgtEl>
                                        <p:attrNameLst>
                                          <p:attrName>style.visibility</p:attrName>
                                        </p:attrNameLst>
                                      </p:cBhvr>
                                      <p:to>
                                        <p:strVal val="visible"/>
                                      </p:to>
                                    </p:set>
                                    <p:animEffect transition="in" filter="fade">
                                      <p:cBhvr>
                                        <p:cTn id="13" dur="1000"/>
                                        <p:tgtEl>
                                          <p:spTgt spid="5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0"/>
                                        </p:tgtEl>
                                        <p:attrNameLst>
                                          <p:attrName>style.visibility</p:attrName>
                                        </p:attrNameLst>
                                      </p:cBhvr>
                                      <p:to>
                                        <p:strVal val="visible"/>
                                      </p:to>
                                    </p:set>
                                    <p:animEffect transition="in" filter="fade">
                                      <p:cBhvr>
                                        <p:cTn id="16" dur="1000"/>
                                        <p:tgtEl>
                                          <p:spTgt spid="5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47"/>
                                        </p:tgtEl>
                                        <p:attrNameLst>
                                          <p:attrName>style.visibility</p:attrName>
                                        </p:attrNameLst>
                                      </p:cBhvr>
                                      <p:to>
                                        <p:strVal val="visible"/>
                                      </p:to>
                                    </p:set>
                                    <p:animEffect transition="in" filter="fade">
                                      <p:cBhvr>
                                        <p:cTn id="19" dur="1000"/>
                                        <p:tgtEl>
                                          <p:spTgt spid="54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56"/>
                                        </p:tgtEl>
                                        <p:attrNameLst>
                                          <p:attrName>style.visibility</p:attrName>
                                        </p:attrNameLst>
                                      </p:cBhvr>
                                      <p:to>
                                        <p:strVal val="visible"/>
                                      </p:to>
                                    </p:set>
                                    <p:animEffect transition="in" filter="fade">
                                      <p:cBhvr>
                                        <p:cTn id="22" dur="1000"/>
                                        <p:tgtEl>
                                          <p:spTgt spid="55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7"/>
                                        </p:tgtEl>
                                        <p:attrNameLst>
                                          <p:attrName>style.visibility</p:attrName>
                                        </p:attrNameLst>
                                      </p:cBhvr>
                                      <p:to>
                                        <p:strVal val="visible"/>
                                      </p:to>
                                    </p:set>
                                    <p:animEffect transition="in" filter="fade">
                                      <p:cBhvr>
                                        <p:cTn id="25" dur="1000"/>
                                        <p:tgtEl>
                                          <p:spTgt spid="55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60"/>
                                        </p:tgtEl>
                                        <p:attrNameLst>
                                          <p:attrName>style.visibility</p:attrName>
                                        </p:attrNameLst>
                                      </p:cBhvr>
                                      <p:to>
                                        <p:strVal val="visible"/>
                                      </p:to>
                                    </p:set>
                                    <p:animEffect transition="in" filter="fade">
                                      <p:cBhvr>
                                        <p:cTn id="30" dur="500"/>
                                        <p:tgtEl>
                                          <p:spTgt spid="560"/>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565"/>
                                        </p:tgtEl>
                                        <p:attrNameLst>
                                          <p:attrName>style.visibility</p:attrName>
                                        </p:attrNameLst>
                                      </p:cBhvr>
                                      <p:to>
                                        <p:strVal val="visible"/>
                                      </p:to>
                                    </p:set>
                                    <p:animEffect transition="in" filter="wipe(left)">
                                      <p:cBhvr>
                                        <p:cTn id="34" dur="500"/>
                                        <p:tgtEl>
                                          <p:spTgt spid="565"/>
                                        </p:tgtEl>
                                      </p:cBhvr>
                                    </p:animEffect>
                                  </p:childTnLst>
                                </p:cTn>
                              </p:par>
                              <p:par>
                                <p:cTn id="35" presetID="22" presetClass="entr" presetSubtype="8" fill="hold" nodeType="withEffect">
                                  <p:stCondLst>
                                    <p:cond delay="0"/>
                                  </p:stCondLst>
                                  <p:childTnLst>
                                    <p:set>
                                      <p:cBhvr>
                                        <p:cTn id="36" dur="1" fill="hold">
                                          <p:stCondLst>
                                            <p:cond delay="0"/>
                                          </p:stCondLst>
                                        </p:cTn>
                                        <p:tgtEl>
                                          <p:spTgt spid="559"/>
                                        </p:tgtEl>
                                        <p:attrNameLst>
                                          <p:attrName>style.visibility</p:attrName>
                                        </p:attrNameLst>
                                      </p:cBhvr>
                                      <p:to>
                                        <p:strVal val="visible"/>
                                      </p:to>
                                    </p:set>
                                    <p:animEffect transition="in" filter="wipe(left)">
                                      <p:cBhvr>
                                        <p:cTn id="37" dur="500"/>
                                        <p:tgtEl>
                                          <p:spTgt spid="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 grpId="0" animBg="1"/>
      <p:bldP spid="531" grpId="0" animBg="1"/>
      <p:bldP spid="533" grpId="0" animBg="1"/>
      <p:bldP spid="540" grpId="0" animBg="1"/>
      <p:bldP spid="547" grpId="0" animBg="1"/>
      <p:bldP spid="557" grpId="0" animBg="1"/>
      <p:bldP spid="560" grpId="0" animBg="1"/>
      <p:bldP spid="55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For End Users</a:t>
            </a:r>
            <a:endParaRPr lang="zh-TW" altLang="en-US" dirty="0"/>
          </a:p>
        </p:txBody>
      </p:sp>
      <p:sp>
        <p:nvSpPr>
          <p:cNvPr id="3" name="內容版面配置區 2"/>
          <p:cNvSpPr>
            <a:spLocks noGrp="1"/>
          </p:cNvSpPr>
          <p:nvPr>
            <p:ph idx="1"/>
          </p:nvPr>
        </p:nvSpPr>
        <p:spPr/>
        <p:txBody>
          <a:bodyPr/>
          <a:lstStyle/>
          <a:p>
            <a:r>
              <a:rPr lang="en-US" altLang="zh-TW" dirty="0" smtClean="0"/>
              <a:t>What do end users want for their PC?</a:t>
            </a:r>
          </a:p>
          <a:p>
            <a:pPr lvl="1"/>
            <a:r>
              <a:rPr lang="en-US" altLang="zh-TW" dirty="0"/>
              <a:t>Increased </a:t>
            </a:r>
            <a:r>
              <a:rPr lang="en-US" altLang="zh-TW" dirty="0" smtClean="0"/>
              <a:t>mobility</a:t>
            </a:r>
          </a:p>
          <a:p>
            <a:pPr lvl="2"/>
            <a:r>
              <a:rPr lang="en-US" altLang="zh-TW" dirty="0"/>
              <a:t>Anywhere access</a:t>
            </a:r>
          </a:p>
          <a:p>
            <a:pPr lvl="2"/>
            <a:r>
              <a:rPr lang="en-US" altLang="zh-TW" dirty="0" smtClean="0"/>
              <a:t>Device </a:t>
            </a:r>
            <a:r>
              <a:rPr lang="en-US" altLang="zh-TW" dirty="0"/>
              <a:t>independence</a:t>
            </a:r>
          </a:p>
          <a:p>
            <a:pPr lvl="2"/>
            <a:r>
              <a:rPr lang="en-US" altLang="zh-TW" dirty="0" smtClean="0"/>
              <a:t>Roam </a:t>
            </a:r>
            <a:r>
              <a:rPr lang="en-US" altLang="zh-TW" dirty="0"/>
              <a:t>across PCs</a:t>
            </a:r>
            <a:endParaRPr lang="en-US" altLang="zh-TW" dirty="0" smtClean="0"/>
          </a:p>
          <a:p>
            <a:pPr lvl="1"/>
            <a:r>
              <a:rPr lang="en-US" altLang="zh-TW" dirty="0" err="1" smtClean="0"/>
              <a:t>Consumerization</a:t>
            </a:r>
            <a:endParaRPr lang="en-US" altLang="zh-TW" dirty="0" smtClean="0"/>
          </a:p>
          <a:p>
            <a:pPr lvl="2"/>
            <a:r>
              <a:rPr lang="en-US" altLang="zh-TW" dirty="0"/>
              <a:t>More workspace freedom</a:t>
            </a:r>
          </a:p>
          <a:p>
            <a:pPr lvl="2"/>
            <a:r>
              <a:rPr lang="en-US" altLang="zh-TW" dirty="0" smtClean="0"/>
              <a:t>Flexible </a:t>
            </a:r>
            <a:r>
              <a:rPr lang="en-US" altLang="zh-TW" dirty="0"/>
              <a:t>configurations</a:t>
            </a:r>
          </a:p>
          <a:p>
            <a:pPr lvl="2"/>
            <a:r>
              <a:rPr lang="en-US" altLang="zh-TW" dirty="0" smtClean="0"/>
              <a:t>Access </a:t>
            </a:r>
            <a:r>
              <a:rPr lang="en-US" altLang="zh-TW" dirty="0"/>
              <a:t>through own devices</a:t>
            </a:r>
            <a:endParaRPr lang="en-US" altLang="zh-TW" dirty="0" smtClean="0"/>
          </a:p>
          <a:p>
            <a:endParaRPr lang="en-US" altLang="zh-TW" dirty="0"/>
          </a:p>
        </p:txBody>
      </p:sp>
    </p:spTree>
    <p:extLst>
      <p:ext uri="{BB962C8B-B14F-4D97-AF65-F5344CB8AC3E}">
        <p14:creationId xmlns="" xmlns:p14="http://schemas.microsoft.com/office/powerpoint/2010/main" val="40094558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528"/>
          <p:cNvSpPr>
            <a:spLocks noGrp="1"/>
          </p:cNvSpPr>
          <p:nvPr>
            <p:ph type="title"/>
          </p:nvPr>
        </p:nvSpPr>
        <p:spPr>
          <a:xfrm>
            <a:off x="191741" y="422275"/>
            <a:ext cx="8721218" cy="506413"/>
          </a:xfrm>
        </p:spPr>
        <p:txBody>
          <a:bodyPr>
            <a:normAutofit fontScale="90000"/>
          </a:bodyPr>
          <a:lstStyle/>
          <a:p>
            <a:r>
              <a:rPr lang="en-US" altLang="zh-TW" smtClean="0">
                <a:ea typeface="新細明體" charset="-120"/>
              </a:rPr>
              <a:t>Virtual Desktop Agent and ICA Client</a:t>
            </a:r>
          </a:p>
        </p:txBody>
      </p:sp>
      <p:sp>
        <p:nvSpPr>
          <p:cNvPr id="18435" name="Content Placeholder 413"/>
          <p:cNvSpPr>
            <a:spLocks noGrp="1"/>
          </p:cNvSpPr>
          <p:nvPr>
            <p:ph idx="1"/>
          </p:nvPr>
        </p:nvSpPr>
        <p:spPr>
          <a:xfrm>
            <a:off x="3125014" y="1071563"/>
            <a:ext cx="5734353" cy="1928812"/>
          </a:xfrm>
        </p:spPr>
        <p:txBody>
          <a:bodyPr>
            <a:normAutofit fontScale="92500" lnSpcReduction="20000"/>
          </a:bodyPr>
          <a:lstStyle/>
          <a:p>
            <a:pPr>
              <a:lnSpc>
                <a:spcPct val="150000"/>
              </a:lnSpc>
              <a:spcBef>
                <a:spcPct val="0"/>
              </a:spcBef>
              <a:spcAft>
                <a:spcPct val="0"/>
              </a:spcAft>
            </a:pPr>
            <a:r>
              <a:rPr altLang="zh-TW" sz="2400" smtClean="0">
                <a:ea typeface="新細明體" charset="-120"/>
              </a:rPr>
              <a:t>Installed on all Desktops (VM's or Blades)</a:t>
            </a:r>
          </a:p>
          <a:p>
            <a:pPr>
              <a:lnSpc>
                <a:spcPct val="150000"/>
              </a:lnSpc>
              <a:spcBef>
                <a:spcPct val="0"/>
              </a:spcBef>
              <a:spcAft>
                <a:spcPct val="0"/>
              </a:spcAft>
            </a:pPr>
            <a:r>
              <a:rPr altLang="zh-TW" sz="2400" smtClean="0">
                <a:ea typeface="新細明體" charset="-120"/>
              </a:rPr>
              <a:t>Supports XP SP2 and Vista SP1 (32bit)</a:t>
            </a:r>
          </a:p>
          <a:p>
            <a:pPr>
              <a:lnSpc>
                <a:spcPct val="150000"/>
              </a:lnSpc>
              <a:spcBef>
                <a:spcPct val="0"/>
              </a:spcBef>
              <a:spcAft>
                <a:spcPct val="0"/>
              </a:spcAft>
            </a:pPr>
            <a:r>
              <a:rPr altLang="zh-TW" sz="2400" smtClean="0">
                <a:ea typeface="新細明體" charset="-120"/>
              </a:rPr>
              <a:t>Delivers virtual desktop via ICA to any ICA client</a:t>
            </a:r>
          </a:p>
          <a:p>
            <a:pPr lvl="1">
              <a:lnSpc>
                <a:spcPct val="100000"/>
              </a:lnSpc>
              <a:spcBef>
                <a:spcPct val="0"/>
              </a:spcBef>
              <a:spcAft>
                <a:spcPct val="0"/>
              </a:spcAft>
            </a:pPr>
            <a:endParaRPr lang="en-US" altLang="zh-TW" smtClean="0">
              <a:ea typeface="新細明體" charset="-120"/>
            </a:endParaRPr>
          </a:p>
          <a:p>
            <a:pPr lvl="1">
              <a:lnSpc>
                <a:spcPct val="100000"/>
              </a:lnSpc>
              <a:spcBef>
                <a:spcPct val="0"/>
              </a:spcBef>
              <a:spcAft>
                <a:spcPct val="0"/>
              </a:spcAft>
            </a:pPr>
            <a:endParaRPr lang="en-US" altLang="zh-TW" smtClean="0">
              <a:ea typeface="新細明體" charset="-120"/>
            </a:endParaRPr>
          </a:p>
          <a:p>
            <a:pPr>
              <a:lnSpc>
                <a:spcPct val="100000"/>
              </a:lnSpc>
              <a:spcBef>
                <a:spcPct val="0"/>
              </a:spcBef>
              <a:spcAft>
                <a:spcPct val="0"/>
              </a:spcAft>
              <a:buFontTx/>
              <a:buNone/>
            </a:pPr>
            <a:endParaRPr altLang="zh-TW" smtClean="0">
              <a:ea typeface="新細明體" charset="-120"/>
            </a:endParaRPr>
          </a:p>
          <a:p>
            <a:pPr>
              <a:lnSpc>
                <a:spcPct val="100000"/>
              </a:lnSpc>
              <a:spcBef>
                <a:spcPct val="0"/>
              </a:spcBef>
              <a:spcAft>
                <a:spcPct val="0"/>
              </a:spcAft>
            </a:pPr>
            <a:endParaRPr altLang="zh-TW" smtClean="0">
              <a:ea typeface="新細明體" charset="-120"/>
            </a:endParaRPr>
          </a:p>
        </p:txBody>
      </p:sp>
      <p:sp>
        <p:nvSpPr>
          <p:cNvPr id="18436" name="Rectangle 104"/>
          <p:cNvSpPr>
            <a:spLocks noChangeArrowheads="1"/>
          </p:cNvSpPr>
          <p:nvPr/>
        </p:nvSpPr>
        <p:spPr bwMode="auto">
          <a:xfrm>
            <a:off x="4893553" y="3189289"/>
            <a:ext cx="3965814" cy="3139321"/>
          </a:xfrm>
          <a:prstGeom prst="rect">
            <a:avLst/>
          </a:prstGeom>
          <a:noFill/>
          <a:ln w="9525">
            <a:noFill/>
            <a:miter lim="800000"/>
            <a:headEnd/>
            <a:tailEnd/>
          </a:ln>
        </p:spPr>
        <p:txBody>
          <a:bodyPr>
            <a:spAutoFit/>
          </a:bodyPr>
          <a:lstStyle/>
          <a:p>
            <a:pPr marL="625475" lvl="1" indent="-168275">
              <a:lnSpc>
                <a:spcPct val="110000"/>
              </a:lnSpc>
              <a:buClr>
                <a:schemeClr val="accent1"/>
              </a:buClr>
              <a:buFont typeface="Arial" charset="0"/>
              <a:buChar char="•"/>
            </a:pPr>
            <a:r>
              <a:rPr lang="en-US" altLang="zh-TW">
                <a:ea typeface="新細明體" charset="-120"/>
              </a:rPr>
              <a:t>SpeedScreen</a:t>
            </a:r>
          </a:p>
          <a:p>
            <a:pPr marL="625475" lvl="1" indent="-168275">
              <a:lnSpc>
                <a:spcPct val="110000"/>
              </a:lnSpc>
              <a:buClr>
                <a:schemeClr val="accent1"/>
              </a:buClr>
              <a:buFont typeface="Arial" charset="0"/>
              <a:buChar char="•"/>
            </a:pPr>
            <a:r>
              <a:rPr lang="en-US" altLang="zh-TW">
                <a:ea typeface="新細明體" charset="-120"/>
              </a:rPr>
              <a:t>SpeedBrowse</a:t>
            </a:r>
          </a:p>
          <a:p>
            <a:pPr marL="625475" lvl="1" indent="-168275">
              <a:lnSpc>
                <a:spcPct val="110000"/>
              </a:lnSpc>
              <a:buClr>
                <a:schemeClr val="accent1"/>
              </a:buClr>
              <a:buFont typeface="Arial" charset="0"/>
              <a:buChar char="•"/>
            </a:pPr>
            <a:r>
              <a:rPr lang="en-US" altLang="zh-TW">
                <a:ea typeface="新細明體" charset="-120"/>
              </a:rPr>
              <a:t>SmoothRoaming</a:t>
            </a:r>
          </a:p>
          <a:p>
            <a:pPr marL="625475" lvl="1" indent="-168275">
              <a:lnSpc>
                <a:spcPct val="110000"/>
              </a:lnSpc>
              <a:buClr>
                <a:schemeClr val="accent1"/>
              </a:buClr>
              <a:buFont typeface="Arial" charset="0"/>
              <a:buChar char="•"/>
            </a:pPr>
            <a:r>
              <a:rPr lang="en-US" altLang="zh-TW">
                <a:ea typeface="新細明體" charset="-120"/>
              </a:rPr>
              <a:t>Universal Print Driver</a:t>
            </a:r>
          </a:p>
          <a:p>
            <a:pPr marL="625475" lvl="1" indent="-168275">
              <a:lnSpc>
                <a:spcPct val="110000"/>
              </a:lnSpc>
              <a:buClr>
                <a:schemeClr val="accent1"/>
              </a:buClr>
              <a:buFont typeface="Arial" charset="0"/>
              <a:buChar char="•"/>
            </a:pPr>
            <a:r>
              <a:rPr lang="en-US" altLang="zh-TW">
                <a:ea typeface="新細明體" charset="-120"/>
              </a:rPr>
              <a:t>Dynamic client drive mapping (USB drives)</a:t>
            </a:r>
          </a:p>
          <a:p>
            <a:pPr marL="625475" lvl="1" indent="-168275">
              <a:lnSpc>
                <a:spcPct val="110000"/>
              </a:lnSpc>
              <a:buClr>
                <a:schemeClr val="accent1"/>
              </a:buClr>
              <a:buFont typeface="Arial" charset="0"/>
              <a:buChar char="•"/>
            </a:pPr>
            <a:r>
              <a:rPr lang="en-US" altLang="zh-TW">
                <a:ea typeface="新細明體" charset="-120"/>
              </a:rPr>
              <a:t>Multi-monitor support</a:t>
            </a:r>
          </a:p>
          <a:p>
            <a:pPr marL="625475" lvl="1" indent="-168275">
              <a:lnSpc>
                <a:spcPct val="110000"/>
              </a:lnSpc>
              <a:buClr>
                <a:schemeClr val="accent1"/>
              </a:buClr>
              <a:buFont typeface="Arial" charset="0"/>
              <a:buChar char="•"/>
            </a:pPr>
            <a:r>
              <a:rPr lang="en-US" altLang="zh-TW">
                <a:ea typeface="新細明體" charset="-120"/>
              </a:rPr>
              <a:t>Session Reliability</a:t>
            </a:r>
          </a:p>
          <a:p>
            <a:pPr marL="625475" lvl="1" indent="-168275">
              <a:lnSpc>
                <a:spcPct val="110000"/>
              </a:lnSpc>
              <a:buClr>
                <a:schemeClr val="accent1"/>
              </a:buClr>
              <a:buFont typeface="Arial" charset="0"/>
              <a:buChar char="•"/>
            </a:pPr>
            <a:r>
              <a:rPr lang="en-US" altLang="zh-TW">
                <a:ea typeface="新細明體" charset="-120"/>
              </a:rPr>
              <a:t>ClearType</a:t>
            </a:r>
          </a:p>
          <a:p>
            <a:pPr marL="625475" lvl="1" indent="-168275">
              <a:lnSpc>
                <a:spcPct val="110000"/>
              </a:lnSpc>
              <a:buClr>
                <a:schemeClr val="accent1"/>
              </a:buClr>
              <a:buFont typeface="Arial" charset="0"/>
              <a:buChar char="•"/>
            </a:pPr>
            <a:r>
              <a:rPr lang="en-US" altLang="zh-TW">
                <a:ea typeface="新細明體" charset="-120"/>
              </a:rPr>
              <a:t>etc…</a:t>
            </a:r>
          </a:p>
        </p:txBody>
      </p:sp>
      <p:sp>
        <p:nvSpPr>
          <p:cNvPr id="106" name="Rounded Rectangle 105"/>
          <p:cNvSpPr/>
          <p:nvPr/>
        </p:nvSpPr>
        <p:spPr>
          <a:xfrm>
            <a:off x="1088515" y="2392363"/>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107" name="TextBox 106"/>
          <p:cNvSpPr txBox="1"/>
          <p:nvPr/>
        </p:nvSpPr>
        <p:spPr>
          <a:xfrm>
            <a:off x="570459" y="1858860"/>
            <a:ext cx="1960279"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gn="ctr">
              <a:defRPr/>
            </a:pPr>
            <a:r>
              <a:rPr lang="en-US" sz="1400" b="1" dirty="0">
                <a:solidFill>
                  <a:schemeClr val="tx1"/>
                </a:solidFill>
              </a:rPr>
              <a:t>Desktop Delivery Controller</a:t>
            </a:r>
          </a:p>
        </p:txBody>
      </p:sp>
      <p:pic>
        <p:nvPicPr>
          <p:cNvPr id="18439" name="Picture 24" descr="DesktopServer_icon"/>
          <p:cNvPicPr>
            <a:picLocks noChangeAspect="1" noChangeArrowheads="1"/>
          </p:cNvPicPr>
          <p:nvPr/>
        </p:nvPicPr>
        <p:blipFill>
          <a:blip r:embed="rId3" cstate="print">
            <a:lum bright="-6000" contrast="6000"/>
          </a:blip>
          <a:srcRect/>
          <a:stretch>
            <a:fillRect/>
          </a:stretch>
        </p:blipFill>
        <p:spPr bwMode="auto">
          <a:xfrm>
            <a:off x="1088515" y="2376489"/>
            <a:ext cx="825318" cy="1227137"/>
          </a:xfrm>
          <a:prstGeom prst="rect">
            <a:avLst/>
          </a:prstGeom>
          <a:noFill/>
          <a:ln w="9525">
            <a:noFill/>
            <a:miter lim="800000"/>
            <a:headEnd/>
            <a:tailEnd/>
          </a:ln>
        </p:spPr>
      </p:pic>
      <p:grpSp>
        <p:nvGrpSpPr>
          <p:cNvPr id="2" name="Group 252"/>
          <p:cNvGrpSpPr>
            <a:grpSpLocks/>
          </p:cNvGrpSpPr>
          <p:nvPr/>
        </p:nvGrpSpPr>
        <p:grpSpPr bwMode="auto">
          <a:xfrm>
            <a:off x="231041" y="3876675"/>
            <a:ext cx="628814" cy="762000"/>
            <a:chOff x="2895600" y="5334000"/>
            <a:chExt cx="838200" cy="762000"/>
          </a:xfrm>
        </p:grpSpPr>
        <p:grpSp>
          <p:nvGrpSpPr>
            <p:cNvPr id="3" name="Group 251"/>
            <p:cNvGrpSpPr>
              <a:grpSpLocks/>
            </p:cNvGrpSpPr>
            <p:nvPr/>
          </p:nvGrpSpPr>
          <p:grpSpPr bwMode="auto">
            <a:xfrm>
              <a:off x="3048008" y="5333980"/>
              <a:ext cx="685800" cy="762004"/>
              <a:chOff x="6248409" y="5029180"/>
              <a:chExt cx="685800" cy="762004"/>
            </a:xfrm>
          </p:grpSpPr>
          <p:grpSp>
            <p:nvGrpSpPr>
              <p:cNvPr id="4" name="Group 182"/>
              <p:cNvGrpSpPr>
                <a:grpSpLocks/>
              </p:cNvGrpSpPr>
              <p:nvPr/>
            </p:nvGrpSpPr>
            <p:grpSpPr bwMode="auto">
              <a:xfrm>
                <a:off x="6248409" y="5486385"/>
                <a:ext cx="685800" cy="304799"/>
                <a:chOff x="3024" y="2638"/>
                <a:chExt cx="774" cy="376"/>
              </a:xfrm>
            </p:grpSpPr>
            <p:sp>
              <p:nvSpPr>
                <p:cNvPr id="18476" name="Freeform 183"/>
                <p:cNvSpPr>
                  <a:spLocks/>
                </p:cNvSpPr>
                <p:nvPr/>
              </p:nvSpPr>
              <p:spPr bwMode="auto">
                <a:xfrm>
                  <a:off x="3026" y="2720"/>
                  <a:ext cx="447" cy="289"/>
                </a:xfrm>
                <a:custGeom>
                  <a:avLst/>
                  <a:gdLst>
                    <a:gd name="T0" fmla="*/ 0 w 447"/>
                    <a:gd name="T1" fmla="*/ 0 h 289"/>
                    <a:gd name="T2" fmla="*/ 0 w 447"/>
                    <a:gd name="T3" fmla="*/ 147 h 289"/>
                    <a:gd name="T4" fmla="*/ 447 w 447"/>
                    <a:gd name="T5" fmla="*/ 289 h 289"/>
                    <a:gd name="T6" fmla="*/ 447 w 447"/>
                    <a:gd name="T7" fmla="*/ 140 h 289"/>
                    <a:gd name="T8" fmla="*/ 0 w 447"/>
                    <a:gd name="T9" fmla="*/ 0 h 289"/>
                    <a:gd name="T10" fmla="*/ 0 60000 65536"/>
                    <a:gd name="T11" fmla="*/ 0 60000 65536"/>
                    <a:gd name="T12" fmla="*/ 0 60000 65536"/>
                    <a:gd name="T13" fmla="*/ 0 60000 65536"/>
                    <a:gd name="T14" fmla="*/ 0 60000 65536"/>
                    <a:gd name="T15" fmla="*/ 0 w 447"/>
                    <a:gd name="T16" fmla="*/ 0 h 289"/>
                    <a:gd name="T17" fmla="*/ 447 w 447"/>
                    <a:gd name="T18" fmla="*/ 289 h 289"/>
                  </a:gdLst>
                  <a:ahLst/>
                  <a:cxnLst>
                    <a:cxn ang="T10">
                      <a:pos x="T0" y="T1"/>
                    </a:cxn>
                    <a:cxn ang="T11">
                      <a:pos x="T2" y="T3"/>
                    </a:cxn>
                    <a:cxn ang="T12">
                      <a:pos x="T4" y="T5"/>
                    </a:cxn>
                    <a:cxn ang="T13">
                      <a:pos x="T6" y="T7"/>
                    </a:cxn>
                    <a:cxn ang="T14">
                      <a:pos x="T8" y="T9"/>
                    </a:cxn>
                  </a:cxnLst>
                  <a:rect l="T15" t="T16" r="T17" b="T18"/>
                  <a:pathLst>
                    <a:path w="447" h="289">
                      <a:moveTo>
                        <a:pt x="0" y="0"/>
                      </a:moveTo>
                      <a:lnTo>
                        <a:pt x="0" y="147"/>
                      </a:lnTo>
                      <a:lnTo>
                        <a:pt x="447" y="289"/>
                      </a:lnTo>
                      <a:lnTo>
                        <a:pt x="447" y="140"/>
                      </a:lnTo>
                      <a:lnTo>
                        <a:pt x="0" y="0"/>
                      </a:lnTo>
                      <a:close/>
                    </a:path>
                  </a:pathLst>
                </a:custGeom>
                <a:solidFill>
                  <a:srgbClr val="646C89"/>
                </a:solidFill>
                <a:ln w="9525">
                  <a:noFill/>
                  <a:round/>
                  <a:headEnd/>
                  <a:tailEnd/>
                </a:ln>
              </p:spPr>
              <p:txBody>
                <a:bodyPr/>
                <a:lstStyle/>
                <a:p>
                  <a:endParaRPr lang="zh-TW" altLang="en-US"/>
                </a:p>
              </p:txBody>
            </p:sp>
            <p:sp>
              <p:nvSpPr>
                <p:cNvPr id="18477" name="Freeform 184"/>
                <p:cNvSpPr>
                  <a:spLocks/>
                </p:cNvSpPr>
                <p:nvPr/>
              </p:nvSpPr>
              <p:spPr bwMode="auto">
                <a:xfrm>
                  <a:off x="3033" y="2737"/>
                  <a:ext cx="432" cy="258"/>
                </a:xfrm>
                <a:custGeom>
                  <a:avLst/>
                  <a:gdLst>
                    <a:gd name="T0" fmla="*/ 0 w 432"/>
                    <a:gd name="T1" fmla="*/ 0 h 258"/>
                    <a:gd name="T2" fmla="*/ 0 w 432"/>
                    <a:gd name="T3" fmla="*/ 121 h 258"/>
                    <a:gd name="T4" fmla="*/ 432 w 432"/>
                    <a:gd name="T5" fmla="*/ 258 h 258"/>
                    <a:gd name="T6" fmla="*/ 432 w 432"/>
                    <a:gd name="T7" fmla="*/ 135 h 258"/>
                    <a:gd name="T8" fmla="*/ 0 w 432"/>
                    <a:gd name="T9" fmla="*/ 0 h 258"/>
                    <a:gd name="T10" fmla="*/ 0 60000 65536"/>
                    <a:gd name="T11" fmla="*/ 0 60000 65536"/>
                    <a:gd name="T12" fmla="*/ 0 60000 65536"/>
                    <a:gd name="T13" fmla="*/ 0 60000 65536"/>
                    <a:gd name="T14" fmla="*/ 0 60000 65536"/>
                    <a:gd name="T15" fmla="*/ 0 w 432"/>
                    <a:gd name="T16" fmla="*/ 0 h 258"/>
                    <a:gd name="T17" fmla="*/ 432 w 432"/>
                    <a:gd name="T18" fmla="*/ 258 h 258"/>
                  </a:gdLst>
                  <a:ahLst/>
                  <a:cxnLst>
                    <a:cxn ang="T10">
                      <a:pos x="T0" y="T1"/>
                    </a:cxn>
                    <a:cxn ang="T11">
                      <a:pos x="T2" y="T3"/>
                    </a:cxn>
                    <a:cxn ang="T12">
                      <a:pos x="T4" y="T5"/>
                    </a:cxn>
                    <a:cxn ang="T13">
                      <a:pos x="T6" y="T7"/>
                    </a:cxn>
                    <a:cxn ang="T14">
                      <a:pos x="T8" y="T9"/>
                    </a:cxn>
                  </a:cxnLst>
                  <a:rect l="T15" t="T16" r="T17" b="T18"/>
                  <a:pathLst>
                    <a:path w="432" h="258">
                      <a:moveTo>
                        <a:pt x="0" y="0"/>
                      </a:moveTo>
                      <a:lnTo>
                        <a:pt x="0" y="121"/>
                      </a:lnTo>
                      <a:lnTo>
                        <a:pt x="432" y="258"/>
                      </a:lnTo>
                      <a:lnTo>
                        <a:pt x="432" y="135"/>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18478" name="Freeform 185"/>
                <p:cNvSpPr>
                  <a:spLocks/>
                </p:cNvSpPr>
                <p:nvPr/>
              </p:nvSpPr>
              <p:spPr bwMode="auto">
                <a:xfrm>
                  <a:off x="3473" y="2782"/>
                  <a:ext cx="321" cy="229"/>
                </a:xfrm>
                <a:custGeom>
                  <a:avLst/>
                  <a:gdLst>
                    <a:gd name="T0" fmla="*/ 0 w 321"/>
                    <a:gd name="T1" fmla="*/ 78 h 229"/>
                    <a:gd name="T2" fmla="*/ 0 w 321"/>
                    <a:gd name="T3" fmla="*/ 229 h 229"/>
                    <a:gd name="T4" fmla="*/ 321 w 321"/>
                    <a:gd name="T5" fmla="*/ 149 h 229"/>
                    <a:gd name="T6" fmla="*/ 321 w 321"/>
                    <a:gd name="T7" fmla="*/ 0 h 229"/>
                    <a:gd name="T8" fmla="*/ 0 w 321"/>
                    <a:gd name="T9" fmla="*/ 78 h 229"/>
                    <a:gd name="T10" fmla="*/ 0 60000 65536"/>
                    <a:gd name="T11" fmla="*/ 0 60000 65536"/>
                    <a:gd name="T12" fmla="*/ 0 60000 65536"/>
                    <a:gd name="T13" fmla="*/ 0 60000 65536"/>
                    <a:gd name="T14" fmla="*/ 0 60000 65536"/>
                    <a:gd name="T15" fmla="*/ 0 w 321"/>
                    <a:gd name="T16" fmla="*/ 0 h 229"/>
                    <a:gd name="T17" fmla="*/ 321 w 321"/>
                    <a:gd name="T18" fmla="*/ 229 h 229"/>
                  </a:gdLst>
                  <a:ahLst/>
                  <a:cxnLst>
                    <a:cxn ang="T10">
                      <a:pos x="T0" y="T1"/>
                    </a:cxn>
                    <a:cxn ang="T11">
                      <a:pos x="T2" y="T3"/>
                    </a:cxn>
                    <a:cxn ang="T12">
                      <a:pos x="T4" y="T5"/>
                    </a:cxn>
                    <a:cxn ang="T13">
                      <a:pos x="T6" y="T7"/>
                    </a:cxn>
                    <a:cxn ang="T14">
                      <a:pos x="T8" y="T9"/>
                    </a:cxn>
                  </a:cxnLst>
                  <a:rect l="T15" t="T16" r="T17" b="T18"/>
                  <a:pathLst>
                    <a:path w="321" h="229">
                      <a:moveTo>
                        <a:pt x="0" y="78"/>
                      </a:moveTo>
                      <a:lnTo>
                        <a:pt x="0" y="229"/>
                      </a:lnTo>
                      <a:lnTo>
                        <a:pt x="321" y="149"/>
                      </a:lnTo>
                      <a:lnTo>
                        <a:pt x="321" y="0"/>
                      </a:lnTo>
                      <a:lnTo>
                        <a:pt x="0" y="78"/>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18479" name="Freeform 186"/>
                <p:cNvSpPr>
                  <a:spLocks/>
                </p:cNvSpPr>
                <p:nvPr/>
              </p:nvSpPr>
              <p:spPr bwMode="auto">
                <a:xfrm>
                  <a:off x="3026" y="2642"/>
                  <a:ext cx="768" cy="218"/>
                </a:xfrm>
                <a:custGeom>
                  <a:avLst/>
                  <a:gdLst>
                    <a:gd name="T0" fmla="*/ 0 w 768"/>
                    <a:gd name="T1" fmla="*/ 78 h 218"/>
                    <a:gd name="T2" fmla="*/ 324 w 768"/>
                    <a:gd name="T3" fmla="*/ 0 h 218"/>
                    <a:gd name="T4" fmla="*/ 768 w 768"/>
                    <a:gd name="T5" fmla="*/ 140 h 218"/>
                    <a:gd name="T6" fmla="*/ 447 w 768"/>
                    <a:gd name="T7" fmla="*/ 218 h 218"/>
                    <a:gd name="T8" fmla="*/ 0 w 768"/>
                    <a:gd name="T9" fmla="*/ 78 h 218"/>
                    <a:gd name="T10" fmla="*/ 0 60000 65536"/>
                    <a:gd name="T11" fmla="*/ 0 60000 65536"/>
                    <a:gd name="T12" fmla="*/ 0 60000 65536"/>
                    <a:gd name="T13" fmla="*/ 0 60000 65536"/>
                    <a:gd name="T14" fmla="*/ 0 60000 65536"/>
                    <a:gd name="T15" fmla="*/ 0 w 768"/>
                    <a:gd name="T16" fmla="*/ 0 h 218"/>
                    <a:gd name="T17" fmla="*/ 768 w 768"/>
                    <a:gd name="T18" fmla="*/ 218 h 218"/>
                  </a:gdLst>
                  <a:ahLst/>
                  <a:cxnLst>
                    <a:cxn ang="T10">
                      <a:pos x="T0" y="T1"/>
                    </a:cxn>
                    <a:cxn ang="T11">
                      <a:pos x="T2" y="T3"/>
                    </a:cxn>
                    <a:cxn ang="T12">
                      <a:pos x="T4" y="T5"/>
                    </a:cxn>
                    <a:cxn ang="T13">
                      <a:pos x="T6" y="T7"/>
                    </a:cxn>
                    <a:cxn ang="T14">
                      <a:pos x="T8" y="T9"/>
                    </a:cxn>
                  </a:cxnLst>
                  <a:rect l="T15" t="T16" r="T17" b="T18"/>
                  <a:pathLst>
                    <a:path w="768" h="218">
                      <a:moveTo>
                        <a:pt x="0" y="78"/>
                      </a:moveTo>
                      <a:lnTo>
                        <a:pt x="324" y="0"/>
                      </a:lnTo>
                      <a:lnTo>
                        <a:pt x="768" y="140"/>
                      </a:lnTo>
                      <a:lnTo>
                        <a:pt x="447" y="218"/>
                      </a:lnTo>
                      <a:lnTo>
                        <a:pt x="0" y="78"/>
                      </a:lnTo>
                      <a:close/>
                    </a:path>
                  </a:pathLst>
                </a:custGeom>
                <a:gradFill rotWithShape="1">
                  <a:gsLst>
                    <a:gs pos="0">
                      <a:srgbClr val="C0C1C6"/>
                    </a:gs>
                    <a:gs pos="100000">
                      <a:srgbClr val="DFE0E5"/>
                    </a:gs>
                  </a:gsLst>
                  <a:lin ang="5400000" scaled="1"/>
                </a:gradFill>
                <a:ln w="9525">
                  <a:noFill/>
                  <a:round/>
                  <a:headEnd/>
                  <a:tailEnd/>
                </a:ln>
              </p:spPr>
              <p:txBody>
                <a:bodyPr/>
                <a:lstStyle/>
                <a:p>
                  <a:endParaRPr lang="zh-TW" altLang="en-US"/>
                </a:p>
              </p:txBody>
            </p:sp>
            <p:sp>
              <p:nvSpPr>
                <p:cNvPr id="18480" name="Freeform 187"/>
                <p:cNvSpPr>
                  <a:spLocks/>
                </p:cNvSpPr>
                <p:nvPr/>
              </p:nvSpPr>
              <p:spPr bwMode="auto">
                <a:xfrm>
                  <a:off x="3194" y="2808"/>
                  <a:ext cx="83" cy="104"/>
                </a:xfrm>
                <a:custGeom>
                  <a:avLst/>
                  <a:gdLst>
                    <a:gd name="T0" fmla="*/ 32927 w 35"/>
                    <a:gd name="T1" fmla="*/ 19318 h 44"/>
                    <a:gd name="T2" fmla="*/ 21151 w 35"/>
                    <a:gd name="T3" fmla="*/ 42047 h 44"/>
                    <a:gd name="T4" fmla="*/ 2092 w 35"/>
                    <a:gd name="T5" fmla="*/ 23532 h 44"/>
                    <a:gd name="T6" fmla="*/ 13121 w 35"/>
                    <a:gd name="T7" fmla="*/ 872 h 44"/>
                    <a:gd name="T8" fmla="*/ 32927 w 35"/>
                    <a:gd name="T9" fmla="*/ 19318 h 44"/>
                    <a:gd name="T10" fmla="*/ 0 60000 65536"/>
                    <a:gd name="T11" fmla="*/ 0 60000 65536"/>
                    <a:gd name="T12" fmla="*/ 0 60000 65536"/>
                    <a:gd name="T13" fmla="*/ 0 60000 65536"/>
                    <a:gd name="T14" fmla="*/ 0 60000 65536"/>
                    <a:gd name="T15" fmla="*/ 0 w 35"/>
                    <a:gd name="T16" fmla="*/ 0 h 44"/>
                    <a:gd name="T17" fmla="*/ 35 w 35"/>
                    <a:gd name="T18" fmla="*/ 44 h 44"/>
                  </a:gdLst>
                  <a:ahLst/>
                  <a:cxnLst>
                    <a:cxn ang="T10">
                      <a:pos x="T0" y="T1"/>
                    </a:cxn>
                    <a:cxn ang="T11">
                      <a:pos x="T2" y="T3"/>
                    </a:cxn>
                    <a:cxn ang="T12">
                      <a:pos x="T4" y="T5"/>
                    </a:cxn>
                    <a:cxn ang="T13">
                      <a:pos x="T6" y="T7"/>
                    </a:cxn>
                    <a:cxn ang="T14">
                      <a:pos x="T8" y="T9"/>
                    </a:cxn>
                  </a:cxnLst>
                  <a:rect l="T15" t="T16" r="T17" b="T18"/>
                  <a:pathLst>
                    <a:path w="35" h="44">
                      <a:moveTo>
                        <a:pt x="33" y="20"/>
                      </a:moveTo>
                      <a:cubicBezTo>
                        <a:pt x="35" y="32"/>
                        <a:pt x="30" y="42"/>
                        <a:pt x="21" y="43"/>
                      </a:cubicBezTo>
                      <a:cubicBezTo>
                        <a:pt x="13" y="44"/>
                        <a:pt x="4" y="36"/>
                        <a:pt x="2" y="24"/>
                      </a:cubicBezTo>
                      <a:cubicBezTo>
                        <a:pt x="0" y="12"/>
                        <a:pt x="5" y="2"/>
                        <a:pt x="13" y="1"/>
                      </a:cubicBezTo>
                      <a:cubicBezTo>
                        <a:pt x="22" y="0"/>
                        <a:pt x="31" y="8"/>
                        <a:pt x="33" y="20"/>
                      </a:cubicBezTo>
                      <a:close/>
                    </a:path>
                  </a:pathLst>
                </a:custGeom>
                <a:solidFill>
                  <a:srgbClr val="363B49"/>
                </a:solidFill>
                <a:ln w="9525">
                  <a:noFill/>
                  <a:round/>
                  <a:headEnd/>
                  <a:tailEnd/>
                </a:ln>
              </p:spPr>
              <p:txBody>
                <a:bodyPr/>
                <a:lstStyle/>
                <a:p>
                  <a:endParaRPr lang="zh-TW" altLang="en-US"/>
                </a:p>
              </p:txBody>
            </p:sp>
            <p:sp>
              <p:nvSpPr>
                <p:cNvPr id="18481" name="Freeform 188"/>
                <p:cNvSpPr>
                  <a:spLocks/>
                </p:cNvSpPr>
                <p:nvPr/>
              </p:nvSpPr>
              <p:spPr bwMode="auto">
                <a:xfrm>
                  <a:off x="3203" y="2820"/>
                  <a:ext cx="64" cy="80"/>
                </a:xfrm>
                <a:custGeom>
                  <a:avLst/>
                  <a:gdLst>
                    <a:gd name="T0" fmla="*/ 24839 w 27"/>
                    <a:gd name="T1" fmla="*/ 13913 h 34"/>
                    <a:gd name="T2" fmla="*/ 15941 w 27"/>
                    <a:gd name="T3" fmla="*/ 31235 h 34"/>
                    <a:gd name="T4" fmla="*/ 877 w 27"/>
                    <a:gd name="T5" fmla="*/ 17965 h 34"/>
                    <a:gd name="T6" fmla="*/ 10107 w 27"/>
                    <a:gd name="T7" fmla="*/ 859 h 34"/>
                    <a:gd name="T8" fmla="*/ 24839 w 27"/>
                    <a:gd name="T9" fmla="*/ 13913 h 34"/>
                    <a:gd name="T10" fmla="*/ 0 60000 65536"/>
                    <a:gd name="T11" fmla="*/ 0 60000 65536"/>
                    <a:gd name="T12" fmla="*/ 0 60000 65536"/>
                    <a:gd name="T13" fmla="*/ 0 60000 65536"/>
                    <a:gd name="T14" fmla="*/ 0 60000 65536"/>
                    <a:gd name="T15" fmla="*/ 0 w 27"/>
                    <a:gd name="T16" fmla="*/ 0 h 34"/>
                    <a:gd name="T17" fmla="*/ 27 w 27"/>
                    <a:gd name="T18" fmla="*/ 34 h 34"/>
                  </a:gdLst>
                  <a:ahLst/>
                  <a:cxnLst>
                    <a:cxn ang="T10">
                      <a:pos x="T0" y="T1"/>
                    </a:cxn>
                    <a:cxn ang="T11">
                      <a:pos x="T2" y="T3"/>
                    </a:cxn>
                    <a:cxn ang="T12">
                      <a:pos x="T4" y="T5"/>
                    </a:cxn>
                    <a:cxn ang="T13">
                      <a:pos x="T6" y="T7"/>
                    </a:cxn>
                    <a:cxn ang="T14">
                      <a:pos x="T8" y="T9"/>
                    </a:cxn>
                  </a:cxnLst>
                  <a:rect l="T15" t="T16" r="T17" b="T18"/>
                  <a:pathLst>
                    <a:path w="27" h="34">
                      <a:moveTo>
                        <a:pt x="25" y="15"/>
                      </a:moveTo>
                      <a:cubicBezTo>
                        <a:pt x="27" y="25"/>
                        <a:pt x="23" y="33"/>
                        <a:pt x="16" y="33"/>
                      </a:cubicBezTo>
                      <a:cubicBezTo>
                        <a:pt x="10" y="34"/>
                        <a:pt x="3" y="28"/>
                        <a:pt x="1" y="19"/>
                      </a:cubicBezTo>
                      <a:cubicBezTo>
                        <a:pt x="0" y="10"/>
                        <a:pt x="4" y="2"/>
                        <a:pt x="10" y="1"/>
                      </a:cubicBezTo>
                      <a:cubicBezTo>
                        <a:pt x="17" y="0"/>
                        <a:pt x="24" y="6"/>
                        <a:pt x="25" y="15"/>
                      </a:cubicBezTo>
                      <a:close/>
                    </a:path>
                  </a:pathLst>
                </a:custGeom>
                <a:solidFill>
                  <a:srgbClr val="DFE0E5"/>
                </a:solidFill>
                <a:ln w="9525">
                  <a:noFill/>
                  <a:round/>
                  <a:headEnd/>
                  <a:tailEnd/>
                </a:ln>
              </p:spPr>
              <p:txBody>
                <a:bodyPr/>
                <a:lstStyle/>
                <a:p>
                  <a:endParaRPr lang="zh-TW" altLang="en-US"/>
                </a:p>
              </p:txBody>
            </p:sp>
            <p:sp>
              <p:nvSpPr>
                <p:cNvPr id="18482" name="Freeform 189"/>
                <p:cNvSpPr>
                  <a:spLocks/>
                </p:cNvSpPr>
                <p:nvPr/>
              </p:nvSpPr>
              <p:spPr bwMode="auto">
                <a:xfrm>
                  <a:off x="3206" y="2855"/>
                  <a:ext cx="61" cy="48"/>
                </a:xfrm>
                <a:custGeom>
                  <a:avLst/>
                  <a:gdLst>
                    <a:gd name="T0" fmla="*/ 13641 w 26"/>
                    <a:gd name="T1" fmla="*/ 19670 h 20"/>
                    <a:gd name="T2" fmla="*/ 0 w 26"/>
                    <a:gd name="T3" fmla="*/ 4620 h 20"/>
                    <a:gd name="T4" fmla="*/ 854 w 26"/>
                    <a:gd name="T5" fmla="*/ 4620 h 20"/>
                    <a:gd name="T6" fmla="*/ 14851 w 26"/>
                    <a:gd name="T7" fmla="*/ 21041 h 20"/>
                    <a:gd name="T8" fmla="*/ 21815 w 26"/>
                    <a:gd name="T9" fmla="*/ 967 h 20"/>
                    <a:gd name="T10" fmla="*/ 21815 w 26"/>
                    <a:gd name="T11" fmla="*/ 0 h 20"/>
                    <a:gd name="T12" fmla="*/ 13641 w 26"/>
                    <a:gd name="T13" fmla="*/ 19670 h 20"/>
                    <a:gd name="T14" fmla="*/ 0 60000 65536"/>
                    <a:gd name="T15" fmla="*/ 0 60000 65536"/>
                    <a:gd name="T16" fmla="*/ 0 60000 65536"/>
                    <a:gd name="T17" fmla="*/ 0 60000 65536"/>
                    <a:gd name="T18" fmla="*/ 0 60000 65536"/>
                    <a:gd name="T19" fmla="*/ 0 60000 65536"/>
                    <a:gd name="T20" fmla="*/ 0 60000 65536"/>
                    <a:gd name="T21" fmla="*/ 0 w 26"/>
                    <a:gd name="T22" fmla="*/ 0 h 20"/>
                    <a:gd name="T23" fmla="*/ 26 w 26"/>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0">
                      <a:moveTo>
                        <a:pt x="15" y="18"/>
                      </a:moveTo>
                      <a:cubicBezTo>
                        <a:pt x="9" y="19"/>
                        <a:pt x="2" y="12"/>
                        <a:pt x="0" y="4"/>
                      </a:cubicBezTo>
                      <a:cubicBezTo>
                        <a:pt x="0" y="4"/>
                        <a:pt x="0" y="4"/>
                        <a:pt x="1" y="4"/>
                      </a:cubicBezTo>
                      <a:cubicBezTo>
                        <a:pt x="2" y="13"/>
                        <a:pt x="9" y="20"/>
                        <a:pt x="16" y="19"/>
                      </a:cubicBezTo>
                      <a:cubicBezTo>
                        <a:pt x="22" y="18"/>
                        <a:pt x="26" y="10"/>
                        <a:pt x="24" y="1"/>
                      </a:cubicBezTo>
                      <a:cubicBezTo>
                        <a:pt x="24" y="1"/>
                        <a:pt x="24" y="1"/>
                        <a:pt x="24" y="0"/>
                      </a:cubicBezTo>
                      <a:cubicBezTo>
                        <a:pt x="26" y="9"/>
                        <a:pt x="22" y="17"/>
                        <a:pt x="15" y="18"/>
                      </a:cubicBezTo>
                      <a:close/>
                    </a:path>
                  </a:pathLst>
                </a:custGeom>
                <a:solidFill>
                  <a:srgbClr val="A6ACBE"/>
                </a:solidFill>
                <a:ln w="9525">
                  <a:noFill/>
                  <a:round/>
                  <a:headEnd/>
                  <a:tailEnd/>
                </a:ln>
              </p:spPr>
              <p:txBody>
                <a:bodyPr/>
                <a:lstStyle/>
                <a:p>
                  <a:endParaRPr lang="zh-TW" altLang="en-US"/>
                </a:p>
              </p:txBody>
            </p:sp>
            <p:sp>
              <p:nvSpPr>
                <p:cNvPr id="18483" name="Freeform 190"/>
                <p:cNvSpPr>
                  <a:spLocks/>
                </p:cNvSpPr>
                <p:nvPr/>
              </p:nvSpPr>
              <p:spPr bwMode="auto">
                <a:xfrm>
                  <a:off x="3203" y="2817"/>
                  <a:ext cx="59" cy="48"/>
                </a:xfrm>
                <a:custGeom>
                  <a:avLst/>
                  <a:gdLst>
                    <a:gd name="T0" fmla="*/ 9898 w 25"/>
                    <a:gd name="T1" fmla="*/ 2321 h 20"/>
                    <a:gd name="T2" fmla="*/ 24015 w 25"/>
                    <a:gd name="T3" fmla="*/ 17350 h 20"/>
                    <a:gd name="T4" fmla="*/ 24015 w 25"/>
                    <a:gd name="T5" fmla="*/ 17350 h 20"/>
                    <a:gd name="T6" fmla="*/ 9898 w 25"/>
                    <a:gd name="T7" fmla="*/ 967 h 20"/>
                    <a:gd name="T8" fmla="*/ 868 w 25"/>
                    <a:gd name="T9" fmla="*/ 21041 h 20"/>
                    <a:gd name="T10" fmla="*/ 868 w 25"/>
                    <a:gd name="T11" fmla="*/ 21970 h 20"/>
                    <a:gd name="T12" fmla="*/ 9898 w 25"/>
                    <a:gd name="T13" fmla="*/ 2321 h 20"/>
                    <a:gd name="T14" fmla="*/ 0 60000 65536"/>
                    <a:gd name="T15" fmla="*/ 0 60000 65536"/>
                    <a:gd name="T16" fmla="*/ 0 60000 65536"/>
                    <a:gd name="T17" fmla="*/ 0 60000 65536"/>
                    <a:gd name="T18" fmla="*/ 0 60000 65536"/>
                    <a:gd name="T19" fmla="*/ 0 60000 65536"/>
                    <a:gd name="T20" fmla="*/ 0 60000 65536"/>
                    <a:gd name="T21" fmla="*/ 0 w 25"/>
                    <a:gd name="T22" fmla="*/ 0 h 20"/>
                    <a:gd name="T23" fmla="*/ 25 w 25"/>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20">
                      <a:moveTo>
                        <a:pt x="10" y="2"/>
                      </a:moveTo>
                      <a:cubicBezTo>
                        <a:pt x="17" y="2"/>
                        <a:pt x="23" y="8"/>
                        <a:pt x="25" y="16"/>
                      </a:cubicBezTo>
                      <a:cubicBezTo>
                        <a:pt x="25" y="16"/>
                        <a:pt x="25" y="16"/>
                        <a:pt x="25" y="16"/>
                      </a:cubicBezTo>
                      <a:cubicBezTo>
                        <a:pt x="23" y="7"/>
                        <a:pt x="17" y="0"/>
                        <a:pt x="10" y="1"/>
                      </a:cubicBezTo>
                      <a:cubicBezTo>
                        <a:pt x="4" y="2"/>
                        <a:pt x="0" y="10"/>
                        <a:pt x="1" y="19"/>
                      </a:cubicBezTo>
                      <a:cubicBezTo>
                        <a:pt x="1" y="19"/>
                        <a:pt x="1" y="19"/>
                        <a:pt x="1" y="20"/>
                      </a:cubicBezTo>
                      <a:cubicBezTo>
                        <a:pt x="0" y="11"/>
                        <a:pt x="4" y="3"/>
                        <a:pt x="10" y="2"/>
                      </a:cubicBezTo>
                      <a:close/>
                    </a:path>
                  </a:pathLst>
                </a:custGeom>
                <a:solidFill>
                  <a:srgbClr val="A6ACBE"/>
                </a:solidFill>
                <a:ln w="9525">
                  <a:noFill/>
                  <a:round/>
                  <a:headEnd/>
                  <a:tailEnd/>
                </a:ln>
              </p:spPr>
              <p:txBody>
                <a:bodyPr/>
                <a:lstStyle/>
                <a:p>
                  <a:endParaRPr lang="zh-TW" altLang="en-US"/>
                </a:p>
              </p:txBody>
            </p:sp>
            <p:sp>
              <p:nvSpPr>
                <p:cNvPr id="18484" name="Freeform 191"/>
                <p:cNvSpPr>
                  <a:spLocks/>
                </p:cNvSpPr>
                <p:nvPr/>
              </p:nvSpPr>
              <p:spPr bwMode="auto">
                <a:xfrm>
                  <a:off x="3218" y="2836"/>
                  <a:ext cx="35" cy="48"/>
                </a:xfrm>
                <a:custGeom>
                  <a:avLst/>
                  <a:gdLst>
                    <a:gd name="T0" fmla="*/ 12451 w 15"/>
                    <a:gd name="T1" fmla="*/ 10121 h 20"/>
                    <a:gd name="T2" fmla="*/ 7889 w 15"/>
                    <a:gd name="T3" fmla="*/ 21041 h 20"/>
                    <a:gd name="T4" fmla="*/ 0 w 15"/>
                    <a:gd name="T5" fmla="*/ 11878 h 20"/>
                    <a:gd name="T6" fmla="*/ 5336 w 15"/>
                    <a:gd name="T7" fmla="*/ 967 h 20"/>
                    <a:gd name="T8" fmla="*/ 12451 w 15"/>
                    <a:gd name="T9" fmla="*/ 10121 h 20"/>
                    <a:gd name="T10" fmla="*/ 0 60000 65536"/>
                    <a:gd name="T11" fmla="*/ 0 60000 65536"/>
                    <a:gd name="T12" fmla="*/ 0 60000 65536"/>
                    <a:gd name="T13" fmla="*/ 0 60000 65536"/>
                    <a:gd name="T14" fmla="*/ 0 60000 65536"/>
                    <a:gd name="T15" fmla="*/ 0 w 15"/>
                    <a:gd name="T16" fmla="*/ 0 h 20"/>
                    <a:gd name="T17" fmla="*/ 15 w 15"/>
                    <a:gd name="T18" fmla="*/ 20 h 20"/>
                  </a:gdLst>
                  <a:ahLst/>
                  <a:cxnLst>
                    <a:cxn ang="T10">
                      <a:pos x="T0" y="T1"/>
                    </a:cxn>
                    <a:cxn ang="T11">
                      <a:pos x="T2" y="T3"/>
                    </a:cxn>
                    <a:cxn ang="T12">
                      <a:pos x="T4" y="T5"/>
                    </a:cxn>
                    <a:cxn ang="T13">
                      <a:pos x="T6" y="T7"/>
                    </a:cxn>
                    <a:cxn ang="T14">
                      <a:pos x="T8" y="T9"/>
                    </a:cxn>
                  </a:cxnLst>
                  <a:rect l="T15" t="T16" r="T17" b="T18"/>
                  <a:pathLst>
                    <a:path w="15" h="20">
                      <a:moveTo>
                        <a:pt x="14" y="9"/>
                      </a:moveTo>
                      <a:cubicBezTo>
                        <a:pt x="15" y="14"/>
                        <a:pt x="13" y="19"/>
                        <a:pt x="9" y="19"/>
                      </a:cubicBezTo>
                      <a:cubicBezTo>
                        <a:pt x="5" y="20"/>
                        <a:pt x="1" y="16"/>
                        <a:pt x="0" y="11"/>
                      </a:cubicBezTo>
                      <a:cubicBezTo>
                        <a:pt x="0" y="6"/>
                        <a:pt x="2" y="1"/>
                        <a:pt x="6" y="1"/>
                      </a:cubicBezTo>
                      <a:cubicBezTo>
                        <a:pt x="9" y="0"/>
                        <a:pt x="13" y="4"/>
                        <a:pt x="14" y="9"/>
                      </a:cubicBezTo>
                      <a:close/>
                    </a:path>
                  </a:pathLst>
                </a:custGeom>
                <a:solidFill>
                  <a:srgbClr val="A0CC3A"/>
                </a:solidFill>
                <a:ln w="9525">
                  <a:noFill/>
                  <a:round/>
                  <a:headEnd/>
                  <a:tailEnd/>
                </a:ln>
              </p:spPr>
              <p:txBody>
                <a:bodyPr/>
                <a:lstStyle/>
                <a:p>
                  <a:endParaRPr lang="zh-TW" altLang="en-US"/>
                </a:p>
              </p:txBody>
            </p:sp>
            <p:sp>
              <p:nvSpPr>
                <p:cNvPr id="18485" name="Freeform 192"/>
                <p:cNvSpPr>
                  <a:spLocks noEditPoints="1"/>
                </p:cNvSpPr>
                <p:nvPr/>
              </p:nvSpPr>
              <p:spPr bwMode="auto">
                <a:xfrm>
                  <a:off x="3215" y="2834"/>
                  <a:ext cx="40" cy="52"/>
                </a:xfrm>
                <a:custGeom>
                  <a:avLst/>
                  <a:gdLst>
                    <a:gd name="T0" fmla="*/ 13275 w 17"/>
                    <a:gd name="T1" fmla="*/ 9956 h 22"/>
                    <a:gd name="T2" fmla="*/ 12412 w 17"/>
                    <a:gd name="T3" fmla="*/ 17789 h 22"/>
                    <a:gd name="T4" fmla="*/ 9534 w 17"/>
                    <a:gd name="T5" fmla="*/ 18514 h 22"/>
                    <a:gd name="T6" fmla="*/ 2021 w 17"/>
                    <a:gd name="T7" fmla="*/ 11513 h 22"/>
                    <a:gd name="T8" fmla="*/ 3532 w 17"/>
                    <a:gd name="T9" fmla="*/ 4871 h 22"/>
                    <a:gd name="T10" fmla="*/ 6412 w 17"/>
                    <a:gd name="T11" fmla="*/ 2971 h 22"/>
                    <a:gd name="T12" fmla="*/ 13275 w 17"/>
                    <a:gd name="T13" fmla="*/ 9956 h 22"/>
                    <a:gd name="T14" fmla="*/ 5642 w 17"/>
                    <a:gd name="T15" fmla="*/ 872 h 22"/>
                    <a:gd name="T16" fmla="*/ 2021 w 17"/>
                    <a:gd name="T17" fmla="*/ 2971 h 22"/>
                    <a:gd name="T18" fmla="*/ 0 w 17"/>
                    <a:gd name="T19" fmla="*/ 11513 h 22"/>
                    <a:gd name="T20" fmla="*/ 9534 w 17"/>
                    <a:gd name="T21" fmla="*/ 20575 h 22"/>
                    <a:gd name="T22" fmla="*/ 13913 w 17"/>
                    <a:gd name="T23" fmla="*/ 18514 h 22"/>
                    <a:gd name="T24" fmla="*/ 15087 w 17"/>
                    <a:gd name="T25" fmla="*/ 9956 h 22"/>
                    <a:gd name="T26" fmla="*/ 5642 w 17"/>
                    <a:gd name="T27" fmla="*/ 872 h 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22"/>
                    <a:gd name="T44" fmla="*/ 17 w 17"/>
                    <a:gd name="T45" fmla="*/ 22 h 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22">
                      <a:moveTo>
                        <a:pt x="14" y="10"/>
                      </a:moveTo>
                      <a:cubicBezTo>
                        <a:pt x="15" y="13"/>
                        <a:pt x="14" y="16"/>
                        <a:pt x="13" y="18"/>
                      </a:cubicBezTo>
                      <a:cubicBezTo>
                        <a:pt x="12" y="19"/>
                        <a:pt x="11" y="19"/>
                        <a:pt x="10" y="19"/>
                      </a:cubicBezTo>
                      <a:cubicBezTo>
                        <a:pt x="7" y="20"/>
                        <a:pt x="3" y="16"/>
                        <a:pt x="2" y="12"/>
                      </a:cubicBezTo>
                      <a:cubicBezTo>
                        <a:pt x="2" y="9"/>
                        <a:pt x="2" y="6"/>
                        <a:pt x="4" y="5"/>
                      </a:cubicBezTo>
                      <a:cubicBezTo>
                        <a:pt x="4" y="3"/>
                        <a:pt x="6" y="3"/>
                        <a:pt x="7" y="3"/>
                      </a:cubicBezTo>
                      <a:cubicBezTo>
                        <a:pt x="10" y="2"/>
                        <a:pt x="13" y="6"/>
                        <a:pt x="14" y="10"/>
                      </a:cubicBezTo>
                      <a:close/>
                      <a:moveTo>
                        <a:pt x="6" y="1"/>
                      </a:moveTo>
                      <a:cubicBezTo>
                        <a:pt x="5" y="1"/>
                        <a:pt x="3" y="2"/>
                        <a:pt x="2" y="3"/>
                      </a:cubicBezTo>
                      <a:cubicBezTo>
                        <a:pt x="0" y="6"/>
                        <a:pt x="0" y="9"/>
                        <a:pt x="0" y="12"/>
                      </a:cubicBezTo>
                      <a:cubicBezTo>
                        <a:pt x="2" y="18"/>
                        <a:pt x="6" y="22"/>
                        <a:pt x="10" y="21"/>
                      </a:cubicBezTo>
                      <a:cubicBezTo>
                        <a:pt x="12" y="21"/>
                        <a:pt x="13" y="20"/>
                        <a:pt x="15" y="19"/>
                      </a:cubicBezTo>
                      <a:cubicBezTo>
                        <a:pt x="16" y="16"/>
                        <a:pt x="17" y="13"/>
                        <a:pt x="16" y="10"/>
                      </a:cubicBezTo>
                      <a:cubicBezTo>
                        <a:pt x="15" y="4"/>
                        <a:pt x="11" y="0"/>
                        <a:pt x="6" y="1"/>
                      </a:cubicBezTo>
                      <a:close/>
                    </a:path>
                  </a:pathLst>
                </a:custGeom>
                <a:solidFill>
                  <a:srgbClr val="646C89"/>
                </a:solidFill>
                <a:ln w="9525">
                  <a:noFill/>
                  <a:round/>
                  <a:headEnd/>
                  <a:tailEnd/>
                </a:ln>
              </p:spPr>
              <p:txBody>
                <a:bodyPr/>
                <a:lstStyle/>
                <a:p>
                  <a:endParaRPr lang="zh-TW" altLang="en-US"/>
                </a:p>
              </p:txBody>
            </p:sp>
            <p:sp>
              <p:nvSpPr>
                <p:cNvPr id="18486" name="Freeform 193"/>
                <p:cNvSpPr>
                  <a:spLocks/>
                </p:cNvSpPr>
                <p:nvPr/>
              </p:nvSpPr>
              <p:spPr bwMode="auto">
                <a:xfrm>
                  <a:off x="3062" y="2798"/>
                  <a:ext cx="16" cy="24"/>
                </a:xfrm>
                <a:custGeom>
                  <a:avLst/>
                  <a:gdLst>
                    <a:gd name="T0" fmla="*/ 5291 w 7"/>
                    <a:gd name="T1" fmla="*/ 5570 h 10"/>
                    <a:gd name="T2" fmla="*/ 2999 w 7"/>
                    <a:gd name="T3" fmla="*/ 11088 h 10"/>
                    <a:gd name="T4" fmla="*/ 0 w 7"/>
                    <a:gd name="T5" fmla="*/ 5570 h 10"/>
                    <a:gd name="T6" fmla="*/ 2315 w 7"/>
                    <a:gd name="T7" fmla="*/ 0 h 10"/>
                    <a:gd name="T8" fmla="*/ 5291 w 7"/>
                    <a:gd name="T9" fmla="*/ 5570 h 10"/>
                    <a:gd name="T10" fmla="*/ 0 60000 65536"/>
                    <a:gd name="T11" fmla="*/ 0 60000 65536"/>
                    <a:gd name="T12" fmla="*/ 0 60000 65536"/>
                    <a:gd name="T13" fmla="*/ 0 60000 65536"/>
                    <a:gd name="T14" fmla="*/ 0 60000 65536"/>
                    <a:gd name="T15" fmla="*/ 0 w 7"/>
                    <a:gd name="T16" fmla="*/ 0 h 10"/>
                    <a:gd name="T17" fmla="*/ 7 w 7"/>
                    <a:gd name="T18" fmla="*/ 10 h 10"/>
                  </a:gdLst>
                  <a:ahLst/>
                  <a:cxnLst>
                    <a:cxn ang="T10">
                      <a:pos x="T0" y="T1"/>
                    </a:cxn>
                    <a:cxn ang="T11">
                      <a:pos x="T2" y="T3"/>
                    </a:cxn>
                    <a:cxn ang="T12">
                      <a:pos x="T4" y="T5"/>
                    </a:cxn>
                    <a:cxn ang="T13">
                      <a:pos x="T6" y="T7"/>
                    </a:cxn>
                    <a:cxn ang="T14">
                      <a:pos x="T8" y="T9"/>
                    </a:cxn>
                  </a:cxnLst>
                  <a:rect l="T15" t="T16" r="T17" b="T18"/>
                  <a:pathLst>
                    <a:path w="7" h="10">
                      <a:moveTo>
                        <a:pt x="7" y="5"/>
                      </a:moveTo>
                      <a:cubicBezTo>
                        <a:pt x="7" y="7"/>
                        <a:pt x="6" y="9"/>
                        <a:pt x="4" y="10"/>
                      </a:cubicBezTo>
                      <a:cubicBezTo>
                        <a:pt x="2" y="10"/>
                        <a:pt x="1" y="8"/>
                        <a:pt x="0" y="5"/>
                      </a:cubicBezTo>
                      <a:cubicBezTo>
                        <a:pt x="0" y="3"/>
                        <a:pt x="1" y="1"/>
                        <a:pt x="3" y="0"/>
                      </a:cubicBezTo>
                      <a:cubicBezTo>
                        <a:pt x="4" y="0"/>
                        <a:pt x="6" y="2"/>
                        <a:pt x="7" y="5"/>
                      </a:cubicBezTo>
                      <a:close/>
                    </a:path>
                  </a:pathLst>
                </a:custGeom>
                <a:solidFill>
                  <a:srgbClr val="A0CC3A"/>
                </a:solidFill>
                <a:ln w="9525">
                  <a:noFill/>
                  <a:round/>
                  <a:headEnd/>
                  <a:tailEnd/>
                </a:ln>
              </p:spPr>
              <p:txBody>
                <a:bodyPr/>
                <a:lstStyle/>
                <a:p>
                  <a:endParaRPr lang="zh-TW" altLang="en-US"/>
                </a:p>
              </p:txBody>
            </p:sp>
            <p:sp>
              <p:nvSpPr>
                <p:cNvPr id="18487" name="Freeform 194"/>
                <p:cNvSpPr>
                  <a:spLocks noEditPoints="1"/>
                </p:cNvSpPr>
                <p:nvPr/>
              </p:nvSpPr>
              <p:spPr bwMode="auto">
                <a:xfrm>
                  <a:off x="3059" y="2796"/>
                  <a:ext cx="22" cy="29"/>
                </a:xfrm>
                <a:custGeom>
                  <a:avLst/>
                  <a:gdLst>
                    <a:gd name="T0" fmla="*/ 8998 w 9"/>
                    <a:gd name="T1" fmla="*/ 7153 h 12"/>
                    <a:gd name="T2" fmla="*/ 7856 w 9"/>
                    <a:gd name="T3" fmla="*/ 10542 h 12"/>
                    <a:gd name="T4" fmla="*/ 6209 w 9"/>
                    <a:gd name="T5" fmla="*/ 11528 h 12"/>
                    <a:gd name="T6" fmla="*/ 2540 w 9"/>
                    <a:gd name="T7" fmla="*/ 7153 h 12"/>
                    <a:gd name="T8" fmla="*/ 3681 w 9"/>
                    <a:gd name="T9" fmla="*/ 3376 h 12"/>
                    <a:gd name="T10" fmla="*/ 5138 w 9"/>
                    <a:gd name="T11" fmla="*/ 2383 h 12"/>
                    <a:gd name="T12" fmla="*/ 8998 w 9"/>
                    <a:gd name="T13" fmla="*/ 7153 h 12"/>
                    <a:gd name="T14" fmla="*/ 3681 w 9"/>
                    <a:gd name="T15" fmla="*/ 0 h 12"/>
                    <a:gd name="T16" fmla="*/ 1039 w 9"/>
                    <a:gd name="T17" fmla="*/ 2383 h 12"/>
                    <a:gd name="T18" fmla="*/ 0 w 9"/>
                    <a:gd name="T19" fmla="*/ 8159 h 12"/>
                    <a:gd name="T20" fmla="*/ 6209 w 9"/>
                    <a:gd name="T21" fmla="*/ 13918 h 12"/>
                    <a:gd name="T22" fmla="*/ 10457 w 9"/>
                    <a:gd name="T23" fmla="*/ 11528 h 12"/>
                    <a:gd name="T24" fmla="*/ 11538 w 9"/>
                    <a:gd name="T25" fmla="*/ 5759 h 12"/>
                    <a:gd name="T26" fmla="*/ 3681 w 9"/>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2"/>
                    <a:gd name="T44" fmla="*/ 9 w 9"/>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2">
                      <a:moveTo>
                        <a:pt x="7" y="6"/>
                      </a:moveTo>
                      <a:cubicBezTo>
                        <a:pt x="7" y="7"/>
                        <a:pt x="7" y="8"/>
                        <a:pt x="6" y="9"/>
                      </a:cubicBezTo>
                      <a:cubicBezTo>
                        <a:pt x="6" y="9"/>
                        <a:pt x="6" y="10"/>
                        <a:pt x="5" y="10"/>
                      </a:cubicBezTo>
                      <a:cubicBezTo>
                        <a:pt x="4" y="10"/>
                        <a:pt x="2" y="8"/>
                        <a:pt x="2" y="6"/>
                      </a:cubicBezTo>
                      <a:cubicBezTo>
                        <a:pt x="2" y="5"/>
                        <a:pt x="2" y="4"/>
                        <a:pt x="3" y="3"/>
                      </a:cubicBezTo>
                      <a:cubicBezTo>
                        <a:pt x="3" y="3"/>
                        <a:pt x="3" y="2"/>
                        <a:pt x="4" y="2"/>
                      </a:cubicBezTo>
                      <a:cubicBezTo>
                        <a:pt x="5" y="2"/>
                        <a:pt x="6" y="4"/>
                        <a:pt x="7" y="6"/>
                      </a:cubicBezTo>
                      <a:close/>
                      <a:moveTo>
                        <a:pt x="3" y="0"/>
                      </a:moveTo>
                      <a:cubicBezTo>
                        <a:pt x="2" y="0"/>
                        <a:pt x="2" y="1"/>
                        <a:pt x="1" y="2"/>
                      </a:cubicBezTo>
                      <a:cubicBezTo>
                        <a:pt x="0" y="3"/>
                        <a:pt x="0" y="5"/>
                        <a:pt x="0" y="7"/>
                      </a:cubicBezTo>
                      <a:cubicBezTo>
                        <a:pt x="1" y="10"/>
                        <a:pt x="3" y="12"/>
                        <a:pt x="5" y="12"/>
                      </a:cubicBezTo>
                      <a:cubicBezTo>
                        <a:pt x="6" y="12"/>
                        <a:pt x="7" y="11"/>
                        <a:pt x="8" y="10"/>
                      </a:cubicBezTo>
                      <a:cubicBezTo>
                        <a:pt x="9" y="9"/>
                        <a:pt x="9" y="7"/>
                        <a:pt x="9" y="5"/>
                      </a:cubicBezTo>
                      <a:cubicBezTo>
                        <a:pt x="8" y="2"/>
                        <a:pt x="6" y="0"/>
                        <a:pt x="3" y="0"/>
                      </a:cubicBezTo>
                      <a:close/>
                    </a:path>
                  </a:pathLst>
                </a:custGeom>
                <a:solidFill>
                  <a:srgbClr val="646C89"/>
                </a:solidFill>
                <a:ln w="9525">
                  <a:noFill/>
                  <a:round/>
                  <a:headEnd/>
                  <a:tailEnd/>
                </a:ln>
              </p:spPr>
              <p:txBody>
                <a:bodyPr/>
                <a:lstStyle/>
                <a:p>
                  <a:endParaRPr lang="zh-TW" altLang="en-US"/>
                </a:p>
              </p:txBody>
            </p:sp>
            <p:sp>
              <p:nvSpPr>
                <p:cNvPr id="18488" name="Freeform 195"/>
                <p:cNvSpPr>
                  <a:spLocks/>
                </p:cNvSpPr>
                <p:nvPr/>
              </p:nvSpPr>
              <p:spPr bwMode="auto">
                <a:xfrm>
                  <a:off x="3092" y="2808"/>
                  <a:ext cx="19" cy="24"/>
                </a:xfrm>
                <a:custGeom>
                  <a:avLst/>
                  <a:gdLst>
                    <a:gd name="T0" fmla="*/ 8077 w 8"/>
                    <a:gd name="T1" fmla="*/ 5570 h 10"/>
                    <a:gd name="T2" fmla="*/ 4997 w 8"/>
                    <a:gd name="T3" fmla="*/ 11088 h 10"/>
                    <a:gd name="T4" fmla="*/ 886 w 8"/>
                    <a:gd name="T5" fmla="*/ 6538 h 10"/>
                    <a:gd name="T6" fmla="*/ 3028 w 8"/>
                    <a:gd name="T7" fmla="*/ 0 h 10"/>
                    <a:gd name="T8" fmla="*/ 8077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5"/>
                      </a:moveTo>
                      <a:cubicBezTo>
                        <a:pt x="8" y="7"/>
                        <a:pt x="7" y="10"/>
                        <a:pt x="5" y="10"/>
                      </a:cubicBezTo>
                      <a:cubicBezTo>
                        <a:pt x="3" y="10"/>
                        <a:pt x="1" y="8"/>
                        <a:pt x="1" y="6"/>
                      </a:cubicBezTo>
                      <a:cubicBezTo>
                        <a:pt x="0" y="3"/>
                        <a:pt x="1" y="1"/>
                        <a:pt x="3" y="0"/>
                      </a:cubicBezTo>
                      <a:cubicBezTo>
                        <a:pt x="5" y="0"/>
                        <a:pt x="7" y="2"/>
                        <a:pt x="8" y="5"/>
                      </a:cubicBezTo>
                      <a:close/>
                    </a:path>
                  </a:pathLst>
                </a:custGeom>
                <a:solidFill>
                  <a:srgbClr val="A0CC3A"/>
                </a:solidFill>
                <a:ln w="9525">
                  <a:noFill/>
                  <a:round/>
                  <a:headEnd/>
                  <a:tailEnd/>
                </a:ln>
              </p:spPr>
              <p:txBody>
                <a:bodyPr/>
                <a:lstStyle/>
                <a:p>
                  <a:endParaRPr lang="zh-TW" altLang="en-US"/>
                </a:p>
              </p:txBody>
            </p:sp>
            <p:sp>
              <p:nvSpPr>
                <p:cNvPr id="18489" name="Freeform 196"/>
                <p:cNvSpPr>
                  <a:spLocks noEditPoints="1"/>
                </p:cNvSpPr>
                <p:nvPr/>
              </p:nvSpPr>
              <p:spPr bwMode="auto">
                <a:xfrm>
                  <a:off x="3090" y="2806"/>
                  <a:ext cx="24" cy="28"/>
                </a:xfrm>
                <a:custGeom>
                  <a:avLst/>
                  <a:gdLst>
                    <a:gd name="T0" fmla="*/ 8767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8767 w 10"/>
                    <a:gd name="T13" fmla="*/ 5336 h 12"/>
                    <a:gd name="T14" fmla="*/ 4620 w 10"/>
                    <a:gd name="T15" fmla="*/ 828 h 12"/>
                    <a:gd name="T16" fmla="*/ 2321 w 10"/>
                    <a:gd name="T17" fmla="*/ 1932 h 12"/>
                    <a:gd name="T18" fmla="*/ 967 w 10"/>
                    <a:gd name="T19" fmla="*/ 5957 h 12"/>
                    <a:gd name="T20" fmla="*/ 6538 w 10"/>
                    <a:gd name="T21" fmla="*/ 10519 h 12"/>
                    <a:gd name="T22" fmla="*/ 10121 w 10"/>
                    <a:gd name="T23" fmla="*/ 8717 h 12"/>
                    <a:gd name="T24" fmla="*/ 11088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8" y="6"/>
                      </a:moveTo>
                      <a:cubicBezTo>
                        <a:pt x="8" y="7"/>
                        <a:pt x="8" y="8"/>
                        <a:pt x="7" y="9"/>
                      </a:cubicBezTo>
                      <a:cubicBezTo>
                        <a:pt x="7" y="9"/>
                        <a:pt x="7" y="10"/>
                        <a:pt x="6" y="10"/>
                      </a:cubicBezTo>
                      <a:cubicBezTo>
                        <a:pt x="5" y="10"/>
                        <a:pt x="3" y="9"/>
                        <a:pt x="3" y="6"/>
                      </a:cubicBezTo>
                      <a:cubicBezTo>
                        <a:pt x="3" y="5"/>
                        <a:pt x="3" y="4"/>
                        <a:pt x="3" y="3"/>
                      </a:cubicBezTo>
                      <a:cubicBezTo>
                        <a:pt x="4" y="3"/>
                        <a:pt x="4" y="3"/>
                        <a:pt x="4" y="2"/>
                      </a:cubicBezTo>
                      <a:cubicBezTo>
                        <a:pt x="6" y="2"/>
                        <a:pt x="7" y="4"/>
                        <a:pt x="8" y="6"/>
                      </a:cubicBezTo>
                      <a:close/>
                      <a:moveTo>
                        <a:pt x="4" y="1"/>
                      </a:moveTo>
                      <a:cubicBezTo>
                        <a:pt x="3" y="1"/>
                        <a:pt x="2" y="1"/>
                        <a:pt x="2" y="2"/>
                      </a:cubicBezTo>
                      <a:cubicBezTo>
                        <a:pt x="1" y="3"/>
                        <a:pt x="0" y="5"/>
                        <a:pt x="1" y="7"/>
                      </a:cubicBezTo>
                      <a:cubicBezTo>
                        <a:pt x="1" y="10"/>
                        <a:pt x="4" y="12"/>
                        <a:pt x="6" y="12"/>
                      </a:cubicBezTo>
                      <a:cubicBezTo>
                        <a:pt x="7" y="12"/>
                        <a:pt x="8" y="11"/>
                        <a:pt x="9" y="10"/>
                      </a:cubicBezTo>
                      <a:cubicBezTo>
                        <a:pt x="10" y="9"/>
                        <a:pt x="10" y="7"/>
                        <a:pt x="10" y="6"/>
                      </a:cubicBezTo>
                      <a:cubicBezTo>
                        <a:pt x="9" y="2"/>
                        <a:pt x="7" y="0"/>
                        <a:pt x="4" y="1"/>
                      </a:cubicBezTo>
                      <a:close/>
                    </a:path>
                  </a:pathLst>
                </a:custGeom>
                <a:solidFill>
                  <a:srgbClr val="646C89"/>
                </a:solidFill>
                <a:ln w="9525">
                  <a:noFill/>
                  <a:round/>
                  <a:headEnd/>
                  <a:tailEnd/>
                </a:ln>
              </p:spPr>
              <p:txBody>
                <a:bodyPr/>
                <a:lstStyle/>
                <a:p>
                  <a:endParaRPr lang="zh-TW" altLang="en-US"/>
                </a:p>
              </p:txBody>
            </p:sp>
            <p:sp>
              <p:nvSpPr>
                <p:cNvPr id="18490" name="Freeform 197"/>
                <p:cNvSpPr>
                  <a:spLocks/>
                </p:cNvSpPr>
                <p:nvPr/>
              </p:nvSpPr>
              <p:spPr bwMode="auto">
                <a:xfrm>
                  <a:off x="3126" y="2817"/>
                  <a:ext cx="18" cy="24"/>
                </a:xfrm>
                <a:custGeom>
                  <a:avLst/>
                  <a:gdLst>
                    <a:gd name="T0" fmla="*/ 4657 w 8"/>
                    <a:gd name="T1" fmla="*/ 5570 h 10"/>
                    <a:gd name="T2" fmla="*/ 3224 w 8"/>
                    <a:gd name="T3" fmla="*/ 11088 h 10"/>
                    <a:gd name="T4" fmla="*/ 637 w 8"/>
                    <a:gd name="T5" fmla="*/ 6538 h 10"/>
                    <a:gd name="T6" fmla="*/ 2070 w 8"/>
                    <a:gd name="T7" fmla="*/ 967 h 10"/>
                    <a:gd name="T8" fmla="*/ 4657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1" y="6"/>
                      </a:cubicBezTo>
                      <a:cubicBezTo>
                        <a:pt x="0" y="3"/>
                        <a:pt x="1" y="1"/>
                        <a:pt x="3" y="1"/>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18491" name="Freeform 198"/>
                <p:cNvSpPr>
                  <a:spLocks noEditPoints="1"/>
                </p:cNvSpPr>
                <p:nvPr/>
              </p:nvSpPr>
              <p:spPr bwMode="auto">
                <a:xfrm>
                  <a:off x="3123" y="2815"/>
                  <a:ext cx="24" cy="28"/>
                </a:xfrm>
                <a:custGeom>
                  <a:avLst/>
                  <a:gdLst>
                    <a:gd name="T0" fmla="*/ 7800 w 10"/>
                    <a:gd name="T1" fmla="*/ 5336 h 12"/>
                    <a:gd name="T2" fmla="*/ 7800 w 10"/>
                    <a:gd name="T3" fmla="*/ 7889 h 12"/>
                    <a:gd name="T4" fmla="*/ 6538 w 10"/>
                    <a:gd name="T5" fmla="*/ 8717 h 12"/>
                    <a:gd name="T6" fmla="*/ 3250 w 10"/>
                    <a:gd name="T7" fmla="*/ 5957 h 12"/>
                    <a:gd name="T8" fmla="*/ 3250 w 10"/>
                    <a:gd name="T9" fmla="*/ 2553 h 12"/>
                    <a:gd name="T10" fmla="*/ 4620 w 10"/>
                    <a:gd name="T11" fmla="*/ 2553 h 12"/>
                    <a:gd name="T12" fmla="*/ 7800 w 10"/>
                    <a:gd name="T13" fmla="*/ 5336 h 12"/>
                    <a:gd name="T14" fmla="*/ 4620 w 10"/>
                    <a:gd name="T15" fmla="*/ 828 h 12"/>
                    <a:gd name="T16" fmla="*/ 2321 w 10"/>
                    <a:gd name="T17" fmla="*/ 1932 h 12"/>
                    <a:gd name="T18" fmla="*/ 967 w 10"/>
                    <a:gd name="T19" fmla="*/ 5957 h 12"/>
                    <a:gd name="T20" fmla="*/ 6538 w 10"/>
                    <a:gd name="T21" fmla="*/ 10519 h 12"/>
                    <a:gd name="T22" fmla="*/ 10121 w 10"/>
                    <a:gd name="T23" fmla="*/ 8717 h 12"/>
                    <a:gd name="T24" fmla="*/ 10121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8" y="7"/>
                        <a:pt x="8" y="9"/>
                        <a:pt x="7" y="9"/>
                      </a:cubicBezTo>
                      <a:cubicBezTo>
                        <a:pt x="7" y="10"/>
                        <a:pt x="6" y="10"/>
                        <a:pt x="6" y="10"/>
                      </a:cubicBezTo>
                      <a:cubicBezTo>
                        <a:pt x="4" y="10"/>
                        <a:pt x="3" y="9"/>
                        <a:pt x="3" y="7"/>
                      </a:cubicBezTo>
                      <a:cubicBezTo>
                        <a:pt x="2" y="5"/>
                        <a:pt x="3" y="4"/>
                        <a:pt x="3" y="3"/>
                      </a:cubicBezTo>
                      <a:cubicBezTo>
                        <a:pt x="3" y="3"/>
                        <a:pt x="4" y="3"/>
                        <a:pt x="4" y="3"/>
                      </a:cubicBezTo>
                      <a:cubicBezTo>
                        <a:pt x="6" y="2"/>
                        <a:pt x="7" y="4"/>
                        <a:pt x="7" y="6"/>
                      </a:cubicBezTo>
                      <a:close/>
                      <a:moveTo>
                        <a:pt x="4" y="1"/>
                      </a:moveTo>
                      <a:cubicBezTo>
                        <a:pt x="3" y="1"/>
                        <a:pt x="2" y="1"/>
                        <a:pt x="2" y="2"/>
                      </a:cubicBezTo>
                      <a:cubicBezTo>
                        <a:pt x="1" y="3"/>
                        <a:pt x="0" y="5"/>
                        <a:pt x="1" y="7"/>
                      </a:cubicBezTo>
                      <a:cubicBezTo>
                        <a:pt x="1" y="10"/>
                        <a:pt x="4" y="12"/>
                        <a:pt x="6" y="12"/>
                      </a:cubicBezTo>
                      <a:cubicBezTo>
                        <a:pt x="7" y="12"/>
                        <a:pt x="8" y="11"/>
                        <a:pt x="9" y="10"/>
                      </a:cubicBezTo>
                      <a:cubicBezTo>
                        <a:pt x="9" y="9"/>
                        <a:pt x="10" y="8"/>
                        <a:pt x="9" y="6"/>
                      </a:cubicBezTo>
                      <a:cubicBezTo>
                        <a:pt x="9" y="3"/>
                        <a:pt x="6" y="0"/>
                        <a:pt x="4" y="1"/>
                      </a:cubicBezTo>
                      <a:close/>
                    </a:path>
                  </a:pathLst>
                </a:custGeom>
                <a:solidFill>
                  <a:srgbClr val="646C89"/>
                </a:solidFill>
                <a:ln w="9525">
                  <a:noFill/>
                  <a:round/>
                  <a:headEnd/>
                  <a:tailEnd/>
                </a:ln>
              </p:spPr>
              <p:txBody>
                <a:bodyPr/>
                <a:lstStyle/>
                <a:p>
                  <a:endParaRPr lang="zh-TW" altLang="en-US"/>
                </a:p>
              </p:txBody>
            </p:sp>
            <p:sp>
              <p:nvSpPr>
                <p:cNvPr id="18492" name="Freeform 199"/>
                <p:cNvSpPr>
                  <a:spLocks/>
                </p:cNvSpPr>
                <p:nvPr/>
              </p:nvSpPr>
              <p:spPr bwMode="auto">
                <a:xfrm>
                  <a:off x="3159" y="2829"/>
                  <a:ext cx="18" cy="22"/>
                </a:xfrm>
                <a:custGeom>
                  <a:avLst/>
                  <a:gdLst>
                    <a:gd name="T0" fmla="*/ 4657 w 8"/>
                    <a:gd name="T1" fmla="*/ 5138 h 9"/>
                    <a:gd name="T2" fmla="*/ 3224 w 8"/>
                    <a:gd name="T3" fmla="*/ 11538 h 9"/>
                    <a:gd name="T4" fmla="*/ 0 w 8"/>
                    <a:gd name="T5" fmla="*/ 6209 h 9"/>
                    <a:gd name="T6" fmla="*/ 2070 w 8"/>
                    <a:gd name="T7" fmla="*/ 0 h 9"/>
                    <a:gd name="T8" fmla="*/ 4657 w 8"/>
                    <a:gd name="T9" fmla="*/ 5138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7" y="4"/>
                      </a:moveTo>
                      <a:cubicBezTo>
                        <a:pt x="8" y="7"/>
                        <a:pt x="7" y="9"/>
                        <a:pt x="5" y="9"/>
                      </a:cubicBezTo>
                      <a:cubicBezTo>
                        <a:pt x="3" y="9"/>
                        <a:pt x="1" y="8"/>
                        <a:pt x="0" y="5"/>
                      </a:cubicBezTo>
                      <a:cubicBezTo>
                        <a:pt x="0" y="2"/>
                        <a:pt x="1" y="0"/>
                        <a:pt x="3" y="0"/>
                      </a:cubicBezTo>
                      <a:cubicBezTo>
                        <a:pt x="5" y="0"/>
                        <a:pt x="7" y="1"/>
                        <a:pt x="7" y="4"/>
                      </a:cubicBezTo>
                      <a:close/>
                    </a:path>
                  </a:pathLst>
                </a:custGeom>
                <a:solidFill>
                  <a:srgbClr val="A0CC3A"/>
                </a:solidFill>
                <a:ln w="9525">
                  <a:noFill/>
                  <a:round/>
                  <a:headEnd/>
                  <a:tailEnd/>
                </a:ln>
              </p:spPr>
              <p:txBody>
                <a:bodyPr/>
                <a:lstStyle/>
                <a:p>
                  <a:endParaRPr lang="zh-TW" altLang="en-US"/>
                </a:p>
              </p:txBody>
            </p:sp>
            <p:sp>
              <p:nvSpPr>
                <p:cNvPr id="18493" name="Freeform 200"/>
                <p:cNvSpPr>
                  <a:spLocks noEditPoints="1"/>
                </p:cNvSpPr>
                <p:nvPr/>
              </p:nvSpPr>
              <p:spPr bwMode="auto">
                <a:xfrm>
                  <a:off x="3156" y="2825"/>
                  <a:ext cx="24" cy="30"/>
                </a:xfrm>
                <a:custGeom>
                  <a:avLst/>
                  <a:gdLst>
                    <a:gd name="T0" fmla="*/ 7800 w 10"/>
                    <a:gd name="T1" fmla="*/ 4858 h 13"/>
                    <a:gd name="T2" fmla="*/ 7800 w 10"/>
                    <a:gd name="T3" fmla="*/ 7265 h 13"/>
                    <a:gd name="T4" fmla="*/ 6538 w 10"/>
                    <a:gd name="T5" fmla="*/ 7998 h 13"/>
                    <a:gd name="T6" fmla="*/ 2321 w 10"/>
                    <a:gd name="T7" fmla="*/ 5555 h 13"/>
                    <a:gd name="T8" fmla="*/ 3250 w 10"/>
                    <a:gd name="T9" fmla="*/ 3148 h 13"/>
                    <a:gd name="T10" fmla="*/ 4620 w 10"/>
                    <a:gd name="T11" fmla="*/ 2407 h 13"/>
                    <a:gd name="T12" fmla="*/ 7800 w 10"/>
                    <a:gd name="T13" fmla="*/ 4858 h 13"/>
                    <a:gd name="T14" fmla="*/ 4620 w 10"/>
                    <a:gd name="T15" fmla="*/ 798 h 13"/>
                    <a:gd name="T16" fmla="*/ 967 w 10"/>
                    <a:gd name="T17" fmla="*/ 1842 h 13"/>
                    <a:gd name="T18" fmla="*/ 0 w 10"/>
                    <a:gd name="T19" fmla="*/ 5555 h 13"/>
                    <a:gd name="T20" fmla="*/ 6538 w 10"/>
                    <a:gd name="T21" fmla="*/ 9810 h 13"/>
                    <a:gd name="T22" fmla="*/ 8767 w 10"/>
                    <a:gd name="T23" fmla="*/ 8760 h 13"/>
                    <a:gd name="T24" fmla="*/ 10121 w 10"/>
                    <a:gd name="T25" fmla="*/ 4858 h 13"/>
                    <a:gd name="T26" fmla="*/ 4620 w 10"/>
                    <a:gd name="T27" fmla="*/ 798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3"/>
                    <a:gd name="T44" fmla="*/ 10 w 10"/>
                    <a:gd name="T45" fmla="*/ 13 h 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3">
                      <a:moveTo>
                        <a:pt x="7" y="6"/>
                      </a:moveTo>
                      <a:cubicBezTo>
                        <a:pt x="8" y="7"/>
                        <a:pt x="7" y="9"/>
                        <a:pt x="7" y="9"/>
                      </a:cubicBezTo>
                      <a:cubicBezTo>
                        <a:pt x="7" y="10"/>
                        <a:pt x="6" y="10"/>
                        <a:pt x="6" y="10"/>
                      </a:cubicBezTo>
                      <a:cubicBezTo>
                        <a:pt x="4" y="10"/>
                        <a:pt x="3" y="9"/>
                        <a:pt x="2" y="7"/>
                      </a:cubicBezTo>
                      <a:cubicBezTo>
                        <a:pt x="2" y="6"/>
                        <a:pt x="2" y="4"/>
                        <a:pt x="3" y="4"/>
                      </a:cubicBezTo>
                      <a:cubicBezTo>
                        <a:pt x="3" y="3"/>
                        <a:pt x="4" y="3"/>
                        <a:pt x="4" y="3"/>
                      </a:cubicBezTo>
                      <a:cubicBezTo>
                        <a:pt x="5" y="3"/>
                        <a:pt x="7" y="4"/>
                        <a:pt x="7" y="6"/>
                      </a:cubicBezTo>
                      <a:close/>
                      <a:moveTo>
                        <a:pt x="4" y="1"/>
                      </a:moveTo>
                      <a:cubicBezTo>
                        <a:pt x="3" y="1"/>
                        <a:pt x="2" y="2"/>
                        <a:pt x="1" y="2"/>
                      </a:cubicBezTo>
                      <a:cubicBezTo>
                        <a:pt x="0" y="4"/>
                        <a:pt x="0" y="5"/>
                        <a:pt x="0" y="7"/>
                      </a:cubicBezTo>
                      <a:cubicBezTo>
                        <a:pt x="1" y="10"/>
                        <a:pt x="3" y="13"/>
                        <a:pt x="6" y="12"/>
                      </a:cubicBezTo>
                      <a:cubicBezTo>
                        <a:pt x="7" y="12"/>
                        <a:pt x="8" y="12"/>
                        <a:pt x="8" y="11"/>
                      </a:cubicBezTo>
                      <a:cubicBezTo>
                        <a:pt x="9" y="9"/>
                        <a:pt x="10" y="8"/>
                        <a:pt x="9" y="6"/>
                      </a:cubicBezTo>
                      <a:cubicBezTo>
                        <a:pt x="9" y="3"/>
                        <a:pt x="6" y="0"/>
                        <a:pt x="4" y="1"/>
                      </a:cubicBezTo>
                      <a:close/>
                    </a:path>
                  </a:pathLst>
                </a:custGeom>
                <a:solidFill>
                  <a:srgbClr val="646C89"/>
                </a:solidFill>
                <a:ln w="9525">
                  <a:noFill/>
                  <a:round/>
                  <a:headEnd/>
                  <a:tailEnd/>
                </a:ln>
              </p:spPr>
              <p:txBody>
                <a:bodyPr/>
                <a:lstStyle/>
                <a:p>
                  <a:endParaRPr lang="zh-TW" altLang="en-US"/>
                </a:p>
              </p:txBody>
            </p:sp>
            <p:sp>
              <p:nvSpPr>
                <p:cNvPr id="18494" name="Freeform 201"/>
                <p:cNvSpPr>
                  <a:spLocks/>
                </p:cNvSpPr>
                <p:nvPr/>
              </p:nvSpPr>
              <p:spPr bwMode="auto">
                <a:xfrm>
                  <a:off x="3296" y="2877"/>
                  <a:ext cx="18" cy="23"/>
                </a:xfrm>
                <a:custGeom>
                  <a:avLst/>
                  <a:gdLst>
                    <a:gd name="T0" fmla="*/ 5168 w 8"/>
                    <a:gd name="T1" fmla="*/ 3080 h 10"/>
                    <a:gd name="T2" fmla="*/ 3224 w 8"/>
                    <a:gd name="T3" fmla="*/ 7084 h 10"/>
                    <a:gd name="T4" fmla="*/ 637 w 8"/>
                    <a:gd name="T5" fmla="*/ 4110 h 10"/>
                    <a:gd name="T6" fmla="*/ 2587 w 8"/>
                    <a:gd name="T7" fmla="*/ 0 h 10"/>
                    <a:gd name="T8" fmla="*/ 5168 w 8"/>
                    <a:gd name="T9" fmla="*/ 308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4"/>
                      </a:moveTo>
                      <a:cubicBezTo>
                        <a:pt x="8" y="7"/>
                        <a:pt x="7" y="9"/>
                        <a:pt x="5" y="9"/>
                      </a:cubicBezTo>
                      <a:cubicBezTo>
                        <a:pt x="3" y="10"/>
                        <a:pt x="1" y="8"/>
                        <a:pt x="1" y="5"/>
                      </a:cubicBezTo>
                      <a:cubicBezTo>
                        <a:pt x="0" y="3"/>
                        <a:pt x="2" y="0"/>
                        <a:pt x="4" y="0"/>
                      </a:cubicBezTo>
                      <a:cubicBezTo>
                        <a:pt x="5" y="0"/>
                        <a:pt x="7" y="2"/>
                        <a:pt x="8" y="4"/>
                      </a:cubicBezTo>
                      <a:close/>
                    </a:path>
                  </a:pathLst>
                </a:custGeom>
                <a:solidFill>
                  <a:srgbClr val="A0CC3A"/>
                </a:solidFill>
                <a:ln w="9525">
                  <a:noFill/>
                  <a:round/>
                  <a:headEnd/>
                  <a:tailEnd/>
                </a:ln>
              </p:spPr>
              <p:txBody>
                <a:bodyPr/>
                <a:lstStyle/>
                <a:p>
                  <a:endParaRPr lang="zh-TW" altLang="en-US"/>
                </a:p>
              </p:txBody>
            </p:sp>
            <p:sp>
              <p:nvSpPr>
                <p:cNvPr id="18495" name="Freeform 202"/>
                <p:cNvSpPr>
                  <a:spLocks noEditPoints="1"/>
                </p:cNvSpPr>
                <p:nvPr/>
              </p:nvSpPr>
              <p:spPr bwMode="auto">
                <a:xfrm>
                  <a:off x="3296" y="2874"/>
                  <a:ext cx="21" cy="29"/>
                </a:xfrm>
                <a:custGeom>
                  <a:avLst/>
                  <a:gdLst>
                    <a:gd name="T0" fmla="*/ 5957 w 9"/>
                    <a:gd name="T1" fmla="*/ 7153 h 12"/>
                    <a:gd name="T2" fmla="*/ 5336 w 9"/>
                    <a:gd name="T3" fmla="*/ 10542 h 12"/>
                    <a:gd name="T4" fmla="*/ 4508 w 9"/>
                    <a:gd name="T5" fmla="*/ 10542 h 12"/>
                    <a:gd name="T6" fmla="*/ 1932 w 9"/>
                    <a:gd name="T7" fmla="*/ 7153 h 12"/>
                    <a:gd name="T8" fmla="*/ 1932 w 9"/>
                    <a:gd name="T9" fmla="*/ 3376 h 12"/>
                    <a:gd name="T10" fmla="*/ 3381 w 9"/>
                    <a:gd name="T11" fmla="*/ 2383 h 12"/>
                    <a:gd name="T12" fmla="*/ 5957 w 9"/>
                    <a:gd name="T13" fmla="*/ 7153 h 12"/>
                    <a:gd name="T14" fmla="*/ 2553 w 9"/>
                    <a:gd name="T15" fmla="*/ 0 h 12"/>
                    <a:gd name="T16" fmla="*/ 828 w 9"/>
                    <a:gd name="T17" fmla="*/ 2383 h 12"/>
                    <a:gd name="T18" fmla="*/ 0 w 9"/>
                    <a:gd name="T19" fmla="*/ 7153 h 12"/>
                    <a:gd name="T20" fmla="*/ 4508 w 9"/>
                    <a:gd name="T21" fmla="*/ 12932 h 12"/>
                    <a:gd name="T22" fmla="*/ 7117 w 9"/>
                    <a:gd name="T23" fmla="*/ 11528 h 12"/>
                    <a:gd name="T24" fmla="*/ 7889 w 9"/>
                    <a:gd name="T25" fmla="*/ 5759 h 12"/>
                    <a:gd name="T26" fmla="*/ 2553 w 9"/>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2"/>
                    <a:gd name="T44" fmla="*/ 9 w 9"/>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2">
                      <a:moveTo>
                        <a:pt x="7" y="6"/>
                      </a:moveTo>
                      <a:cubicBezTo>
                        <a:pt x="7" y="7"/>
                        <a:pt x="7" y="8"/>
                        <a:pt x="6" y="9"/>
                      </a:cubicBezTo>
                      <a:cubicBezTo>
                        <a:pt x="6" y="9"/>
                        <a:pt x="6" y="9"/>
                        <a:pt x="5" y="9"/>
                      </a:cubicBezTo>
                      <a:cubicBezTo>
                        <a:pt x="4" y="10"/>
                        <a:pt x="2" y="8"/>
                        <a:pt x="2" y="6"/>
                      </a:cubicBezTo>
                      <a:cubicBezTo>
                        <a:pt x="2" y="5"/>
                        <a:pt x="2" y="4"/>
                        <a:pt x="2" y="3"/>
                      </a:cubicBezTo>
                      <a:cubicBezTo>
                        <a:pt x="3" y="3"/>
                        <a:pt x="3" y="2"/>
                        <a:pt x="4" y="2"/>
                      </a:cubicBezTo>
                      <a:cubicBezTo>
                        <a:pt x="5" y="2"/>
                        <a:pt x="6" y="3"/>
                        <a:pt x="7" y="6"/>
                      </a:cubicBezTo>
                      <a:close/>
                      <a:moveTo>
                        <a:pt x="3" y="0"/>
                      </a:moveTo>
                      <a:cubicBezTo>
                        <a:pt x="2" y="0"/>
                        <a:pt x="2" y="1"/>
                        <a:pt x="1" y="2"/>
                      </a:cubicBezTo>
                      <a:cubicBezTo>
                        <a:pt x="0" y="3"/>
                        <a:pt x="0" y="5"/>
                        <a:pt x="0" y="6"/>
                      </a:cubicBezTo>
                      <a:cubicBezTo>
                        <a:pt x="1" y="10"/>
                        <a:pt x="3" y="12"/>
                        <a:pt x="5" y="11"/>
                      </a:cubicBezTo>
                      <a:cubicBezTo>
                        <a:pt x="6" y="11"/>
                        <a:pt x="7" y="11"/>
                        <a:pt x="8" y="10"/>
                      </a:cubicBezTo>
                      <a:cubicBezTo>
                        <a:pt x="9" y="9"/>
                        <a:pt x="9" y="7"/>
                        <a:pt x="9" y="5"/>
                      </a:cubicBezTo>
                      <a:cubicBezTo>
                        <a:pt x="8" y="2"/>
                        <a:pt x="6" y="0"/>
                        <a:pt x="3" y="0"/>
                      </a:cubicBezTo>
                      <a:close/>
                    </a:path>
                  </a:pathLst>
                </a:custGeom>
                <a:solidFill>
                  <a:srgbClr val="646C89"/>
                </a:solidFill>
                <a:ln w="9525">
                  <a:noFill/>
                  <a:round/>
                  <a:headEnd/>
                  <a:tailEnd/>
                </a:ln>
              </p:spPr>
              <p:txBody>
                <a:bodyPr/>
                <a:lstStyle/>
                <a:p>
                  <a:endParaRPr lang="zh-TW" altLang="en-US"/>
                </a:p>
              </p:txBody>
            </p:sp>
            <p:sp>
              <p:nvSpPr>
                <p:cNvPr id="18496" name="Freeform 203"/>
                <p:cNvSpPr>
                  <a:spLocks/>
                </p:cNvSpPr>
                <p:nvPr/>
              </p:nvSpPr>
              <p:spPr bwMode="auto">
                <a:xfrm>
                  <a:off x="3329" y="2886"/>
                  <a:ext cx="18" cy="24"/>
                </a:xfrm>
                <a:custGeom>
                  <a:avLst/>
                  <a:gdLst>
                    <a:gd name="T0" fmla="*/ 5168 w 8"/>
                    <a:gd name="T1" fmla="*/ 4620 h 10"/>
                    <a:gd name="T2" fmla="*/ 3224 w 8"/>
                    <a:gd name="T3" fmla="*/ 11088 h 10"/>
                    <a:gd name="T4" fmla="*/ 637 w 8"/>
                    <a:gd name="T5" fmla="*/ 5570 h 10"/>
                    <a:gd name="T6" fmla="*/ 2070 w 8"/>
                    <a:gd name="T7" fmla="*/ 0 h 10"/>
                    <a:gd name="T8" fmla="*/ 5168 w 8"/>
                    <a:gd name="T9" fmla="*/ 462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4"/>
                      </a:moveTo>
                      <a:cubicBezTo>
                        <a:pt x="8" y="7"/>
                        <a:pt x="7" y="9"/>
                        <a:pt x="5" y="10"/>
                      </a:cubicBezTo>
                      <a:cubicBezTo>
                        <a:pt x="3" y="10"/>
                        <a:pt x="1" y="8"/>
                        <a:pt x="1" y="5"/>
                      </a:cubicBezTo>
                      <a:cubicBezTo>
                        <a:pt x="0" y="3"/>
                        <a:pt x="1" y="1"/>
                        <a:pt x="3" y="0"/>
                      </a:cubicBezTo>
                      <a:cubicBezTo>
                        <a:pt x="5" y="0"/>
                        <a:pt x="7" y="2"/>
                        <a:pt x="8" y="4"/>
                      </a:cubicBezTo>
                      <a:close/>
                    </a:path>
                  </a:pathLst>
                </a:custGeom>
                <a:solidFill>
                  <a:srgbClr val="A0CC3A"/>
                </a:solidFill>
                <a:ln w="9525">
                  <a:noFill/>
                  <a:round/>
                  <a:headEnd/>
                  <a:tailEnd/>
                </a:ln>
              </p:spPr>
              <p:txBody>
                <a:bodyPr/>
                <a:lstStyle/>
                <a:p>
                  <a:endParaRPr lang="zh-TW" altLang="en-US"/>
                </a:p>
              </p:txBody>
            </p:sp>
            <p:sp>
              <p:nvSpPr>
                <p:cNvPr id="18497" name="Freeform 204"/>
                <p:cNvSpPr>
                  <a:spLocks noEditPoints="1"/>
                </p:cNvSpPr>
                <p:nvPr/>
              </p:nvSpPr>
              <p:spPr bwMode="auto">
                <a:xfrm>
                  <a:off x="3326" y="2884"/>
                  <a:ext cx="24" cy="28"/>
                </a:xfrm>
                <a:custGeom>
                  <a:avLst/>
                  <a:gdLst>
                    <a:gd name="T0" fmla="*/ 8767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8767 w 10"/>
                    <a:gd name="T13" fmla="*/ 5336 h 12"/>
                    <a:gd name="T14" fmla="*/ 4620 w 10"/>
                    <a:gd name="T15" fmla="*/ 0 h 12"/>
                    <a:gd name="T16" fmla="*/ 2321 w 10"/>
                    <a:gd name="T17" fmla="*/ 1932 h 12"/>
                    <a:gd name="T18" fmla="*/ 967 w 10"/>
                    <a:gd name="T19" fmla="*/ 5957 h 12"/>
                    <a:gd name="T20" fmla="*/ 6538 w 10"/>
                    <a:gd name="T21" fmla="*/ 10519 h 12"/>
                    <a:gd name="T22" fmla="*/ 10121 w 10"/>
                    <a:gd name="T23" fmla="*/ 8717 h 12"/>
                    <a:gd name="T24" fmla="*/ 11088 w 10"/>
                    <a:gd name="T25" fmla="*/ 4508 h 12"/>
                    <a:gd name="T26" fmla="*/ 4620 w 10"/>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8" y="6"/>
                      </a:moveTo>
                      <a:cubicBezTo>
                        <a:pt x="8" y="7"/>
                        <a:pt x="8" y="8"/>
                        <a:pt x="7" y="9"/>
                      </a:cubicBezTo>
                      <a:cubicBezTo>
                        <a:pt x="7" y="9"/>
                        <a:pt x="7" y="10"/>
                        <a:pt x="6" y="10"/>
                      </a:cubicBezTo>
                      <a:cubicBezTo>
                        <a:pt x="5" y="10"/>
                        <a:pt x="3" y="8"/>
                        <a:pt x="3" y="6"/>
                      </a:cubicBezTo>
                      <a:cubicBezTo>
                        <a:pt x="3" y="5"/>
                        <a:pt x="3" y="4"/>
                        <a:pt x="3" y="3"/>
                      </a:cubicBezTo>
                      <a:cubicBezTo>
                        <a:pt x="4" y="3"/>
                        <a:pt x="4" y="2"/>
                        <a:pt x="4" y="2"/>
                      </a:cubicBezTo>
                      <a:cubicBezTo>
                        <a:pt x="6" y="2"/>
                        <a:pt x="7" y="4"/>
                        <a:pt x="8" y="6"/>
                      </a:cubicBezTo>
                      <a:close/>
                      <a:moveTo>
                        <a:pt x="4" y="0"/>
                      </a:moveTo>
                      <a:cubicBezTo>
                        <a:pt x="3" y="0"/>
                        <a:pt x="2" y="1"/>
                        <a:pt x="2" y="2"/>
                      </a:cubicBezTo>
                      <a:cubicBezTo>
                        <a:pt x="1" y="3"/>
                        <a:pt x="0" y="5"/>
                        <a:pt x="1" y="7"/>
                      </a:cubicBezTo>
                      <a:cubicBezTo>
                        <a:pt x="1" y="10"/>
                        <a:pt x="4" y="12"/>
                        <a:pt x="6" y="12"/>
                      </a:cubicBezTo>
                      <a:cubicBezTo>
                        <a:pt x="7" y="12"/>
                        <a:pt x="8" y="11"/>
                        <a:pt x="9" y="10"/>
                      </a:cubicBezTo>
                      <a:cubicBezTo>
                        <a:pt x="10" y="9"/>
                        <a:pt x="10" y="7"/>
                        <a:pt x="10" y="5"/>
                      </a:cubicBezTo>
                      <a:cubicBezTo>
                        <a:pt x="9" y="2"/>
                        <a:pt x="7" y="0"/>
                        <a:pt x="4" y="0"/>
                      </a:cubicBezTo>
                      <a:close/>
                    </a:path>
                  </a:pathLst>
                </a:custGeom>
                <a:solidFill>
                  <a:srgbClr val="646C89"/>
                </a:solidFill>
                <a:ln w="9525">
                  <a:noFill/>
                  <a:round/>
                  <a:headEnd/>
                  <a:tailEnd/>
                </a:ln>
              </p:spPr>
              <p:txBody>
                <a:bodyPr/>
                <a:lstStyle/>
                <a:p>
                  <a:endParaRPr lang="zh-TW" altLang="en-US"/>
                </a:p>
              </p:txBody>
            </p:sp>
            <p:sp>
              <p:nvSpPr>
                <p:cNvPr id="18498" name="Freeform 205"/>
                <p:cNvSpPr>
                  <a:spLocks/>
                </p:cNvSpPr>
                <p:nvPr/>
              </p:nvSpPr>
              <p:spPr bwMode="auto">
                <a:xfrm>
                  <a:off x="3362" y="2895"/>
                  <a:ext cx="19" cy="24"/>
                </a:xfrm>
                <a:custGeom>
                  <a:avLst/>
                  <a:gdLst>
                    <a:gd name="T0" fmla="*/ 7191 w 8"/>
                    <a:gd name="T1" fmla="*/ 5570 h 10"/>
                    <a:gd name="T2" fmla="*/ 4997 w 8"/>
                    <a:gd name="T3" fmla="*/ 11088 h 10"/>
                    <a:gd name="T4" fmla="*/ 886 w 8"/>
                    <a:gd name="T5" fmla="*/ 6538 h 10"/>
                    <a:gd name="T6" fmla="*/ 3028 w 8"/>
                    <a:gd name="T7" fmla="*/ 0 h 10"/>
                    <a:gd name="T8" fmla="*/ 7191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1" y="6"/>
                      </a:cubicBezTo>
                      <a:cubicBezTo>
                        <a:pt x="0" y="3"/>
                        <a:pt x="1" y="1"/>
                        <a:pt x="3" y="0"/>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18499" name="Freeform 206"/>
                <p:cNvSpPr>
                  <a:spLocks noEditPoints="1"/>
                </p:cNvSpPr>
                <p:nvPr/>
              </p:nvSpPr>
              <p:spPr bwMode="auto">
                <a:xfrm>
                  <a:off x="3359" y="2893"/>
                  <a:ext cx="24" cy="28"/>
                </a:xfrm>
                <a:custGeom>
                  <a:avLst/>
                  <a:gdLst>
                    <a:gd name="T0" fmla="*/ 7800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7800 w 10"/>
                    <a:gd name="T13" fmla="*/ 5336 h 12"/>
                    <a:gd name="T14" fmla="*/ 4620 w 10"/>
                    <a:gd name="T15" fmla="*/ 0 h 12"/>
                    <a:gd name="T16" fmla="*/ 967 w 10"/>
                    <a:gd name="T17" fmla="*/ 1932 h 12"/>
                    <a:gd name="T18" fmla="*/ 967 w 10"/>
                    <a:gd name="T19" fmla="*/ 5957 h 12"/>
                    <a:gd name="T20" fmla="*/ 6538 w 10"/>
                    <a:gd name="T21" fmla="*/ 10519 h 12"/>
                    <a:gd name="T22" fmla="*/ 10121 w 10"/>
                    <a:gd name="T23" fmla="*/ 8717 h 12"/>
                    <a:gd name="T24" fmla="*/ 10121 w 10"/>
                    <a:gd name="T25" fmla="*/ 4508 h 12"/>
                    <a:gd name="T26" fmla="*/ 4620 w 10"/>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8" y="7"/>
                        <a:pt x="7" y="8"/>
                        <a:pt x="7" y="9"/>
                      </a:cubicBezTo>
                      <a:cubicBezTo>
                        <a:pt x="7" y="9"/>
                        <a:pt x="6" y="10"/>
                        <a:pt x="6" y="10"/>
                      </a:cubicBezTo>
                      <a:cubicBezTo>
                        <a:pt x="4" y="10"/>
                        <a:pt x="3" y="8"/>
                        <a:pt x="3" y="6"/>
                      </a:cubicBezTo>
                      <a:cubicBezTo>
                        <a:pt x="2" y="5"/>
                        <a:pt x="3" y="4"/>
                        <a:pt x="3" y="3"/>
                      </a:cubicBezTo>
                      <a:cubicBezTo>
                        <a:pt x="3" y="3"/>
                        <a:pt x="4" y="2"/>
                        <a:pt x="4" y="2"/>
                      </a:cubicBezTo>
                      <a:cubicBezTo>
                        <a:pt x="6" y="2"/>
                        <a:pt x="7" y="4"/>
                        <a:pt x="7" y="6"/>
                      </a:cubicBezTo>
                      <a:close/>
                      <a:moveTo>
                        <a:pt x="4" y="0"/>
                      </a:moveTo>
                      <a:cubicBezTo>
                        <a:pt x="3" y="1"/>
                        <a:pt x="2" y="1"/>
                        <a:pt x="1" y="2"/>
                      </a:cubicBezTo>
                      <a:cubicBezTo>
                        <a:pt x="1" y="3"/>
                        <a:pt x="0" y="5"/>
                        <a:pt x="1" y="7"/>
                      </a:cubicBezTo>
                      <a:cubicBezTo>
                        <a:pt x="1" y="10"/>
                        <a:pt x="4" y="12"/>
                        <a:pt x="6" y="12"/>
                      </a:cubicBezTo>
                      <a:cubicBezTo>
                        <a:pt x="7" y="12"/>
                        <a:pt x="8" y="11"/>
                        <a:pt x="9" y="10"/>
                      </a:cubicBezTo>
                      <a:cubicBezTo>
                        <a:pt x="9" y="9"/>
                        <a:pt x="10" y="7"/>
                        <a:pt x="9" y="5"/>
                      </a:cubicBezTo>
                      <a:cubicBezTo>
                        <a:pt x="9" y="2"/>
                        <a:pt x="6" y="0"/>
                        <a:pt x="4" y="0"/>
                      </a:cubicBezTo>
                      <a:close/>
                    </a:path>
                  </a:pathLst>
                </a:custGeom>
                <a:solidFill>
                  <a:srgbClr val="646C89"/>
                </a:solidFill>
                <a:ln w="9525">
                  <a:noFill/>
                  <a:round/>
                  <a:headEnd/>
                  <a:tailEnd/>
                </a:ln>
              </p:spPr>
              <p:txBody>
                <a:bodyPr/>
                <a:lstStyle/>
                <a:p>
                  <a:endParaRPr lang="zh-TW" altLang="en-US"/>
                </a:p>
              </p:txBody>
            </p:sp>
            <p:sp>
              <p:nvSpPr>
                <p:cNvPr id="18500" name="Freeform 207"/>
                <p:cNvSpPr>
                  <a:spLocks/>
                </p:cNvSpPr>
                <p:nvPr/>
              </p:nvSpPr>
              <p:spPr bwMode="auto">
                <a:xfrm>
                  <a:off x="3395" y="2905"/>
                  <a:ext cx="19" cy="24"/>
                </a:xfrm>
                <a:custGeom>
                  <a:avLst/>
                  <a:gdLst>
                    <a:gd name="T0" fmla="*/ 7191 w 8"/>
                    <a:gd name="T1" fmla="*/ 5570 h 10"/>
                    <a:gd name="T2" fmla="*/ 4997 w 8"/>
                    <a:gd name="T3" fmla="*/ 11088 h 10"/>
                    <a:gd name="T4" fmla="*/ 0 w 8"/>
                    <a:gd name="T5" fmla="*/ 6538 h 10"/>
                    <a:gd name="T6" fmla="*/ 3028 w 8"/>
                    <a:gd name="T7" fmla="*/ 967 h 10"/>
                    <a:gd name="T8" fmla="*/ 7191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0" y="6"/>
                      </a:cubicBezTo>
                      <a:cubicBezTo>
                        <a:pt x="0" y="3"/>
                        <a:pt x="1" y="1"/>
                        <a:pt x="3" y="1"/>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18501" name="Freeform 208"/>
                <p:cNvSpPr>
                  <a:spLocks noEditPoints="1"/>
                </p:cNvSpPr>
                <p:nvPr/>
              </p:nvSpPr>
              <p:spPr bwMode="auto">
                <a:xfrm>
                  <a:off x="3392" y="2903"/>
                  <a:ext cx="24" cy="28"/>
                </a:xfrm>
                <a:custGeom>
                  <a:avLst/>
                  <a:gdLst>
                    <a:gd name="T0" fmla="*/ 7800 w 10"/>
                    <a:gd name="T1" fmla="*/ 5336 h 12"/>
                    <a:gd name="T2" fmla="*/ 7800 w 10"/>
                    <a:gd name="T3" fmla="*/ 7889 h 12"/>
                    <a:gd name="T4" fmla="*/ 6538 w 10"/>
                    <a:gd name="T5" fmla="*/ 8717 h 12"/>
                    <a:gd name="T6" fmla="*/ 2321 w 10"/>
                    <a:gd name="T7" fmla="*/ 5957 h 12"/>
                    <a:gd name="T8" fmla="*/ 3250 w 10"/>
                    <a:gd name="T9" fmla="*/ 2553 h 12"/>
                    <a:gd name="T10" fmla="*/ 4620 w 10"/>
                    <a:gd name="T11" fmla="*/ 2553 h 12"/>
                    <a:gd name="T12" fmla="*/ 7800 w 10"/>
                    <a:gd name="T13" fmla="*/ 5336 h 12"/>
                    <a:gd name="T14" fmla="*/ 4620 w 10"/>
                    <a:gd name="T15" fmla="*/ 828 h 12"/>
                    <a:gd name="T16" fmla="*/ 967 w 10"/>
                    <a:gd name="T17" fmla="*/ 1932 h 12"/>
                    <a:gd name="T18" fmla="*/ 0 w 10"/>
                    <a:gd name="T19" fmla="*/ 5957 h 12"/>
                    <a:gd name="T20" fmla="*/ 6538 w 10"/>
                    <a:gd name="T21" fmla="*/ 10519 h 12"/>
                    <a:gd name="T22" fmla="*/ 8767 w 10"/>
                    <a:gd name="T23" fmla="*/ 8717 h 12"/>
                    <a:gd name="T24" fmla="*/ 10121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7" y="7"/>
                        <a:pt x="7" y="8"/>
                        <a:pt x="7" y="9"/>
                      </a:cubicBezTo>
                      <a:cubicBezTo>
                        <a:pt x="6" y="10"/>
                        <a:pt x="6" y="10"/>
                        <a:pt x="6" y="10"/>
                      </a:cubicBezTo>
                      <a:cubicBezTo>
                        <a:pt x="4" y="10"/>
                        <a:pt x="3" y="9"/>
                        <a:pt x="2" y="7"/>
                      </a:cubicBezTo>
                      <a:cubicBezTo>
                        <a:pt x="2" y="5"/>
                        <a:pt x="2" y="4"/>
                        <a:pt x="3" y="3"/>
                      </a:cubicBezTo>
                      <a:cubicBezTo>
                        <a:pt x="3" y="3"/>
                        <a:pt x="3" y="3"/>
                        <a:pt x="4" y="3"/>
                      </a:cubicBezTo>
                      <a:cubicBezTo>
                        <a:pt x="5" y="2"/>
                        <a:pt x="7" y="4"/>
                        <a:pt x="7" y="6"/>
                      </a:cubicBezTo>
                      <a:close/>
                      <a:moveTo>
                        <a:pt x="4" y="1"/>
                      </a:moveTo>
                      <a:cubicBezTo>
                        <a:pt x="3" y="1"/>
                        <a:pt x="2" y="1"/>
                        <a:pt x="1" y="2"/>
                      </a:cubicBezTo>
                      <a:cubicBezTo>
                        <a:pt x="0" y="3"/>
                        <a:pt x="0" y="5"/>
                        <a:pt x="0" y="7"/>
                      </a:cubicBezTo>
                      <a:cubicBezTo>
                        <a:pt x="1" y="10"/>
                        <a:pt x="3" y="12"/>
                        <a:pt x="6" y="12"/>
                      </a:cubicBezTo>
                      <a:cubicBezTo>
                        <a:pt x="7" y="12"/>
                        <a:pt x="8" y="11"/>
                        <a:pt x="8" y="10"/>
                      </a:cubicBezTo>
                      <a:cubicBezTo>
                        <a:pt x="9" y="9"/>
                        <a:pt x="10" y="7"/>
                        <a:pt x="9" y="6"/>
                      </a:cubicBezTo>
                      <a:cubicBezTo>
                        <a:pt x="9" y="2"/>
                        <a:pt x="6" y="0"/>
                        <a:pt x="4" y="1"/>
                      </a:cubicBezTo>
                      <a:close/>
                    </a:path>
                  </a:pathLst>
                </a:custGeom>
                <a:solidFill>
                  <a:srgbClr val="646C89"/>
                </a:solidFill>
                <a:ln w="9525">
                  <a:noFill/>
                  <a:round/>
                  <a:headEnd/>
                  <a:tailEnd/>
                </a:ln>
              </p:spPr>
              <p:txBody>
                <a:bodyPr/>
                <a:lstStyle/>
                <a:p>
                  <a:endParaRPr lang="zh-TW" altLang="en-US"/>
                </a:p>
              </p:txBody>
            </p:sp>
            <p:sp>
              <p:nvSpPr>
                <p:cNvPr id="18502" name="Freeform 209"/>
                <p:cNvSpPr>
                  <a:spLocks noEditPoints="1"/>
                </p:cNvSpPr>
                <p:nvPr/>
              </p:nvSpPr>
              <p:spPr bwMode="auto">
                <a:xfrm>
                  <a:off x="3024" y="2638"/>
                  <a:ext cx="774" cy="376"/>
                </a:xfrm>
                <a:custGeom>
                  <a:avLst/>
                  <a:gdLst>
                    <a:gd name="T0" fmla="*/ 132807 w 328"/>
                    <a:gd name="T1" fmla="*/ 2975 h 159"/>
                    <a:gd name="T2" fmla="*/ 313392 w 328"/>
                    <a:gd name="T3" fmla="*/ 61520 h 159"/>
                    <a:gd name="T4" fmla="*/ 312524 w 328"/>
                    <a:gd name="T5" fmla="*/ 59602 h 159"/>
                    <a:gd name="T6" fmla="*/ 312524 w 328"/>
                    <a:gd name="T7" fmla="*/ 121216 h 159"/>
                    <a:gd name="T8" fmla="*/ 313392 w 328"/>
                    <a:gd name="T9" fmla="*/ 120299 h 159"/>
                    <a:gd name="T10" fmla="*/ 182478 w 328"/>
                    <a:gd name="T11" fmla="*/ 152632 h 159"/>
                    <a:gd name="T12" fmla="*/ 182478 w 328"/>
                    <a:gd name="T13" fmla="*/ 152632 h 159"/>
                    <a:gd name="T14" fmla="*/ 2048 w 328"/>
                    <a:gd name="T15" fmla="*/ 93903 h 159"/>
                    <a:gd name="T16" fmla="*/ 2919 w 328"/>
                    <a:gd name="T17" fmla="*/ 94816 h 159"/>
                    <a:gd name="T18" fmla="*/ 2919 w 328"/>
                    <a:gd name="T19" fmla="*/ 34235 h 159"/>
                    <a:gd name="T20" fmla="*/ 2048 w 328"/>
                    <a:gd name="T21" fmla="*/ 35124 h 159"/>
                    <a:gd name="T22" fmla="*/ 132807 w 328"/>
                    <a:gd name="T23" fmla="*/ 2975 h 159"/>
                    <a:gd name="T24" fmla="*/ 132807 w 328"/>
                    <a:gd name="T25" fmla="*/ 2975 h 159"/>
                    <a:gd name="T26" fmla="*/ 0 w 328"/>
                    <a:gd name="T27" fmla="*/ 34235 h 159"/>
                    <a:gd name="T28" fmla="*/ 0 w 328"/>
                    <a:gd name="T29" fmla="*/ 94816 h 159"/>
                    <a:gd name="T30" fmla="*/ 868 w 328"/>
                    <a:gd name="T31" fmla="*/ 95984 h 159"/>
                    <a:gd name="T32" fmla="*/ 181609 w 328"/>
                    <a:gd name="T33" fmla="*/ 155451 h 159"/>
                    <a:gd name="T34" fmla="*/ 182478 w 328"/>
                    <a:gd name="T35" fmla="*/ 155451 h 159"/>
                    <a:gd name="T36" fmla="*/ 313392 w 328"/>
                    <a:gd name="T37" fmla="*/ 123274 h 159"/>
                    <a:gd name="T38" fmla="*/ 315285 w 328"/>
                    <a:gd name="T39" fmla="*/ 121216 h 159"/>
                    <a:gd name="T40" fmla="*/ 315285 w 328"/>
                    <a:gd name="T41" fmla="*/ 59602 h 159"/>
                    <a:gd name="T42" fmla="*/ 314579 w 328"/>
                    <a:gd name="T43" fmla="*/ 58796 h 159"/>
                    <a:gd name="T44" fmla="*/ 132807 w 328"/>
                    <a:gd name="T45" fmla="*/ 0 h 159"/>
                    <a:gd name="T46" fmla="*/ 132807 w 328"/>
                    <a:gd name="T47" fmla="*/ 0 h 159"/>
                    <a:gd name="T48" fmla="*/ 868 w 328"/>
                    <a:gd name="T49" fmla="*/ 33062 h 159"/>
                    <a:gd name="T50" fmla="*/ 0 w 328"/>
                    <a:gd name="T51" fmla="*/ 34235 h 15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8"/>
                    <a:gd name="T79" fmla="*/ 0 h 159"/>
                    <a:gd name="T80" fmla="*/ 328 w 328"/>
                    <a:gd name="T81" fmla="*/ 159 h 15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8" h="159">
                      <a:moveTo>
                        <a:pt x="138" y="3"/>
                      </a:moveTo>
                      <a:cubicBezTo>
                        <a:pt x="326" y="63"/>
                        <a:pt x="326" y="63"/>
                        <a:pt x="326" y="63"/>
                      </a:cubicBezTo>
                      <a:cubicBezTo>
                        <a:pt x="325" y="62"/>
                        <a:pt x="325" y="62"/>
                        <a:pt x="325" y="61"/>
                      </a:cubicBezTo>
                      <a:cubicBezTo>
                        <a:pt x="325" y="124"/>
                        <a:pt x="325" y="124"/>
                        <a:pt x="325" y="124"/>
                      </a:cubicBezTo>
                      <a:cubicBezTo>
                        <a:pt x="325" y="124"/>
                        <a:pt x="325" y="123"/>
                        <a:pt x="326" y="123"/>
                      </a:cubicBezTo>
                      <a:cubicBezTo>
                        <a:pt x="190" y="156"/>
                        <a:pt x="190" y="156"/>
                        <a:pt x="190" y="156"/>
                      </a:cubicBezTo>
                      <a:cubicBezTo>
                        <a:pt x="190" y="156"/>
                        <a:pt x="190" y="156"/>
                        <a:pt x="190" y="156"/>
                      </a:cubicBezTo>
                      <a:cubicBezTo>
                        <a:pt x="2" y="96"/>
                        <a:pt x="2" y="96"/>
                        <a:pt x="2" y="96"/>
                      </a:cubicBezTo>
                      <a:cubicBezTo>
                        <a:pt x="3" y="96"/>
                        <a:pt x="3" y="96"/>
                        <a:pt x="3" y="97"/>
                      </a:cubicBezTo>
                      <a:cubicBezTo>
                        <a:pt x="3" y="35"/>
                        <a:pt x="3" y="35"/>
                        <a:pt x="3" y="35"/>
                      </a:cubicBezTo>
                      <a:cubicBezTo>
                        <a:pt x="3" y="36"/>
                        <a:pt x="2" y="36"/>
                        <a:pt x="2" y="36"/>
                      </a:cubicBezTo>
                      <a:cubicBezTo>
                        <a:pt x="138" y="3"/>
                        <a:pt x="138" y="3"/>
                        <a:pt x="138" y="3"/>
                      </a:cubicBezTo>
                      <a:cubicBezTo>
                        <a:pt x="138" y="3"/>
                        <a:pt x="138" y="3"/>
                        <a:pt x="138" y="3"/>
                      </a:cubicBezTo>
                      <a:close/>
                      <a:moveTo>
                        <a:pt x="0" y="35"/>
                      </a:moveTo>
                      <a:cubicBezTo>
                        <a:pt x="0" y="97"/>
                        <a:pt x="0" y="97"/>
                        <a:pt x="0" y="97"/>
                      </a:cubicBezTo>
                      <a:cubicBezTo>
                        <a:pt x="0" y="98"/>
                        <a:pt x="0" y="98"/>
                        <a:pt x="1" y="98"/>
                      </a:cubicBezTo>
                      <a:cubicBezTo>
                        <a:pt x="189" y="159"/>
                        <a:pt x="189" y="159"/>
                        <a:pt x="189" y="159"/>
                      </a:cubicBezTo>
                      <a:cubicBezTo>
                        <a:pt x="190" y="159"/>
                        <a:pt x="190" y="159"/>
                        <a:pt x="190" y="159"/>
                      </a:cubicBezTo>
                      <a:cubicBezTo>
                        <a:pt x="326" y="126"/>
                        <a:pt x="326" y="126"/>
                        <a:pt x="326" y="126"/>
                      </a:cubicBezTo>
                      <a:cubicBezTo>
                        <a:pt x="327" y="126"/>
                        <a:pt x="328" y="125"/>
                        <a:pt x="328" y="124"/>
                      </a:cubicBezTo>
                      <a:cubicBezTo>
                        <a:pt x="328" y="61"/>
                        <a:pt x="328" y="61"/>
                        <a:pt x="328" y="61"/>
                      </a:cubicBezTo>
                      <a:cubicBezTo>
                        <a:pt x="328" y="60"/>
                        <a:pt x="327" y="60"/>
                        <a:pt x="327" y="60"/>
                      </a:cubicBezTo>
                      <a:cubicBezTo>
                        <a:pt x="138" y="0"/>
                        <a:pt x="138" y="0"/>
                        <a:pt x="138" y="0"/>
                      </a:cubicBezTo>
                      <a:cubicBezTo>
                        <a:pt x="138" y="0"/>
                        <a:pt x="138" y="0"/>
                        <a:pt x="138" y="0"/>
                      </a:cubicBezTo>
                      <a:cubicBezTo>
                        <a:pt x="1" y="34"/>
                        <a:pt x="1" y="34"/>
                        <a:pt x="1" y="34"/>
                      </a:cubicBezTo>
                      <a:cubicBezTo>
                        <a:pt x="0" y="34"/>
                        <a:pt x="0" y="34"/>
                        <a:pt x="0" y="35"/>
                      </a:cubicBezTo>
                      <a:close/>
                    </a:path>
                  </a:pathLst>
                </a:custGeom>
                <a:solidFill>
                  <a:srgbClr val="231F20"/>
                </a:solidFill>
                <a:ln w="9525">
                  <a:noFill/>
                  <a:round/>
                  <a:headEnd/>
                  <a:tailEnd/>
                </a:ln>
              </p:spPr>
              <p:txBody>
                <a:bodyPr/>
                <a:lstStyle/>
                <a:p>
                  <a:endParaRPr lang="zh-TW" altLang="en-US"/>
                </a:p>
              </p:txBody>
            </p:sp>
          </p:grpSp>
          <p:grpSp>
            <p:nvGrpSpPr>
              <p:cNvPr id="5" name="Group 32"/>
              <p:cNvGrpSpPr>
                <a:grpSpLocks/>
              </p:cNvGrpSpPr>
              <p:nvPr/>
            </p:nvGrpSpPr>
            <p:grpSpPr bwMode="auto">
              <a:xfrm>
                <a:off x="6381750" y="5029180"/>
                <a:ext cx="457200" cy="577752"/>
                <a:chOff x="4368" y="2704"/>
                <a:chExt cx="416" cy="543"/>
              </a:xfrm>
            </p:grpSpPr>
            <p:sp>
              <p:nvSpPr>
                <p:cNvPr id="18458" name="Freeform 33"/>
                <p:cNvSpPr>
                  <a:spLocks/>
                </p:cNvSpPr>
                <p:nvPr/>
              </p:nvSpPr>
              <p:spPr bwMode="auto">
                <a:xfrm>
                  <a:off x="4449" y="3164"/>
                  <a:ext cx="203" cy="59"/>
                </a:xfrm>
                <a:custGeom>
                  <a:avLst/>
                  <a:gdLst>
                    <a:gd name="T0" fmla="*/ 0 w 203"/>
                    <a:gd name="T1" fmla="*/ 10 h 59"/>
                    <a:gd name="T2" fmla="*/ 163 w 203"/>
                    <a:gd name="T3" fmla="*/ 59 h 59"/>
                    <a:gd name="T4" fmla="*/ 203 w 203"/>
                    <a:gd name="T5" fmla="*/ 50 h 59"/>
                    <a:gd name="T6" fmla="*/ 40 w 203"/>
                    <a:gd name="T7" fmla="*/ 0 h 59"/>
                    <a:gd name="T8" fmla="*/ 0 w 203"/>
                    <a:gd name="T9" fmla="*/ 10 h 59"/>
                    <a:gd name="T10" fmla="*/ 0 60000 65536"/>
                    <a:gd name="T11" fmla="*/ 0 60000 65536"/>
                    <a:gd name="T12" fmla="*/ 0 60000 65536"/>
                    <a:gd name="T13" fmla="*/ 0 60000 65536"/>
                    <a:gd name="T14" fmla="*/ 0 60000 65536"/>
                    <a:gd name="T15" fmla="*/ 0 w 203"/>
                    <a:gd name="T16" fmla="*/ 0 h 59"/>
                    <a:gd name="T17" fmla="*/ 203 w 203"/>
                    <a:gd name="T18" fmla="*/ 59 h 59"/>
                  </a:gdLst>
                  <a:ahLst/>
                  <a:cxnLst>
                    <a:cxn ang="T10">
                      <a:pos x="T0" y="T1"/>
                    </a:cxn>
                    <a:cxn ang="T11">
                      <a:pos x="T2" y="T3"/>
                    </a:cxn>
                    <a:cxn ang="T12">
                      <a:pos x="T4" y="T5"/>
                    </a:cxn>
                    <a:cxn ang="T13">
                      <a:pos x="T6" y="T7"/>
                    </a:cxn>
                    <a:cxn ang="T14">
                      <a:pos x="T8" y="T9"/>
                    </a:cxn>
                  </a:cxnLst>
                  <a:rect l="T15" t="T16" r="T17" b="T18"/>
                  <a:pathLst>
                    <a:path w="203" h="59">
                      <a:moveTo>
                        <a:pt x="0" y="10"/>
                      </a:moveTo>
                      <a:lnTo>
                        <a:pt x="163" y="59"/>
                      </a:lnTo>
                      <a:lnTo>
                        <a:pt x="203" y="50"/>
                      </a:lnTo>
                      <a:lnTo>
                        <a:pt x="40" y="0"/>
                      </a:lnTo>
                      <a:lnTo>
                        <a:pt x="0" y="10"/>
                      </a:lnTo>
                      <a:close/>
                    </a:path>
                  </a:pathLst>
                </a:custGeom>
                <a:solidFill>
                  <a:srgbClr val="646C89"/>
                </a:solidFill>
                <a:ln w="9525">
                  <a:noFill/>
                  <a:round/>
                  <a:headEnd/>
                  <a:tailEnd/>
                </a:ln>
              </p:spPr>
              <p:txBody>
                <a:bodyPr/>
                <a:lstStyle/>
                <a:p>
                  <a:endParaRPr lang="zh-TW" altLang="en-US"/>
                </a:p>
              </p:txBody>
            </p:sp>
            <p:sp>
              <p:nvSpPr>
                <p:cNvPr id="18459" name="Freeform 34"/>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919BAD"/>
                </a:solidFill>
                <a:ln w="9525">
                  <a:noFill/>
                  <a:round/>
                  <a:headEnd/>
                  <a:tailEnd/>
                </a:ln>
              </p:spPr>
              <p:txBody>
                <a:bodyPr/>
                <a:lstStyle/>
                <a:p>
                  <a:endParaRPr lang="zh-TW" altLang="en-US"/>
                </a:p>
              </p:txBody>
            </p:sp>
            <p:sp>
              <p:nvSpPr>
                <p:cNvPr id="18460" name="Freeform 35"/>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F474C"/>
                </a:solidFill>
                <a:ln w="9525">
                  <a:noFill/>
                  <a:round/>
                  <a:headEnd/>
                  <a:tailEnd/>
                </a:ln>
              </p:spPr>
              <p:txBody>
                <a:bodyPr/>
                <a:lstStyle/>
                <a:p>
                  <a:endParaRPr lang="zh-TW" altLang="en-US"/>
                </a:p>
              </p:txBody>
            </p:sp>
            <p:sp>
              <p:nvSpPr>
                <p:cNvPr id="18461" name="Freeform 36"/>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535B61"/>
                </a:solidFill>
                <a:ln w="9525">
                  <a:noFill/>
                  <a:round/>
                  <a:headEnd/>
                  <a:tailEnd/>
                </a:ln>
              </p:spPr>
              <p:txBody>
                <a:bodyPr/>
                <a:lstStyle/>
                <a:p>
                  <a:endParaRPr lang="zh-TW" altLang="en-US"/>
                </a:p>
              </p:txBody>
            </p:sp>
            <p:sp>
              <p:nvSpPr>
                <p:cNvPr id="18462" name="Freeform 37"/>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3F474C"/>
                </a:solidFill>
                <a:ln w="9525">
                  <a:noFill/>
                  <a:round/>
                  <a:headEnd/>
                  <a:tailEnd/>
                </a:ln>
              </p:spPr>
              <p:txBody>
                <a:bodyPr/>
                <a:lstStyle/>
                <a:p>
                  <a:endParaRPr lang="zh-TW" altLang="en-US"/>
                </a:p>
              </p:txBody>
            </p:sp>
            <p:sp>
              <p:nvSpPr>
                <p:cNvPr id="18463" name="Freeform 38"/>
                <p:cNvSpPr>
                  <a:spLocks/>
                </p:cNvSpPr>
                <p:nvPr/>
              </p:nvSpPr>
              <p:spPr bwMode="auto">
                <a:xfrm>
                  <a:off x="4394" y="2739"/>
                  <a:ext cx="40" cy="376"/>
                </a:xfrm>
                <a:custGeom>
                  <a:avLst/>
                  <a:gdLst>
                    <a:gd name="T0" fmla="*/ 0 w 40"/>
                    <a:gd name="T1" fmla="*/ 10 h 376"/>
                    <a:gd name="T2" fmla="*/ 0 w 40"/>
                    <a:gd name="T3" fmla="*/ 376 h 376"/>
                    <a:gd name="T4" fmla="*/ 40 w 40"/>
                    <a:gd name="T5" fmla="*/ 366 h 376"/>
                    <a:gd name="T6" fmla="*/ 40 w 40"/>
                    <a:gd name="T7" fmla="*/ 0 h 376"/>
                    <a:gd name="T8" fmla="*/ 0 w 40"/>
                    <a:gd name="T9" fmla="*/ 10 h 376"/>
                    <a:gd name="T10" fmla="*/ 0 60000 65536"/>
                    <a:gd name="T11" fmla="*/ 0 60000 65536"/>
                    <a:gd name="T12" fmla="*/ 0 60000 65536"/>
                    <a:gd name="T13" fmla="*/ 0 60000 65536"/>
                    <a:gd name="T14" fmla="*/ 0 60000 65536"/>
                    <a:gd name="T15" fmla="*/ 0 w 40"/>
                    <a:gd name="T16" fmla="*/ 0 h 376"/>
                    <a:gd name="T17" fmla="*/ 40 w 40"/>
                    <a:gd name="T18" fmla="*/ 376 h 376"/>
                  </a:gdLst>
                  <a:ahLst/>
                  <a:cxnLst>
                    <a:cxn ang="T10">
                      <a:pos x="T0" y="T1"/>
                    </a:cxn>
                    <a:cxn ang="T11">
                      <a:pos x="T2" y="T3"/>
                    </a:cxn>
                    <a:cxn ang="T12">
                      <a:pos x="T4" y="T5"/>
                    </a:cxn>
                    <a:cxn ang="T13">
                      <a:pos x="T6" y="T7"/>
                    </a:cxn>
                    <a:cxn ang="T14">
                      <a:pos x="T8" y="T9"/>
                    </a:cxn>
                  </a:cxnLst>
                  <a:rect l="T15" t="T16" r="T17" b="T18"/>
                  <a:pathLst>
                    <a:path w="40" h="376">
                      <a:moveTo>
                        <a:pt x="0" y="10"/>
                      </a:moveTo>
                      <a:lnTo>
                        <a:pt x="0" y="376"/>
                      </a:lnTo>
                      <a:lnTo>
                        <a:pt x="40" y="366"/>
                      </a:lnTo>
                      <a:lnTo>
                        <a:pt x="40" y="0"/>
                      </a:lnTo>
                      <a:lnTo>
                        <a:pt x="0" y="10"/>
                      </a:lnTo>
                      <a:close/>
                    </a:path>
                  </a:pathLst>
                </a:custGeom>
                <a:solidFill>
                  <a:srgbClr val="363B49"/>
                </a:solidFill>
                <a:ln w="9525">
                  <a:noFill/>
                  <a:round/>
                  <a:headEnd/>
                  <a:tailEnd/>
                </a:ln>
              </p:spPr>
              <p:txBody>
                <a:bodyPr/>
                <a:lstStyle/>
                <a:p>
                  <a:endParaRPr lang="zh-TW" altLang="en-US"/>
                </a:p>
              </p:txBody>
            </p:sp>
            <p:sp>
              <p:nvSpPr>
                <p:cNvPr id="18464" name="Freeform 39"/>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A6ACBE"/>
                </a:solidFill>
                <a:ln w="9525">
                  <a:noFill/>
                  <a:round/>
                  <a:headEnd/>
                  <a:tailEnd/>
                </a:ln>
              </p:spPr>
              <p:txBody>
                <a:bodyPr/>
                <a:lstStyle/>
                <a:p>
                  <a:endParaRPr lang="zh-TW" altLang="en-US"/>
                </a:p>
              </p:txBody>
            </p:sp>
            <p:sp>
              <p:nvSpPr>
                <p:cNvPr id="18465" name="Freeform 40"/>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63B49"/>
                </a:solidFill>
                <a:ln w="9525">
                  <a:noFill/>
                  <a:round/>
                  <a:headEnd/>
                  <a:tailEnd/>
                </a:ln>
              </p:spPr>
              <p:txBody>
                <a:bodyPr/>
                <a:lstStyle/>
                <a:p>
                  <a:endParaRPr lang="zh-TW" altLang="en-US"/>
                </a:p>
              </p:txBody>
            </p:sp>
            <p:sp>
              <p:nvSpPr>
                <p:cNvPr id="18466" name="Freeform 41"/>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363B49"/>
                </a:solidFill>
                <a:ln w="9525">
                  <a:noFill/>
                  <a:round/>
                  <a:headEnd/>
                  <a:tailEnd/>
                </a:ln>
              </p:spPr>
              <p:txBody>
                <a:bodyPr/>
                <a:lstStyle/>
                <a:p>
                  <a:endParaRPr lang="zh-TW" altLang="en-US"/>
                </a:p>
              </p:txBody>
            </p:sp>
            <p:sp>
              <p:nvSpPr>
                <p:cNvPr id="18467" name="Freeform 42"/>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231F20"/>
                </a:solidFill>
                <a:ln w="9525">
                  <a:noFill/>
                  <a:round/>
                  <a:headEnd/>
                  <a:tailEnd/>
                </a:ln>
              </p:spPr>
              <p:txBody>
                <a:bodyPr/>
                <a:lstStyle/>
                <a:p>
                  <a:endParaRPr lang="zh-TW" altLang="en-US"/>
                </a:p>
              </p:txBody>
            </p:sp>
            <p:sp>
              <p:nvSpPr>
                <p:cNvPr id="18468" name="Freeform 43"/>
                <p:cNvSpPr>
                  <a:spLocks/>
                </p:cNvSpPr>
                <p:nvPr/>
              </p:nvSpPr>
              <p:spPr bwMode="auto">
                <a:xfrm>
                  <a:off x="4380" y="3101"/>
                  <a:ext cx="400" cy="115"/>
                </a:xfrm>
                <a:custGeom>
                  <a:avLst/>
                  <a:gdLst>
                    <a:gd name="T0" fmla="*/ 0 w 400"/>
                    <a:gd name="T1" fmla="*/ 9 h 115"/>
                    <a:gd name="T2" fmla="*/ 362 w 400"/>
                    <a:gd name="T3" fmla="*/ 115 h 115"/>
                    <a:gd name="T4" fmla="*/ 400 w 400"/>
                    <a:gd name="T5" fmla="*/ 106 h 115"/>
                    <a:gd name="T6" fmla="*/ 40 w 400"/>
                    <a:gd name="T7" fmla="*/ 0 h 115"/>
                    <a:gd name="T8" fmla="*/ 0 w 400"/>
                    <a:gd name="T9" fmla="*/ 9 h 115"/>
                    <a:gd name="T10" fmla="*/ 0 60000 65536"/>
                    <a:gd name="T11" fmla="*/ 0 60000 65536"/>
                    <a:gd name="T12" fmla="*/ 0 60000 65536"/>
                    <a:gd name="T13" fmla="*/ 0 60000 65536"/>
                    <a:gd name="T14" fmla="*/ 0 60000 65536"/>
                    <a:gd name="T15" fmla="*/ 0 w 400"/>
                    <a:gd name="T16" fmla="*/ 0 h 115"/>
                    <a:gd name="T17" fmla="*/ 400 w 400"/>
                    <a:gd name="T18" fmla="*/ 115 h 115"/>
                  </a:gdLst>
                  <a:ahLst/>
                  <a:cxnLst>
                    <a:cxn ang="T10">
                      <a:pos x="T0" y="T1"/>
                    </a:cxn>
                    <a:cxn ang="T11">
                      <a:pos x="T2" y="T3"/>
                    </a:cxn>
                    <a:cxn ang="T12">
                      <a:pos x="T4" y="T5"/>
                    </a:cxn>
                    <a:cxn ang="T13">
                      <a:pos x="T6" y="T7"/>
                    </a:cxn>
                    <a:cxn ang="T14">
                      <a:pos x="T8" y="T9"/>
                    </a:cxn>
                  </a:cxnLst>
                  <a:rect l="T15" t="T16" r="T17" b="T18"/>
                  <a:pathLst>
                    <a:path w="400" h="115">
                      <a:moveTo>
                        <a:pt x="0" y="9"/>
                      </a:moveTo>
                      <a:lnTo>
                        <a:pt x="362" y="115"/>
                      </a:lnTo>
                      <a:lnTo>
                        <a:pt x="400" y="106"/>
                      </a:lnTo>
                      <a:lnTo>
                        <a:pt x="40" y="0"/>
                      </a:lnTo>
                      <a:lnTo>
                        <a:pt x="0" y="9"/>
                      </a:lnTo>
                      <a:close/>
                    </a:path>
                  </a:pathLst>
                </a:custGeom>
                <a:solidFill>
                  <a:srgbClr val="363B49"/>
                </a:solidFill>
                <a:ln w="9525">
                  <a:noFill/>
                  <a:round/>
                  <a:headEnd/>
                  <a:tailEnd/>
                </a:ln>
              </p:spPr>
              <p:txBody>
                <a:bodyPr/>
                <a:lstStyle/>
                <a:p>
                  <a:endParaRPr lang="zh-TW" altLang="en-US"/>
                </a:p>
              </p:txBody>
            </p:sp>
            <p:sp>
              <p:nvSpPr>
                <p:cNvPr id="18469" name="Freeform 44"/>
                <p:cNvSpPr>
                  <a:spLocks/>
                </p:cNvSpPr>
                <p:nvPr/>
              </p:nvSpPr>
              <p:spPr bwMode="auto">
                <a:xfrm>
                  <a:off x="4373" y="2709"/>
                  <a:ext cx="409" cy="120"/>
                </a:xfrm>
                <a:custGeom>
                  <a:avLst/>
                  <a:gdLst>
                    <a:gd name="T0" fmla="*/ 0 w 409"/>
                    <a:gd name="T1" fmla="*/ 9 h 120"/>
                    <a:gd name="T2" fmla="*/ 369 w 409"/>
                    <a:gd name="T3" fmla="*/ 120 h 120"/>
                    <a:gd name="T4" fmla="*/ 409 w 409"/>
                    <a:gd name="T5" fmla="*/ 111 h 120"/>
                    <a:gd name="T6" fmla="*/ 40 w 409"/>
                    <a:gd name="T7" fmla="*/ 0 h 120"/>
                    <a:gd name="T8" fmla="*/ 0 w 409"/>
                    <a:gd name="T9" fmla="*/ 9 h 120"/>
                    <a:gd name="T10" fmla="*/ 0 60000 65536"/>
                    <a:gd name="T11" fmla="*/ 0 60000 65536"/>
                    <a:gd name="T12" fmla="*/ 0 60000 65536"/>
                    <a:gd name="T13" fmla="*/ 0 60000 65536"/>
                    <a:gd name="T14" fmla="*/ 0 60000 65536"/>
                    <a:gd name="T15" fmla="*/ 0 w 409"/>
                    <a:gd name="T16" fmla="*/ 0 h 120"/>
                    <a:gd name="T17" fmla="*/ 409 w 409"/>
                    <a:gd name="T18" fmla="*/ 120 h 120"/>
                  </a:gdLst>
                  <a:ahLst/>
                  <a:cxnLst>
                    <a:cxn ang="T10">
                      <a:pos x="T0" y="T1"/>
                    </a:cxn>
                    <a:cxn ang="T11">
                      <a:pos x="T2" y="T3"/>
                    </a:cxn>
                    <a:cxn ang="T12">
                      <a:pos x="T4" y="T5"/>
                    </a:cxn>
                    <a:cxn ang="T13">
                      <a:pos x="T6" y="T7"/>
                    </a:cxn>
                    <a:cxn ang="T14">
                      <a:pos x="T8" y="T9"/>
                    </a:cxn>
                  </a:cxnLst>
                  <a:rect l="T15" t="T16" r="T17" b="T18"/>
                  <a:pathLst>
                    <a:path w="409" h="120">
                      <a:moveTo>
                        <a:pt x="0" y="9"/>
                      </a:moveTo>
                      <a:lnTo>
                        <a:pt x="369" y="120"/>
                      </a:lnTo>
                      <a:lnTo>
                        <a:pt x="409" y="111"/>
                      </a:lnTo>
                      <a:lnTo>
                        <a:pt x="40" y="0"/>
                      </a:lnTo>
                      <a:lnTo>
                        <a:pt x="0" y="9"/>
                      </a:lnTo>
                      <a:close/>
                    </a:path>
                  </a:pathLst>
                </a:custGeom>
                <a:solidFill>
                  <a:srgbClr val="DFE0E5"/>
                </a:solidFill>
                <a:ln w="9525">
                  <a:noFill/>
                  <a:round/>
                  <a:headEnd/>
                  <a:tailEnd/>
                </a:ln>
              </p:spPr>
              <p:txBody>
                <a:bodyPr/>
                <a:lstStyle/>
                <a:p>
                  <a:endParaRPr lang="zh-TW" altLang="en-US"/>
                </a:p>
              </p:txBody>
            </p:sp>
            <p:sp>
              <p:nvSpPr>
                <p:cNvPr id="18470" name="Freeform 45"/>
                <p:cNvSpPr>
                  <a:spLocks/>
                </p:cNvSpPr>
                <p:nvPr/>
              </p:nvSpPr>
              <p:spPr bwMode="auto">
                <a:xfrm>
                  <a:off x="4742" y="2820"/>
                  <a:ext cx="40" cy="422"/>
                </a:xfrm>
                <a:custGeom>
                  <a:avLst/>
                  <a:gdLst>
                    <a:gd name="T0" fmla="*/ 0 w 40"/>
                    <a:gd name="T1" fmla="*/ 9 h 422"/>
                    <a:gd name="T2" fmla="*/ 0 w 40"/>
                    <a:gd name="T3" fmla="*/ 422 h 422"/>
                    <a:gd name="T4" fmla="*/ 40 w 40"/>
                    <a:gd name="T5" fmla="*/ 413 h 422"/>
                    <a:gd name="T6" fmla="*/ 40 w 40"/>
                    <a:gd name="T7" fmla="*/ 0 h 422"/>
                    <a:gd name="T8" fmla="*/ 0 w 40"/>
                    <a:gd name="T9" fmla="*/ 9 h 422"/>
                    <a:gd name="T10" fmla="*/ 0 60000 65536"/>
                    <a:gd name="T11" fmla="*/ 0 60000 65536"/>
                    <a:gd name="T12" fmla="*/ 0 60000 65536"/>
                    <a:gd name="T13" fmla="*/ 0 60000 65536"/>
                    <a:gd name="T14" fmla="*/ 0 60000 65536"/>
                    <a:gd name="T15" fmla="*/ 0 w 40"/>
                    <a:gd name="T16" fmla="*/ 0 h 422"/>
                    <a:gd name="T17" fmla="*/ 40 w 40"/>
                    <a:gd name="T18" fmla="*/ 422 h 422"/>
                  </a:gdLst>
                  <a:ahLst/>
                  <a:cxnLst>
                    <a:cxn ang="T10">
                      <a:pos x="T0" y="T1"/>
                    </a:cxn>
                    <a:cxn ang="T11">
                      <a:pos x="T2" y="T3"/>
                    </a:cxn>
                    <a:cxn ang="T12">
                      <a:pos x="T4" y="T5"/>
                    </a:cxn>
                    <a:cxn ang="T13">
                      <a:pos x="T6" y="T7"/>
                    </a:cxn>
                    <a:cxn ang="T14">
                      <a:pos x="T8" y="T9"/>
                    </a:cxn>
                  </a:cxnLst>
                  <a:rect l="T15" t="T16" r="T17" b="T18"/>
                  <a:pathLst>
                    <a:path w="40" h="422">
                      <a:moveTo>
                        <a:pt x="0" y="9"/>
                      </a:moveTo>
                      <a:lnTo>
                        <a:pt x="0" y="422"/>
                      </a:lnTo>
                      <a:lnTo>
                        <a:pt x="40" y="413"/>
                      </a:lnTo>
                      <a:lnTo>
                        <a:pt x="40" y="0"/>
                      </a:lnTo>
                      <a:lnTo>
                        <a:pt x="0" y="9"/>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18471" name="Freeform 46"/>
                <p:cNvSpPr>
                  <a:spLocks/>
                </p:cNvSpPr>
                <p:nvPr/>
              </p:nvSpPr>
              <p:spPr bwMode="auto">
                <a:xfrm>
                  <a:off x="4406" y="2751"/>
                  <a:ext cx="322" cy="449"/>
                </a:xfrm>
                <a:custGeom>
                  <a:avLst/>
                  <a:gdLst>
                    <a:gd name="T0" fmla="*/ 0 w 322"/>
                    <a:gd name="T1" fmla="*/ 357 h 449"/>
                    <a:gd name="T2" fmla="*/ 322 w 322"/>
                    <a:gd name="T3" fmla="*/ 449 h 449"/>
                    <a:gd name="T4" fmla="*/ 322 w 322"/>
                    <a:gd name="T5" fmla="*/ 95 h 449"/>
                    <a:gd name="T6" fmla="*/ 0 w 322"/>
                    <a:gd name="T7" fmla="*/ 0 h 449"/>
                    <a:gd name="T8" fmla="*/ 0 w 322"/>
                    <a:gd name="T9" fmla="*/ 357 h 449"/>
                    <a:gd name="T10" fmla="*/ 0 60000 65536"/>
                    <a:gd name="T11" fmla="*/ 0 60000 65536"/>
                    <a:gd name="T12" fmla="*/ 0 60000 65536"/>
                    <a:gd name="T13" fmla="*/ 0 60000 65536"/>
                    <a:gd name="T14" fmla="*/ 0 60000 65536"/>
                    <a:gd name="T15" fmla="*/ 0 w 322"/>
                    <a:gd name="T16" fmla="*/ 0 h 449"/>
                    <a:gd name="T17" fmla="*/ 322 w 322"/>
                    <a:gd name="T18" fmla="*/ 449 h 449"/>
                  </a:gdLst>
                  <a:ahLst/>
                  <a:cxnLst>
                    <a:cxn ang="T10">
                      <a:pos x="T0" y="T1"/>
                    </a:cxn>
                    <a:cxn ang="T11">
                      <a:pos x="T2" y="T3"/>
                    </a:cxn>
                    <a:cxn ang="T12">
                      <a:pos x="T4" y="T5"/>
                    </a:cxn>
                    <a:cxn ang="T13">
                      <a:pos x="T6" y="T7"/>
                    </a:cxn>
                    <a:cxn ang="T14">
                      <a:pos x="T8" y="T9"/>
                    </a:cxn>
                  </a:cxnLst>
                  <a:rect l="T15" t="T16" r="T17" b="T18"/>
                  <a:pathLst>
                    <a:path w="322" h="449">
                      <a:moveTo>
                        <a:pt x="0" y="357"/>
                      </a:moveTo>
                      <a:lnTo>
                        <a:pt x="322" y="449"/>
                      </a:lnTo>
                      <a:lnTo>
                        <a:pt x="322" y="95"/>
                      </a:lnTo>
                      <a:lnTo>
                        <a:pt x="0" y="0"/>
                      </a:lnTo>
                      <a:lnTo>
                        <a:pt x="0" y="357"/>
                      </a:lnTo>
                      <a:close/>
                    </a:path>
                  </a:pathLst>
                </a:custGeom>
                <a:solidFill>
                  <a:srgbClr val="3874BA"/>
                </a:solidFill>
                <a:ln w="9525">
                  <a:noFill/>
                  <a:round/>
                  <a:headEnd/>
                  <a:tailEnd/>
                </a:ln>
              </p:spPr>
              <p:txBody>
                <a:bodyPr/>
                <a:lstStyle/>
                <a:p>
                  <a:endParaRPr lang="zh-TW" altLang="en-US"/>
                </a:p>
              </p:txBody>
            </p:sp>
            <p:sp>
              <p:nvSpPr>
                <p:cNvPr id="18472" name="Freeform 47"/>
                <p:cNvSpPr>
                  <a:spLocks/>
                </p:cNvSpPr>
                <p:nvPr/>
              </p:nvSpPr>
              <p:spPr bwMode="auto">
                <a:xfrm>
                  <a:off x="4416" y="2768"/>
                  <a:ext cx="297" cy="304"/>
                </a:xfrm>
                <a:custGeom>
                  <a:avLst/>
                  <a:gdLst>
                    <a:gd name="T0" fmla="*/ 0 w 126"/>
                    <a:gd name="T1" fmla="*/ 0 h 129"/>
                    <a:gd name="T2" fmla="*/ 0 w 126"/>
                    <a:gd name="T3" fmla="*/ 84818 h 129"/>
                    <a:gd name="T4" fmla="*/ 55383 w 126"/>
                    <a:gd name="T5" fmla="*/ 102917 h 129"/>
                    <a:gd name="T6" fmla="*/ 120056 w 126"/>
                    <a:gd name="T7" fmla="*/ 122627 h 129"/>
                    <a:gd name="T8" fmla="*/ 120056 w 126"/>
                    <a:gd name="T9" fmla="*/ 36332 h 129"/>
                    <a:gd name="T10" fmla="*/ 0 w 126"/>
                    <a:gd name="T11" fmla="*/ 0 h 129"/>
                    <a:gd name="T12" fmla="*/ 0 60000 65536"/>
                    <a:gd name="T13" fmla="*/ 0 60000 65536"/>
                    <a:gd name="T14" fmla="*/ 0 60000 65536"/>
                    <a:gd name="T15" fmla="*/ 0 60000 65536"/>
                    <a:gd name="T16" fmla="*/ 0 60000 65536"/>
                    <a:gd name="T17" fmla="*/ 0 60000 65536"/>
                    <a:gd name="T18" fmla="*/ 0 w 126"/>
                    <a:gd name="T19" fmla="*/ 0 h 129"/>
                    <a:gd name="T20" fmla="*/ 126 w 126"/>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26" h="129">
                      <a:moveTo>
                        <a:pt x="0" y="0"/>
                      </a:moveTo>
                      <a:cubicBezTo>
                        <a:pt x="0" y="89"/>
                        <a:pt x="0" y="89"/>
                        <a:pt x="0" y="89"/>
                      </a:cubicBezTo>
                      <a:cubicBezTo>
                        <a:pt x="0" y="89"/>
                        <a:pt x="30" y="124"/>
                        <a:pt x="58" y="108"/>
                      </a:cubicBezTo>
                      <a:cubicBezTo>
                        <a:pt x="86" y="91"/>
                        <a:pt x="126" y="129"/>
                        <a:pt x="126" y="129"/>
                      </a:cubicBezTo>
                      <a:cubicBezTo>
                        <a:pt x="126" y="38"/>
                        <a:pt x="126" y="38"/>
                        <a:pt x="126" y="38"/>
                      </a:cubicBezTo>
                      <a:lnTo>
                        <a:pt x="0" y="0"/>
                      </a:lnTo>
                      <a:close/>
                    </a:path>
                  </a:pathLst>
                </a:custGeom>
                <a:gradFill rotWithShape="1">
                  <a:gsLst>
                    <a:gs pos="0">
                      <a:srgbClr val="94B4DA"/>
                    </a:gs>
                    <a:gs pos="100000">
                      <a:srgbClr val="3874BA"/>
                    </a:gs>
                  </a:gsLst>
                  <a:lin ang="5400000" scaled="1"/>
                </a:gradFill>
                <a:ln w="9525">
                  <a:noFill/>
                  <a:round/>
                  <a:headEnd/>
                  <a:tailEnd/>
                </a:ln>
              </p:spPr>
              <p:txBody>
                <a:bodyPr/>
                <a:lstStyle/>
                <a:p>
                  <a:endParaRPr lang="zh-TW" altLang="en-US"/>
                </a:p>
              </p:txBody>
            </p:sp>
            <p:sp>
              <p:nvSpPr>
                <p:cNvPr id="18473" name="Freeform 48"/>
                <p:cNvSpPr>
                  <a:spLocks/>
                </p:cNvSpPr>
                <p:nvPr/>
              </p:nvSpPr>
              <p:spPr bwMode="auto">
                <a:xfrm>
                  <a:off x="4394" y="2751"/>
                  <a:ext cx="334" cy="463"/>
                </a:xfrm>
                <a:custGeom>
                  <a:avLst/>
                  <a:gdLst>
                    <a:gd name="T0" fmla="*/ 334 w 334"/>
                    <a:gd name="T1" fmla="*/ 463 h 463"/>
                    <a:gd name="T2" fmla="*/ 334 w 334"/>
                    <a:gd name="T3" fmla="*/ 458 h 463"/>
                    <a:gd name="T4" fmla="*/ 7 w 334"/>
                    <a:gd name="T5" fmla="*/ 361 h 463"/>
                    <a:gd name="T6" fmla="*/ 7 w 334"/>
                    <a:gd name="T7" fmla="*/ 0 h 463"/>
                    <a:gd name="T8" fmla="*/ 0 w 334"/>
                    <a:gd name="T9" fmla="*/ 0 h 463"/>
                    <a:gd name="T10" fmla="*/ 3 w 334"/>
                    <a:gd name="T11" fmla="*/ 364 h 463"/>
                    <a:gd name="T12" fmla="*/ 3 w 334"/>
                    <a:gd name="T13" fmla="*/ 364 h 463"/>
                    <a:gd name="T14" fmla="*/ 334 w 334"/>
                    <a:gd name="T15" fmla="*/ 463 h 463"/>
                    <a:gd name="T16" fmla="*/ 0 60000 65536"/>
                    <a:gd name="T17" fmla="*/ 0 60000 65536"/>
                    <a:gd name="T18" fmla="*/ 0 60000 65536"/>
                    <a:gd name="T19" fmla="*/ 0 60000 65536"/>
                    <a:gd name="T20" fmla="*/ 0 60000 65536"/>
                    <a:gd name="T21" fmla="*/ 0 60000 65536"/>
                    <a:gd name="T22" fmla="*/ 0 60000 65536"/>
                    <a:gd name="T23" fmla="*/ 0 60000 65536"/>
                    <a:gd name="T24" fmla="*/ 0 w 334"/>
                    <a:gd name="T25" fmla="*/ 0 h 463"/>
                    <a:gd name="T26" fmla="*/ 334 w 334"/>
                    <a:gd name="T27" fmla="*/ 463 h 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 h="463">
                      <a:moveTo>
                        <a:pt x="334" y="463"/>
                      </a:moveTo>
                      <a:lnTo>
                        <a:pt x="334" y="458"/>
                      </a:lnTo>
                      <a:lnTo>
                        <a:pt x="7" y="361"/>
                      </a:lnTo>
                      <a:lnTo>
                        <a:pt x="7" y="0"/>
                      </a:lnTo>
                      <a:lnTo>
                        <a:pt x="0" y="0"/>
                      </a:lnTo>
                      <a:lnTo>
                        <a:pt x="3" y="364"/>
                      </a:lnTo>
                      <a:lnTo>
                        <a:pt x="334" y="463"/>
                      </a:lnTo>
                      <a:close/>
                    </a:path>
                  </a:pathLst>
                </a:custGeom>
                <a:solidFill>
                  <a:srgbClr val="DFE0E5"/>
                </a:solidFill>
                <a:ln w="9525">
                  <a:noFill/>
                  <a:round/>
                  <a:headEnd/>
                  <a:tailEnd/>
                </a:ln>
              </p:spPr>
              <p:txBody>
                <a:bodyPr/>
                <a:lstStyle/>
                <a:p>
                  <a:endParaRPr lang="zh-TW" altLang="en-US"/>
                </a:p>
              </p:txBody>
            </p:sp>
            <p:sp>
              <p:nvSpPr>
                <p:cNvPr id="18474" name="Freeform 49"/>
                <p:cNvSpPr>
                  <a:spLocks noEditPoints="1"/>
                </p:cNvSpPr>
                <p:nvPr/>
              </p:nvSpPr>
              <p:spPr bwMode="auto">
                <a:xfrm>
                  <a:off x="4373" y="2718"/>
                  <a:ext cx="371" cy="524"/>
                </a:xfrm>
                <a:custGeom>
                  <a:avLst/>
                  <a:gdLst>
                    <a:gd name="T0" fmla="*/ 0 w 157"/>
                    <a:gd name="T1" fmla="*/ 0 h 222"/>
                    <a:gd name="T2" fmla="*/ 0 w 157"/>
                    <a:gd name="T3" fmla="*/ 168570 h 222"/>
                    <a:gd name="T4" fmla="*/ 152672 w 157"/>
                    <a:gd name="T5" fmla="*/ 213927 h 222"/>
                    <a:gd name="T6" fmla="*/ 152672 w 157"/>
                    <a:gd name="T7" fmla="*/ 45288 h 222"/>
                    <a:gd name="T8" fmla="*/ 0 w 157"/>
                    <a:gd name="T9" fmla="*/ 0 h 222"/>
                    <a:gd name="T10" fmla="*/ 143962 w 157"/>
                    <a:gd name="T11" fmla="*/ 201263 h 222"/>
                    <a:gd name="T12" fmla="*/ 9951 w 157"/>
                    <a:gd name="T13" fmla="*/ 162053 h 222"/>
                    <a:gd name="T14" fmla="*/ 8694 w 157"/>
                    <a:gd name="T15" fmla="*/ 13466 h 222"/>
                    <a:gd name="T16" fmla="*/ 143962 w 157"/>
                    <a:gd name="T17" fmla="*/ 51864 h 222"/>
                    <a:gd name="T18" fmla="*/ 143962 w 157"/>
                    <a:gd name="T19" fmla="*/ 201263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
                    <a:gd name="T31" fmla="*/ 0 h 222"/>
                    <a:gd name="T32" fmla="*/ 157 w 157"/>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 h="222">
                      <a:moveTo>
                        <a:pt x="0" y="0"/>
                      </a:moveTo>
                      <a:cubicBezTo>
                        <a:pt x="0" y="175"/>
                        <a:pt x="0" y="175"/>
                        <a:pt x="0" y="175"/>
                      </a:cubicBezTo>
                      <a:cubicBezTo>
                        <a:pt x="157" y="222"/>
                        <a:pt x="157" y="222"/>
                        <a:pt x="157" y="222"/>
                      </a:cubicBezTo>
                      <a:cubicBezTo>
                        <a:pt x="157" y="47"/>
                        <a:pt x="157" y="47"/>
                        <a:pt x="157" y="47"/>
                      </a:cubicBezTo>
                      <a:lnTo>
                        <a:pt x="0" y="0"/>
                      </a:lnTo>
                      <a:close/>
                      <a:moveTo>
                        <a:pt x="148" y="209"/>
                      </a:moveTo>
                      <a:cubicBezTo>
                        <a:pt x="121" y="200"/>
                        <a:pt x="25" y="173"/>
                        <a:pt x="10" y="168"/>
                      </a:cubicBezTo>
                      <a:cubicBezTo>
                        <a:pt x="10" y="153"/>
                        <a:pt x="9" y="39"/>
                        <a:pt x="9" y="14"/>
                      </a:cubicBezTo>
                      <a:cubicBezTo>
                        <a:pt x="37" y="22"/>
                        <a:pt x="133" y="49"/>
                        <a:pt x="148" y="54"/>
                      </a:cubicBezTo>
                      <a:cubicBezTo>
                        <a:pt x="148" y="68"/>
                        <a:pt x="148" y="183"/>
                        <a:pt x="148" y="209"/>
                      </a:cubicBezTo>
                      <a:close/>
                    </a:path>
                  </a:pathLst>
                </a:custGeom>
                <a:solidFill>
                  <a:srgbClr val="A6ACBE"/>
                </a:solidFill>
                <a:ln w="9525">
                  <a:noFill/>
                  <a:round/>
                  <a:headEnd/>
                  <a:tailEnd/>
                </a:ln>
              </p:spPr>
              <p:txBody>
                <a:bodyPr/>
                <a:lstStyle/>
                <a:p>
                  <a:endParaRPr lang="zh-TW" altLang="en-US"/>
                </a:p>
              </p:txBody>
            </p:sp>
            <p:sp>
              <p:nvSpPr>
                <p:cNvPr id="18475" name="Freeform 50"/>
                <p:cNvSpPr>
                  <a:spLocks noEditPoints="1"/>
                </p:cNvSpPr>
                <p:nvPr/>
              </p:nvSpPr>
              <p:spPr bwMode="auto">
                <a:xfrm>
                  <a:off x="4368" y="2704"/>
                  <a:ext cx="416" cy="543"/>
                </a:xfrm>
                <a:custGeom>
                  <a:avLst/>
                  <a:gdLst>
                    <a:gd name="T0" fmla="*/ 2061 w 176"/>
                    <a:gd name="T1" fmla="*/ 6894 h 230"/>
                    <a:gd name="T2" fmla="*/ 18514 w 176"/>
                    <a:gd name="T3" fmla="*/ 2920 h 230"/>
                    <a:gd name="T4" fmla="*/ 17789 w 176"/>
                    <a:gd name="T5" fmla="*/ 2920 h 230"/>
                    <a:gd name="T6" fmla="*/ 170704 w 176"/>
                    <a:gd name="T7" fmla="*/ 48346 h 230"/>
                    <a:gd name="T8" fmla="*/ 168643 w 176"/>
                    <a:gd name="T9" fmla="*/ 47437 h 230"/>
                    <a:gd name="T10" fmla="*/ 168643 w 176"/>
                    <a:gd name="T11" fmla="*/ 216277 h 230"/>
                    <a:gd name="T12" fmla="*/ 170704 w 176"/>
                    <a:gd name="T13" fmla="*/ 215040 h 230"/>
                    <a:gd name="T14" fmla="*/ 153816 w 176"/>
                    <a:gd name="T15" fmla="*/ 219079 h 230"/>
                    <a:gd name="T16" fmla="*/ 155000 w 176"/>
                    <a:gd name="T17" fmla="*/ 219079 h 230"/>
                    <a:gd name="T18" fmla="*/ 117009 w 176"/>
                    <a:gd name="T19" fmla="*/ 207648 h 230"/>
                    <a:gd name="T20" fmla="*/ 115769 w 176"/>
                    <a:gd name="T21" fmla="*/ 207648 h 230"/>
                    <a:gd name="T22" fmla="*/ 115769 w 176"/>
                    <a:gd name="T23" fmla="*/ 208451 h 230"/>
                    <a:gd name="T24" fmla="*/ 114948 w 176"/>
                    <a:gd name="T25" fmla="*/ 213357 h 230"/>
                    <a:gd name="T26" fmla="*/ 117009 w 176"/>
                    <a:gd name="T27" fmla="*/ 212119 h 230"/>
                    <a:gd name="T28" fmla="*/ 100093 w 176"/>
                    <a:gd name="T29" fmla="*/ 216277 h 230"/>
                    <a:gd name="T30" fmla="*/ 101282 w 176"/>
                    <a:gd name="T31" fmla="*/ 216277 h 230"/>
                    <a:gd name="T32" fmla="*/ 32985 w 176"/>
                    <a:gd name="T33" fmla="*/ 195844 h 230"/>
                    <a:gd name="T34" fmla="*/ 34147 w 176"/>
                    <a:gd name="T35" fmla="*/ 197081 h 230"/>
                    <a:gd name="T36" fmla="*/ 34147 w 176"/>
                    <a:gd name="T37" fmla="*/ 192236 h 230"/>
                    <a:gd name="T38" fmla="*/ 32985 w 176"/>
                    <a:gd name="T39" fmla="*/ 194132 h 230"/>
                    <a:gd name="T40" fmla="*/ 49873 w 176"/>
                    <a:gd name="T41" fmla="*/ 190090 h 230"/>
                    <a:gd name="T42" fmla="*/ 50745 w 176"/>
                    <a:gd name="T43" fmla="*/ 189221 h 230"/>
                    <a:gd name="T44" fmla="*/ 49873 w 176"/>
                    <a:gd name="T45" fmla="*/ 187170 h 230"/>
                    <a:gd name="T46" fmla="*/ 2061 w 176"/>
                    <a:gd name="T47" fmla="*/ 173014 h 230"/>
                    <a:gd name="T48" fmla="*/ 2971 w 176"/>
                    <a:gd name="T49" fmla="*/ 174563 h 230"/>
                    <a:gd name="T50" fmla="*/ 2971 w 176"/>
                    <a:gd name="T51" fmla="*/ 5713 h 230"/>
                    <a:gd name="T52" fmla="*/ 2061 w 176"/>
                    <a:gd name="T53" fmla="*/ 6894 h 230"/>
                    <a:gd name="T54" fmla="*/ 872 w 176"/>
                    <a:gd name="T55" fmla="*/ 175734 h 230"/>
                    <a:gd name="T56" fmla="*/ 48632 w 176"/>
                    <a:gd name="T57" fmla="*/ 190090 h 230"/>
                    <a:gd name="T58" fmla="*/ 47816 w 176"/>
                    <a:gd name="T59" fmla="*/ 188041 h 230"/>
                    <a:gd name="T60" fmla="*/ 48632 w 176"/>
                    <a:gd name="T61" fmla="*/ 187170 h 230"/>
                    <a:gd name="T62" fmla="*/ 32091 w 176"/>
                    <a:gd name="T63" fmla="*/ 190999 h 230"/>
                    <a:gd name="T64" fmla="*/ 31363 w 176"/>
                    <a:gd name="T65" fmla="*/ 192236 h 230"/>
                    <a:gd name="T66" fmla="*/ 31363 w 176"/>
                    <a:gd name="T67" fmla="*/ 197081 h 230"/>
                    <a:gd name="T68" fmla="*/ 32091 w 176"/>
                    <a:gd name="T69" fmla="*/ 198608 h 230"/>
                    <a:gd name="T70" fmla="*/ 100093 w 176"/>
                    <a:gd name="T71" fmla="*/ 219079 h 230"/>
                    <a:gd name="T72" fmla="*/ 101282 w 176"/>
                    <a:gd name="T73" fmla="*/ 219079 h 230"/>
                    <a:gd name="T74" fmla="*/ 117009 w 176"/>
                    <a:gd name="T75" fmla="*/ 215040 h 230"/>
                    <a:gd name="T76" fmla="*/ 117882 w 176"/>
                    <a:gd name="T77" fmla="*/ 213357 h 230"/>
                    <a:gd name="T78" fmla="*/ 118770 w 176"/>
                    <a:gd name="T79" fmla="*/ 208451 h 230"/>
                    <a:gd name="T80" fmla="*/ 117882 w 176"/>
                    <a:gd name="T81" fmla="*/ 210568 h 230"/>
                    <a:gd name="T82" fmla="*/ 117009 w 176"/>
                    <a:gd name="T83" fmla="*/ 210568 h 230"/>
                    <a:gd name="T84" fmla="*/ 153816 w 176"/>
                    <a:gd name="T85" fmla="*/ 222000 h 230"/>
                    <a:gd name="T86" fmla="*/ 155000 w 176"/>
                    <a:gd name="T87" fmla="*/ 222000 h 230"/>
                    <a:gd name="T88" fmla="*/ 170704 w 176"/>
                    <a:gd name="T89" fmla="*/ 218333 h 230"/>
                    <a:gd name="T90" fmla="*/ 171392 w 176"/>
                    <a:gd name="T91" fmla="*/ 216277 h 230"/>
                    <a:gd name="T92" fmla="*/ 171392 w 176"/>
                    <a:gd name="T93" fmla="*/ 47437 h 230"/>
                    <a:gd name="T94" fmla="*/ 170704 w 176"/>
                    <a:gd name="T95" fmla="*/ 46200 h 230"/>
                    <a:gd name="T96" fmla="*/ 18514 w 176"/>
                    <a:gd name="T97" fmla="*/ 0 h 230"/>
                    <a:gd name="T98" fmla="*/ 18514 w 176"/>
                    <a:gd name="T99" fmla="*/ 0 h 230"/>
                    <a:gd name="T100" fmla="*/ 872 w 176"/>
                    <a:gd name="T101" fmla="*/ 3674 h 230"/>
                    <a:gd name="T102" fmla="*/ 0 w 176"/>
                    <a:gd name="T103" fmla="*/ 5713 h 230"/>
                    <a:gd name="T104" fmla="*/ 0 w 176"/>
                    <a:gd name="T105" fmla="*/ 174563 h 230"/>
                    <a:gd name="T106" fmla="*/ 872 w 176"/>
                    <a:gd name="T107" fmla="*/ 175734 h 2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230"/>
                    <a:gd name="T164" fmla="*/ 176 w 176"/>
                    <a:gd name="T165" fmla="*/ 230 h 2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230">
                      <a:moveTo>
                        <a:pt x="2" y="7"/>
                      </a:moveTo>
                      <a:cubicBezTo>
                        <a:pt x="19" y="3"/>
                        <a:pt x="19" y="3"/>
                        <a:pt x="19" y="3"/>
                      </a:cubicBezTo>
                      <a:cubicBezTo>
                        <a:pt x="19" y="3"/>
                        <a:pt x="19" y="3"/>
                        <a:pt x="18" y="3"/>
                      </a:cubicBezTo>
                      <a:cubicBezTo>
                        <a:pt x="175" y="50"/>
                        <a:pt x="175" y="50"/>
                        <a:pt x="175" y="50"/>
                      </a:cubicBezTo>
                      <a:cubicBezTo>
                        <a:pt x="174" y="50"/>
                        <a:pt x="173" y="50"/>
                        <a:pt x="173" y="49"/>
                      </a:cubicBezTo>
                      <a:cubicBezTo>
                        <a:pt x="173" y="224"/>
                        <a:pt x="173" y="224"/>
                        <a:pt x="173" y="224"/>
                      </a:cubicBezTo>
                      <a:cubicBezTo>
                        <a:pt x="173" y="223"/>
                        <a:pt x="174" y="223"/>
                        <a:pt x="175" y="223"/>
                      </a:cubicBezTo>
                      <a:cubicBezTo>
                        <a:pt x="158" y="227"/>
                        <a:pt x="158" y="227"/>
                        <a:pt x="158" y="227"/>
                      </a:cubicBezTo>
                      <a:cubicBezTo>
                        <a:pt x="158" y="227"/>
                        <a:pt x="159" y="227"/>
                        <a:pt x="159" y="227"/>
                      </a:cubicBezTo>
                      <a:cubicBezTo>
                        <a:pt x="120" y="215"/>
                        <a:pt x="120" y="215"/>
                        <a:pt x="120" y="215"/>
                      </a:cubicBezTo>
                      <a:cubicBezTo>
                        <a:pt x="120" y="215"/>
                        <a:pt x="120" y="215"/>
                        <a:pt x="119" y="215"/>
                      </a:cubicBezTo>
                      <a:cubicBezTo>
                        <a:pt x="119" y="215"/>
                        <a:pt x="119" y="216"/>
                        <a:pt x="119" y="216"/>
                      </a:cubicBezTo>
                      <a:cubicBezTo>
                        <a:pt x="118" y="221"/>
                        <a:pt x="118" y="221"/>
                        <a:pt x="118" y="221"/>
                      </a:cubicBezTo>
                      <a:cubicBezTo>
                        <a:pt x="118" y="221"/>
                        <a:pt x="119" y="220"/>
                        <a:pt x="120" y="220"/>
                      </a:cubicBezTo>
                      <a:cubicBezTo>
                        <a:pt x="103" y="224"/>
                        <a:pt x="103" y="224"/>
                        <a:pt x="103" y="224"/>
                      </a:cubicBezTo>
                      <a:cubicBezTo>
                        <a:pt x="103" y="224"/>
                        <a:pt x="103" y="224"/>
                        <a:pt x="104" y="224"/>
                      </a:cubicBezTo>
                      <a:cubicBezTo>
                        <a:pt x="34" y="203"/>
                        <a:pt x="34" y="203"/>
                        <a:pt x="34" y="203"/>
                      </a:cubicBezTo>
                      <a:cubicBezTo>
                        <a:pt x="35" y="203"/>
                        <a:pt x="35" y="203"/>
                        <a:pt x="35" y="204"/>
                      </a:cubicBezTo>
                      <a:cubicBezTo>
                        <a:pt x="35" y="199"/>
                        <a:pt x="35" y="199"/>
                        <a:pt x="35" y="199"/>
                      </a:cubicBezTo>
                      <a:cubicBezTo>
                        <a:pt x="35" y="200"/>
                        <a:pt x="35" y="201"/>
                        <a:pt x="34" y="201"/>
                      </a:cubicBezTo>
                      <a:cubicBezTo>
                        <a:pt x="51" y="197"/>
                        <a:pt x="51" y="197"/>
                        <a:pt x="51" y="197"/>
                      </a:cubicBezTo>
                      <a:cubicBezTo>
                        <a:pt x="51" y="197"/>
                        <a:pt x="52" y="196"/>
                        <a:pt x="52" y="196"/>
                      </a:cubicBezTo>
                      <a:cubicBezTo>
                        <a:pt x="52" y="195"/>
                        <a:pt x="51" y="194"/>
                        <a:pt x="51" y="194"/>
                      </a:cubicBezTo>
                      <a:cubicBezTo>
                        <a:pt x="2" y="179"/>
                        <a:pt x="2" y="179"/>
                        <a:pt x="2" y="179"/>
                      </a:cubicBezTo>
                      <a:cubicBezTo>
                        <a:pt x="3" y="180"/>
                        <a:pt x="3" y="180"/>
                        <a:pt x="3" y="181"/>
                      </a:cubicBezTo>
                      <a:cubicBezTo>
                        <a:pt x="3" y="6"/>
                        <a:pt x="3" y="6"/>
                        <a:pt x="3" y="6"/>
                      </a:cubicBezTo>
                      <a:cubicBezTo>
                        <a:pt x="3" y="7"/>
                        <a:pt x="3" y="7"/>
                        <a:pt x="2" y="7"/>
                      </a:cubicBezTo>
                      <a:close/>
                      <a:moveTo>
                        <a:pt x="1" y="182"/>
                      </a:moveTo>
                      <a:cubicBezTo>
                        <a:pt x="50" y="197"/>
                        <a:pt x="50" y="197"/>
                        <a:pt x="50" y="197"/>
                      </a:cubicBezTo>
                      <a:cubicBezTo>
                        <a:pt x="49" y="197"/>
                        <a:pt x="49" y="196"/>
                        <a:pt x="49" y="195"/>
                      </a:cubicBezTo>
                      <a:cubicBezTo>
                        <a:pt x="49" y="195"/>
                        <a:pt x="49" y="194"/>
                        <a:pt x="50" y="194"/>
                      </a:cubicBezTo>
                      <a:cubicBezTo>
                        <a:pt x="33" y="198"/>
                        <a:pt x="33" y="198"/>
                        <a:pt x="33" y="198"/>
                      </a:cubicBezTo>
                      <a:cubicBezTo>
                        <a:pt x="33" y="198"/>
                        <a:pt x="32" y="199"/>
                        <a:pt x="32" y="199"/>
                      </a:cubicBezTo>
                      <a:cubicBezTo>
                        <a:pt x="32" y="204"/>
                        <a:pt x="32" y="204"/>
                        <a:pt x="32" y="204"/>
                      </a:cubicBezTo>
                      <a:cubicBezTo>
                        <a:pt x="32" y="205"/>
                        <a:pt x="32" y="205"/>
                        <a:pt x="33" y="206"/>
                      </a:cubicBezTo>
                      <a:cubicBezTo>
                        <a:pt x="103" y="227"/>
                        <a:pt x="103" y="227"/>
                        <a:pt x="103" y="227"/>
                      </a:cubicBezTo>
                      <a:cubicBezTo>
                        <a:pt x="103" y="227"/>
                        <a:pt x="103" y="227"/>
                        <a:pt x="104" y="227"/>
                      </a:cubicBezTo>
                      <a:cubicBezTo>
                        <a:pt x="120" y="223"/>
                        <a:pt x="120" y="223"/>
                        <a:pt x="120" y="223"/>
                      </a:cubicBezTo>
                      <a:cubicBezTo>
                        <a:pt x="121" y="223"/>
                        <a:pt x="121" y="222"/>
                        <a:pt x="121" y="221"/>
                      </a:cubicBezTo>
                      <a:cubicBezTo>
                        <a:pt x="122" y="216"/>
                        <a:pt x="122" y="216"/>
                        <a:pt x="122" y="216"/>
                      </a:cubicBezTo>
                      <a:cubicBezTo>
                        <a:pt x="122" y="217"/>
                        <a:pt x="121" y="217"/>
                        <a:pt x="121" y="218"/>
                      </a:cubicBezTo>
                      <a:cubicBezTo>
                        <a:pt x="121" y="218"/>
                        <a:pt x="120" y="218"/>
                        <a:pt x="120" y="218"/>
                      </a:cubicBezTo>
                      <a:cubicBezTo>
                        <a:pt x="158" y="230"/>
                        <a:pt x="158" y="230"/>
                        <a:pt x="158" y="230"/>
                      </a:cubicBezTo>
                      <a:cubicBezTo>
                        <a:pt x="158" y="230"/>
                        <a:pt x="159" y="230"/>
                        <a:pt x="159" y="230"/>
                      </a:cubicBezTo>
                      <a:cubicBezTo>
                        <a:pt x="175" y="226"/>
                        <a:pt x="175" y="226"/>
                        <a:pt x="175" y="226"/>
                      </a:cubicBezTo>
                      <a:cubicBezTo>
                        <a:pt x="176" y="225"/>
                        <a:pt x="176" y="225"/>
                        <a:pt x="176" y="224"/>
                      </a:cubicBezTo>
                      <a:cubicBezTo>
                        <a:pt x="176" y="49"/>
                        <a:pt x="176" y="49"/>
                        <a:pt x="176" y="49"/>
                      </a:cubicBezTo>
                      <a:cubicBezTo>
                        <a:pt x="176" y="48"/>
                        <a:pt x="176" y="48"/>
                        <a:pt x="175" y="48"/>
                      </a:cubicBezTo>
                      <a:cubicBezTo>
                        <a:pt x="19" y="0"/>
                        <a:pt x="19" y="0"/>
                        <a:pt x="19" y="0"/>
                      </a:cubicBezTo>
                      <a:cubicBezTo>
                        <a:pt x="19" y="0"/>
                        <a:pt x="19" y="0"/>
                        <a:pt x="19" y="0"/>
                      </a:cubicBezTo>
                      <a:cubicBezTo>
                        <a:pt x="1" y="4"/>
                        <a:pt x="1" y="4"/>
                        <a:pt x="1" y="4"/>
                      </a:cubicBezTo>
                      <a:cubicBezTo>
                        <a:pt x="1" y="5"/>
                        <a:pt x="0" y="5"/>
                        <a:pt x="0" y="6"/>
                      </a:cubicBezTo>
                      <a:cubicBezTo>
                        <a:pt x="0" y="181"/>
                        <a:pt x="0" y="181"/>
                        <a:pt x="0" y="181"/>
                      </a:cubicBezTo>
                      <a:cubicBezTo>
                        <a:pt x="0" y="182"/>
                        <a:pt x="1" y="182"/>
                        <a:pt x="1" y="182"/>
                      </a:cubicBezTo>
                      <a:close/>
                    </a:path>
                  </a:pathLst>
                </a:custGeom>
                <a:solidFill>
                  <a:srgbClr val="231F20"/>
                </a:solidFill>
                <a:ln w="9525">
                  <a:noFill/>
                  <a:round/>
                  <a:headEnd/>
                  <a:tailEnd/>
                </a:ln>
              </p:spPr>
              <p:txBody>
                <a:bodyPr/>
                <a:lstStyle/>
                <a:p>
                  <a:endParaRPr lang="zh-TW" altLang="en-US"/>
                </a:p>
              </p:txBody>
            </p:sp>
          </p:grpSp>
        </p:grpSp>
        <p:grpSp>
          <p:nvGrpSpPr>
            <p:cNvPr id="6" name="Group 797"/>
            <p:cNvGrpSpPr>
              <a:grpSpLocks/>
            </p:cNvGrpSpPr>
            <p:nvPr/>
          </p:nvGrpSpPr>
          <p:grpSpPr bwMode="auto">
            <a:xfrm>
              <a:off x="2895595" y="5562600"/>
              <a:ext cx="293582" cy="533139"/>
              <a:chOff x="145" y="1491"/>
              <a:chExt cx="166" cy="302"/>
            </a:xfrm>
          </p:grpSpPr>
          <p:sp>
            <p:nvSpPr>
              <p:cNvPr id="18450" name="Freeform 4"/>
              <p:cNvSpPr>
                <a:spLocks/>
              </p:cNvSpPr>
              <p:nvPr/>
            </p:nvSpPr>
            <p:spPr bwMode="auto">
              <a:xfrm>
                <a:off x="150" y="1600"/>
                <a:ext cx="158" cy="190"/>
              </a:xfrm>
              <a:custGeom>
                <a:avLst/>
                <a:gdLst>
                  <a:gd name="T0" fmla="*/ 1937 w 100"/>
                  <a:gd name="T1" fmla="*/ 4744 h 120"/>
                  <a:gd name="T2" fmla="*/ 2953 w 100"/>
                  <a:gd name="T3" fmla="*/ 4397 h 120"/>
                  <a:gd name="T4" fmla="*/ 3890 w 100"/>
                  <a:gd name="T5" fmla="*/ 0 h 120"/>
                  <a:gd name="T6" fmla="*/ 0 w 100"/>
                  <a:gd name="T7" fmla="*/ 0 h 120"/>
                  <a:gd name="T8" fmla="*/ 986 w 100"/>
                  <a:gd name="T9" fmla="*/ 4397 h 120"/>
                  <a:gd name="T10" fmla="*/ 1937 w 100"/>
                  <a:gd name="T11" fmla="*/ 4744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6"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gradFill rotWithShape="1">
                <a:gsLst>
                  <a:gs pos="0">
                    <a:srgbClr val="2B588E"/>
                  </a:gs>
                  <a:gs pos="50000">
                    <a:srgbClr val="3874BA"/>
                  </a:gs>
                  <a:gs pos="100000">
                    <a:srgbClr val="2B588E"/>
                  </a:gs>
                </a:gsLst>
                <a:lin ang="0" scaled="1"/>
              </a:gradFill>
              <a:ln w="9525">
                <a:noFill/>
                <a:round/>
                <a:headEnd/>
                <a:tailEnd/>
              </a:ln>
            </p:spPr>
            <p:txBody>
              <a:bodyPr/>
              <a:lstStyle/>
              <a:p>
                <a:endParaRPr lang="zh-TW" altLang="en-US"/>
              </a:p>
            </p:txBody>
          </p:sp>
          <p:sp>
            <p:nvSpPr>
              <p:cNvPr id="18451" name="Oval 5"/>
              <p:cNvSpPr>
                <a:spLocks noChangeArrowheads="1"/>
              </p:cNvSpPr>
              <p:nvPr/>
            </p:nvSpPr>
            <p:spPr bwMode="auto">
              <a:xfrm>
                <a:off x="150" y="1569"/>
                <a:ext cx="159" cy="61"/>
              </a:xfrm>
              <a:prstGeom prst="ellipse">
                <a:avLst/>
              </a:prstGeom>
              <a:solidFill>
                <a:srgbClr val="6BA5D9"/>
              </a:solidFill>
              <a:ln w="9525">
                <a:noFill/>
                <a:round/>
                <a:headEnd/>
                <a:tailEnd/>
              </a:ln>
            </p:spPr>
            <p:txBody>
              <a:bodyPr/>
              <a:lstStyle/>
              <a:p>
                <a:endParaRPr lang="zh-TW" altLang="zh-TW">
                  <a:ea typeface="新細明體" charset="-120"/>
                </a:endParaRPr>
              </a:p>
            </p:txBody>
          </p:sp>
          <p:sp>
            <p:nvSpPr>
              <p:cNvPr id="18452" name="Freeform 6"/>
              <p:cNvSpPr>
                <a:spLocks/>
              </p:cNvSpPr>
              <p:nvPr/>
            </p:nvSpPr>
            <p:spPr bwMode="auto">
              <a:xfrm>
                <a:off x="150" y="1598"/>
                <a:ext cx="159" cy="32"/>
              </a:xfrm>
              <a:custGeom>
                <a:avLst/>
                <a:gdLst>
                  <a:gd name="T0" fmla="*/ 1883 w 101"/>
                  <a:gd name="T1" fmla="*/ 806 h 20"/>
                  <a:gd name="T2" fmla="*/ 0 w 101"/>
                  <a:gd name="T3" fmla="*/ 0 h 20"/>
                  <a:gd name="T4" fmla="*/ 0 w 101"/>
                  <a:gd name="T5" fmla="*/ 54 h 20"/>
                  <a:gd name="T6" fmla="*/ 1883 w 101"/>
                  <a:gd name="T7" fmla="*/ 861 h 20"/>
                  <a:gd name="T8" fmla="*/ 3807 w 101"/>
                  <a:gd name="T9" fmla="*/ 54 h 20"/>
                  <a:gd name="T10" fmla="*/ 3758 w 101"/>
                  <a:gd name="T11" fmla="*/ 0 h 20"/>
                  <a:gd name="T12" fmla="*/ 1883 w 101"/>
                  <a:gd name="T13" fmla="*/ 806 h 20"/>
                  <a:gd name="T14" fmla="*/ 0 60000 65536"/>
                  <a:gd name="T15" fmla="*/ 0 60000 65536"/>
                  <a:gd name="T16" fmla="*/ 0 60000 65536"/>
                  <a:gd name="T17" fmla="*/ 0 60000 65536"/>
                  <a:gd name="T18" fmla="*/ 0 60000 65536"/>
                  <a:gd name="T19" fmla="*/ 0 60000 65536"/>
                  <a:gd name="T20" fmla="*/ 0 60000 65536"/>
                  <a:gd name="T21" fmla="*/ 0 w 101"/>
                  <a:gd name="T22" fmla="*/ 0 h 20"/>
                  <a:gd name="T23" fmla="*/ 101 w 101"/>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 h="20">
                    <a:moveTo>
                      <a:pt x="50" y="19"/>
                    </a:moveTo>
                    <a:cubicBezTo>
                      <a:pt x="23" y="19"/>
                      <a:pt x="1" y="10"/>
                      <a:pt x="0" y="0"/>
                    </a:cubicBezTo>
                    <a:cubicBezTo>
                      <a:pt x="0" y="0"/>
                      <a:pt x="0" y="0"/>
                      <a:pt x="0" y="1"/>
                    </a:cubicBezTo>
                    <a:cubicBezTo>
                      <a:pt x="0" y="11"/>
                      <a:pt x="22" y="20"/>
                      <a:pt x="50" y="20"/>
                    </a:cubicBezTo>
                    <a:cubicBezTo>
                      <a:pt x="78" y="20"/>
                      <a:pt x="101" y="11"/>
                      <a:pt x="101" y="1"/>
                    </a:cubicBezTo>
                    <a:cubicBezTo>
                      <a:pt x="101" y="0"/>
                      <a:pt x="100" y="0"/>
                      <a:pt x="100" y="0"/>
                    </a:cubicBezTo>
                    <a:cubicBezTo>
                      <a:pt x="100" y="10"/>
                      <a:pt x="78" y="19"/>
                      <a:pt x="50" y="19"/>
                    </a:cubicBezTo>
                    <a:close/>
                  </a:path>
                </a:pathLst>
              </a:custGeom>
              <a:solidFill>
                <a:srgbClr val="135BA7"/>
              </a:solidFill>
              <a:ln w="9525">
                <a:noFill/>
                <a:round/>
                <a:headEnd/>
                <a:tailEnd/>
              </a:ln>
            </p:spPr>
            <p:txBody>
              <a:bodyPr/>
              <a:lstStyle/>
              <a:p>
                <a:endParaRPr lang="zh-TW" altLang="en-US"/>
              </a:p>
            </p:txBody>
          </p:sp>
          <p:sp>
            <p:nvSpPr>
              <p:cNvPr id="18453" name="Oval 7"/>
              <p:cNvSpPr>
                <a:spLocks noChangeArrowheads="1"/>
              </p:cNvSpPr>
              <p:nvPr/>
            </p:nvSpPr>
            <p:spPr bwMode="auto">
              <a:xfrm>
                <a:off x="178" y="1570"/>
                <a:ext cx="101" cy="51"/>
              </a:xfrm>
              <a:prstGeom prst="ellipse">
                <a:avLst/>
              </a:prstGeom>
              <a:gradFill rotWithShape="1">
                <a:gsLst>
                  <a:gs pos="0">
                    <a:srgbClr val="324C64"/>
                  </a:gs>
                  <a:gs pos="100000">
                    <a:srgbClr val="6BA5D9"/>
                  </a:gs>
                </a:gsLst>
                <a:path path="shape">
                  <a:fillToRect l="50000" t="50000" r="50000" b="50000"/>
                </a:path>
              </a:gradFill>
              <a:ln w="9525" algn="ctr">
                <a:noFill/>
                <a:round/>
                <a:headEnd/>
                <a:tailEnd/>
              </a:ln>
            </p:spPr>
            <p:txBody>
              <a:bodyPr/>
              <a:lstStyle/>
              <a:p>
                <a:endParaRPr lang="zh-TW" altLang="zh-TW">
                  <a:ea typeface="新細明體" charset="-120"/>
                </a:endParaRPr>
              </a:p>
            </p:txBody>
          </p:sp>
          <p:sp>
            <p:nvSpPr>
              <p:cNvPr id="18454" name="Oval 8"/>
              <p:cNvSpPr>
                <a:spLocks noChangeArrowheads="1"/>
              </p:cNvSpPr>
              <p:nvPr/>
            </p:nvSpPr>
            <p:spPr bwMode="auto">
              <a:xfrm>
                <a:off x="176" y="1494"/>
                <a:ext cx="105" cy="104"/>
              </a:xfrm>
              <a:prstGeom prst="ellipse">
                <a:avLst/>
              </a:prstGeom>
              <a:gradFill rotWithShape="1">
                <a:gsLst>
                  <a:gs pos="0">
                    <a:srgbClr val="6BA5D9"/>
                  </a:gs>
                  <a:gs pos="100000">
                    <a:srgbClr val="5C8EBB"/>
                  </a:gs>
                </a:gsLst>
                <a:lin ang="5400000" scaled="1"/>
              </a:gradFill>
              <a:ln w="9525">
                <a:noFill/>
                <a:round/>
                <a:headEnd/>
                <a:tailEnd/>
              </a:ln>
            </p:spPr>
            <p:txBody>
              <a:bodyPr/>
              <a:lstStyle/>
              <a:p>
                <a:endParaRPr lang="zh-TW" altLang="zh-TW">
                  <a:ea typeface="新細明體" charset="-120"/>
                </a:endParaRPr>
              </a:p>
            </p:txBody>
          </p:sp>
          <p:sp>
            <p:nvSpPr>
              <p:cNvPr id="18455" name="Freeform 9"/>
              <p:cNvSpPr>
                <a:spLocks/>
              </p:cNvSpPr>
              <p:nvPr/>
            </p:nvSpPr>
            <p:spPr bwMode="auto">
              <a:xfrm>
                <a:off x="145" y="1491"/>
                <a:ext cx="166" cy="302"/>
              </a:xfrm>
              <a:custGeom>
                <a:avLst/>
                <a:gdLst>
                  <a:gd name="T0" fmla="*/ 4095 w 105"/>
                  <a:gd name="T1" fmla="*/ 2688 h 191"/>
                  <a:gd name="T2" fmla="*/ 3149 w 105"/>
                  <a:gd name="T3" fmla="*/ 1992 h 191"/>
                  <a:gd name="T4" fmla="*/ 3217 w 105"/>
                  <a:gd name="T5" fmla="*/ 2035 h 191"/>
                  <a:gd name="T6" fmla="*/ 3217 w 105"/>
                  <a:gd name="T7" fmla="*/ 2074 h 191"/>
                  <a:gd name="T8" fmla="*/ 3230 w 105"/>
                  <a:gd name="T9" fmla="*/ 696 h 191"/>
                  <a:gd name="T10" fmla="*/ 2074 w 105"/>
                  <a:gd name="T11" fmla="*/ 0 h 191"/>
                  <a:gd name="T12" fmla="*/ 885 w 105"/>
                  <a:gd name="T13" fmla="*/ 696 h 191"/>
                  <a:gd name="T14" fmla="*/ 938 w 105"/>
                  <a:gd name="T15" fmla="*/ 2074 h 191"/>
                  <a:gd name="T16" fmla="*/ 938 w 105"/>
                  <a:gd name="T17" fmla="*/ 2035 h 191"/>
                  <a:gd name="T18" fmla="*/ 987 w 105"/>
                  <a:gd name="T19" fmla="*/ 1992 h 191"/>
                  <a:gd name="T20" fmla="*/ 82 w 105"/>
                  <a:gd name="T21" fmla="*/ 2818 h 191"/>
                  <a:gd name="T22" fmla="*/ 206 w 105"/>
                  <a:gd name="T23" fmla="*/ 3279 h 191"/>
                  <a:gd name="T24" fmla="*/ 270 w 105"/>
                  <a:gd name="T25" fmla="*/ 3743 h 191"/>
                  <a:gd name="T26" fmla="*/ 593 w 105"/>
                  <a:gd name="T27" fmla="*/ 5155 h 191"/>
                  <a:gd name="T28" fmla="*/ 885 w 105"/>
                  <a:gd name="T29" fmla="*/ 6582 h 191"/>
                  <a:gd name="T30" fmla="*/ 1020 w 105"/>
                  <a:gd name="T31" fmla="*/ 6938 h 191"/>
                  <a:gd name="T32" fmla="*/ 1020 w 105"/>
                  <a:gd name="T33" fmla="*/ 6938 h 191"/>
                  <a:gd name="T34" fmla="*/ 1094 w 105"/>
                  <a:gd name="T35" fmla="*/ 7183 h 191"/>
                  <a:gd name="T36" fmla="*/ 2212 w 105"/>
                  <a:gd name="T37" fmla="*/ 7400 h 191"/>
                  <a:gd name="T38" fmla="*/ 3110 w 105"/>
                  <a:gd name="T39" fmla="*/ 7046 h 191"/>
                  <a:gd name="T40" fmla="*/ 3557 w 105"/>
                  <a:gd name="T41" fmla="*/ 5053 h 191"/>
                  <a:gd name="T42" fmla="*/ 3742 w 105"/>
                  <a:gd name="T43" fmla="*/ 4250 h 191"/>
                  <a:gd name="T44" fmla="*/ 3946 w 105"/>
                  <a:gd name="T45" fmla="*/ 3441 h 191"/>
                  <a:gd name="T46" fmla="*/ 3979 w 105"/>
                  <a:gd name="T47" fmla="*/ 3218 h 191"/>
                  <a:gd name="T48" fmla="*/ 4095 w 105"/>
                  <a:gd name="T49" fmla="*/ 2688 h 191"/>
                  <a:gd name="T50" fmla="*/ 4095 w 105"/>
                  <a:gd name="T51" fmla="*/ 2688 h 191"/>
                  <a:gd name="T52" fmla="*/ 4031 w 105"/>
                  <a:gd name="T53" fmla="*/ 2633 h 191"/>
                  <a:gd name="T54" fmla="*/ 3979 w 105"/>
                  <a:gd name="T55" fmla="*/ 2688 h 191"/>
                  <a:gd name="T56" fmla="*/ 3979 w 105"/>
                  <a:gd name="T57" fmla="*/ 2688 h 191"/>
                  <a:gd name="T58" fmla="*/ 3872 w 105"/>
                  <a:gd name="T59" fmla="*/ 3218 h 191"/>
                  <a:gd name="T60" fmla="*/ 3824 w 105"/>
                  <a:gd name="T61" fmla="*/ 3407 h 191"/>
                  <a:gd name="T62" fmla="*/ 3624 w 105"/>
                  <a:gd name="T63" fmla="*/ 4217 h 191"/>
                  <a:gd name="T64" fmla="*/ 3437 w 105"/>
                  <a:gd name="T65" fmla="*/ 5053 h 191"/>
                  <a:gd name="T66" fmla="*/ 3012 w 105"/>
                  <a:gd name="T67" fmla="*/ 7046 h 191"/>
                  <a:gd name="T68" fmla="*/ 2212 w 105"/>
                  <a:gd name="T69" fmla="*/ 7313 h 191"/>
                  <a:gd name="T70" fmla="*/ 1154 w 105"/>
                  <a:gd name="T71" fmla="*/ 7107 h 191"/>
                  <a:gd name="T72" fmla="*/ 1137 w 105"/>
                  <a:gd name="T73" fmla="*/ 6938 h 191"/>
                  <a:gd name="T74" fmla="*/ 1137 w 105"/>
                  <a:gd name="T75" fmla="*/ 6918 h 191"/>
                  <a:gd name="T76" fmla="*/ 1020 w 105"/>
                  <a:gd name="T77" fmla="*/ 6514 h 191"/>
                  <a:gd name="T78" fmla="*/ 692 w 105"/>
                  <a:gd name="T79" fmla="*/ 5107 h 191"/>
                  <a:gd name="T80" fmla="*/ 395 w 105"/>
                  <a:gd name="T81" fmla="*/ 3743 h 191"/>
                  <a:gd name="T82" fmla="*/ 270 w 105"/>
                  <a:gd name="T83" fmla="*/ 3279 h 191"/>
                  <a:gd name="T84" fmla="*/ 206 w 105"/>
                  <a:gd name="T85" fmla="*/ 2767 h 191"/>
                  <a:gd name="T86" fmla="*/ 1020 w 105"/>
                  <a:gd name="T87" fmla="*/ 2095 h 191"/>
                  <a:gd name="T88" fmla="*/ 1067 w 105"/>
                  <a:gd name="T89" fmla="*/ 2074 h 191"/>
                  <a:gd name="T90" fmla="*/ 1020 w 105"/>
                  <a:gd name="T91" fmla="*/ 2035 h 191"/>
                  <a:gd name="T92" fmla="*/ 1020 w 105"/>
                  <a:gd name="T93" fmla="*/ 797 h 191"/>
                  <a:gd name="T94" fmla="*/ 2074 w 105"/>
                  <a:gd name="T95" fmla="*/ 130 h 191"/>
                  <a:gd name="T96" fmla="*/ 3149 w 105"/>
                  <a:gd name="T97" fmla="*/ 797 h 191"/>
                  <a:gd name="T98" fmla="*/ 3110 w 105"/>
                  <a:gd name="T99" fmla="*/ 2035 h 191"/>
                  <a:gd name="T100" fmla="*/ 3110 w 105"/>
                  <a:gd name="T101" fmla="*/ 2074 h 191"/>
                  <a:gd name="T102" fmla="*/ 3149 w 105"/>
                  <a:gd name="T103" fmla="*/ 2095 h 191"/>
                  <a:gd name="T104" fmla="*/ 3979 w 105"/>
                  <a:gd name="T105" fmla="*/ 2688 h 191"/>
                  <a:gd name="T106" fmla="*/ 3979 w 105"/>
                  <a:gd name="T107" fmla="*/ 2688 h 191"/>
                  <a:gd name="T108" fmla="*/ 4031 w 105"/>
                  <a:gd name="T109" fmla="*/ 2750 h 191"/>
                  <a:gd name="T110" fmla="*/ 4095 w 105"/>
                  <a:gd name="T111" fmla="*/ 2688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9"/>
                    </a:moveTo>
                    <a:cubicBezTo>
                      <a:pt x="105" y="61"/>
                      <a:pt x="97" y="55"/>
                      <a:pt x="81" y="51"/>
                    </a:cubicBezTo>
                    <a:cubicBezTo>
                      <a:pt x="82" y="51"/>
                      <a:pt x="82" y="52"/>
                      <a:pt x="82" y="52"/>
                    </a:cubicBezTo>
                    <a:cubicBezTo>
                      <a:pt x="83" y="52"/>
                      <a:pt x="83" y="53"/>
                      <a:pt x="82" y="53"/>
                    </a:cubicBezTo>
                    <a:cubicBezTo>
                      <a:pt x="89" y="43"/>
                      <a:pt x="89" y="30"/>
                      <a:pt x="83" y="18"/>
                    </a:cubicBezTo>
                    <a:cubicBezTo>
                      <a:pt x="77" y="7"/>
                      <a:pt x="66" y="0"/>
                      <a:pt x="53" y="0"/>
                    </a:cubicBezTo>
                    <a:cubicBezTo>
                      <a:pt x="40" y="0"/>
                      <a:pt x="29" y="7"/>
                      <a:pt x="23" y="18"/>
                    </a:cubicBezTo>
                    <a:cubicBezTo>
                      <a:pt x="17" y="30"/>
                      <a:pt x="17" y="43"/>
                      <a:pt x="24" y="53"/>
                    </a:cubicBezTo>
                    <a:cubicBezTo>
                      <a:pt x="24" y="53"/>
                      <a:pt x="24" y="52"/>
                      <a:pt x="24" y="52"/>
                    </a:cubicBezTo>
                    <a:cubicBezTo>
                      <a:pt x="24" y="52"/>
                      <a:pt x="24" y="51"/>
                      <a:pt x="25" y="51"/>
                    </a:cubicBezTo>
                    <a:cubicBezTo>
                      <a:pt x="3" y="57"/>
                      <a:pt x="0" y="66"/>
                      <a:pt x="2" y="72"/>
                    </a:cubicBezTo>
                    <a:cubicBezTo>
                      <a:pt x="5" y="84"/>
                      <a:pt x="5" y="84"/>
                      <a:pt x="5" y="84"/>
                    </a:cubicBezTo>
                    <a:cubicBezTo>
                      <a:pt x="7" y="96"/>
                      <a:pt x="7" y="96"/>
                      <a:pt x="7" y="96"/>
                    </a:cubicBezTo>
                    <a:cubicBezTo>
                      <a:pt x="15" y="132"/>
                      <a:pt x="15" y="132"/>
                      <a:pt x="15" y="132"/>
                    </a:cubicBezTo>
                    <a:cubicBezTo>
                      <a:pt x="23" y="168"/>
                      <a:pt x="23" y="168"/>
                      <a:pt x="23" y="168"/>
                    </a:cubicBezTo>
                    <a:cubicBezTo>
                      <a:pt x="26" y="178"/>
                      <a:pt x="26" y="178"/>
                      <a:pt x="26" y="178"/>
                    </a:cubicBezTo>
                    <a:cubicBezTo>
                      <a:pt x="26" y="178"/>
                      <a:pt x="26" y="178"/>
                      <a:pt x="26" y="178"/>
                    </a:cubicBezTo>
                    <a:cubicBezTo>
                      <a:pt x="26" y="180"/>
                      <a:pt x="27" y="182"/>
                      <a:pt x="28" y="184"/>
                    </a:cubicBezTo>
                    <a:cubicBezTo>
                      <a:pt x="34" y="189"/>
                      <a:pt x="43" y="191"/>
                      <a:pt x="57" y="190"/>
                    </a:cubicBezTo>
                    <a:cubicBezTo>
                      <a:pt x="63"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4" y="78"/>
                      <a:pt x="105" y="73"/>
                      <a:pt x="105" y="69"/>
                    </a:cubicBezTo>
                    <a:cubicBezTo>
                      <a:pt x="105" y="69"/>
                      <a:pt x="105" y="69"/>
                      <a:pt x="105" y="69"/>
                    </a:cubicBezTo>
                    <a:cubicBezTo>
                      <a:pt x="105" y="68"/>
                      <a:pt x="104" y="67"/>
                      <a:pt x="103" y="67"/>
                    </a:cubicBezTo>
                    <a:cubicBezTo>
                      <a:pt x="103" y="67"/>
                      <a:pt x="102" y="68"/>
                      <a:pt x="102" y="69"/>
                    </a:cubicBezTo>
                    <a:cubicBezTo>
                      <a:pt x="102" y="69"/>
                      <a:pt x="102" y="69"/>
                      <a:pt x="102" y="69"/>
                    </a:cubicBezTo>
                    <a:cubicBezTo>
                      <a:pt x="102" y="72"/>
                      <a:pt x="101" y="77"/>
                      <a:pt x="99" y="82"/>
                    </a:cubicBezTo>
                    <a:cubicBezTo>
                      <a:pt x="99" y="84"/>
                      <a:pt x="98" y="86"/>
                      <a:pt x="98" y="87"/>
                    </a:cubicBezTo>
                    <a:cubicBezTo>
                      <a:pt x="93" y="108"/>
                      <a:pt x="93" y="108"/>
                      <a:pt x="93" y="108"/>
                    </a:cubicBezTo>
                    <a:cubicBezTo>
                      <a:pt x="88" y="129"/>
                      <a:pt x="88" y="129"/>
                      <a:pt x="88" y="129"/>
                    </a:cubicBezTo>
                    <a:cubicBezTo>
                      <a:pt x="77" y="180"/>
                      <a:pt x="77" y="180"/>
                      <a:pt x="77" y="180"/>
                    </a:cubicBezTo>
                    <a:cubicBezTo>
                      <a:pt x="76" y="183"/>
                      <a:pt x="72" y="186"/>
                      <a:pt x="57" y="187"/>
                    </a:cubicBezTo>
                    <a:cubicBezTo>
                      <a:pt x="44" y="188"/>
                      <a:pt x="35" y="186"/>
                      <a:pt x="30" y="182"/>
                    </a:cubicBezTo>
                    <a:cubicBezTo>
                      <a:pt x="29" y="181"/>
                      <a:pt x="29" y="179"/>
                      <a:pt x="29" y="178"/>
                    </a:cubicBezTo>
                    <a:cubicBezTo>
                      <a:pt x="29" y="177"/>
                      <a:pt x="29" y="177"/>
                      <a:pt x="29" y="177"/>
                    </a:cubicBezTo>
                    <a:cubicBezTo>
                      <a:pt x="26" y="167"/>
                      <a:pt x="26" y="167"/>
                      <a:pt x="26" y="167"/>
                    </a:cubicBezTo>
                    <a:cubicBezTo>
                      <a:pt x="18" y="131"/>
                      <a:pt x="18" y="131"/>
                      <a:pt x="18" y="131"/>
                    </a:cubicBezTo>
                    <a:cubicBezTo>
                      <a:pt x="10" y="96"/>
                      <a:pt x="10" y="96"/>
                      <a:pt x="10" y="96"/>
                    </a:cubicBezTo>
                    <a:cubicBezTo>
                      <a:pt x="7" y="84"/>
                      <a:pt x="7" y="84"/>
                      <a:pt x="7" y="84"/>
                    </a:cubicBezTo>
                    <a:cubicBezTo>
                      <a:pt x="5" y="71"/>
                      <a:pt x="5" y="71"/>
                      <a:pt x="5" y="71"/>
                    </a:cubicBezTo>
                    <a:cubicBezTo>
                      <a:pt x="3" y="62"/>
                      <a:pt x="15" y="57"/>
                      <a:pt x="26" y="54"/>
                    </a:cubicBezTo>
                    <a:cubicBezTo>
                      <a:pt x="26" y="54"/>
                      <a:pt x="26" y="54"/>
                      <a:pt x="27" y="53"/>
                    </a:cubicBezTo>
                    <a:cubicBezTo>
                      <a:pt x="27" y="53"/>
                      <a:pt x="27" y="52"/>
                      <a:pt x="26" y="52"/>
                    </a:cubicBezTo>
                    <a:cubicBezTo>
                      <a:pt x="20" y="42"/>
                      <a:pt x="20" y="30"/>
                      <a:pt x="26" y="20"/>
                    </a:cubicBezTo>
                    <a:cubicBezTo>
                      <a:pt x="31" y="9"/>
                      <a:pt x="42" y="3"/>
                      <a:pt x="53" y="3"/>
                    </a:cubicBezTo>
                    <a:cubicBezTo>
                      <a:pt x="65" y="3"/>
                      <a:pt x="75" y="9"/>
                      <a:pt x="81" y="20"/>
                    </a:cubicBezTo>
                    <a:cubicBezTo>
                      <a:pt x="86" y="30"/>
                      <a:pt x="86" y="42"/>
                      <a:pt x="80" y="52"/>
                    </a:cubicBezTo>
                    <a:cubicBezTo>
                      <a:pt x="79" y="52"/>
                      <a:pt x="79" y="53"/>
                      <a:pt x="80" y="53"/>
                    </a:cubicBezTo>
                    <a:cubicBezTo>
                      <a:pt x="80" y="54"/>
                      <a:pt x="80" y="54"/>
                      <a:pt x="81" y="54"/>
                    </a:cubicBezTo>
                    <a:cubicBezTo>
                      <a:pt x="95" y="58"/>
                      <a:pt x="102" y="63"/>
                      <a:pt x="102" y="69"/>
                    </a:cubicBezTo>
                    <a:cubicBezTo>
                      <a:pt x="102" y="69"/>
                      <a:pt x="102" y="69"/>
                      <a:pt x="102" y="69"/>
                    </a:cubicBezTo>
                    <a:cubicBezTo>
                      <a:pt x="102" y="69"/>
                      <a:pt x="103" y="70"/>
                      <a:pt x="103" y="70"/>
                    </a:cubicBezTo>
                    <a:cubicBezTo>
                      <a:pt x="104" y="70"/>
                      <a:pt x="105" y="69"/>
                      <a:pt x="105" y="69"/>
                    </a:cubicBezTo>
                    <a:close/>
                  </a:path>
                </a:pathLst>
              </a:custGeom>
              <a:solidFill>
                <a:srgbClr val="231F20"/>
              </a:solidFill>
              <a:ln w="9525">
                <a:noFill/>
                <a:round/>
                <a:headEnd/>
                <a:tailEnd/>
              </a:ln>
            </p:spPr>
            <p:txBody>
              <a:bodyPr/>
              <a:lstStyle/>
              <a:p>
                <a:endParaRPr lang="zh-TW" altLang="en-US"/>
              </a:p>
            </p:txBody>
          </p:sp>
        </p:grpSp>
      </p:grpSp>
      <p:pic>
        <p:nvPicPr>
          <p:cNvPr id="18441" name="Picture 2"/>
          <p:cNvPicPr>
            <a:picLocks noChangeAspect="1" noChangeArrowheads="1"/>
          </p:cNvPicPr>
          <p:nvPr/>
        </p:nvPicPr>
        <p:blipFill>
          <a:blip r:embed="rId4" cstate="print"/>
          <a:srcRect/>
          <a:stretch>
            <a:fillRect/>
          </a:stretch>
        </p:blipFill>
        <p:spPr bwMode="auto">
          <a:xfrm>
            <a:off x="3071422" y="3678238"/>
            <a:ext cx="1500578" cy="1301750"/>
          </a:xfrm>
          <a:prstGeom prst="rect">
            <a:avLst/>
          </a:prstGeom>
          <a:noFill/>
          <a:ln w="9525">
            <a:noFill/>
            <a:miter lim="800000"/>
            <a:headEnd/>
            <a:tailEnd/>
          </a:ln>
        </p:spPr>
      </p:pic>
      <p:cxnSp>
        <p:nvCxnSpPr>
          <p:cNvPr id="166" name="Straight Connector 165"/>
          <p:cNvCxnSpPr/>
          <p:nvPr/>
        </p:nvCxnSpPr>
        <p:spPr>
          <a:xfrm rot="5400000" flipH="1" flipV="1">
            <a:off x="464380" y="3375545"/>
            <a:ext cx="873125" cy="589513"/>
          </a:xfrm>
          <a:prstGeom prst="line">
            <a:avLst/>
          </a:prstGeom>
          <a:ln w="5715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rot="10800000">
            <a:off x="874147" y="4464050"/>
            <a:ext cx="1393394" cy="0"/>
          </a:xfrm>
          <a:prstGeom prst="straightConnector1">
            <a:avLst/>
          </a:prstGeom>
          <a:ln w="57150" cap="r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rot="16200000" flipV="1">
            <a:off x="1651343" y="3383482"/>
            <a:ext cx="857250" cy="589513"/>
          </a:xfrm>
          <a:prstGeom prst="line">
            <a:avLst/>
          </a:prstGeom>
          <a:ln w="5715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extBox 168"/>
          <p:cNvSpPr txBox="1">
            <a:spLocks noChangeArrowheads="1"/>
          </p:cNvSpPr>
          <p:nvPr/>
        </p:nvSpPr>
        <p:spPr bwMode="auto">
          <a:xfrm>
            <a:off x="1414831" y="4162426"/>
            <a:ext cx="436338" cy="307777"/>
          </a:xfrm>
          <a:prstGeom prst="rect">
            <a:avLst/>
          </a:prstGeom>
          <a:noFill/>
          <a:ln w="9525">
            <a:noFill/>
            <a:miter lim="800000"/>
            <a:headEnd/>
            <a:tailEnd/>
          </a:ln>
        </p:spPr>
        <p:txBody>
          <a:bodyPr wrap="none">
            <a:spAutoFit/>
          </a:bodyPr>
          <a:lstStyle/>
          <a:p>
            <a:r>
              <a:rPr lang="en-US" altLang="zh-TW" sz="1400" b="1">
                <a:solidFill>
                  <a:schemeClr val="accent1"/>
                </a:solidFill>
                <a:ea typeface="新細明體" charset="-120"/>
              </a:rPr>
              <a:t>ICA</a:t>
            </a:r>
          </a:p>
        </p:txBody>
      </p:sp>
      <p:sp>
        <p:nvSpPr>
          <p:cNvPr id="170" name="Isosceles Triangle 169"/>
          <p:cNvSpPr/>
          <p:nvPr/>
        </p:nvSpPr>
        <p:spPr>
          <a:xfrm rot="5400000">
            <a:off x="2818418" y="4216936"/>
            <a:ext cx="533400" cy="456128"/>
          </a:xfrm>
          <a:prstGeom prst="triangle">
            <a:avLst/>
          </a:prstGeom>
          <a:solidFill>
            <a:schemeClr val="bg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171" name="Rounded Rectangle 170"/>
          <p:cNvSpPr/>
          <p:nvPr/>
        </p:nvSpPr>
        <p:spPr>
          <a:xfrm>
            <a:off x="2321134" y="4143375"/>
            <a:ext cx="553784" cy="5715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b="1" dirty="0">
                <a:solidFill>
                  <a:schemeClr val="tx1"/>
                </a:solidFill>
              </a:rPr>
              <a:t>Virtual Desktop Agent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wipe(left)">
                                      <p:cBhvr>
                                        <p:cTn id="7" dur="500"/>
                                        <p:tgtEl>
                                          <p:spTgt spid="16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8"/>
                                        </p:tgtEl>
                                        <p:attrNameLst>
                                          <p:attrName>style.visibility</p:attrName>
                                        </p:attrNameLst>
                                      </p:cBhvr>
                                      <p:to>
                                        <p:strVal val="visible"/>
                                      </p:to>
                                    </p:set>
                                    <p:animEffect transition="in" filter="wipe(left)">
                                      <p:cBhvr>
                                        <p:cTn id="11" dur="500"/>
                                        <p:tgtEl>
                                          <p:spTgt spid="168"/>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67"/>
                                        </p:tgtEl>
                                        <p:attrNameLst>
                                          <p:attrName>style.visibility</p:attrName>
                                        </p:attrNameLst>
                                      </p:cBhvr>
                                      <p:to>
                                        <p:strVal val="visible"/>
                                      </p:to>
                                    </p:set>
                                    <p:animEffect transition="in" filter="wipe(right)">
                                      <p:cBhvr>
                                        <p:cTn id="15" dur="500"/>
                                        <p:tgtEl>
                                          <p:spTgt spid="167"/>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a:xfrm>
            <a:off x="1088515" y="2392363"/>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69" name="TextBox 68"/>
          <p:cNvSpPr txBox="1"/>
          <p:nvPr/>
        </p:nvSpPr>
        <p:spPr>
          <a:xfrm>
            <a:off x="570459" y="1894864"/>
            <a:ext cx="1960279"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gn="ctr">
              <a:defRPr/>
            </a:pPr>
            <a:r>
              <a:rPr lang="en-US" sz="1400" b="1" dirty="0">
                <a:solidFill>
                  <a:schemeClr val="tx1"/>
                </a:solidFill>
              </a:rPr>
              <a:t>Desktop Delivery Controller</a:t>
            </a:r>
          </a:p>
        </p:txBody>
      </p:sp>
      <p:sp>
        <p:nvSpPr>
          <p:cNvPr id="19460" name="Title 528"/>
          <p:cNvSpPr>
            <a:spLocks noGrp="1"/>
          </p:cNvSpPr>
          <p:nvPr>
            <p:ph type="title"/>
          </p:nvPr>
        </p:nvSpPr>
        <p:spPr>
          <a:xfrm>
            <a:off x="195313" y="428625"/>
            <a:ext cx="8717645" cy="506413"/>
          </a:xfrm>
        </p:spPr>
        <p:txBody>
          <a:bodyPr>
            <a:normAutofit fontScale="90000"/>
          </a:bodyPr>
          <a:lstStyle/>
          <a:p>
            <a:r>
              <a:rPr lang="en-US" altLang="zh-TW" smtClean="0">
                <a:ea typeface="新細明體" charset="-120"/>
              </a:rPr>
              <a:t>Desktop Delivery Controller</a:t>
            </a:r>
          </a:p>
        </p:txBody>
      </p:sp>
      <p:sp>
        <p:nvSpPr>
          <p:cNvPr id="19461" name="Content Placeholder 7"/>
          <p:cNvSpPr>
            <a:spLocks noGrp="1"/>
          </p:cNvSpPr>
          <p:nvPr>
            <p:ph sz="half" idx="2"/>
          </p:nvPr>
        </p:nvSpPr>
        <p:spPr>
          <a:xfrm>
            <a:off x="4625592" y="1071563"/>
            <a:ext cx="4287367" cy="5214937"/>
          </a:xfrm>
        </p:spPr>
        <p:txBody>
          <a:bodyPr>
            <a:normAutofit fontScale="85000" lnSpcReduction="10000"/>
          </a:bodyPr>
          <a:lstStyle/>
          <a:p>
            <a:pPr>
              <a:buFontTx/>
              <a:buNone/>
            </a:pPr>
            <a:r>
              <a:rPr altLang="zh-TW" smtClean="0">
                <a:ea typeface="新細明體" charset="-120"/>
              </a:rPr>
              <a:t>Solution</a:t>
            </a:r>
          </a:p>
          <a:p>
            <a:pPr lvl="1">
              <a:lnSpc>
                <a:spcPct val="120000"/>
              </a:lnSpc>
              <a:spcAft>
                <a:spcPct val="0"/>
              </a:spcAft>
            </a:pPr>
            <a:r>
              <a:rPr lang="en-US" altLang="zh-TW" sz="1800" smtClean="0">
                <a:ea typeface="新細明體" charset="-120"/>
              </a:rPr>
              <a:t>Simple to deploy and administer</a:t>
            </a:r>
          </a:p>
          <a:p>
            <a:pPr lvl="1">
              <a:lnSpc>
                <a:spcPct val="120000"/>
              </a:lnSpc>
              <a:spcAft>
                <a:spcPct val="0"/>
              </a:spcAft>
            </a:pPr>
            <a:r>
              <a:rPr lang="en-US" altLang="zh-TW" sz="1800" smtClean="0">
                <a:ea typeface="新細明體" charset="-120"/>
              </a:rPr>
              <a:t>Brokers and end-to-end ICA connections</a:t>
            </a:r>
          </a:p>
          <a:p>
            <a:pPr lvl="1">
              <a:lnSpc>
                <a:spcPct val="120000"/>
              </a:lnSpc>
              <a:spcAft>
                <a:spcPct val="0"/>
              </a:spcAft>
            </a:pPr>
            <a:r>
              <a:rPr lang="en-US" altLang="zh-TW" sz="1800" smtClean="0">
                <a:ea typeface="新細明體" charset="-120"/>
              </a:rPr>
              <a:t>Manages flexible desktop-user association:</a:t>
            </a:r>
          </a:p>
          <a:p>
            <a:pPr lvl="2">
              <a:lnSpc>
                <a:spcPct val="120000"/>
              </a:lnSpc>
              <a:spcAft>
                <a:spcPct val="0"/>
              </a:spcAft>
            </a:pPr>
            <a:r>
              <a:rPr lang="en-US" altLang="zh-TW" sz="1400" smtClean="0">
                <a:ea typeface="新細明體" charset="-120"/>
              </a:rPr>
              <a:t>Pooled</a:t>
            </a:r>
          </a:p>
          <a:p>
            <a:pPr lvl="2">
              <a:lnSpc>
                <a:spcPct val="120000"/>
              </a:lnSpc>
              <a:spcAft>
                <a:spcPct val="0"/>
              </a:spcAft>
            </a:pPr>
            <a:r>
              <a:rPr lang="en-US" altLang="zh-TW" sz="1400" smtClean="0">
                <a:ea typeface="新細明體" charset="-120"/>
              </a:rPr>
              <a:t>Assign on first use</a:t>
            </a:r>
          </a:p>
          <a:p>
            <a:pPr lvl="2">
              <a:lnSpc>
                <a:spcPct val="120000"/>
              </a:lnSpc>
              <a:spcAft>
                <a:spcPct val="0"/>
              </a:spcAft>
            </a:pPr>
            <a:r>
              <a:rPr lang="en-US" altLang="zh-TW" sz="1400" smtClean="0">
                <a:ea typeface="新細明體" charset="-120"/>
              </a:rPr>
              <a:t>Pre-assigned</a:t>
            </a:r>
            <a:endParaRPr lang="en-GB" altLang="zh-TW" sz="1400" smtClean="0">
              <a:ea typeface="新細明體" charset="-120"/>
            </a:endParaRPr>
          </a:p>
          <a:p>
            <a:pPr lvl="1">
              <a:lnSpc>
                <a:spcPct val="120000"/>
              </a:lnSpc>
              <a:spcAft>
                <a:spcPct val="0"/>
              </a:spcAft>
            </a:pPr>
            <a:r>
              <a:rPr lang="en-US" altLang="zh-TW" sz="1800" smtClean="0">
                <a:ea typeface="新細明體" charset="-120"/>
              </a:rPr>
              <a:t>Enables secure ticket-based connections </a:t>
            </a:r>
          </a:p>
          <a:p>
            <a:pPr lvl="1">
              <a:lnSpc>
                <a:spcPct val="120000"/>
              </a:lnSpc>
              <a:spcAft>
                <a:spcPct val="0"/>
              </a:spcAft>
            </a:pPr>
            <a:r>
              <a:rPr lang="en-US" altLang="zh-TW" sz="1800" smtClean="0">
                <a:ea typeface="新細明體" charset="-120"/>
              </a:rPr>
              <a:t>Supports s</a:t>
            </a:r>
            <a:r>
              <a:rPr lang="zh-TW" altLang="zh-TW" sz="1800" smtClean="0">
                <a:ea typeface="新細明體" charset="-120"/>
              </a:rPr>
              <a:t>ingle sign-on</a:t>
            </a:r>
            <a:endParaRPr lang="en-US" altLang="zh-TW" sz="1800" smtClean="0">
              <a:ea typeface="新細明體" charset="-120"/>
            </a:endParaRPr>
          </a:p>
          <a:p>
            <a:pPr lvl="1">
              <a:lnSpc>
                <a:spcPct val="120000"/>
              </a:lnSpc>
              <a:spcAft>
                <a:spcPct val="0"/>
              </a:spcAft>
            </a:pPr>
            <a:r>
              <a:rPr lang="zh-TW" altLang="zh-TW" sz="1800" smtClean="0">
                <a:ea typeface="新細明體" charset="-120"/>
              </a:rPr>
              <a:t>Runs on Windows Server 2003 (32 &amp; 64-bit)</a:t>
            </a:r>
          </a:p>
          <a:p>
            <a:pPr lvl="1">
              <a:lnSpc>
                <a:spcPct val="120000"/>
              </a:lnSpc>
              <a:spcAft>
                <a:spcPct val="0"/>
              </a:spcAft>
            </a:pPr>
            <a:r>
              <a:rPr lang="en-US" altLang="zh-TW" sz="1800" smtClean="0">
                <a:ea typeface="新細明體" charset="-120"/>
              </a:rPr>
              <a:t>Broad desktop hosting infrastructure support</a:t>
            </a:r>
          </a:p>
          <a:p>
            <a:pPr lvl="1">
              <a:lnSpc>
                <a:spcPct val="120000"/>
              </a:lnSpc>
              <a:spcAft>
                <a:spcPct val="0"/>
              </a:spcAft>
            </a:pPr>
            <a:r>
              <a:rPr lang="zh-TW" altLang="zh-TW" sz="1800" smtClean="0">
                <a:ea typeface="新細明體" charset="-120"/>
              </a:rPr>
              <a:t>Efficient use of AD for non-volatile settings:</a:t>
            </a:r>
          </a:p>
          <a:p>
            <a:pPr lvl="2">
              <a:spcAft>
                <a:spcPct val="0"/>
              </a:spcAft>
            </a:pPr>
            <a:r>
              <a:rPr lang="en-US" altLang="zh-TW" sz="1400" smtClean="0">
                <a:ea typeface="新細明體" charset="-120"/>
              </a:rPr>
              <a:t>Transactional data moved from AD to Data Store in Beta</a:t>
            </a:r>
          </a:p>
        </p:txBody>
      </p:sp>
      <p:pic>
        <p:nvPicPr>
          <p:cNvPr id="19462" name="Picture 24" descr="DesktopServer_icon"/>
          <p:cNvPicPr>
            <a:picLocks noChangeAspect="1" noChangeArrowheads="1"/>
          </p:cNvPicPr>
          <p:nvPr/>
        </p:nvPicPr>
        <p:blipFill>
          <a:blip r:embed="rId3" cstate="print">
            <a:lum bright="-6000" contrast="6000"/>
          </a:blip>
          <a:srcRect/>
          <a:stretch>
            <a:fillRect/>
          </a:stretch>
        </p:blipFill>
        <p:spPr bwMode="auto">
          <a:xfrm>
            <a:off x="1088515" y="2376489"/>
            <a:ext cx="825318" cy="1227137"/>
          </a:xfrm>
          <a:prstGeom prst="rect">
            <a:avLst/>
          </a:prstGeom>
          <a:noFill/>
          <a:ln w="9525">
            <a:noFill/>
            <a:miter lim="800000"/>
            <a:headEnd/>
            <a:tailEnd/>
          </a:ln>
        </p:spPr>
      </p:pic>
      <p:grpSp>
        <p:nvGrpSpPr>
          <p:cNvPr id="2" name="Group 252"/>
          <p:cNvGrpSpPr>
            <a:grpSpLocks/>
          </p:cNvGrpSpPr>
          <p:nvPr/>
        </p:nvGrpSpPr>
        <p:grpSpPr bwMode="auto">
          <a:xfrm>
            <a:off x="231041" y="3876675"/>
            <a:ext cx="628814" cy="762000"/>
            <a:chOff x="2895600" y="5334000"/>
            <a:chExt cx="838200" cy="762000"/>
          </a:xfrm>
        </p:grpSpPr>
        <p:grpSp>
          <p:nvGrpSpPr>
            <p:cNvPr id="3" name="Group 251"/>
            <p:cNvGrpSpPr>
              <a:grpSpLocks/>
            </p:cNvGrpSpPr>
            <p:nvPr/>
          </p:nvGrpSpPr>
          <p:grpSpPr bwMode="auto">
            <a:xfrm>
              <a:off x="3048006" y="5333980"/>
              <a:ext cx="685800" cy="762006"/>
              <a:chOff x="6248407" y="5029180"/>
              <a:chExt cx="685800" cy="762006"/>
            </a:xfrm>
          </p:grpSpPr>
          <p:grpSp>
            <p:nvGrpSpPr>
              <p:cNvPr id="4" name="Group 182"/>
              <p:cNvGrpSpPr>
                <a:grpSpLocks/>
              </p:cNvGrpSpPr>
              <p:nvPr/>
            </p:nvGrpSpPr>
            <p:grpSpPr bwMode="auto">
              <a:xfrm>
                <a:off x="6248407" y="5486387"/>
                <a:ext cx="685800" cy="304799"/>
                <a:chOff x="3024" y="2638"/>
                <a:chExt cx="774" cy="376"/>
              </a:xfrm>
            </p:grpSpPr>
            <p:sp>
              <p:nvSpPr>
                <p:cNvPr id="19499" name="Freeform 183"/>
                <p:cNvSpPr>
                  <a:spLocks/>
                </p:cNvSpPr>
                <p:nvPr/>
              </p:nvSpPr>
              <p:spPr bwMode="auto">
                <a:xfrm>
                  <a:off x="3026" y="2720"/>
                  <a:ext cx="447" cy="289"/>
                </a:xfrm>
                <a:custGeom>
                  <a:avLst/>
                  <a:gdLst>
                    <a:gd name="T0" fmla="*/ 0 w 447"/>
                    <a:gd name="T1" fmla="*/ 0 h 289"/>
                    <a:gd name="T2" fmla="*/ 0 w 447"/>
                    <a:gd name="T3" fmla="*/ 147 h 289"/>
                    <a:gd name="T4" fmla="*/ 447 w 447"/>
                    <a:gd name="T5" fmla="*/ 289 h 289"/>
                    <a:gd name="T6" fmla="*/ 447 w 447"/>
                    <a:gd name="T7" fmla="*/ 140 h 289"/>
                    <a:gd name="T8" fmla="*/ 0 w 447"/>
                    <a:gd name="T9" fmla="*/ 0 h 289"/>
                    <a:gd name="T10" fmla="*/ 0 60000 65536"/>
                    <a:gd name="T11" fmla="*/ 0 60000 65536"/>
                    <a:gd name="T12" fmla="*/ 0 60000 65536"/>
                    <a:gd name="T13" fmla="*/ 0 60000 65536"/>
                    <a:gd name="T14" fmla="*/ 0 60000 65536"/>
                    <a:gd name="T15" fmla="*/ 0 w 447"/>
                    <a:gd name="T16" fmla="*/ 0 h 289"/>
                    <a:gd name="T17" fmla="*/ 447 w 447"/>
                    <a:gd name="T18" fmla="*/ 289 h 289"/>
                  </a:gdLst>
                  <a:ahLst/>
                  <a:cxnLst>
                    <a:cxn ang="T10">
                      <a:pos x="T0" y="T1"/>
                    </a:cxn>
                    <a:cxn ang="T11">
                      <a:pos x="T2" y="T3"/>
                    </a:cxn>
                    <a:cxn ang="T12">
                      <a:pos x="T4" y="T5"/>
                    </a:cxn>
                    <a:cxn ang="T13">
                      <a:pos x="T6" y="T7"/>
                    </a:cxn>
                    <a:cxn ang="T14">
                      <a:pos x="T8" y="T9"/>
                    </a:cxn>
                  </a:cxnLst>
                  <a:rect l="T15" t="T16" r="T17" b="T18"/>
                  <a:pathLst>
                    <a:path w="447" h="289">
                      <a:moveTo>
                        <a:pt x="0" y="0"/>
                      </a:moveTo>
                      <a:lnTo>
                        <a:pt x="0" y="147"/>
                      </a:lnTo>
                      <a:lnTo>
                        <a:pt x="447" y="289"/>
                      </a:lnTo>
                      <a:lnTo>
                        <a:pt x="447" y="140"/>
                      </a:lnTo>
                      <a:lnTo>
                        <a:pt x="0" y="0"/>
                      </a:lnTo>
                      <a:close/>
                    </a:path>
                  </a:pathLst>
                </a:custGeom>
                <a:solidFill>
                  <a:srgbClr val="646C89"/>
                </a:solidFill>
                <a:ln w="9525">
                  <a:noFill/>
                  <a:round/>
                  <a:headEnd/>
                  <a:tailEnd/>
                </a:ln>
              </p:spPr>
              <p:txBody>
                <a:bodyPr/>
                <a:lstStyle/>
                <a:p>
                  <a:endParaRPr lang="zh-TW" altLang="en-US"/>
                </a:p>
              </p:txBody>
            </p:sp>
            <p:sp>
              <p:nvSpPr>
                <p:cNvPr id="19500" name="Freeform 184"/>
                <p:cNvSpPr>
                  <a:spLocks/>
                </p:cNvSpPr>
                <p:nvPr/>
              </p:nvSpPr>
              <p:spPr bwMode="auto">
                <a:xfrm>
                  <a:off x="3033" y="2737"/>
                  <a:ext cx="432" cy="258"/>
                </a:xfrm>
                <a:custGeom>
                  <a:avLst/>
                  <a:gdLst>
                    <a:gd name="T0" fmla="*/ 0 w 432"/>
                    <a:gd name="T1" fmla="*/ 0 h 258"/>
                    <a:gd name="T2" fmla="*/ 0 w 432"/>
                    <a:gd name="T3" fmla="*/ 121 h 258"/>
                    <a:gd name="T4" fmla="*/ 432 w 432"/>
                    <a:gd name="T5" fmla="*/ 258 h 258"/>
                    <a:gd name="T6" fmla="*/ 432 w 432"/>
                    <a:gd name="T7" fmla="*/ 135 h 258"/>
                    <a:gd name="T8" fmla="*/ 0 w 432"/>
                    <a:gd name="T9" fmla="*/ 0 h 258"/>
                    <a:gd name="T10" fmla="*/ 0 60000 65536"/>
                    <a:gd name="T11" fmla="*/ 0 60000 65536"/>
                    <a:gd name="T12" fmla="*/ 0 60000 65536"/>
                    <a:gd name="T13" fmla="*/ 0 60000 65536"/>
                    <a:gd name="T14" fmla="*/ 0 60000 65536"/>
                    <a:gd name="T15" fmla="*/ 0 w 432"/>
                    <a:gd name="T16" fmla="*/ 0 h 258"/>
                    <a:gd name="T17" fmla="*/ 432 w 432"/>
                    <a:gd name="T18" fmla="*/ 258 h 258"/>
                  </a:gdLst>
                  <a:ahLst/>
                  <a:cxnLst>
                    <a:cxn ang="T10">
                      <a:pos x="T0" y="T1"/>
                    </a:cxn>
                    <a:cxn ang="T11">
                      <a:pos x="T2" y="T3"/>
                    </a:cxn>
                    <a:cxn ang="T12">
                      <a:pos x="T4" y="T5"/>
                    </a:cxn>
                    <a:cxn ang="T13">
                      <a:pos x="T6" y="T7"/>
                    </a:cxn>
                    <a:cxn ang="T14">
                      <a:pos x="T8" y="T9"/>
                    </a:cxn>
                  </a:cxnLst>
                  <a:rect l="T15" t="T16" r="T17" b="T18"/>
                  <a:pathLst>
                    <a:path w="432" h="258">
                      <a:moveTo>
                        <a:pt x="0" y="0"/>
                      </a:moveTo>
                      <a:lnTo>
                        <a:pt x="0" y="121"/>
                      </a:lnTo>
                      <a:lnTo>
                        <a:pt x="432" y="258"/>
                      </a:lnTo>
                      <a:lnTo>
                        <a:pt x="432" y="135"/>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19501" name="Freeform 185"/>
                <p:cNvSpPr>
                  <a:spLocks/>
                </p:cNvSpPr>
                <p:nvPr/>
              </p:nvSpPr>
              <p:spPr bwMode="auto">
                <a:xfrm>
                  <a:off x="3473" y="2782"/>
                  <a:ext cx="321" cy="229"/>
                </a:xfrm>
                <a:custGeom>
                  <a:avLst/>
                  <a:gdLst>
                    <a:gd name="T0" fmla="*/ 0 w 321"/>
                    <a:gd name="T1" fmla="*/ 78 h 229"/>
                    <a:gd name="T2" fmla="*/ 0 w 321"/>
                    <a:gd name="T3" fmla="*/ 229 h 229"/>
                    <a:gd name="T4" fmla="*/ 321 w 321"/>
                    <a:gd name="T5" fmla="*/ 149 h 229"/>
                    <a:gd name="T6" fmla="*/ 321 w 321"/>
                    <a:gd name="T7" fmla="*/ 0 h 229"/>
                    <a:gd name="T8" fmla="*/ 0 w 321"/>
                    <a:gd name="T9" fmla="*/ 78 h 229"/>
                    <a:gd name="T10" fmla="*/ 0 60000 65536"/>
                    <a:gd name="T11" fmla="*/ 0 60000 65536"/>
                    <a:gd name="T12" fmla="*/ 0 60000 65536"/>
                    <a:gd name="T13" fmla="*/ 0 60000 65536"/>
                    <a:gd name="T14" fmla="*/ 0 60000 65536"/>
                    <a:gd name="T15" fmla="*/ 0 w 321"/>
                    <a:gd name="T16" fmla="*/ 0 h 229"/>
                    <a:gd name="T17" fmla="*/ 321 w 321"/>
                    <a:gd name="T18" fmla="*/ 229 h 229"/>
                  </a:gdLst>
                  <a:ahLst/>
                  <a:cxnLst>
                    <a:cxn ang="T10">
                      <a:pos x="T0" y="T1"/>
                    </a:cxn>
                    <a:cxn ang="T11">
                      <a:pos x="T2" y="T3"/>
                    </a:cxn>
                    <a:cxn ang="T12">
                      <a:pos x="T4" y="T5"/>
                    </a:cxn>
                    <a:cxn ang="T13">
                      <a:pos x="T6" y="T7"/>
                    </a:cxn>
                    <a:cxn ang="T14">
                      <a:pos x="T8" y="T9"/>
                    </a:cxn>
                  </a:cxnLst>
                  <a:rect l="T15" t="T16" r="T17" b="T18"/>
                  <a:pathLst>
                    <a:path w="321" h="229">
                      <a:moveTo>
                        <a:pt x="0" y="78"/>
                      </a:moveTo>
                      <a:lnTo>
                        <a:pt x="0" y="229"/>
                      </a:lnTo>
                      <a:lnTo>
                        <a:pt x="321" y="149"/>
                      </a:lnTo>
                      <a:lnTo>
                        <a:pt x="321" y="0"/>
                      </a:lnTo>
                      <a:lnTo>
                        <a:pt x="0" y="78"/>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19502" name="Freeform 186"/>
                <p:cNvSpPr>
                  <a:spLocks/>
                </p:cNvSpPr>
                <p:nvPr/>
              </p:nvSpPr>
              <p:spPr bwMode="auto">
                <a:xfrm>
                  <a:off x="3026" y="2642"/>
                  <a:ext cx="768" cy="218"/>
                </a:xfrm>
                <a:custGeom>
                  <a:avLst/>
                  <a:gdLst>
                    <a:gd name="T0" fmla="*/ 0 w 768"/>
                    <a:gd name="T1" fmla="*/ 78 h 218"/>
                    <a:gd name="T2" fmla="*/ 324 w 768"/>
                    <a:gd name="T3" fmla="*/ 0 h 218"/>
                    <a:gd name="T4" fmla="*/ 768 w 768"/>
                    <a:gd name="T5" fmla="*/ 140 h 218"/>
                    <a:gd name="T6" fmla="*/ 447 w 768"/>
                    <a:gd name="T7" fmla="*/ 218 h 218"/>
                    <a:gd name="T8" fmla="*/ 0 w 768"/>
                    <a:gd name="T9" fmla="*/ 78 h 218"/>
                    <a:gd name="T10" fmla="*/ 0 60000 65536"/>
                    <a:gd name="T11" fmla="*/ 0 60000 65536"/>
                    <a:gd name="T12" fmla="*/ 0 60000 65536"/>
                    <a:gd name="T13" fmla="*/ 0 60000 65536"/>
                    <a:gd name="T14" fmla="*/ 0 60000 65536"/>
                    <a:gd name="T15" fmla="*/ 0 w 768"/>
                    <a:gd name="T16" fmla="*/ 0 h 218"/>
                    <a:gd name="T17" fmla="*/ 768 w 768"/>
                    <a:gd name="T18" fmla="*/ 218 h 218"/>
                  </a:gdLst>
                  <a:ahLst/>
                  <a:cxnLst>
                    <a:cxn ang="T10">
                      <a:pos x="T0" y="T1"/>
                    </a:cxn>
                    <a:cxn ang="T11">
                      <a:pos x="T2" y="T3"/>
                    </a:cxn>
                    <a:cxn ang="T12">
                      <a:pos x="T4" y="T5"/>
                    </a:cxn>
                    <a:cxn ang="T13">
                      <a:pos x="T6" y="T7"/>
                    </a:cxn>
                    <a:cxn ang="T14">
                      <a:pos x="T8" y="T9"/>
                    </a:cxn>
                  </a:cxnLst>
                  <a:rect l="T15" t="T16" r="T17" b="T18"/>
                  <a:pathLst>
                    <a:path w="768" h="218">
                      <a:moveTo>
                        <a:pt x="0" y="78"/>
                      </a:moveTo>
                      <a:lnTo>
                        <a:pt x="324" y="0"/>
                      </a:lnTo>
                      <a:lnTo>
                        <a:pt x="768" y="140"/>
                      </a:lnTo>
                      <a:lnTo>
                        <a:pt x="447" y="218"/>
                      </a:lnTo>
                      <a:lnTo>
                        <a:pt x="0" y="78"/>
                      </a:lnTo>
                      <a:close/>
                    </a:path>
                  </a:pathLst>
                </a:custGeom>
                <a:gradFill rotWithShape="1">
                  <a:gsLst>
                    <a:gs pos="0">
                      <a:srgbClr val="C0C1C6"/>
                    </a:gs>
                    <a:gs pos="100000">
                      <a:srgbClr val="DFE0E5"/>
                    </a:gs>
                  </a:gsLst>
                  <a:lin ang="5400000" scaled="1"/>
                </a:gradFill>
                <a:ln w="9525">
                  <a:noFill/>
                  <a:round/>
                  <a:headEnd/>
                  <a:tailEnd/>
                </a:ln>
              </p:spPr>
              <p:txBody>
                <a:bodyPr/>
                <a:lstStyle/>
                <a:p>
                  <a:endParaRPr lang="zh-TW" altLang="en-US"/>
                </a:p>
              </p:txBody>
            </p:sp>
            <p:sp>
              <p:nvSpPr>
                <p:cNvPr id="19503" name="Freeform 187"/>
                <p:cNvSpPr>
                  <a:spLocks/>
                </p:cNvSpPr>
                <p:nvPr/>
              </p:nvSpPr>
              <p:spPr bwMode="auto">
                <a:xfrm>
                  <a:off x="3194" y="2808"/>
                  <a:ext cx="83" cy="104"/>
                </a:xfrm>
                <a:custGeom>
                  <a:avLst/>
                  <a:gdLst>
                    <a:gd name="T0" fmla="*/ 32927 w 35"/>
                    <a:gd name="T1" fmla="*/ 19318 h 44"/>
                    <a:gd name="T2" fmla="*/ 21151 w 35"/>
                    <a:gd name="T3" fmla="*/ 42047 h 44"/>
                    <a:gd name="T4" fmla="*/ 2092 w 35"/>
                    <a:gd name="T5" fmla="*/ 23532 h 44"/>
                    <a:gd name="T6" fmla="*/ 13121 w 35"/>
                    <a:gd name="T7" fmla="*/ 872 h 44"/>
                    <a:gd name="T8" fmla="*/ 32927 w 35"/>
                    <a:gd name="T9" fmla="*/ 19318 h 44"/>
                    <a:gd name="T10" fmla="*/ 0 60000 65536"/>
                    <a:gd name="T11" fmla="*/ 0 60000 65536"/>
                    <a:gd name="T12" fmla="*/ 0 60000 65536"/>
                    <a:gd name="T13" fmla="*/ 0 60000 65536"/>
                    <a:gd name="T14" fmla="*/ 0 60000 65536"/>
                    <a:gd name="T15" fmla="*/ 0 w 35"/>
                    <a:gd name="T16" fmla="*/ 0 h 44"/>
                    <a:gd name="T17" fmla="*/ 35 w 35"/>
                    <a:gd name="T18" fmla="*/ 44 h 44"/>
                  </a:gdLst>
                  <a:ahLst/>
                  <a:cxnLst>
                    <a:cxn ang="T10">
                      <a:pos x="T0" y="T1"/>
                    </a:cxn>
                    <a:cxn ang="T11">
                      <a:pos x="T2" y="T3"/>
                    </a:cxn>
                    <a:cxn ang="T12">
                      <a:pos x="T4" y="T5"/>
                    </a:cxn>
                    <a:cxn ang="T13">
                      <a:pos x="T6" y="T7"/>
                    </a:cxn>
                    <a:cxn ang="T14">
                      <a:pos x="T8" y="T9"/>
                    </a:cxn>
                  </a:cxnLst>
                  <a:rect l="T15" t="T16" r="T17" b="T18"/>
                  <a:pathLst>
                    <a:path w="35" h="44">
                      <a:moveTo>
                        <a:pt x="33" y="20"/>
                      </a:moveTo>
                      <a:cubicBezTo>
                        <a:pt x="35" y="32"/>
                        <a:pt x="30" y="42"/>
                        <a:pt x="21" y="43"/>
                      </a:cubicBezTo>
                      <a:cubicBezTo>
                        <a:pt x="13" y="44"/>
                        <a:pt x="4" y="36"/>
                        <a:pt x="2" y="24"/>
                      </a:cubicBezTo>
                      <a:cubicBezTo>
                        <a:pt x="0" y="12"/>
                        <a:pt x="5" y="2"/>
                        <a:pt x="13" y="1"/>
                      </a:cubicBezTo>
                      <a:cubicBezTo>
                        <a:pt x="22" y="0"/>
                        <a:pt x="31" y="8"/>
                        <a:pt x="33" y="20"/>
                      </a:cubicBezTo>
                      <a:close/>
                    </a:path>
                  </a:pathLst>
                </a:custGeom>
                <a:solidFill>
                  <a:srgbClr val="363B49"/>
                </a:solidFill>
                <a:ln w="9525">
                  <a:noFill/>
                  <a:round/>
                  <a:headEnd/>
                  <a:tailEnd/>
                </a:ln>
              </p:spPr>
              <p:txBody>
                <a:bodyPr/>
                <a:lstStyle/>
                <a:p>
                  <a:endParaRPr lang="zh-TW" altLang="en-US"/>
                </a:p>
              </p:txBody>
            </p:sp>
            <p:sp>
              <p:nvSpPr>
                <p:cNvPr id="19504" name="Freeform 188"/>
                <p:cNvSpPr>
                  <a:spLocks/>
                </p:cNvSpPr>
                <p:nvPr/>
              </p:nvSpPr>
              <p:spPr bwMode="auto">
                <a:xfrm>
                  <a:off x="3203" y="2820"/>
                  <a:ext cx="64" cy="80"/>
                </a:xfrm>
                <a:custGeom>
                  <a:avLst/>
                  <a:gdLst>
                    <a:gd name="T0" fmla="*/ 24839 w 27"/>
                    <a:gd name="T1" fmla="*/ 13913 h 34"/>
                    <a:gd name="T2" fmla="*/ 15941 w 27"/>
                    <a:gd name="T3" fmla="*/ 31235 h 34"/>
                    <a:gd name="T4" fmla="*/ 877 w 27"/>
                    <a:gd name="T5" fmla="*/ 17965 h 34"/>
                    <a:gd name="T6" fmla="*/ 10107 w 27"/>
                    <a:gd name="T7" fmla="*/ 859 h 34"/>
                    <a:gd name="T8" fmla="*/ 24839 w 27"/>
                    <a:gd name="T9" fmla="*/ 13913 h 34"/>
                    <a:gd name="T10" fmla="*/ 0 60000 65536"/>
                    <a:gd name="T11" fmla="*/ 0 60000 65536"/>
                    <a:gd name="T12" fmla="*/ 0 60000 65536"/>
                    <a:gd name="T13" fmla="*/ 0 60000 65536"/>
                    <a:gd name="T14" fmla="*/ 0 60000 65536"/>
                    <a:gd name="T15" fmla="*/ 0 w 27"/>
                    <a:gd name="T16" fmla="*/ 0 h 34"/>
                    <a:gd name="T17" fmla="*/ 27 w 27"/>
                    <a:gd name="T18" fmla="*/ 34 h 34"/>
                  </a:gdLst>
                  <a:ahLst/>
                  <a:cxnLst>
                    <a:cxn ang="T10">
                      <a:pos x="T0" y="T1"/>
                    </a:cxn>
                    <a:cxn ang="T11">
                      <a:pos x="T2" y="T3"/>
                    </a:cxn>
                    <a:cxn ang="T12">
                      <a:pos x="T4" y="T5"/>
                    </a:cxn>
                    <a:cxn ang="T13">
                      <a:pos x="T6" y="T7"/>
                    </a:cxn>
                    <a:cxn ang="T14">
                      <a:pos x="T8" y="T9"/>
                    </a:cxn>
                  </a:cxnLst>
                  <a:rect l="T15" t="T16" r="T17" b="T18"/>
                  <a:pathLst>
                    <a:path w="27" h="34">
                      <a:moveTo>
                        <a:pt x="25" y="15"/>
                      </a:moveTo>
                      <a:cubicBezTo>
                        <a:pt x="27" y="25"/>
                        <a:pt x="23" y="33"/>
                        <a:pt x="16" y="33"/>
                      </a:cubicBezTo>
                      <a:cubicBezTo>
                        <a:pt x="10" y="34"/>
                        <a:pt x="3" y="28"/>
                        <a:pt x="1" y="19"/>
                      </a:cubicBezTo>
                      <a:cubicBezTo>
                        <a:pt x="0" y="10"/>
                        <a:pt x="4" y="2"/>
                        <a:pt x="10" y="1"/>
                      </a:cubicBezTo>
                      <a:cubicBezTo>
                        <a:pt x="17" y="0"/>
                        <a:pt x="24" y="6"/>
                        <a:pt x="25" y="15"/>
                      </a:cubicBezTo>
                      <a:close/>
                    </a:path>
                  </a:pathLst>
                </a:custGeom>
                <a:solidFill>
                  <a:srgbClr val="DFE0E5"/>
                </a:solidFill>
                <a:ln w="9525">
                  <a:noFill/>
                  <a:round/>
                  <a:headEnd/>
                  <a:tailEnd/>
                </a:ln>
              </p:spPr>
              <p:txBody>
                <a:bodyPr/>
                <a:lstStyle/>
                <a:p>
                  <a:endParaRPr lang="zh-TW" altLang="en-US"/>
                </a:p>
              </p:txBody>
            </p:sp>
            <p:sp>
              <p:nvSpPr>
                <p:cNvPr id="19505" name="Freeform 189"/>
                <p:cNvSpPr>
                  <a:spLocks/>
                </p:cNvSpPr>
                <p:nvPr/>
              </p:nvSpPr>
              <p:spPr bwMode="auto">
                <a:xfrm>
                  <a:off x="3206" y="2855"/>
                  <a:ext cx="61" cy="48"/>
                </a:xfrm>
                <a:custGeom>
                  <a:avLst/>
                  <a:gdLst>
                    <a:gd name="T0" fmla="*/ 13641 w 26"/>
                    <a:gd name="T1" fmla="*/ 19670 h 20"/>
                    <a:gd name="T2" fmla="*/ 0 w 26"/>
                    <a:gd name="T3" fmla="*/ 4620 h 20"/>
                    <a:gd name="T4" fmla="*/ 854 w 26"/>
                    <a:gd name="T5" fmla="*/ 4620 h 20"/>
                    <a:gd name="T6" fmla="*/ 14851 w 26"/>
                    <a:gd name="T7" fmla="*/ 21041 h 20"/>
                    <a:gd name="T8" fmla="*/ 21815 w 26"/>
                    <a:gd name="T9" fmla="*/ 967 h 20"/>
                    <a:gd name="T10" fmla="*/ 21815 w 26"/>
                    <a:gd name="T11" fmla="*/ 0 h 20"/>
                    <a:gd name="T12" fmla="*/ 13641 w 26"/>
                    <a:gd name="T13" fmla="*/ 19670 h 20"/>
                    <a:gd name="T14" fmla="*/ 0 60000 65536"/>
                    <a:gd name="T15" fmla="*/ 0 60000 65536"/>
                    <a:gd name="T16" fmla="*/ 0 60000 65536"/>
                    <a:gd name="T17" fmla="*/ 0 60000 65536"/>
                    <a:gd name="T18" fmla="*/ 0 60000 65536"/>
                    <a:gd name="T19" fmla="*/ 0 60000 65536"/>
                    <a:gd name="T20" fmla="*/ 0 60000 65536"/>
                    <a:gd name="T21" fmla="*/ 0 w 26"/>
                    <a:gd name="T22" fmla="*/ 0 h 20"/>
                    <a:gd name="T23" fmla="*/ 26 w 26"/>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0">
                      <a:moveTo>
                        <a:pt x="15" y="18"/>
                      </a:moveTo>
                      <a:cubicBezTo>
                        <a:pt x="9" y="19"/>
                        <a:pt x="2" y="12"/>
                        <a:pt x="0" y="4"/>
                      </a:cubicBezTo>
                      <a:cubicBezTo>
                        <a:pt x="0" y="4"/>
                        <a:pt x="0" y="4"/>
                        <a:pt x="1" y="4"/>
                      </a:cubicBezTo>
                      <a:cubicBezTo>
                        <a:pt x="2" y="13"/>
                        <a:pt x="9" y="20"/>
                        <a:pt x="16" y="19"/>
                      </a:cubicBezTo>
                      <a:cubicBezTo>
                        <a:pt x="22" y="18"/>
                        <a:pt x="26" y="10"/>
                        <a:pt x="24" y="1"/>
                      </a:cubicBezTo>
                      <a:cubicBezTo>
                        <a:pt x="24" y="1"/>
                        <a:pt x="24" y="1"/>
                        <a:pt x="24" y="0"/>
                      </a:cubicBezTo>
                      <a:cubicBezTo>
                        <a:pt x="26" y="9"/>
                        <a:pt x="22" y="17"/>
                        <a:pt x="15" y="18"/>
                      </a:cubicBezTo>
                      <a:close/>
                    </a:path>
                  </a:pathLst>
                </a:custGeom>
                <a:solidFill>
                  <a:srgbClr val="A6ACBE"/>
                </a:solidFill>
                <a:ln w="9525">
                  <a:noFill/>
                  <a:round/>
                  <a:headEnd/>
                  <a:tailEnd/>
                </a:ln>
              </p:spPr>
              <p:txBody>
                <a:bodyPr/>
                <a:lstStyle/>
                <a:p>
                  <a:endParaRPr lang="zh-TW" altLang="en-US"/>
                </a:p>
              </p:txBody>
            </p:sp>
            <p:sp>
              <p:nvSpPr>
                <p:cNvPr id="19506" name="Freeform 190"/>
                <p:cNvSpPr>
                  <a:spLocks/>
                </p:cNvSpPr>
                <p:nvPr/>
              </p:nvSpPr>
              <p:spPr bwMode="auto">
                <a:xfrm>
                  <a:off x="3203" y="2817"/>
                  <a:ext cx="59" cy="48"/>
                </a:xfrm>
                <a:custGeom>
                  <a:avLst/>
                  <a:gdLst>
                    <a:gd name="T0" fmla="*/ 9898 w 25"/>
                    <a:gd name="T1" fmla="*/ 2321 h 20"/>
                    <a:gd name="T2" fmla="*/ 24015 w 25"/>
                    <a:gd name="T3" fmla="*/ 17350 h 20"/>
                    <a:gd name="T4" fmla="*/ 24015 w 25"/>
                    <a:gd name="T5" fmla="*/ 17350 h 20"/>
                    <a:gd name="T6" fmla="*/ 9898 w 25"/>
                    <a:gd name="T7" fmla="*/ 967 h 20"/>
                    <a:gd name="T8" fmla="*/ 868 w 25"/>
                    <a:gd name="T9" fmla="*/ 21041 h 20"/>
                    <a:gd name="T10" fmla="*/ 868 w 25"/>
                    <a:gd name="T11" fmla="*/ 21970 h 20"/>
                    <a:gd name="T12" fmla="*/ 9898 w 25"/>
                    <a:gd name="T13" fmla="*/ 2321 h 20"/>
                    <a:gd name="T14" fmla="*/ 0 60000 65536"/>
                    <a:gd name="T15" fmla="*/ 0 60000 65536"/>
                    <a:gd name="T16" fmla="*/ 0 60000 65536"/>
                    <a:gd name="T17" fmla="*/ 0 60000 65536"/>
                    <a:gd name="T18" fmla="*/ 0 60000 65536"/>
                    <a:gd name="T19" fmla="*/ 0 60000 65536"/>
                    <a:gd name="T20" fmla="*/ 0 60000 65536"/>
                    <a:gd name="T21" fmla="*/ 0 w 25"/>
                    <a:gd name="T22" fmla="*/ 0 h 20"/>
                    <a:gd name="T23" fmla="*/ 25 w 25"/>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20">
                      <a:moveTo>
                        <a:pt x="10" y="2"/>
                      </a:moveTo>
                      <a:cubicBezTo>
                        <a:pt x="17" y="2"/>
                        <a:pt x="23" y="8"/>
                        <a:pt x="25" y="16"/>
                      </a:cubicBezTo>
                      <a:cubicBezTo>
                        <a:pt x="25" y="16"/>
                        <a:pt x="25" y="16"/>
                        <a:pt x="25" y="16"/>
                      </a:cubicBezTo>
                      <a:cubicBezTo>
                        <a:pt x="23" y="7"/>
                        <a:pt x="17" y="0"/>
                        <a:pt x="10" y="1"/>
                      </a:cubicBezTo>
                      <a:cubicBezTo>
                        <a:pt x="4" y="2"/>
                        <a:pt x="0" y="10"/>
                        <a:pt x="1" y="19"/>
                      </a:cubicBezTo>
                      <a:cubicBezTo>
                        <a:pt x="1" y="19"/>
                        <a:pt x="1" y="19"/>
                        <a:pt x="1" y="20"/>
                      </a:cubicBezTo>
                      <a:cubicBezTo>
                        <a:pt x="0" y="11"/>
                        <a:pt x="4" y="3"/>
                        <a:pt x="10" y="2"/>
                      </a:cubicBezTo>
                      <a:close/>
                    </a:path>
                  </a:pathLst>
                </a:custGeom>
                <a:solidFill>
                  <a:srgbClr val="A6ACBE"/>
                </a:solidFill>
                <a:ln w="9525">
                  <a:noFill/>
                  <a:round/>
                  <a:headEnd/>
                  <a:tailEnd/>
                </a:ln>
              </p:spPr>
              <p:txBody>
                <a:bodyPr/>
                <a:lstStyle/>
                <a:p>
                  <a:endParaRPr lang="zh-TW" altLang="en-US"/>
                </a:p>
              </p:txBody>
            </p:sp>
            <p:sp>
              <p:nvSpPr>
                <p:cNvPr id="19507" name="Freeform 191"/>
                <p:cNvSpPr>
                  <a:spLocks/>
                </p:cNvSpPr>
                <p:nvPr/>
              </p:nvSpPr>
              <p:spPr bwMode="auto">
                <a:xfrm>
                  <a:off x="3218" y="2836"/>
                  <a:ext cx="35" cy="48"/>
                </a:xfrm>
                <a:custGeom>
                  <a:avLst/>
                  <a:gdLst>
                    <a:gd name="T0" fmla="*/ 12451 w 15"/>
                    <a:gd name="T1" fmla="*/ 10121 h 20"/>
                    <a:gd name="T2" fmla="*/ 7889 w 15"/>
                    <a:gd name="T3" fmla="*/ 21041 h 20"/>
                    <a:gd name="T4" fmla="*/ 0 w 15"/>
                    <a:gd name="T5" fmla="*/ 11878 h 20"/>
                    <a:gd name="T6" fmla="*/ 5336 w 15"/>
                    <a:gd name="T7" fmla="*/ 967 h 20"/>
                    <a:gd name="T8" fmla="*/ 12451 w 15"/>
                    <a:gd name="T9" fmla="*/ 10121 h 20"/>
                    <a:gd name="T10" fmla="*/ 0 60000 65536"/>
                    <a:gd name="T11" fmla="*/ 0 60000 65536"/>
                    <a:gd name="T12" fmla="*/ 0 60000 65536"/>
                    <a:gd name="T13" fmla="*/ 0 60000 65536"/>
                    <a:gd name="T14" fmla="*/ 0 60000 65536"/>
                    <a:gd name="T15" fmla="*/ 0 w 15"/>
                    <a:gd name="T16" fmla="*/ 0 h 20"/>
                    <a:gd name="T17" fmla="*/ 15 w 15"/>
                    <a:gd name="T18" fmla="*/ 20 h 20"/>
                  </a:gdLst>
                  <a:ahLst/>
                  <a:cxnLst>
                    <a:cxn ang="T10">
                      <a:pos x="T0" y="T1"/>
                    </a:cxn>
                    <a:cxn ang="T11">
                      <a:pos x="T2" y="T3"/>
                    </a:cxn>
                    <a:cxn ang="T12">
                      <a:pos x="T4" y="T5"/>
                    </a:cxn>
                    <a:cxn ang="T13">
                      <a:pos x="T6" y="T7"/>
                    </a:cxn>
                    <a:cxn ang="T14">
                      <a:pos x="T8" y="T9"/>
                    </a:cxn>
                  </a:cxnLst>
                  <a:rect l="T15" t="T16" r="T17" b="T18"/>
                  <a:pathLst>
                    <a:path w="15" h="20">
                      <a:moveTo>
                        <a:pt x="14" y="9"/>
                      </a:moveTo>
                      <a:cubicBezTo>
                        <a:pt x="15" y="14"/>
                        <a:pt x="13" y="19"/>
                        <a:pt x="9" y="19"/>
                      </a:cubicBezTo>
                      <a:cubicBezTo>
                        <a:pt x="5" y="20"/>
                        <a:pt x="1" y="16"/>
                        <a:pt x="0" y="11"/>
                      </a:cubicBezTo>
                      <a:cubicBezTo>
                        <a:pt x="0" y="6"/>
                        <a:pt x="2" y="1"/>
                        <a:pt x="6" y="1"/>
                      </a:cubicBezTo>
                      <a:cubicBezTo>
                        <a:pt x="9" y="0"/>
                        <a:pt x="13" y="4"/>
                        <a:pt x="14" y="9"/>
                      </a:cubicBezTo>
                      <a:close/>
                    </a:path>
                  </a:pathLst>
                </a:custGeom>
                <a:solidFill>
                  <a:srgbClr val="A0CC3A"/>
                </a:solidFill>
                <a:ln w="9525">
                  <a:noFill/>
                  <a:round/>
                  <a:headEnd/>
                  <a:tailEnd/>
                </a:ln>
              </p:spPr>
              <p:txBody>
                <a:bodyPr/>
                <a:lstStyle/>
                <a:p>
                  <a:endParaRPr lang="zh-TW" altLang="en-US"/>
                </a:p>
              </p:txBody>
            </p:sp>
            <p:sp>
              <p:nvSpPr>
                <p:cNvPr id="19508" name="Freeform 192"/>
                <p:cNvSpPr>
                  <a:spLocks noEditPoints="1"/>
                </p:cNvSpPr>
                <p:nvPr/>
              </p:nvSpPr>
              <p:spPr bwMode="auto">
                <a:xfrm>
                  <a:off x="3215" y="2834"/>
                  <a:ext cx="40" cy="52"/>
                </a:xfrm>
                <a:custGeom>
                  <a:avLst/>
                  <a:gdLst>
                    <a:gd name="T0" fmla="*/ 13275 w 17"/>
                    <a:gd name="T1" fmla="*/ 9956 h 22"/>
                    <a:gd name="T2" fmla="*/ 12412 w 17"/>
                    <a:gd name="T3" fmla="*/ 17789 h 22"/>
                    <a:gd name="T4" fmla="*/ 9534 w 17"/>
                    <a:gd name="T5" fmla="*/ 18514 h 22"/>
                    <a:gd name="T6" fmla="*/ 2021 w 17"/>
                    <a:gd name="T7" fmla="*/ 11513 h 22"/>
                    <a:gd name="T8" fmla="*/ 3532 w 17"/>
                    <a:gd name="T9" fmla="*/ 4871 h 22"/>
                    <a:gd name="T10" fmla="*/ 6412 w 17"/>
                    <a:gd name="T11" fmla="*/ 2971 h 22"/>
                    <a:gd name="T12" fmla="*/ 13275 w 17"/>
                    <a:gd name="T13" fmla="*/ 9956 h 22"/>
                    <a:gd name="T14" fmla="*/ 5642 w 17"/>
                    <a:gd name="T15" fmla="*/ 872 h 22"/>
                    <a:gd name="T16" fmla="*/ 2021 w 17"/>
                    <a:gd name="T17" fmla="*/ 2971 h 22"/>
                    <a:gd name="T18" fmla="*/ 0 w 17"/>
                    <a:gd name="T19" fmla="*/ 11513 h 22"/>
                    <a:gd name="T20" fmla="*/ 9534 w 17"/>
                    <a:gd name="T21" fmla="*/ 20575 h 22"/>
                    <a:gd name="T22" fmla="*/ 13913 w 17"/>
                    <a:gd name="T23" fmla="*/ 18514 h 22"/>
                    <a:gd name="T24" fmla="*/ 15087 w 17"/>
                    <a:gd name="T25" fmla="*/ 9956 h 22"/>
                    <a:gd name="T26" fmla="*/ 5642 w 17"/>
                    <a:gd name="T27" fmla="*/ 872 h 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22"/>
                    <a:gd name="T44" fmla="*/ 17 w 17"/>
                    <a:gd name="T45" fmla="*/ 22 h 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22">
                      <a:moveTo>
                        <a:pt x="14" y="10"/>
                      </a:moveTo>
                      <a:cubicBezTo>
                        <a:pt x="15" y="13"/>
                        <a:pt x="14" y="16"/>
                        <a:pt x="13" y="18"/>
                      </a:cubicBezTo>
                      <a:cubicBezTo>
                        <a:pt x="12" y="19"/>
                        <a:pt x="11" y="19"/>
                        <a:pt x="10" y="19"/>
                      </a:cubicBezTo>
                      <a:cubicBezTo>
                        <a:pt x="7" y="20"/>
                        <a:pt x="3" y="16"/>
                        <a:pt x="2" y="12"/>
                      </a:cubicBezTo>
                      <a:cubicBezTo>
                        <a:pt x="2" y="9"/>
                        <a:pt x="2" y="6"/>
                        <a:pt x="4" y="5"/>
                      </a:cubicBezTo>
                      <a:cubicBezTo>
                        <a:pt x="4" y="3"/>
                        <a:pt x="6" y="3"/>
                        <a:pt x="7" y="3"/>
                      </a:cubicBezTo>
                      <a:cubicBezTo>
                        <a:pt x="10" y="2"/>
                        <a:pt x="13" y="6"/>
                        <a:pt x="14" y="10"/>
                      </a:cubicBezTo>
                      <a:close/>
                      <a:moveTo>
                        <a:pt x="6" y="1"/>
                      </a:moveTo>
                      <a:cubicBezTo>
                        <a:pt x="5" y="1"/>
                        <a:pt x="3" y="2"/>
                        <a:pt x="2" y="3"/>
                      </a:cubicBezTo>
                      <a:cubicBezTo>
                        <a:pt x="0" y="6"/>
                        <a:pt x="0" y="9"/>
                        <a:pt x="0" y="12"/>
                      </a:cubicBezTo>
                      <a:cubicBezTo>
                        <a:pt x="2" y="18"/>
                        <a:pt x="6" y="22"/>
                        <a:pt x="10" y="21"/>
                      </a:cubicBezTo>
                      <a:cubicBezTo>
                        <a:pt x="12" y="21"/>
                        <a:pt x="13" y="20"/>
                        <a:pt x="15" y="19"/>
                      </a:cubicBezTo>
                      <a:cubicBezTo>
                        <a:pt x="16" y="16"/>
                        <a:pt x="17" y="13"/>
                        <a:pt x="16" y="10"/>
                      </a:cubicBezTo>
                      <a:cubicBezTo>
                        <a:pt x="15" y="4"/>
                        <a:pt x="11" y="0"/>
                        <a:pt x="6" y="1"/>
                      </a:cubicBezTo>
                      <a:close/>
                    </a:path>
                  </a:pathLst>
                </a:custGeom>
                <a:solidFill>
                  <a:srgbClr val="646C89"/>
                </a:solidFill>
                <a:ln w="9525">
                  <a:noFill/>
                  <a:round/>
                  <a:headEnd/>
                  <a:tailEnd/>
                </a:ln>
              </p:spPr>
              <p:txBody>
                <a:bodyPr/>
                <a:lstStyle/>
                <a:p>
                  <a:endParaRPr lang="zh-TW" altLang="en-US"/>
                </a:p>
              </p:txBody>
            </p:sp>
            <p:sp>
              <p:nvSpPr>
                <p:cNvPr id="19509" name="Freeform 193"/>
                <p:cNvSpPr>
                  <a:spLocks/>
                </p:cNvSpPr>
                <p:nvPr/>
              </p:nvSpPr>
              <p:spPr bwMode="auto">
                <a:xfrm>
                  <a:off x="3062" y="2798"/>
                  <a:ext cx="16" cy="24"/>
                </a:xfrm>
                <a:custGeom>
                  <a:avLst/>
                  <a:gdLst>
                    <a:gd name="T0" fmla="*/ 5291 w 7"/>
                    <a:gd name="T1" fmla="*/ 5570 h 10"/>
                    <a:gd name="T2" fmla="*/ 2999 w 7"/>
                    <a:gd name="T3" fmla="*/ 11088 h 10"/>
                    <a:gd name="T4" fmla="*/ 0 w 7"/>
                    <a:gd name="T5" fmla="*/ 5570 h 10"/>
                    <a:gd name="T6" fmla="*/ 2315 w 7"/>
                    <a:gd name="T7" fmla="*/ 0 h 10"/>
                    <a:gd name="T8" fmla="*/ 5291 w 7"/>
                    <a:gd name="T9" fmla="*/ 5570 h 10"/>
                    <a:gd name="T10" fmla="*/ 0 60000 65536"/>
                    <a:gd name="T11" fmla="*/ 0 60000 65536"/>
                    <a:gd name="T12" fmla="*/ 0 60000 65536"/>
                    <a:gd name="T13" fmla="*/ 0 60000 65536"/>
                    <a:gd name="T14" fmla="*/ 0 60000 65536"/>
                    <a:gd name="T15" fmla="*/ 0 w 7"/>
                    <a:gd name="T16" fmla="*/ 0 h 10"/>
                    <a:gd name="T17" fmla="*/ 7 w 7"/>
                    <a:gd name="T18" fmla="*/ 10 h 10"/>
                  </a:gdLst>
                  <a:ahLst/>
                  <a:cxnLst>
                    <a:cxn ang="T10">
                      <a:pos x="T0" y="T1"/>
                    </a:cxn>
                    <a:cxn ang="T11">
                      <a:pos x="T2" y="T3"/>
                    </a:cxn>
                    <a:cxn ang="T12">
                      <a:pos x="T4" y="T5"/>
                    </a:cxn>
                    <a:cxn ang="T13">
                      <a:pos x="T6" y="T7"/>
                    </a:cxn>
                    <a:cxn ang="T14">
                      <a:pos x="T8" y="T9"/>
                    </a:cxn>
                  </a:cxnLst>
                  <a:rect l="T15" t="T16" r="T17" b="T18"/>
                  <a:pathLst>
                    <a:path w="7" h="10">
                      <a:moveTo>
                        <a:pt x="7" y="5"/>
                      </a:moveTo>
                      <a:cubicBezTo>
                        <a:pt x="7" y="7"/>
                        <a:pt x="6" y="9"/>
                        <a:pt x="4" y="10"/>
                      </a:cubicBezTo>
                      <a:cubicBezTo>
                        <a:pt x="2" y="10"/>
                        <a:pt x="1" y="8"/>
                        <a:pt x="0" y="5"/>
                      </a:cubicBezTo>
                      <a:cubicBezTo>
                        <a:pt x="0" y="3"/>
                        <a:pt x="1" y="1"/>
                        <a:pt x="3" y="0"/>
                      </a:cubicBezTo>
                      <a:cubicBezTo>
                        <a:pt x="4" y="0"/>
                        <a:pt x="6" y="2"/>
                        <a:pt x="7" y="5"/>
                      </a:cubicBezTo>
                      <a:close/>
                    </a:path>
                  </a:pathLst>
                </a:custGeom>
                <a:solidFill>
                  <a:srgbClr val="A0CC3A"/>
                </a:solidFill>
                <a:ln w="9525">
                  <a:noFill/>
                  <a:round/>
                  <a:headEnd/>
                  <a:tailEnd/>
                </a:ln>
              </p:spPr>
              <p:txBody>
                <a:bodyPr/>
                <a:lstStyle/>
                <a:p>
                  <a:endParaRPr lang="zh-TW" altLang="en-US"/>
                </a:p>
              </p:txBody>
            </p:sp>
            <p:sp>
              <p:nvSpPr>
                <p:cNvPr id="19510" name="Freeform 194"/>
                <p:cNvSpPr>
                  <a:spLocks noEditPoints="1"/>
                </p:cNvSpPr>
                <p:nvPr/>
              </p:nvSpPr>
              <p:spPr bwMode="auto">
                <a:xfrm>
                  <a:off x="3059" y="2796"/>
                  <a:ext cx="22" cy="29"/>
                </a:xfrm>
                <a:custGeom>
                  <a:avLst/>
                  <a:gdLst>
                    <a:gd name="T0" fmla="*/ 8998 w 9"/>
                    <a:gd name="T1" fmla="*/ 7153 h 12"/>
                    <a:gd name="T2" fmla="*/ 7856 w 9"/>
                    <a:gd name="T3" fmla="*/ 10542 h 12"/>
                    <a:gd name="T4" fmla="*/ 6209 w 9"/>
                    <a:gd name="T5" fmla="*/ 11528 h 12"/>
                    <a:gd name="T6" fmla="*/ 2540 w 9"/>
                    <a:gd name="T7" fmla="*/ 7153 h 12"/>
                    <a:gd name="T8" fmla="*/ 3681 w 9"/>
                    <a:gd name="T9" fmla="*/ 3376 h 12"/>
                    <a:gd name="T10" fmla="*/ 5138 w 9"/>
                    <a:gd name="T11" fmla="*/ 2383 h 12"/>
                    <a:gd name="T12" fmla="*/ 8998 w 9"/>
                    <a:gd name="T13" fmla="*/ 7153 h 12"/>
                    <a:gd name="T14" fmla="*/ 3681 w 9"/>
                    <a:gd name="T15" fmla="*/ 0 h 12"/>
                    <a:gd name="T16" fmla="*/ 1039 w 9"/>
                    <a:gd name="T17" fmla="*/ 2383 h 12"/>
                    <a:gd name="T18" fmla="*/ 0 w 9"/>
                    <a:gd name="T19" fmla="*/ 8159 h 12"/>
                    <a:gd name="T20" fmla="*/ 6209 w 9"/>
                    <a:gd name="T21" fmla="*/ 13918 h 12"/>
                    <a:gd name="T22" fmla="*/ 10457 w 9"/>
                    <a:gd name="T23" fmla="*/ 11528 h 12"/>
                    <a:gd name="T24" fmla="*/ 11538 w 9"/>
                    <a:gd name="T25" fmla="*/ 5759 h 12"/>
                    <a:gd name="T26" fmla="*/ 3681 w 9"/>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2"/>
                    <a:gd name="T44" fmla="*/ 9 w 9"/>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2">
                      <a:moveTo>
                        <a:pt x="7" y="6"/>
                      </a:moveTo>
                      <a:cubicBezTo>
                        <a:pt x="7" y="7"/>
                        <a:pt x="7" y="8"/>
                        <a:pt x="6" y="9"/>
                      </a:cubicBezTo>
                      <a:cubicBezTo>
                        <a:pt x="6" y="9"/>
                        <a:pt x="6" y="10"/>
                        <a:pt x="5" y="10"/>
                      </a:cubicBezTo>
                      <a:cubicBezTo>
                        <a:pt x="4" y="10"/>
                        <a:pt x="2" y="8"/>
                        <a:pt x="2" y="6"/>
                      </a:cubicBezTo>
                      <a:cubicBezTo>
                        <a:pt x="2" y="5"/>
                        <a:pt x="2" y="4"/>
                        <a:pt x="3" y="3"/>
                      </a:cubicBezTo>
                      <a:cubicBezTo>
                        <a:pt x="3" y="3"/>
                        <a:pt x="3" y="2"/>
                        <a:pt x="4" y="2"/>
                      </a:cubicBezTo>
                      <a:cubicBezTo>
                        <a:pt x="5" y="2"/>
                        <a:pt x="6" y="4"/>
                        <a:pt x="7" y="6"/>
                      </a:cubicBezTo>
                      <a:close/>
                      <a:moveTo>
                        <a:pt x="3" y="0"/>
                      </a:moveTo>
                      <a:cubicBezTo>
                        <a:pt x="2" y="0"/>
                        <a:pt x="2" y="1"/>
                        <a:pt x="1" y="2"/>
                      </a:cubicBezTo>
                      <a:cubicBezTo>
                        <a:pt x="0" y="3"/>
                        <a:pt x="0" y="5"/>
                        <a:pt x="0" y="7"/>
                      </a:cubicBezTo>
                      <a:cubicBezTo>
                        <a:pt x="1" y="10"/>
                        <a:pt x="3" y="12"/>
                        <a:pt x="5" y="12"/>
                      </a:cubicBezTo>
                      <a:cubicBezTo>
                        <a:pt x="6" y="12"/>
                        <a:pt x="7" y="11"/>
                        <a:pt x="8" y="10"/>
                      </a:cubicBezTo>
                      <a:cubicBezTo>
                        <a:pt x="9" y="9"/>
                        <a:pt x="9" y="7"/>
                        <a:pt x="9" y="5"/>
                      </a:cubicBezTo>
                      <a:cubicBezTo>
                        <a:pt x="8" y="2"/>
                        <a:pt x="6" y="0"/>
                        <a:pt x="3" y="0"/>
                      </a:cubicBezTo>
                      <a:close/>
                    </a:path>
                  </a:pathLst>
                </a:custGeom>
                <a:solidFill>
                  <a:srgbClr val="646C89"/>
                </a:solidFill>
                <a:ln w="9525">
                  <a:noFill/>
                  <a:round/>
                  <a:headEnd/>
                  <a:tailEnd/>
                </a:ln>
              </p:spPr>
              <p:txBody>
                <a:bodyPr/>
                <a:lstStyle/>
                <a:p>
                  <a:endParaRPr lang="zh-TW" altLang="en-US"/>
                </a:p>
              </p:txBody>
            </p:sp>
            <p:sp>
              <p:nvSpPr>
                <p:cNvPr id="19511" name="Freeform 195"/>
                <p:cNvSpPr>
                  <a:spLocks/>
                </p:cNvSpPr>
                <p:nvPr/>
              </p:nvSpPr>
              <p:spPr bwMode="auto">
                <a:xfrm>
                  <a:off x="3092" y="2808"/>
                  <a:ext cx="19" cy="24"/>
                </a:xfrm>
                <a:custGeom>
                  <a:avLst/>
                  <a:gdLst>
                    <a:gd name="T0" fmla="*/ 8077 w 8"/>
                    <a:gd name="T1" fmla="*/ 5570 h 10"/>
                    <a:gd name="T2" fmla="*/ 4997 w 8"/>
                    <a:gd name="T3" fmla="*/ 11088 h 10"/>
                    <a:gd name="T4" fmla="*/ 886 w 8"/>
                    <a:gd name="T5" fmla="*/ 6538 h 10"/>
                    <a:gd name="T6" fmla="*/ 3028 w 8"/>
                    <a:gd name="T7" fmla="*/ 0 h 10"/>
                    <a:gd name="T8" fmla="*/ 8077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5"/>
                      </a:moveTo>
                      <a:cubicBezTo>
                        <a:pt x="8" y="7"/>
                        <a:pt x="7" y="10"/>
                        <a:pt x="5" y="10"/>
                      </a:cubicBezTo>
                      <a:cubicBezTo>
                        <a:pt x="3" y="10"/>
                        <a:pt x="1" y="8"/>
                        <a:pt x="1" y="6"/>
                      </a:cubicBezTo>
                      <a:cubicBezTo>
                        <a:pt x="0" y="3"/>
                        <a:pt x="1" y="1"/>
                        <a:pt x="3" y="0"/>
                      </a:cubicBezTo>
                      <a:cubicBezTo>
                        <a:pt x="5" y="0"/>
                        <a:pt x="7" y="2"/>
                        <a:pt x="8" y="5"/>
                      </a:cubicBezTo>
                      <a:close/>
                    </a:path>
                  </a:pathLst>
                </a:custGeom>
                <a:solidFill>
                  <a:srgbClr val="A0CC3A"/>
                </a:solidFill>
                <a:ln w="9525">
                  <a:noFill/>
                  <a:round/>
                  <a:headEnd/>
                  <a:tailEnd/>
                </a:ln>
              </p:spPr>
              <p:txBody>
                <a:bodyPr/>
                <a:lstStyle/>
                <a:p>
                  <a:endParaRPr lang="zh-TW" altLang="en-US"/>
                </a:p>
              </p:txBody>
            </p:sp>
            <p:sp>
              <p:nvSpPr>
                <p:cNvPr id="19512" name="Freeform 196"/>
                <p:cNvSpPr>
                  <a:spLocks noEditPoints="1"/>
                </p:cNvSpPr>
                <p:nvPr/>
              </p:nvSpPr>
              <p:spPr bwMode="auto">
                <a:xfrm>
                  <a:off x="3090" y="2806"/>
                  <a:ext cx="24" cy="28"/>
                </a:xfrm>
                <a:custGeom>
                  <a:avLst/>
                  <a:gdLst>
                    <a:gd name="T0" fmla="*/ 8767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8767 w 10"/>
                    <a:gd name="T13" fmla="*/ 5336 h 12"/>
                    <a:gd name="T14" fmla="*/ 4620 w 10"/>
                    <a:gd name="T15" fmla="*/ 828 h 12"/>
                    <a:gd name="T16" fmla="*/ 2321 w 10"/>
                    <a:gd name="T17" fmla="*/ 1932 h 12"/>
                    <a:gd name="T18" fmla="*/ 967 w 10"/>
                    <a:gd name="T19" fmla="*/ 5957 h 12"/>
                    <a:gd name="T20" fmla="*/ 6538 w 10"/>
                    <a:gd name="T21" fmla="*/ 10519 h 12"/>
                    <a:gd name="T22" fmla="*/ 10121 w 10"/>
                    <a:gd name="T23" fmla="*/ 8717 h 12"/>
                    <a:gd name="T24" fmla="*/ 11088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8" y="6"/>
                      </a:moveTo>
                      <a:cubicBezTo>
                        <a:pt x="8" y="7"/>
                        <a:pt x="8" y="8"/>
                        <a:pt x="7" y="9"/>
                      </a:cubicBezTo>
                      <a:cubicBezTo>
                        <a:pt x="7" y="9"/>
                        <a:pt x="7" y="10"/>
                        <a:pt x="6" y="10"/>
                      </a:cubicBezTo>
                      <a:cubicBezTo>
                        <a:pt x="5" y="10"/>
                        <a:pt x="3" y="9"/>
                        <a:pt x="3" y="6"/>
                      </a:cubicBezTo>
                      <a:cubicBezTo>
                        <a:pt x="3" y="5"/>
                        <a:pt x="3" y="4"/>
                        <a:pt x="3" y="3"/>
                      </a:cubicBezTo>
                      <a:cubicBezTo>
                        <a:pt x="4" y="3"/>
                        <a:pt x="4" y="3"/>
                        <a:pt x="4" y="2"/>
                      </a:cubicBezTo>
                      <a:cubicBezTo>
                        <a:pt x="6" y="2"/>
                        <a:pt x="7" y="4"/>
                        <a:pt x="8" y="6"/>
                      </a:cubicBezTo>
                      <a:close/>
                      <a:moveTo>
                        <a:pt x="4" y="1"/>
                      </a:moveTo>
                      <a:cubicBezTo>
                        <a:pt x="3" y="1"/>
                        <a:pt x="2" y="1"/>
                        <a:pt x="2" y="2"/>
                      </a:cubicBezTo>
                      <a:cubicBezTo>
                        <a:pt x="1" y="3"/>
                        <a:pt x="0" y="5"/>
                        <a:pt x="1" y="7"/>
                      </a:cubicBezTo>
                      <a:cubicBezTo>
                        <a:pt x="1" y="10"/>
                        <a:pt x="4" y="12"/>
                        <a:pt x="6" y="12"/>
                      </a:cubicBezTo>
                      <a:cubicBezTo>
                        <a:pt x="7" y="12"/>
                        <a:pt x="8" y="11"/>
                        <a:pt x="9" y="10"/>
                      </a:cubicBezTo>
                      <a:cubicBezTo>
                        <a:pt x="10" y="9"/>
                        <a:pt x="10" y="7"/>
                        <a:pt x="10" y="6"/>
                      </a:cubicBezTo>
                      <a:cubicBezTo>
                        <a:pt x="9" y="2"/>
                        <a:pt x="7" y="0"/>
                        <a:pt x="4" y="1"/>
                      </a:cubicBezTo>
                      <a:close/>
                    </a:path>
                  </a:pathLst>
                </a:custGeom>
                <a:solidFill>
                  <a:srgbClr val="646C89"/>
                </a:solidFill>
                <a:ln w="9525">
                  <a:noFill/>
                  <a:round/>
                  <a:headEnd/>
                  <a:tailEnd/>
                </a:ln>
              </p:spPr>
              <p:txBody>
                <a:bodyPr/>
                <a:lstStyle/>
                <a:p>
                  <a:endParaRPr lang="zh-TW" altLang="en-US"/>
                </a:p>
              </p:txBody>
            </p:sp>
            <p:sp>
              <p:nvSpPr>
                <p:cNvPr id="19513" name="Freeform 197"/>
                <p:cNvSpPr>
                  <a:spLocks/>
                </p:cNvSpPr>
                <p:nvPr/>
              </p:nvSpPr>
              <p:spPr bwMode="auto">
                <a:xfrm>
                  <a:off x="3126" y="2817"/>
                  <a:ext cx="18" cy="24"/>
                </a:xfrm>
                <a:custGeom>
                  <a:avLst/>
                  <a:gdLst>
                    <a:gd name="T0" fmla="*/ 4657 w 8"/>
                    <a:gd name="T1" fmla="*/ 5570 h 10"/>
                    <a:gd name="T2" fmla="*/ 3224 w 8"/>
                    <a:gd name="T3" fmla="*/ 11088 h 10"/>
                    <a:gd name="T4" fmla="*/ 637 w 8"/>
                    <a:gd name="T5" fmla="*/ 6538 h 10"/>
                    <a:gd name="T6" fmla="*/ 2070 w 8"/>
                    <a:gd name="T7" fmla="*/ 967 h 10"/>
                    <a:gd name="T8" fmla="*/ 4657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1" y="6"/>
                      </a:cubicBezTo>
                      <a:cubicBezTo>
                        <a:pt x="0" y="3"/>
                        <a:pt x="1" y="1"/>
                        <a:pt x="3" y="1"/>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19514" name="Freeform 198"/>
                <p:cNvSpPr>
                  <a:spLocks noEditPoints="1"/>
                </p:cNvSpPr>
                <p:nvPr/>
              </p:nvSpPr>
              <p:spPr bwMode="auto">
                <a:xfrm>
                  <a:off x="3123" y="2815"/>
                  <a:ext cx="24" cy="28"/>
                </a:xfrm>
                <a:custGeom>
                  <a:avLst/>
                  <a:gdLst>
                    <a:gd name="T0" fmla="*/ 7800 w 10"/>
                    <a:gd name="T1" fmla="*/ 5336 h 12"/>
                    <a:gd name="T2" fmla="*/ 7800 w 10"/>
                    <a:gd name="T3" fmla="*/ 7889 h 12"/>
                    <a:gd name="T4" fmla="*/ 6538 w 10"/>
                    <a:gd name="T5" fmla="*/ 8717 h 12"/>
                    <a:gd name="T6" fmla="*/ 3250 w 10"/>
                    <a:gd name="T7" fmla="*/ 5957 h 12"/>
                    <a:gd name="T8" fmla="*/ 3250 w 10"/>
                    <a:gd name="T9" fmla="*/ 2553 h 12"/>
                    <a:gd name="T10" fmla="*/ 4620 w 10"/>
                    <a:gd name="T11" fmla="*/ 2553 h 12"/>
                    <a:gd name="T12" fmla="*/ 7800 w 10"/>
                    <a:gd name="T13" fmla="*/ 5336 h 12"/>
                    <a:gd name="T14" fmla="*/ 4620 w 10"/>
                    <a:gd name="T15" fmla="*/ 828 h 12"/>
                    <a:gd name="T16" fmla="*/ 2321 w 10"/>
                    <a:gd name="T17" fmla="*/ 1932 h 12"/>
                    <a:gd name="T18" fmla="*/ 967 w 10"/>
                    <a:gd name="T19" fmla="*/ 5957 h 12"/>
                    <a:gd name="T20" fmla="*/ 6538 w 10"/>
                    <a:gd name="T21" fmla="*/ 10519 h 12"/>
                    <a:gd name="T22" fmla="*/ 10121 w 10"/>
                    <a:gd name="T23" fmla="*/ 8717 h 12"/>
                    <a:gd name="T24" fmla="*/ 10121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8" y="7"/>
                        <a:pt x="8" y="9"/>
                        <a:pt x="7" y="9"/>
                      </a:cubicBezTo>
                      <a:cubicBezTo>
                        <a:pt x="7" y="10"/>
                        <a:pt x="6" y="10"/>
                        <a:pt x="6" y="10"/>
                      </a:cubicBezTo>
                      <a:cubicBezTo>
                        <a:pt x="4" y="10"/>
                        <a:pt x="3" y="9"/>
                        <a:pt x="3" y="7"/>
                      </a:cubicBezTo>
                      <a:cubicBezTo>
                        <a:pt x="2" y="5"/>
                        <a:pt x="3" y="4"/>
                        <a:pt x="3" y="3"/>
                      </a:cubicBezTo>
                      <a:cubicBezTo>
                        <a:pt x="3" y="3"/>
                        <a:pt x="4" y="3"/>
                        <a:pt x="4" y="3"/>
                      </a:cubicBezTo>
                      <a:cubicBezTo>
                        <a:pt x="6" y="2"/>
                        <a:pt x="7" y="4"/>
                        <a:pt x="7" y="6"/>
                      </a:cubicBezTo>
                      <a:close/>
                      <a:moveTo>
                        <a:pt x="4" y="1"/>
                      </a:moveTo>
                      <a:cubicBezTo>
                        <a:pt x="3" y="1"/>
                        <a:pt x="2" y="1"/>
                        <a:pt x="2" y="2"/>
                      </a:cubicBezTo>
                      <a:cubicBezTo>
                        <a:pt x="1" y="3"/>
                        <a:pt x="0" y="5"/>
                        <a:pt x="1" y="7"/>
                      </a:cubicBezTo>
                      <a:cubicBezTo>
                        <a:pt x="1" y="10"/>
                        <a:pt x="4" y="12"/>
                        <a:pt x="6" y="12"/>
                      </a:cubicBezTo>
                      <a:cubicBezTo>
                        <a:pt x="7" y="12"/>
                        <a:pt x="8" y="11"/>
                        <a:pt x="9" y="10"/>
                      </a:cubicBezTo>
                      <a:cubicBezTo>
                        <a:pt x="9" y="9"/>
                        <a:pt x="10" y="8"/>
                        <a:pt x="9" y="6"/>
                      </a:cubicBezTo>
                      <a:cubicBezTo>
                        <a:pt x="9" y="3"/>
                        <a:pt x="6" y="0"/>
                        <a:pt x="4" y="1"/>
                      </a:cubicBezTo>
                      <a:close/>
                    </a:path>
                  </a:pathLst>
                </a:custGeom>
                <a:solidFill>
                  <a:srgbClr val="646C89"/>
                </a:solidFill>
                <a:ln w="9525">
                  <a:noFill/>
                  <a:round/>
                  <a:headEnd/>
                  <a:tailEnd/>
                </a:ln>
              </p:spPr>
              <p:txBody>
                <a:bodyPr/>
                <a:lstStyle/>
                <a:p>
                  <a:endParaRPr lang="zh-TW" altLang="en-US"/>
                </a:p>
              </p:txBody>
            </p:sp>
            <p:sp>
              <p:nvSpPr>
                <p:cNvPr id="19515" name="Freeform 199"/>
                <p:cNvSpPr>
                  <a:spLocks/>
                </p:cNvSpPr>
                <p:nvPr/>
              </p:nvSpPr>
              <p:spPr bwMode="auto">
                <a:xfrm>
                  <a:off x="3159" y="2829"/>
                  <a:ext cx="18" cy="22"/>
                </a:xfrm>
                <a:custGeom>
                  <a:avLst/>
                  <a:gdLst>
                    <a:gd name="T0" fmla="*/ 4657 w 8"/>
                    <a:gd name="T1" fmla="*/ 5138 h 9"/>
                    <a:gd name="T2" fmla="*/ 3224 w 8"/>
                    <a:gd name="T3" fmla="*/ 11538 h 9"/>
                    <a:gd name="T4" fmla="*/ 0 w 8"/>
                    <a:gd name="T5" fmla="*/ 6209 h 9"/>
                    <a:gd name="T6" fmla="*/ 2070 w 8"/>
                    <a:gd name="T7" fmla="*/ 0 h 9"/>
                    <a:gd name="T8" fmla="*/ 4657 w 8"/>
                    <a:gd name="T9" fmla="*/ 5138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7" y="4"/>
                      </a:moveTo>
                      <a:cubicBezTo>
                        <a:pt x="8" y="7"/>
                        <a:pt x="7" y="9"/>
                        <a:pt x="5" y="9"/>
                      </a:cubicBezTo>
                      <a:cubicBezTo>
                        <a:pt x="3" y="9"/>
                        <a:pt x="1" y="8"/>
                        <a:pt x="0" y="5"/>
                      </a:cubicBezTo>
                      <a:cubicBezTo>
                        <a:pt x="0" y="2"/>
                        <a:pt x="1" y="0"/>
                        <a:pt x="3" y="0"/>
                      </a:cubicBezTo>
                      <a:cubicBezTo>
                        <a:pt x="5" y="0"/>
                        <a:pt x="7" y="1"/>
                        <a:pt x="7" y="4"/>
                      </a:cubicBezTo>
                      <a:close/>
                    </a:path>
                  </a:pathLst>
                </a:custGeom>
                <a:solidFill>
                  <a:srgbClr val="A0CC3A"/>
                </a:solidFill>
                <a:ln w="9525">
                  <a:noFill/>
                  <a:round/>
                  <a:headEnd/>
                  <a:tailEnd/>
                </a:ln>
              </p:spPr>
              <p:txBody>
                <a:bodyPr/>
                <a:lstStyle/>
                <a:p>
                  <a:endParaRPr lang="zh-TW" altLang="en-US"/>
                </a:p>
              </p:txBody>
            </p:sp>
            <p:sp>
              <p:nvSpPr>
                <p:cNvPr id="19516" name="Freeform 200"/>
                <p:cNvSpPr>
                  <a:spLocks noEditPoints="1"/>
                </p:cNvSpPr>
                <p:nvPr/>
              </p:nvSpPr>
              <p:spPr bwMode="auto">
                <a:xfrm>
                  <a:off x="3156" y="2825"/>
                  <a:ext cx="24" cy="30"/>
                </a:xfrm>
                <a:custGeom>
                  <a:avLst/>
                  <a:gdLst>
                    <a:gd name="T0" fmla="*/ 7800 w 10"/>
                    <a:gd name="T1" fmla="*/ 4858 h 13"/>
                    <a:gd name="T2" fmla="*/ 7800 w 10"/>
                    <a:gd name="T3" fmla="*/ 7265 h 13"/>
                    <a:gd name="T4" fmla="*/ 6538 w 10"/>
                    <a:gd name="T5" fmla="*/ 7998 h 13"/>
                    <a:gd name="T6" fmla="*/ 2321 w 10"/>
                    <a:gd name="T7" fmla="*/ 5555 h 13"/>
                    <a:gd name="T8" fmla="*/ 3250 w 10"/>
                    <a:gd name="T9" fmla="*/ 3148 h 13"/>
                    <a:gd name="T10" fmla="*/ 4620 w 10"/>
                    <a:gd name="T11" fmla="*/ 2407 h 13"/>
                    <a:gd name="T12" fmla="*/ 7800 w 10"/>
                    <a:gd name="T13" fmla="*/ 4858 h 13"/>
                    <a:gd name="T14" fmla="*/ 4620 w 10"/>
                    <a:gd name="T15" fmla="*/ 798 h 13"/>
                    <a:gd name="T16" fmla="*/ 967 w 10"/>
                    <a:gd name="T17" fmla="*/ 1842 h 13"/>
                    <a:gd name="T18" fmla="*/ 0 w 10"/>
                    <a:gd name="T19" fmla="*/ 5555 h 13"/>
                    <a:gd name="T20" fmla="*/ 6538 w 10"/>
                    <a:gd name="T21" fmla="*/ 9810 h 13"/>
                    <a:gd name="T22" fmla="*/ 8767 w 10"/>
                    <a:gd name="T23" fmla="*/ 8760 h 13"/>
                    <a:gd name="T24" fmla="*/ 10121 w 10"/>
                    <a:gd name="T25" fmla="*/ 4858 h 13"/>
                    <a:gd name="T26" fmla="*/ 4620 w 10"/>
                    <a:gd name="T27" fmla="*/ 798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3"/>
                    <a:gd name="T44" fmla="*/ 10 w 10"/>
                    <a:gd name="T45" fmla="*/ 13 h 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3">
                      <a:moveTo>
                        <a:pt x="7" y="6"/>
                      </a:moveTo>
                      <a:cubicBezTo>
                        <a:pt x="8" y="7"/>
                        <a:pt x="7" y="9"/>
                        <a:pt x="7" y="9"/>
                      </a:cubicBezTo>
                      <a:cubicBezTo>
                        <a:pt x="7" y="10"/>
                        <a:pt x="6" y="10"/>
                        <a:pt x="6" y="10"/>
                      </a:cubicBezTo>
                      <a:cubicBezTo>
                        <a:pt x="4" y="10"/>
                        <a:pt x="3" y="9"/>
                        <a:pt x="2" y="7"/>
                      </a:cubicBezTo>
                      <a:cubicBezTo>
                        <a:pt x="2" y="6"/>
                        <a:pt x="2" y="4"/>
                        <a:pt x="3" y="4"/>
                      </a:cubicBezTo>
                      <a:cubicBezTo>
                        <a:pt x="3" y="3"/>
                        <a:pt x="4" y="3"/>
                        <a:pt x="4" y="3"/>
                      </a:cubicBezTo>
                      <a:cubicBezTo>
                        <a:pt x="5" y="3"/>
                        <a:pt x="7" y="4"/>
                        <a:pt x="7" y="6"/>
                      </a:cubicBezTo>
                      <a:close/>
                      <a:moveTo>
                        <a:pt x="4" y="1"/>
                      </a:moveTo>
                      <a:cubicBezTo>
                        <a:pt x="3" y="1"/>
                        <a:pt x="2" y="2"/>
                        <a:pt x="1" y="2"/>
                      </a:cubicBezTo>
                      <a:cubicBezTo>
                        <a:pt x="0" y="4"/>
                        <a:pt x="0" y="5"/>
                        <a:pt x="0" y="7"/>
                      </a:cubicBezTo>
                      <a:cubicBezTo>
                        <a:pt x="1" y="10"/>
                        <a:pt x="3" y="13"/>
                        <a:pt x="6" y="12"/>
                      </a:cubicBezTo>
                      <a:cubicBezTo>
                        <a:pt x="7" y="12"/>
                        <a:pt x="8" y="12"/>
                        <a:pt x="8" y="11"/>
                      </a:cubicBezTo>
                      <a:cubicBezTo>
                        <a:pt x="9" y="9"/>
                        <a:pt x="10" y="8"/>
                        <a:pt x="9" y="6"/>
                      </a:cubicBezTo>
                      <a:cubicBezTo>
                        <a:pt x="9" y="3"/>
                        <a:pt x="6" y="0"/>
                        <a:pt x="4" y="1"/>
                      </a:cubicBezTo>
                      <a:close/>
                    </a:path>
                  </a:pathLst>
                </a:custGeom>
                <a:solidFill>
                  <a:srgbClr val="646C89"/>
                </a:solidFill>
                <a:ln w="9525">
                  <a:noFill/>
                  <a:round/>
                  <a:headEnd/>
                  <a:tailEnd/>
                </a:ln>
              </p:spPr>
              <p:txBody>
                <a:bodyPr/>
                <a:lstStyle/>
                <a:p>
                  <a:endParaRPr lang="zh-TW" altLang="en-US"/>
                </a:p>
              </p:txBody>
            </p:sp>
            <p:sp>
              <p:nvSpPr>
                <p:cNvPr id="19517" name="Freeform 201"/>
                <p:cNvSpPr>
                  <a:spLocks/>
                </p:cNvSpPr>
                <p:nvPr/>
              </p:nvSpPr>
              <p:spPr bwMode="auto">
                <a:xfrm>
                  <a:off x="3296" y="2877"/>
                  <a:ext cx="18" cy="23"/>
                </a:xfrm>
                <a:custGeom>
                  <a:avLst/>
                  <a:gdLst>
                    <a:gd name="T0" fmla="*/ 5168 w 8"/>
                    <a:gd name="T1" fmla="*/ 3080 h 10"/>
                    <a:gd name="T2" fmla="*/ 3224 w 8"/>
                    <a:gd name="T3" fmla="*/ 7084 h 10"/>
                    <a:gd name="T4" fmla="*/ 637 w 8"/>
                    <a:gd name="T5" fmla="*/ 4110 h 10"/>
                    <a:gd name="T6" fmla="*/ 2587 w 8"/>
                    <a:gd name="T7" fmla="*/ 0 h 10"/>
                    <a:gd name="T8" fmla="*/ 5168 w 8"/>
                    <a:gd name="T9" fmla="*/ 308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4"/>
                      </a:moveTo>
                      <a:cubicBezTo>
                        <a:pt x="8" y="7"/>
                        <a:pt x="7" y="9"/>
                        <a:pt x="5" y="9"/>
                      </a:cubicBezTo>
                      <a:cubicBezTo>
                        <a:pt x="3" y="10"/>
                        <a:pt x="1" y="8"/>
                        <a:pt x="1" y="5"/>
                      </a:cubicBezTo>
                      <a:cubicBezTo>
                        <a:pt x="0" y="3"/>
                        <a:pt x="2" y="0"/>
                        <a:pt x="4" y="0"/>
                      </a:cubicBezTo>
                      <a:cubicBezTo>
                        <a:pt x="5" y="0"/>
                        <a:pt x="7" y="2"/>
                        <a:pt x="8" y="4"/>
                      </a:cubicBezTo>
                      <a:close/>
                    </a:path>
                  </a:pathLst>
                </a:custGeom>
                <a:solidFill>
                  <a:srgbClr val="A0CC3A"/>
                </a:solidFill>
                <a:ln w="9525">
                  <a:noFill/>
                  <a:round/>
                  <a:headEnd/>
                  <a:tailEnd/>
                </a:ln>
              </p:spPr>
              <p:txBody>
                <a:bodyPr/>
                <a:lstStyle/>
                <a:p>
                  <a:endParaRPr lang="zh-TW" altLang="en-US"/>
                </a:p>
              </p:txBody>
            </p:sp>
            <p:sp>
              <p:nvSpPr>
                <p:cNvPr id="19518" name="Freeform 202"/>
                <p:cNvSpPr>
                  <a:spLocks noEditPoints="1"/>
                </p:cNvSpPr>
                <p:nvPr/>
              </p:nvSpPr>
              <p:spPr bwMode="auto">
                <a:xfrm>
                  <a:off x="3296" y="2874"/>
                  <a:ext cx="21" cy="29"/>
                </a:xfrm>
                <a:custGeom>
                  <a:avLst/>
                  <a:gdLst>
                    <a:gd name="T0" fmla="*/ 5957 w 9"/>
                    <a:gd name="T1" fmla="*/ 7153 h 12"/>
                    <a:gd name="T2" fmla="*/ 5336 w 9"/>
                    <a:gd name="T3" fmla="*/ 10542 h 12"/>
                    <a:gd name="T4" fmla="*/ 4508 w 9"/>
                    <a:gd name="T5" fmla="*/ 10542 h 12"/>
                    <a:gd name="T6" fmla="*/ 1932 w 9"/>
                    <a:gd name="T7" fmla="*/ 7153 h 12"/>
                    <a:gd name="T8" fmla="*/ 1932 w 9"/>
                    <a:gd name="T9" fmla="*/ 3376 h 12"/>
                    <a:gd name="T10" fmla="*/ 3381 w 9"/>
                    <a:gd name="T11" fmla="*/ 2383 h 12"/>
                    <a:gd name="T12" fmla="*/ 5957 w 9"/>
                    <a:gd name="T13" fmla="*/ 7153 h 12"/>
                    <a:gd name="T14" fmla="*/ 2553 w 9"/>
                    <a:gd name="T15" fmla="*/ 0 h 12"/>
                    <a:gd name="T16" fmla="*/ 828 w 9"/>
                    <a:gd name="T17" fmla="*/ 2383 h 12"/>
                    <a:gd name="T18" fmla="*/ 0 w 9"/>
                    <a:gd name="T19" fmla="*/ 7153 h 12"/>
                    <a:gd name="T20" fmla="*/ 4508 w 9"/>
                    <a:gd name="T21" fmla="*/ 12932 h 12"/>
                    <a:gd name="T22" fmla="*/ 7117 w 9"/>
                    <a:gd name="T23" fmla="*/ 11528 h 12"/>
                    <a:gd name="T24" fmla="*/ 7889 w 9"/>
                    <a:gd name="T25" fmla="*/ 5759 h 12"/>
                    <a:gd name="T26" fmla="*/ 2553 w 9"/>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2"/>
                    <a:gd name="T44" fmla="*/ 9 w 9"/>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2">
                      <a:moveTo>
                        <a:pt x="7" y="6"/>
                      </a:moveTo>
                      <a:cubicBezTo>
                        <a:pt x="7" y="7"/>
                        <a:pt x="7" y="8"/>
                        <a:pt x="6" y="9"/>
                      </a:cubicBezTo>
                      <a:cubicBezTo>
                        <a:pt x="6" y="9"/>
                        <a:pt x="6" y="9"/>
                        <a:pt x="5" y="9"/>
                      </a:cubicBezTo>
                      <a:cubicBezTo>
                        <a:pt x="4" y="10"/>
                        <a:pt x="2" y="8"/>
                        <a:pt x="2" y="6"/>
                      </a:cubicBezTo>
                      <a:cubicBezTo>
                        <a:pt x="2" y="5"/>
                        <a:pt x="2" y="4"/>
                        <a:pt x="2" y="3"/>
                      </a:cubicBezTo>
                      <a:cubicBezTo>
                        <a:pt x="3" y="3"/>
                        <a:pt x="3" y="2"/>
                        <a:pt x="4" y="2"/>
                      </a:cubicBezTo>
                      <a:cubicBezTo>
                        <a:pt x="5" y="2"/>
                        <a:pt x="6" y="3"/>
                        <a:pt x="7" y="6"/>
                      </a:cubicBezTo>
                      <a:close/>
                      <a:moveTo>
                        <a:pt x="3" y="0"/>
                      </a:moveTo>
                      <a:cubicBezTo>
                        <a:pt x="2" y="0"/>
                        <a:pt x="2" y="1"/>
                        <a:pt x="1" y="2"/>
                      </a:cubicBezTo>
                      <a:cubicBezTo>
                        <a:pt x="0" y="3"/>
                        <a:pt x="0" y="5"/>
                        <a:pt x="0" y="6"/>
                      </a:cubicBezTo>
                      <a:cubicBezTo>
                        <a:pt x="1" y="10"/>
                        <a:pt x="3" y="12"/>
                        <a:pt x="5" y="11"/>
                      </a:cubicBezTo>
                      <a:cubicBezTo>
                        <a:pt x="6" y="11"/>
                        <a:pt x="7" y="11"/>
                        <a:pt x="8" y="10"/>
                      </a:cubicBezTo>
                      <a:cubicBezTo>
                        <a:pt x="9" y="9"/>
                        <a:pt x="9" y="7"/>
                        <a:pt x="9" y="5"/>
                      </a:cubicBezTo>
                      <a:cubicBezTo>
                        <a:pt x="8" y="2"/>
                        <a:pt x="6" y="0"/>
                        <a:pt x="3" y="0"/>
                      </a:cubicBezTo>
                      <a:close/>
                    </a:path>
                  </a:pathLst>
                </a:custGeom>
                <a:solidFill>
                  <a:srgbClr val="646C89"/>
                </a:solidFill>
                <a:ln w="9525">
                  <a:noFill/>
                  <a:round/>
                  <a:headEnd/>
                  <a:tailEnd/>
                </a:ln>
              </p:spPr>
              <p:txBody>
                <a:bodyPr/>
                <a:lstStyle/>
                <a:p>
                  <a:endParaRPr lang="zh-TW" altLang="en-US"/>
                </a:p>
              </p:txBody>
            </p:sp>
            <p:sp>
              <p:nvSpPr>
                <p:cNvPr id="19519" name="Freeform 203"/>
                <p:cNvSpPr>
                  <a:spLocks/>
                </p:cNvSpPr>
                <p:nvPr/>
              </p:nvSpPr>
              <p:spPr bwMode="auto">
                <a:xfrm>
                  <a:off x="3329" y="2886"/>
                  <a:ext cx="18" cy="24"/>
                </a:xfrm>
                <a:custGeom>
                  <a:avLst/>
                  <a:gdLst>
                    <a:gd name="T0" fmla="*/ 5168 w 8"/>
                    <a:gd name="T1" fmla="*/ 4620 h 10"/>
                    <a:gd name="T2" fmla="*/ 3224 w 8"/>
                    <a:gd name="T3" fmla="*/ 11088 h 10"/>
                    <a:gd name="T4" fmla="*/ 637 w 8"/>
                    <a:gd name="T5" fmla="*/ 5570 h 10"/>
                    <a:gd name="T6" fmla="*/ 2070 w 8"/>
                    <a:gd name="T7" fmla="*/ 0 h 10"/>
                    <a:gd name="T8" fmla="*/ 5168 w 8"/>
                    <a:gd name="T9" fmla="*/ 462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4"/>
                      </a:moveTo>
                      <a:cubicBezTo>
                        <a:pt x="8" y="7"/>
                        <a:pt x="7" y="9"/>
                        <a:pt x="5" y="10"/>
                      </a:cubicBezTo>
                      <a:cubicBezTo>
                        <a:pt x="3" y="10"/>
                        <a:pt x="1" y="8"/>
                        <a:pt x="1" y="5"/>
                      </a:cubicBezTo>
                      <a:cubicBezTo>
                        <a:pt x="0" y="3"/>
                        <a:pt x="1" y="1"/>
                        <a:pt x="3" y="0"/>
                      </a:cubicBezTo>
                      <a:cubicBezTo>
                        <a:pt x="5" y="0"/>
                        <a:pt x="7" y="2"/>
                        <a:pt x="8" y="4"/>
                      </a:cubicBezTo>
                      <a:close/>
                    </a:path>
                  </a:pathLst>
                </a:custGeom>
                <a:solidFill>
                  <a:srgbClr val="A0CC3A"/>
                </a:solidFill>
                <a:ln w="9525">
                  <a:noFill/>
                  <a:round/>
                  <a:headEnd/>
                  <a:tailEnd/>
                </a:ln>
              </p:spPr>
              <p:txBody>
                <a:bodyPr/>
                <a:lstStyle/>
                <a:p>
                  <a:endParaRPr lang="zh-TW" altLang="en-US"/>
                </a:p>
              </p:txBody>
            </p:sp>
            <p:sp>
              <p:nvSpPr>
                <p:cNvPr id="19520" name="Freeform 204"/>
                <p:cNvSpPr>
                  <a:spLocks noEditPoints="1"/>
                </p:cNvSpPr>
                <p:nvPr/>
              </p:nvSpPr>
              <p:spPr bwMode="auto">
                <a:xfrm>
                  <a:off x="3326" y="2884"/>
                  <a:ext cx="24" cy="28"/>
                </a:xfrm>
                <a:custGeom>
                  <a:avLst/>
                  <a:gdLst>
                    <a:gd name="T0" fmla="*/ 8767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8767 w 10"/>
                    <a:gd name="T13" fmla="*/ 5336 h 12"/>
                    <a:gd name="T14" fmla="*/ 4620 w 10"/>
                    <a:gd name="T15" fmla="*/ 0 h 12"/>
                    <a:gd name="T16" fmla="*/ 2321 w 10"/>
                    <a:gd name="T17" fmla="*/ 1932 h 12"/>
                    <a:gd name="T18" fmla="*/ 967 w 10"/>
                    <a:gd name="T19" fmla="*/ 5957 h 12"/>
                    <a:gd name="T20" fmla="*/ 6538 w 10"/>
                    <a:gd name="T21" fmla="*/ 10519 h 12"/>
                    <a:gd name="T22" fmla="*/ 10121 w 10"/>
                    <a:gd name="T23" fmla="*/ 8717 h 12"/>
                    <a:gd name="T24" fmla="*/ 11088 w 10"/>
                    <a:gd name="T25" fmla="*/ 4508 h 12"/>
                    <a:gd name="T26" fmla="*/ 4620 w 10"/>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8" y="6"/>
                      </a:moveTo>
                      <a:cubicBezTo>
                        <a:pt x="8" y="7"/>
                        <a:pt x="8" y="8"/>
                        <a:pt x="7" y="9"/>
                      </a:cubicBezTo>
                      <a:cubicBezTo>
                        <a:pt x="7" y="9"/>
                        <a:pt x="7" y="10"/>
                        <a:pt x="6" y="10"/>
                      </a:cubicBezTo>
                      <a:cubicBezTo>
                        <a:pt x="5" y="10"/>
                        <a:pt x="3" y="8"/>
                        <a:pt x="3" y="6"/>
                      </a:cubicBezTo>
                      <a:cubicBezTo>
                        <a:pt x="3" y="5"/>
                        <a:pt x="3" y="4"/>
                        <a:pt x="3" y="3"/>
                      </a:cubicBezTo>
                      <a:cubicBezTo>
                        <a:pt x="4" y="3"/>
                        <a:pt x="4" y="2"/>
                        <a:pt x="4" y="2"/>
                      </a:cubicBezTo>
                      <a:cubicBezTo>
                        <a:pt x="6" y="2"/>
                        <a:pt x="7" y="4"/>
                        <a:pt x="8" y="6"/>
                      </a:cubicBezTo>
                      <a:close/>
                      <a:moveTo>
                        <a:pt x="4" y="0"/>
                      </a:moveTo>
                      <a:cubicBezTo>
                        <a:pt x="3" y="0"/>
                        <a:pt x="2" y="1"/>
                        <a:pt x="2" y="2"/>
                      </a:cubicBezTo>
                      <a:cubicBezTo>
                        <a:pt x="1" y="3"/>
                        <a:pt x="0" y="5"/>
                        <a:pt x="1" y="7"/>
                      </a:cubicBezTo>
                      <a:cubicBezTo>
                        <a:pt x="1" y="10"/>
                        <a:pt x="4" y="12"/>
                        <a:pt x="6" y="12"/>
                      </a:cubicBezTo>
                      <a:cubicBezTo>
                        <a:pt x="7" y="12"/>
                        <a:pt x="8" y="11"/>
                        <a:pt x="9" y="10"/>
                      </a:cubicBezTo>
                      <a:cubicBezTo>
                        <a:pt x="10" y="9"/>
                        <a:pt x="10" y="7"/>
                        <a:pt x="10" y="5"/>
                      </a:cubicBezTo>
                      <a:cubicBezTo>
                        <a:pt x="9" y="2"/>
                        <a:pt x="7" y="0"/>
                        <a:pt x="4" y="0"/>
                      </a:cubicBezTo>
                      <a:close/>
                    </a:path>
                  </a:pathLst>
                </a:custGeom>
                <a:solidFill>
                  <a:srgbClr val="646C89"/>
                </a:solidFill>
                <a:ln w="9525">
                  <a:noFill/>
                  <a:round/>
                  <a:headEnd/>
                  <a:tailEnd/>
                </a:ln>
              </p:spPr>
              <p:txBody>
                <a:bodyPr/>
                <a:lstStyle/>
                <a:p>
                  <a:endParaRPr lang="zh-TW" altLang="en-US"/>
                </a:p>
              </p:txBody>
            </p:sp>
            <p:sp>
              <p:nvSpPr>
                <p:cNvPr id="19521" name="Freeform 205"/>
                <p:cNvSpPr>
                  <a:spLocks/>
                </p:cNvSpPr>
                <p:nvPr/>
              </p:nvSpPr>
              <p:spPr bwMode="auto">
                <a:xfrm>
                  <a:off x="3362" y="2895"/>
                  <a:ext cx="19" cy="24"/>
                </a:xfrm>
                <a:custGeom>
                  <a:avLst/>
                  <a:gdLst>
                    <a:gd name="T0" fmla="*/ 7191 w 8"/>
                    <a:gd name="T1" fmla="*/ 5570 h 10"/>
                    <a:gd name="T2" fmla="*/ 4997 w 8"/>
                    <a:gd name="T3" fmla="*/ 11088 h 10"/>
                    <a:gd name="T4" fmla="*/ 886 w 8"/>
                    <a:gd name="T5" fmla="*/ 6538 h 10"/>
                    <a:gd name="T6" fmla="*/ 3028 w 8"/>
                    <a:gd name="T7" fmla="*/ 0 h 10"/>
                    <a:gd name="T8" fmla="*/ 7191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1" y="6"/>
                      </a:cubicBezTo>
                      <a:cubicBezTo>
                        <a:pt x="0" y="3"/>
                        <a:pt x="1" y="1"/>
                        <a:pt x="3" y="0"/>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19522" name="Freeform 206"/>
                <p:cNvSpPr>
                  <a:spLocks noEditPoints="1"/>
                </p:cNvSpPr>
                <p:nvPr/>
              </p:nvSpPr>
              <p:spPr bwMode="auto">
                <a:xfrm>
                  <a:off x="3359" y="2893"/>
                  <a:ext cx="24" cy="28"/>
                </a:xfrm>
                <a:custGeom>
                  <a:avLst/>
                  <a:gdLst>
                    <a:gd name="T0" fmla="*/ 7800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7800 w 10"/>
                    <a:gd name="T13" fmla="*/ 5336 h 12"/>
                    <a:gd name="T14" fmla="*/ 4620 w 10"/>
                    <a:gd name="T15" fmla="*/ 0 h 12"/>
                    <a:gd name="T16" fmla="*/ 967 w 10"/>
                    <a:gd name="T17" fmla="*/ 1932 h 12"/>
                    <a:gd name="T18" fmla="*/ 967 w 10"/>
                    <a:gd name="T19" fmla="*/ 5957 h 12"/>
                    <a:gd name="T20" fmla="*/ 6538 w 10"/>
                    <a:gd name="T21" fmla="*/ 10519 h 12"/>
                    <a:gd name="T22" fmla="*/ 10121 w 10"/>
                    <a:gd name="T23" fmla="*/ 8717 h 12"/>
                    <a:gd name="T24" fmla="*/ 10121 w 10"/>
                    <a:gd name="T25" fmla="*/ 4508 h 12"/>
                    <a:gd name="T26" fmla="*/ 4620 w 10"/>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8" y="7"/>
                        <a:pt x="7" y="8"/>
                        <a:pt x="7" y="9"/>
                      </a:cubicBezTo>
                      <a:cubicBezTo>
                        <a:pt x="7" y="9"/>
                        <a:pt x="6" y="10"/>
                        <a:pt x="6" y="10"/>
                      </a:cubicBezTo>
                      <a:cubicBezTo>
                        <a:pt x="4" y="10"/>
                        <a:pt x="3" y="8"/>
                        <a:pt x="3" y="6"/>
                      </a:cubicBezTo>
                      <a:cubicBezTo>
                        <a:pt x="2" y="5"/>
                        <a:pt x="3" y="4"/>
                        <a:pt x="3" y="3"/>
                      </a:cubicBezTo>
                      <a:cubicBezTo>
                        <a:pt x="3" y="3"/>
                        <a:pt x="4" y="2"/>
                        <a:pt x="4" y="2"/>
                      </a:cubicBezTo>
                      <a:cubicBezTo>
                        <a:pt x="6" y="2"/>
                        <a:pt x="7" y="4"/>
                        <a:pt x="7" y="6"/>
                      </a:cubicBezTo>
                      <a:close/>
                      <a:moveTo>
                        <a:pt x="4" y="0"/>
                      </a:moveTo>
                      <a:cubicBezTo>
                        <a:pt x="3" y="1"/>
                        <a:pt x="2" y="1"/>
                        <a:pt x="1" y="2"/>
                      </a:cubicBezTo>
                      <a:cubicBezTo>
                        <a:pt x="1" y="3"/>
                        <a:pt x="0" y="5"/>
                        <a:pt x="1" y="7"/>
                      </a:cubicBezTo>
                      <a:cubicBezTo>
                        <a:pt x="1" y="10"/>
                        <a:pt x="4" y="12"/>
                        <a:pt x="6" y="12"/>
                      </a:cubicBezTo>
                      <a:cubicBezTo>
                        <a:pt x="7" y="12"/>
                        <a:pt x="8" y="11"/>
                        <a:pt x="9" y="10"/>
                      </a:cubicBezTo>
                      <a:cubicBezTo>
                        <a:pt x="9" y="9"/>
                        <a:pt x="10" y="7"/>
                        <a:pt x="9" y="5"/>
                      </a:cubicBezTo>
                      <a:cubicBezTo>
                        <a:pt x="9" y="2"/>
                        <a:pt x="6" y="0"/>
                        <a:pt x="4" y="0"/>
                      </a:cubicBezTo>
                      <a:close/>
                    </a:path>
                  </a:pathLst>
                </a:custGeom>
                <a:solidFill>
                  <a:srgbClr val="646C89"/>
                </a:solidFill>
                <a:ln w="9525">
                  <a:noFill/>
                  <a:round/>
                  <a:headEnd/>
                  <a:tailEnd/>
                </a:ln>
              </p:spPr>
              <p:txBody>
                <a:bodyPr/>
                <a:lstStyle/>
                <a:p>
                  <a:endParaRPr lang="zh-TW" altLang="en-US"/>
                </a:p>
              </p:txBody>
            </p:sp>
            <p:sp>
              <p:nvSpPr>
                <p:cNvPr id="19523" name="Freeform 207"/>
                <p:cNvSpPr>
                  <a:spLocks/>
                </p:cNvSpPr>
                <p:nvPr/>
              </p:nvSpPr>
              <p:spPr bwMode="auto">
                <a:xfrm>
                  <a:off x="3395" y="2905"/>
                  <a:ext cx="19" cy="24"/>
                </a:xfrm>
                <a:custGeom>
                  <a:avLst/>
                  <a:gdLst>
                    <a:gd name="T0" fmla="*/ 7191 w 8"/>
                    <a:gd name="T1" fmla="*/ 5570 h 10"/>
                    <a:gd name="T2" fmla="*/ 4997 w 8"/>
                    <a:gd name="T3" fmla="*/ 11088 h 10"/>
                    <a:gd name="T4" fmla="*/ 0 w 8"/>
                    <a:gd name="T5" fmla="*/ 6538 h 10"/>
                    <a:gd name="T6" fmla="*/ 3028 w 8"/>
                    <a:gd name="T7" fmla="*/ 967 h 10"/>
                    <a:gd name="T8" fmla="*/ 7191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0" y="6"/>
                      </a:cubicBezTo>
                      <a:cubicBezTo>
                        <a:pt x="0" y="3"/>
                        <a:pt x="1" y="1"/>
                        <a:pt x="3" y="1"/>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19524" name="Freeform 208"/>
                <p:cNvSpPr>
                  <a:spLocks noEditPoints="1"/>
                </p:cNvSpPr>
                <p:nvPr/>
              </p:nvSpPr>
              <p:spPr bwMode="auto">
                <a:xfrm>
                  <a:off x="3392" y="2903"/>
                  <a:ext cx="24" cy="28"/>
                </a:xfrm>
                <a:custGeom>
                  <a:avLst/>
                  <a:gdLst>
                    <a:gd name="T0" fmla="*/ 7800 w 10"/>
                    <a:gd name="T1" fmla="*/ 5336 h 12"/>
                    <a:gd name="T2" fmla="*/ 7800 w 10"/>
                    <a:gd name="T3" fmla="*/ 7889 h 12"/>
                    <a:gd name="T4" fmla="*/ 6538 w 10"/>
                    <a:gd name="T5" fmla="*/ 8717 h 12"/>
                    <a:gd name="T6" fmla="*/ 2321 w 10"/>
                    <a:gd name="T7" fmla="*/ 5957 h 12"/>
                    <a:gd name="T8" fmla="*/ 3250 w 10"/>
                    <a:gd name="T9" fmla="*/ 2553 h 12"/>
                    <a:gd name="T10" fmla="*/ 4620 w 10"/>
                    <a:gd name="T11" fmla="*/ 2553 h 12"/>
                    <a:gd name="T12" fmla="*/ 7800 w 10"/>
                    <a:gd name="T13" fmla="*/ 5336 h 12"/>
                    <a:gd name="T14" fmla="*/ 4620 w 10"/>
                    <a:gd name="T15" fmla="*/ 828 h 12"/>
                    <a:gd name="T16" fmla="*/ 967 w 10"/>
                    <a:gd name="T17" fmla="*/ 1932 h 12"/>
                    <a:gd name="T18" fmla="*/ 0 w 10"/>
                    <a:gd name="T19" fmla="*/ 5957 h 12"/>
                    <a:gd name="T20" fmla="*/ 6538 w 10"/>
                    <a:gd name="T21" fmla="*/ 10519 h 12"/>
                    <a:gd name="T22" fmla="*/ 8767 w 10"/>
                    <a:gd name="T23" fmla="*/ 8717 h 12"/>
                    <a:gd name="T24" fmla="*/ 10121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7" y="7"/>
                        <a:pt x="7" y="8"/>
                        <a:pt x="7" y="9"/>
                      </a:cubicBezTo>
                      <a:cubicBezTo>
                        <a:pt x="6" y="10"/>
                        <a:pt x="6" y="10"/>
                        <a:pt x="6" y="10"/>
                      </a:cubicBezTo>
                      <a:cubicBezTo>
                        <a:pt x="4" y="10"/>
                        <a:pt x="3" y="9"/>
                        <a:pt x="2" y="7"/>
                      </a:cubicBezTo>
                      <a:cubicBezTo>
                        <a:pt x="2" y="5"/>
                        <a:pt x="2" y="4"/>
                        <a:pt x="3" y="3"/>
                      </a:cubicBezTo>
                      <a:cubicBezTo>
                        <a:pt x="3" y="3"/>
                        <a:pt x="3" y="3"/>
                        <a:pt x="4" y="3"/>
                      </a:cubicBezTo>
                      <a:cubicBezTo>
                        <a:pt x="5" y="2"/>
                        <a:pt x="7" y="4"/>
                        <a:pt x="7" y="6"/>
                      </a:cubicBezTo>
                      <a:close/>
                      <a:moveTo>
                        <a:pt x="4" y="1"/>
                      </a:moveTo>
                      <a:cubicBezTo>
                        <a:pt x="3" y="1"/>
                        <a:pt x="2" y="1"/>
                        <a:pt x="1" y="2"/>
                      </a:cubicBezTo>
                      <a:cubicBezTo>
                        <a:pt x="0" y="3"/>
                        <a:pt x="0" y="5"/>
                        <a:pt x="0" y="7"/>
                      </a:cubicBezTo>
                      <a:cubicBezTo>
                        <a:pt x="1" y="10"/>
                        <a:pt x="3" y="12"/>
                        <a:pt x="6" y="12"/>
                      </a:cubicBezTo>
                      <a:cubicBezTo>
                        <a:pt x="7" y="12"/>
                        <a:pt x="8" y="11"/>
                        <a:pt x="8" y="10"/>
                      </a:cubicBezTo>
                      <a:cubicBezTo>
                        <a:pt x="9" y="9"/>
                        <a:pt x="10" y="7"/>
                        <a:pt x="9" y="6"/>
                      </a:cubicBezTo>
                      <a:cubicBezTo>
                        <a:pt x="9" y="2"/>
                        <a:pt x="6" y="0"/>
                        <a:pt x="4" y="1"/>
                      </a:cubicBezTo>
                      <a:close/>
                    </a:path>
                  </a:pathLst>
                </a:custGeom>
                <a:solidFill>
                  <a:srgbClr val="646C89"/>
                </a:solidFill>
                <a:ln w="9525">
                  <a:noFill/>
                  <a:round/>
                  <a:headEnd/>
                  <a:tailEnd/>
                </a:ln>
              </p:spPr>
              <p:txBody>
                <a:bodyPr/>
                <a:lstStyle/>
                <a:p>
                  <a:endParaRPr lang="zh-TW" altLang="en-US"/>
                </a:p>
              </p:txBody>
            </p:sp>
            <p:sp>
              <p:nvSpPr>
                <p:cNvPr id="19525" name="Freeform 209"/>
                <p:cNvSpPr>
                  <a:spLocks noEditPoints="1"/>
                </p:cNvSpPr>
                <p:nvPr/>
              </p:nvSpPr>
              <p:spPr bwMode="auto">
                <a:xfrm>
                  <a:off x="3024" y="2638"/>
                  <a:ext cx="774" cy="376"/>
                </a:xfrm>
                <a:custGeom>
                  <a:avLst/>
                  <a:gdLst>
                    <a:gd name="T0" fmla="*/ 132807 w 328"/>
                    <a:gd name="T1" fmla="*/ 2975 h 159"/>
                    <a:gd name="T2" fmla="*/ 313392 w 328"/>
                    <a:gd name="T3" fmla="*/ 61520 h 159"/>
                    <a:gd name="T4" fmla="*/ 312524 w 328"/>
                    <a:gd name="T5" fmla="*/ 59602 h 159"/>
                    <a:gd name="T6" fmla="*/ 312524 w 328"/>
                    <a:gd name="T7" fmla="*/ 121216 h 159"/>
                    <a:gd name="T8" fmla="*/ 313392 w 328"/>
                    <a:gd name="T9" fmla="*/ 120299 h 159"/>
                    <a:gd name="T10" fmla="*/ 182478 w 328"/>
                    <a:gd name="T11" fmla="*/ 152632 h 159"/>
                    <a:gd name="T12" fmla="*/ 182478 w 328"/>
                    <a:gd name="T13" fmla="*/ 152632 h 159"/>
                    <a:gd name="T14" fmla="*/ 2048 w 328"/>
                    <a:gd name="T15" fmla="*/ 93903 h 159"/>
                    <a:gd name="T16" fmla="*/ 2919 w 328"/>
                    <a:gd name="T17" fmla="*/ 94816 h 159"/>
                    <a:gd name="T18" fmla="*/ 2919 w 328"/>
                    <a:gd name="T19" fmla="*/ 34235 h 159"/>
                    <a:gd name="T20" fmla="*/ 2048 w 328"/>
                    <a:gd name="T21" fmla="*/ 35124 h 159"/>
                    <a:gd name="T22" fmla="*/ 132807 w 328"/>
                    <a:gd name="T23" fmla="*/ 2975 h 159"/>
                    <a:gd name="T24" fmla="*/ 132807 w 328"/>
                    <a:gd name="T25" fmla="*/ 2975 h 159"/>
                    <a:gd name="T26" fmla="*/ 0 w 328"/>
                    <a:gd name="T27" fmla="*/ 34235 h 159"/>
                    <a:gd name="T28" fmla="*/ 0 w 328"/>
                    <a:gd name="T29" fmla="*/ 94816 h 159"/>
                    <a:gd name="T30" fmla="*/ 868 w 328"/>
                    <a:gd name="T31" fmla="*/ 95984 h 159"/>
                    <a:gd name="T32" fmla="*/ 181609 w 328"/>
                    <a:gd name="T33" fmla="*/ 155451 h 159"/>
                    <a:gd name="T34" fmla="*/ 182478 w 328"/>
                    <a:gd name="T35" fmla="*/ 155451 h 159"/>
                    <a:gd name="T36" fmla="*/ 313392 w 328"/>
                    <a:gd name="T37" fmla="*/ 123274 h 159"/>
                    <a:gd name="T38" fmla="*/ 315285 w 328"/>
                    <a:gd name="T39" fmla="*/ 121216 h 159"/>
                    <a:gd name="T40" fmla="*/ 315285 w 328"/>
                    <a:gd name="T41" fmla="*/ 59602 h 159"/>
                    <a:gd name="T42" fmla="*/ 314579 w 328"/>
                    <a:gd name="T43" fmla="*/ 58796 h 159"/>
                    <a:gd name="T44" fmla="*/ 132807 w 328"/>
                    <a:gd name="T45" fmla="*/ 0 h 159"/>
                    <a:gd name="T46" fmla="*/ 132807 w 328"/>
                    <a:gd name="T47" fmla="*/ 0 h 159"/>
                    <a:gd name="T48" fmla="*/ 868 w 328"/>
                    <a:gd name="T49" fmla="*/ 33062 h 159"/>
                    <a:gd name="T50" fmla="*/ 0 w 328"/>
                    <a:gd name="T51" fmla="*/ 34235 h 15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8"/>
                    <a:gd name="T79" fmla="*/ 0 h 159"/>
                    <a:gd name="T80" fmla="*/ 328 w 328"/>
                    <a:gd name="T81" fmla="*/ 159 h 15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8" h="159">
                      <a:moveTo>
                        <a:pt x="138" y="3"/>
                      </a:moveTo>
                      <a:cubicBezTo>
                        <a:pt x="326" y="63"/>
                        <a:pt x="326" y="63"/>
                        <a:pt x="326" y="63"/>
                      </a:cubicBezTo>
                      <a:cubicBezTo>
                        <a:pt x="325" y="62"/>
                        <a:pt x="325" y="62"/>
                        <a:pt x="325" y="61"/>
                      </a:cubicBezTo>
                      <a:cubicBezTo>
                        <a:pt x="325" y="124"/>
                        <a:pt x="325" y="124"/>
                        <a:pt x="325" y="124"/>
                      </a:cubicBezTo>
                      <a:cubicBezTo>
                        <a:pt x="325" y="124"/>
                        <a:pt x="325" y="123"/>
                        <a:pt x="326" y="123"/>
                      </a:cubicBezTo>
                      <a:cubicBezTo>
                        <a:pt x="190" y="156"/>
                        <a:pt x="190" y="156"/>
                        <a:pt x="190" y="156"/>
                      </a:cubicBezTo>
                      <a:cubicBezTo>
                        <a:pt x="190" y="156"/>
                        <a:pt x="190" y="156"/>
                        <a:pt x="190" y="156"/>
                      </a:cubicBezTo>
                      <a:cubicBezTo>
                        <a:pt x="2" y="96"/>
                        <a:pt x="2" y="96"/>
                        <a:pt x="2" y="96"/>
                      </a:cubicBezTo>
                      <a:cubicBezTo>
                        <a:pt x="3" y="96"/>
                        <a:pt x="3" y="96"/>
                        <a:pt x="3" y="97"/>
                      </a:cubicBezTo>
                      <a:cubicBezTo>
                        <a:pt x="3" y="35"/>
                        <a:pt x="3" y="35"/>
                        <a:pt x="3" y="35"/>
                      </a:cubicBezTo>
                      <a:cubicBezTo>
                        <a:pt x="3" y="36"/>
                        <a:pt x="2" y="36"/>
                        <a:pt x="2" y="36"/>
                      </a:cubicBezTo>
                      <a:cubicBezTo>
                        <a:pt x="138" y="3"/>
                        <a:pt x="138" y="3"/>
                        <a:pt x="138" y="3"/>
                      </a:cubicBezTo>
                      <a:cubicBezTo>
                        <a:pt x="138" y="3"/>
                        <a:pt x="138" y="3"/>
                        <a:pt x="138" y="3"/>
                      </a:cubicBezTo>
                      <a:close/>
                      <a:moveTo>
                        <a:pt x="0" y="35"/>
                      </a:moveTo>
                      <a:cubicBezTo>
                        <a:pt x="0" y="97"/>
                        <a:pt x="0" y="97"/>
                        <a:pt x="0" y="97"/>
                      </a:cubicBezTo>
                      <a:cubicBezTo>
                        <a:pt x="0" y="98"/>
                        <a:pt x="0" y="98"/>
                        <a:pt x="1" y="98"/>
                      </a:cubicBezTo>
                      <a:cubicBezTo>
                        <a:pt x="189" y="159"/>
                        <a:pt x="189" y="159"/>
                        <a:pt x="189" y="159"/>
                      </a:cubicBezTo>
                      <a:cubicBezTo>
                        <a:pt x="190" y="159"/>
                        <a:pt x="190" y="159"/>
                        <a:pt x="190" y="159"/>
                      </a:cubicBezTo>
                      <a:cubicBezTo>
                        <a:pt x="326" y="126"/>
                        <a:pt x="326" y="126"/>
                        <a:pt x="326" y="126"/>
                      </a:cubicBezTo>
                      <a:cubicBezTo>
                        <a:pt x="327" y="126"/>
                        <a:pt x="328" y="125"/>
                        <a:pt x="328" y="124"/>
                      </a:cubicBezTo>
                      <a:cubicBezTo>
                        <a:pt x="328" y="61"/>
                        <a:pt x="328" y="61"/>
                        <a:pt x="328" y="61"/>
                      </a:cubicBezTo>
                      <a:cubicBezTo>
                        <a:pt x="328" y="60"/>
                        <a:pt x="327" y="60"/>
                        <a:pt x="327" y="60"/>
                      </a:cubicBezTo>
                      <a:cubicBezTo>
                        <a:pt x="138" y="0"/>
                        <a:pt x="138" y="0"/>
                        <a:pt x="138" y="0"/>
                      </a:cubicBezTo>
                      <a:cubicBezTo>
                        <a:pt x="138" y="0"/>
                        <a:pt x="138" y="0"/>
                        <a:pt x="138" y="0"/>
                      </a:cubicBezTo>
                      <a:cubicBezTo>
                        <a:pt x="1" y="34"/>
                        <a:pt x="1" y="34"/>
                        <a:pt x="1" y="34"/>
                      </a:cubicBezTo>
                      <a:cubicBezTo>
                        <a:pt x="0" y="34"/>
                        <a:pt x="0" y="34"/>
                        <a:pt x="0" y="35"/>
                      </a:cubicBezTo>
                      <a:close/>
                    </a:path>
                  </a:pathLst>
                </a:custGeom>
                <a:solidFill>
                  <a:srgbClr val="231F20"/>
                </a:solidFill>
                <a:ln w="9525">
                  <a:noFill/>
                  <a:round/>
                  <a:headEnd/>
                  <a:tailEnd/>
                </a:ln>
              </p:spPr>
              <p:txBody>
                <a:bodyPr/>
                <a:lstStyle/>
                <a:p>
                  <a:endParaRPr lang="zh-TW" altLang="en-US"/>
                </a:p>
              </p:txBody>
            </p:sp>
          </p:grpSp>
          <p:grpSp>
            <p:nvGrpSpPr>
              <p:cNvPr id="5" name="Group 32"/>
              <p:cNvGrpSpPr>
                <a:grpSpLocks/>
              </p:cNvGrpSpPr>
              <p:nvPr/>
            </p:nvGrpSpPr>
            <p:grpSpPr bwMode="auto">
              <a:xfrm>
                <a:off x="6381750" y="5029180"/>
                <a:ext cx="457200" cy="577752"/>
                <a:chOff x="4368" y="2704"/>
                <a:chExt cx="416" cy="543"/>
              </a:xfrm>
            </p:grpSpPr>
            <p:sp>
              <p:nvSpPr>
                <p:cNvPr id="19481" name="Freeform 33"/>
                <p:cNvSpPr>
                  <a:spLocks/>
                </p:cNvSpPr>
                <p:nvPr/>
              </p:nvSpPr>
              <p:spPr bwMode="auto">
                <a:xfrm>
                  <a:off x="4449" y="3164"/>
                  <a:ext cx="203" cy="59"/>
                </a:xfrm>
                <a:custGeom>
                  <a:avLst/>
                  <a:gdLst>
                    <a:gd name="T0" fmla="*/ 0 w 203"/>
                    <a:gd name="T1" fmla="*/ 10 h 59"/>
                    <a:gd name="T2" fmla="*/ 163 w 203"/>
                    <a:gd name="T3" fmla="*/ 59 h 59"/>
                    <a:gd name="T4" fmla="*/ 203 w 203"/>
                    <a:gd name="T5" fmla="*/ 50 h 59"/>
                    <a:gd name="T6" fmla="*/ 40 w 203"/>
                    <a:gd name="T7" fmla="*/ 0 h 59"/>
                    <a:gd name="T8" fmla="*/ 0 w 203"/>
                    <a:gd name="T9" fmla="*/ 10 h 59"/>
                    <a:gd name="T10" fmla="*/ 0 60000 65536"/>
                    <a:gd name="T11" fmla="*/ 0 60000 65536"/>
                    <a:gd name="T12" fmla="*/ 0 60000 65536"/>
                    <a:gd name="T13" fmla="*/ 0 60000 65536"/>
                    <a:gd name="T14" fmla="*/ 0 60000 65536"/>
                    <a:gd name="T15" fmla="*/ 0 w 203"/>
                    <a:gd name="T16" fmla="*/ 0 h 59"/>
                    <a:gd name="T17" fmla="*/ 203 w 203"/>
                    <a:gd name="T18" fmla="*/ 59 h 59"/>
                  </a:gdLst>
                  <a:ahLst/>
                  <a:cxnLst>
                    <a:cxn ang="T10">
                      <a:pos x="T0" y="T1"/>
                    </a:cxn>
                    <a:cxn ang="T11">
                      <a:pos x="T2" y="T3"/>
                    </a:cxn>
                    <a:cxn ang="T12">
                      <a:pos x="T4" y="T5"/>
                    </a:cxn>
                    <a:cxn ang="T13">
                      <a:pos x="T6" y="T7"/>
                    </a:cxn>
                    <a:cxn ang="T14">
                      <a:pos x="T8" y="T9"/>
                    </a:cxn>
                  </a:cxnLst>
                  <a:rect l="T15" t="T16" r="T17" b="T18"/>
                  <a:pathLst>
                    <a:path w="203" h="59">
                      <a:moveTo>
                        <a:pt x="0" y="10"/>
                      </a:moveTo>
                      <a:lnTo>
                        <a:pt x="163" y="59"/>
                      </a:lnTo>
                      <a:lnTo>
                        <a:pt x="203" y="50"/>
                      </a:lnTo>
                      <a:lnTo>
                        <a:pt x="40" y="0"/>
                      </a:lnTo>
                      <a:lnTo>
                        <a:pt x="0" y="10"/>
                      </a:lnTo>
                      <a:close/>
                    </a:path>
                  </a:pathLst>
                </a:custGeom>
                <a:solidFill>
                  <a:srgbClr val="646C89"/>
                </a:solidFill>
                <a:ln w="9525">
                  <a:noFill/>
                  <a:round/>
                  <a:headEnd/>
                  <a:tailEnd/>
                </a:ln>
              </p:spPr>
              <p:txBody>
                <a:bodyPr/>
                <a:lstStyle/>
                <a:p>
                  <a:endParaRPr lang="zh-TW" altLang="en-US"/>
                </a:p>
              </p:txBody>
            </p:sp>
            <p:sp>
              <p:nvSpPr>
                <p:cNvPr id="19482" name="Freeform 34"/>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919BAD"/>
                </a:solidFill>
                <a:ln w="9525">
                  <a:noFill/>
                  <a:round/>
                  <a:headEnd/>
                  <a:tailEnd/>
                </a:ln>
              </p:spPr>
              <p:txBody>
                <a:bodyPr/>
                <a:lstStyle/>
                <a:p>
                  <a:endParaRPr lang="zh-TW" altLang="en-US"/>
                </a:p>
              </p:txBody>
            </p:sp>
            <p:sp>
              <p:nvSpPr>
                <p:cNvPr id="19483" name="Freeform 35"/>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F474C"/>
                </a:solidFill>
                <a:ln w="9525">
                  <a:noFill/>
                  <a:round/>
                  <a:headEnd/>
                  <a:tailEnd/>
                </a:ln>
              </p:spPr>
              <p:txBody>
                <a:bodyPr/>
                <a:lstStyle/>
                <a:p>
                  <a:endParaRPr lang="zh-TW" altLang="en-US"/>
                </a:p>
              </p:txBody>
            </p:sp>
            <p:sp>
              <p:nvSpPr>
                <p:cNvPr id="19484" name="Freeform 36"/>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535B61"/>
                </a:solidFill>
                <a:ln w="9525">
                  <a:noFill/>
                  <a:round/>
                  <a:headEnd/>
                  <a:tailEnd/>
                </a:ln>
              </p:spPr>
              <p:txBody>
                <a:bodyPr/>
                <a:lstStyle/>
                <a:p>
                  <a:endParaRPr lang="zh-TW" altLang="en-US"/>
                </a:p>
              </p:txBody>
            </p:sp>
            <p:sp>
              <p:nvSpPr>
                <p:cNvPr id="19485" name="Freeform 37"/>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3F474C"/>
                </a:solidFill>
                <a:ln w="9525">
                  <a:noFill/>
                  <a:round/>
                  <a:headEnd/>
                  <a:tailEnd/>
                </a:ln>
              </p:spPr>
              <p:txBody>
                <a:bodyPr/>
                <a:lstStyle/>
                <a:p>
                  <a:endParaRPr lang="zh-TW" altLang="en-US"/>
                </a:p>
              </p:txBody>
            </p:sp>
            <p:sp>
              <p:nvSpPr>
                <p:cNvPr id="19486" name="Freeform 38"/>
                <p:cNvSpPr>
                  <a:spLocks/>
                </p:cNvSpPr>
                <p:nvPr/>
              </p:nvSpPr>
              <p:spPr bwMode="auto">
                <a:xfrm>
                  <a:off x="4394" y="2739"/>
                  <a:ext cx="40" cy="376"/>
                </a:xfrm>
                <a:custGeom>
                  <a:avLst/>
                  <a:gdLst>
                    <a:gd name="T0" fmla="*/ 0 w 40"/>
                    <a:gd name="T1" fmla="*/ 10 h 376"/>
                    <a:gd name="T2" fmla="*/ 0 w 40"/>
                    <a:gd name="T3" fmla="*/ 376 h 376"/>
                    <a:gd name="T4" fmla="*/ 40 w 40"/>
                    <a:gd name="T5" fmla="*/ 366 h 376"/>
                    <a:gd name="T6" fmla="*/ 40 w 40"/>
                    <a:gd name="T7" fmla="*/ 0 h 376"/>
                    <a:gd name="T8" fmla="*/ 0 w 40"/>
                    <a:gd name="T9" fmla="*/ 10 h 376"/>
                    <a:gd name="T10" fmla="*/ 0 60000 65536"/>
                    <a:gd name="T11" fmla="*/ 0 60000 65536"/>
                    <a:gd name="T12" fmla="*/ 0 60000 65536"/>
                    <a:gd name="T13" fmla="*/ 0 60000 65536"/>
                    <a:gd name="T14" fmla="*/ 0 60000 65536"/>
                    <a:gd name="T15" fmla="*/ 0 w 40"/>
                    <a:gd name="T16" fmla="*/ 0 h 376"/>
                    <a:gd name="T17" fmla="*/ 40 w 40"/>
                    <a:gd name="T18" fmla="*/ 376 h 376"/>
                  </a:gdLst>
                  <a:ahLst/>
                  <a:cxnLst>
                    <a:cxn ang="T10">
                      <a:pos x="T0" y="T1"/>
                    </a:cxn>
                    <a:cxn ang="T11">
                      <a:pos x="T2" y="T3"/>
                    </a:cxn>
                    <a:cxn ang="T12">
                      <a:pos x="T4" y="T5"/>
                    </a:cxn>
                    <a:cxn ang="T13">
                      <a:pos x="T6" y="T7"/>
                    </a:cxn>
                    <a:cxn ang="T14">
                      <a:pos x="T8" y="T9"/>
                    </a:cxn>
                  </a:cxnLst>
                  <a:rect l="T15" t="T16" r="T17" b="T18"/>
                  <a:pathLst>
                    <a:path w="40" h="376">
                      <a:moveTo>
                        <a:pt x="0" y="10"/>
                      </a:moveTo>
                      <a:lnTo>
                        <a:pt x="0" y="376"/>
                      </a:lnTo>
                      <a:lnTo>
                        <a:pt x="40" y="366"/>
                      </a:lnTo>
                      <a:lnTo>
                        <a:pt x="40" y="0"/>
                      </a:lnTo>
                      <a:lnTo>
                        <a:pt x="0" y="10"/>
                      </a:lnTo>
                      <a:close/>
                    </a:path>
                  </a:pathLst>
                </a:custGeom>
                <a:solidFill>
                  <a:srgbClr val="363B49"/>
                </a:solidFill>
                <a:ln w="9525">
                  <a:noFill/>
                  <a:round/>
                  <a:headEnd/>
                  <a:tailEnd/>
                </a:ln>
              </p:spPr>
              <p:txBody>
                <a:bodyPr/>
                <a:lstStyle/>
                <a:p>
                  <a:endParaRPr lang="zh-TW" altLang="en-US"/>
                </a:p>
              </p:txBody>
            </p:sp>
            <p:sp>
              <p:nvSpPr>
                <p:cNvPr id="19487" name="Freeform 39"/>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A6ACBE"/>
                </a:solidFill>
                <a:ln w="9525">
                  <a:noFill/>
                  <a:round/>
                  <a:headEnd/>
                  <a:tailEnd/>
                </a:ln>
              </p:spPr>
              <p:txBody>
                <a:bodyPr/>
                <a:lstStyle/>
                <a:p>
                  <a:endParaRPr lang="zh-TW" altLang="en-US"/>
                </a:p>
              </p:txBody>
            </p:sp>
            <p:sp>
              <p:nvSpPr>
                <p:cNvPr id="19488" name="Freeform 40"/>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63B49"/>
                </a:solidFill>
                <a:ln w="9525">
                  <a:noFill/>
                  <a:round/>
                  <a:headEnd/>
                  <a:tailEnd/>
                </a:ln>
              </p:spPr>
              <p:txBody>
                <a:bodyPr/>
                <a:lstStyle/>
                <a:p>
                  <a:endParaRPr lang="zh-TW" altLang="en-US"/>
                </a:p>
              </p:txBody>
            </p:sp>
            <p:sp>
              <p:nvSpPr>
                <p:cNvPr id="19489" name="Freeform 41"/>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363B49"/>
                </a:solidFill>
                <a:ln w="9525">
                  <a:noFill/>
                  <a:round/>
                  <a:headEnd/>
                  <a:tailEnd/>
                </a:ln>
              </p:spPr>
              <p:txBody>
                <a:bodyPr/>
                <a:lstStyle/>
                <a:p>
                  <a:endParaRPr lang="zh-TW" altLang="en-US"/>
                </a:p>
              </p:txBody>
            </p:sp>
            <p:sp>
              <p:nvSpPr>
                <p:cNvPr id="19490" name="Freeform 42"/>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231F20"/>
                </a:solidFill>
                <a:ln w="9525">
                  <a:noFill/>
                  <a:round/>
                  <a:headEnd/>
                  <a:tailEnd/>
                </a:ln>
              </p:spPr>
              <p:txBody>
                <a:bodyPr/>
                <a:lstStyle/>
                <a:p>
                  <a:endParaRPr lang="zh-TW" altLang="en-US"/>
                </a:p>
              </p:txBody>
            </p:sp>
            <p:sp>
              <p:nvSpPr>
                <p:cNvPr id="19491" name="Freeform 43"/>
                <p:cNvSpPr>
                  <a:spLocks/>
                </p:cNvSpPr>
                <p:nvPr/>
              </p:nvSpPr>
              <p:spPr bwMode="auto">
                <a:xfrm>
                  <a:off x="4380" y="3101"/>
                  <a:ext cx="400" cy="115"/>
                </a:xfrm>
                <a:custGeom>
                  <a:avLst/>
                  <a:gdLst>
                    <a:gd name="T0" fmla="*/ 0 w 400"/>
                    <a:gd name="T1" fmla="*/ 9 h 115"/>
                    <a:gd name="T2" fmla="*/ 362 w 400"/>
                    <a:gd name="T3" fmla="*/ 115 h 115"/>
                    <a:gd name="T4" fmla="*/ 400 w 400"/>
                    <a:gd name="T5" fmla="*/ 106 h 115"/>
                    <a:gd name="T6" fmla="*/ 40 w 400"/>
                    <a:gd name="T7" fmla="*/ 0 h 115"/>
                    <a:gd name="T8" fmla="*/ 0 w 400"/>
                    <a:gd name="T9" fmla="*/ 9 h 115"/>
                    <a:gd name="T10" fmla="*/ 0 60000 65536"/>
                    <a:gd name="T11" fmla="*/ 0 60000 65536"/>
                    <a:gd name="T12" fmla="*/ 0 60000 65536"/>
                    <a:gd name="T13" fmla="*/ 0 60000 65536"/>
                    <a:gd name="T14" fmla="*/ 0 60000 65536"/>
                    <a:gd name="T15" fmla="*/ 0 w 400"/>
                    <a:gd name="T16" fmla="*/ 0 h 115"/>
                    <a:gd name="T17" fmla="*/ 400 w 400"/>
                    <a:gd name="T18" fmla="*/ 115 h 115"/>
                  </a:gdLst>
                  <a:ahLst/>
                  <a:cxnLst>
                    <a:cxn ang="T10">
                      <a:pos x="T0" y="T1"/>
                    </a:cxn>
                    <a:cxn ang="T11">
                      <a:pos x="T2" y="T3"/>
                    </a:cxn>
                    <a:cxn ang="T12">
                      <a:pos x="T4" y="T5"/>
                    </a:cxn>
                    <a:cxn ang="T13">
                      <a:pos x="T6" y="T7"/>
                    </a:cxn>
                    <a:cxn ang="T14">
                      <a:pos x="T8" y="T9"/>
                    </a:cxn>
                  </a:cxnLst>
                  <a:rect l="T15" t="T16" r="T17" b="T18"/>
                  <a:pathLst>
                    <a:path w="400" h="115">
                      <a:moveTo>
                        <a:pt x="0" y="9"/>
                      </a:moveTo>
                      <a:lnTo>
                        <a:pt x="362" y="115"/>
                      </a:lnTo>
                      <a:lnTo>
                        <a:pt x="400" y="106"/>
                      </a:lnTo>
                      <a:lnTo>
                        <a:pt x="40" y="0"/>
                      </a:lnTo>
                      <a:lnTo>
                        <a:pt x="0" y="9"/>
                      </a:lnTo>
                      <a:close/>
                    </a:path>
                  </a:pathLst>
                </a:custGeom>
                <a:solidFill>
                  <a:srgbClr val="363B49"/>
                </a:solidFill>
                <a:ln w="9525">
                  <a:noFill/>
                  <a:round/>
                  <a:headEnd/>
                  <a:tailEnd/>
                </a:ln>
              </p:spPr>
              <p:txBody>
                <a:bodyPr/>
                <a:lstStyle/>
                <a:p>
                  <a:endParaRPr lang="zh-TW" altLang="en-US"/>
                </a:p>
              </p:txBody>
            </p:sp>
            <p:sp>
              <p:nvSpPr>
                <p:cNvPr id="19492" name="Freeform 44"/>
                <p:cNvSpPr>
                  <a:spLocks/>
                </p:cNvSpPr>
                <p:nvPr/>
              </p:nvSpPr>
              <p:spPr bwMode="auto">
                <a:xfrm>
                  <a:off x="4373" y="2709"/>
                  <a:ext cx="409" cy="120"/>
                </a:xfrm>
                <a:custGeom>
                  <a:avLst/>
                  <a:gdLst>
                    <a:gd name="T0" fmla="*/ 0 w 409"/>
                    <a:gd name="T1" fmla="*/ 9 h 120"/>
                    <a:gd name="T2" fmla="*/ 369 w 409"/>
                    <a:gd name="T3" fmla="*/ 120 h 120"/>
                    <a:gd name="T4" fmla="*/ 409 w 409"/>
                    <a:gd name="T5" fmla="*/ 111 h 120"/>
                    <a:gd name="T6" fmla="*/ 40 w 409"/>
                    <a:gd name="T7" fmla="*/ 0 h 120"/>
                    <a:gd name="T8" fmla="*/ 0 w 409"/>
                    <a:gd name="T9" fmla="*/ 9 h 120"/>
                    <a:gd name="T10" fmla="*/ 0 60000 65536"/>
                    <a:gd name="T11" fmla="*/ 0 60000 65536"/>
                    <a:gd name="T12" fmla="*/ 0 60000 65536"/>
                    <a:gd name="T13" fmla="*/ 0 60000 65536"/>
                    <a:gd name="T14" fmla="*/ 0 60000 65536"/>
                    <a:gd name="T15" fmla="*/ 0 w 409"/>
                    <a:gd name="T16" fmla="*/ 0 h 120"/>
                    <a:gd name="T17" fmla="*/ 409 w 409"/>
                    <a:gd name="T18" fmla="*/ 120 h 120"/>
                  </a:gdLst>
                  <a:ahLst/>
                  <a:cxnLst>
                    <a:cxn ang="T10">
                      <a:pos x="T0" y="T1"/>
                    </a:cxn>
                    <a:cxn ang="T11">
                      <a:pos x="T2" y="T3"/>
                    </a:cxn>
                    <a:cxn ang="T12">
                      <a:pos x="T4" y="T5"/>
                    </a:cxn>
                    <a:cxn ang="T13">
                      <a:pos x="T6" y="T7"/>
                    </a:cxn>
                    <a:cxn ang="T14">
                      <a:pos x="T8" y="T9"/>
                    </a:cxn>
                  </a:cxnLst>
                  <a:rect l="T15" t="T16" r="T17" b="T18"/>
                  <a:pathLst>
                    <a:path w="409" h="120">
                      <a:moveTo>
                        <a:pt x="0" y="9"/>
                      </a:moveTo>
                      <a:lnTo>
                        <a:pt x="369" y="120"/>
                      </a:lnTo>
                      <a:lnTo>
                        <a:pt x="409" y="111"/>
                      </a:lnTo>
                      <a:lnTo>
                        <a:pt x="40" y="0"/>
                      </a:lnTo>
                      <a:lnTo>
                        <a:pt x="0" y="9"/>
                      </a:lnTo>
                      <a:close/>
                    </a:path>
                  </a:pathLst>
                </a:custGeom>
                <a:solidFill>
                  <a:srgbClr val="DFE0E5"/>
                </a:solidFill>
                <a:ln w="9525">
                  <a:noFill/>
                  <a:round/>
                  <a:headEnd/>
                  <a:tailEnd/>
                </a:ln>
              </p:spPr>
              <p:txBody>
                <a:bodyPr/>
                <a:lstStyle/>
                <a:p>
                  <a:endParaRPr lang="zh-TW" altLang="en-US"/>
                </a:p>
              </p:txBody>
            </p:sp>
            <p:sp>
              <p:nvSpPr>
                <p:cNvPr id="19493" name="Freeform 45"/>
                <p:cNvSpPr>
                  <a:spLocks/>
                </p:cNvSpPr>
                <p:nvPr/>
              </p:nvSpPr>
              <p:spPr bwMode="auto">
                <a:xfrm>
                  <a:off x="4742" y="2820"/>
                  <a:ext cx="40" cy="422"/>
                </a:xfrm>
                <a:custGeom>
                  <a:avLst/>
                  <a:gdLst>
                    <a:gd name="T0" fmla="*/ 0 w 40"/>
                    <a:gd name="T1" fmla="*/ 9 h 422"/>
                    <a:gd name="T2" fmla="*/ 0 w 40"/>
                    <a:gd name="T3" fmla="*/ 422 h 422"/>
                    <a:gd name="T4" fmla="*/ 40 w 40"/>
                    <a:gd name="T5" fmla="*/ 413 h 422"/>
                    <a:gd name="T6" fmla="*/ 40 w 40"/>
                    <a:gd name="T7" fmla="*/ 0 h 422"/>
                    <a:gd name="T8" fmla="*/ 0 w 40"/>
                    <a:gd name="T9" fmla="*/ 9 h 422"/>
                    <a:gd name="T10" fmla="*/ 0 60000 65536"/>
                    <a:gd name="T11" fmla="*/ 0 60000 65536"/>
                    <a:gd name="T12" fmla="*/ 0 60000 65536"/>
                    <a:gd name="T13" fmla="*/ 0 60000 65536"/>
                    <a:gd name="T14" fmla="*/ 0 60000 65536"/>
                    <a:gd name="T15" fmla="*/ 0 w 40"/>
                    <a:gd name="T16" fmla="*/ 0 h 422"/>
                    <a:gd name="T17" fmla="*/ 40 w 40"/>
                    <a:gd name="T18" fmla="*/ 422 h 422"/>
                  </a:gdLst>
                  <a:ahLst/>
                  <a:cxnLst>
                    <a:cxn ang="T10">
                      <a:pos x="T0" y="T1"/>
                    </a:cxn>
                    <a:cxn ang="T11">
                      <a:pos x="T2" y="T3"/>
                    </a:cxn>
                    <a:cxn ang="T12">
                      <a:pos x="T4" y="T5"/>
                    </a:cxn>
                    <a:cxn ang="T13">
                      <a:pos x="T6" y="T7"/>
                    </a:cxn>
                    <a:cxn ang="T14">
                      <a:pos x="T8" y="T9"/>
                    </a:cxn>
                  </a:cxnLst>
                  <a:rect l="T15" t="T16" r="T17" b="T18"/>
                  <a:pathLst>
                    <a:path w="40" h="422">
                      <a:moveTo>
                        <a:pt x="0" y="9"/>
                      </a:moveTo>
                      <a:lnTo>
                        <a:pt x="0" y="422"/>
                      </a:lnTo>
                      <a:lnTo>
                        <a:pt x="40" y="413"/>
                      </a:lnTo>
                      <a:lnTo>
                        <a:pt x="40" y="0"/>
                      </a:lnTo>
                      <a:lnTo>
                        <a:pt x="0" y="9"/>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19494" name="Freeform 46"/>
                <p:cNvSpPr>
                  <a:spLocks/>
                </p:cNvSpPr>
                <p:nvPr/>
              </p:nvSpPr>
              <p:spPr bwMode="auto">
                <a:xfrm>
                  <a:off x="4406" y="2751"/>
                  <a:ext cx="322" cy="449"/>
                </a:xfrm>
                <a:custGeom>
                  <a:avLst/>
                  <a:gdLst>
                    <a:gd name="T0" fmla="*/ 0 w 322"/>
                    <a:gd name="T1" fmla="*/ 357 h 449"/>
                    <a:gd name="T2" fmla="*/ 322 w 322"/>
                    <a:gd name="T3" fmla="*/ 449 h 449"/>
                    <a:gd name="T4" fmla="*/ 322 w 322"/>
                    <a:gd name="T5" fmla="*/ 95 h 449"/>
                    <a:gd name="T6" fmla="*/ 0 w 322"/>
                    <a:gd name="T7" fmla="*/ 0 h 449"/>
                    <a:gd name="T8" fmla="*/ 0 w 322"/>
                    <a:gd name="T9" fmla="*/ 357 h 449"/>
                    <a:gd name="T10" fmla="*/ 0 60000 65536"/>
                    <a:gd name="T11" fmla="*/ 0 60000 65536"/>
                    <a:gd name="T12" fmla="*/ 0 60000 65536"/>
                    <a:gd name="T13" fmla="*/ 0 60000 65536"/>
                    <a:gd name="T14" fmla="*/ 0 60000 65536"/>
                    <a:gd name="T15" fmla="*/ 0 w 322"/>
                    <a:gd name="T16" fmla="*/ 0 h 449"/>
                    <a:gd name="T17" fmla="*/ 322 w 322"/>
                    <a:gd name="T18" fmla="*/ 449 h 449"/>
                  </a:gdLst>
                  <a:ahLst/>
                  <a:cxnLst>
                    <a:cxn ang="T10">
                      <a:pos x="T0" y="T1"/>
                    </a:cxn>
                    <a:cxn ang="T11">
                      <a:pos x="T2" y="T3"/>
                    </a:cxn>
                    <a:cxn ang="T12">
                      <a:pos x="T4" y="T5"/>
                    </a:cxn>
                    <a:cxn ang="T13">
                      <a:pos x="T6" y="T7"/>
                    </a:cxn>
                    <a:cxn ang="T14">
                      <a:pos x="T8" y="T9"/>
                    </a:cxn>
                  </a:cxnLst>
                  <a:rect l="T15" t="T16" r="T17" b="T18"/>
                  <a:pathLst>
                    <a:path w="322" h="449">
                      <a:moveTo>
                        <a:pt x="0" y="357"/>
                      </a:moveTo>
                      <a:lnTo>
                        <a:pt x="322" y="449"/>
                      </a:lnTo>
                      <a:lnTo>
                        <a:pt x="322" y="95"/>
                      </a:lnTo>
                      <a:lnTo>
                        <a:pt x="0" y="0"/>
                      </a:lnTo>
                      <a:lnTo>
                        <a:pt x="0" y="357"/>
                      </a:lnTo>
                      <a:close/>
                    </a:path>
                  </a:pathLst>
                </a:custGeom>
                <a:solidFill>
                  <a:srgbClr val="3874BA"/>
                </a:solidFill>
                <a:ln w="9525">
                  <a:noFill/>
                  <a:round/>
                  <a:headEnd/>
                  <a:tailEnd/>
                </a:ln>
              </p:spPr>
              <p:txBody>
                <a:bodyPr/>
                <a:lstStyle/>
                <a:p>
                  <a:endParaRPr lang="zh-TW" altLang="en-US"/>
                </a:p>
              </p:txBody>
            </p:sp>
            <p:sp>
              <p:nvSpPr>
                <p:cNvPr id="19495" name="Freeform 47"/>
                <p:cNvSpPr>
                  <a:spLocks/>
                </p:cNvSpPr>
                <p:nvPr/>
              </p:nvSpPr>
              <p:spPr bwMode="auto">
                <a:xfrm>
                  <a:off x="4416" y="2768"/>
                  <a:ext cx="297" cy="304"/>
                </a:xfrm>
                <a:custGeom>
                  <a:avLst/>
                  <a:gdLst>
                    <a:gd name="T0" fmla="*/ 0 w 126"/>
                    <a:gd name="T1" fmla="*/ 0 h 129"/>
                    <a:gd name="T2" fmla="*/ 0 w 126"/>
                    <a:gd name="T3" fmla="*/ 84818 h 129"/>
                    <a:gd name="T4" fmla="*/ 55383 w 126"/>
                    <a:gd name="T5" fmla="*/ 102917 h 129"/>
                    <a:gd name="T6" fmla="*/ 120056 w 126"/>
                    <a:gd name="T7" fmla="*/ 122627 h 129"/>
                    <a:gd name="T8" fmla="*/ 120056 w 126"/>
                    <a:gd name="T9" fmla="*/ 36332 h 129"/>
                    <a:gd name="T10" fmla="*/ 0 w 126"/>
                    <a:gd name="T11" fmla="*/ 0 h 129"/>
                    <a:gd name="T12" fmla="*/ 0 60000 65536"/>
                    <a:gd name="T13" fmla="*/ 0 60000 65536"/>
                    <a:gd name="T14" fmla="*/ 0 60000 65536"/>
                    <a:gd name="T15" fmla="*/ 0 60000 65536"/>
                    <a:gd name="T16" fmla="*/ 0 60000 65536"/>
                    <a:gd name="T17" fmla="*/ 0 60000 65536"/>
                    <a:gd name="T18" fmla="*/ 0 w 126"/>
                    <a:gd name="T19" fmla="*/ 0 h 129"/>
                    <a:gd name="T20" fmla="*/ 126 w 126"/>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26" h="129">
                      <a:moveTo>
                        <a:pt x="0" y="0"/>
                      </a:moveTo>
                      <a:cubicBezTo>
                        <a:pt x="0" y="89"/>
                        <a:pt x="0" y="89"/>
                        <a:pt x="0" y="89"/>
                      </a:cubicBezTo>
                      <a:cubicBezTo>
                        <a:pt x="0" y="89"/>
                        <a:pt x="30" y="124"/>
                        <a:pt x="58" y="108"/>
                      </a:cubicBezTo>
                      <a:cubicBezTo>
                        <a:pt x="86" y="91"/>
                        <a:pt x="126" y="129"/>
                        <a:pt x="126" y="129"/>
                      </a:cubicBezTo>
                      <a:cubicBezTo>
                        <a:pt x="126" y="38"/>
                        <a:pt x="126" y="38"/>
                        <a:pt x="126" y="38"/>
                      </a:cubicBezTo>
                      <a:lnTo>
                        <a:pt x="0" y="0"/>
                      </a:lnTo>
                      <a:close/>
                    </a:path>
                  </a:pathLst>
                </a:custGeom>
                <a:gradFill rotWithShape="1">
                  <a:gsLst>
                    <a:gs pos="0">
                      <a:srgbClr val="94B4DA"/>
                    </a:gs>
                    <a:gs pos="100000">
                      <a:srgbClr val="3874BA"/>
                    </a:gs>
                  </a:gsLst>
                  <a:lin ang="5400000" scaled="1"/>
                </a:gradFill>
                <a:ln w="9525">
                  <a:noFill/>
                  <a:round/>
                  <a:headEnd/>
                  <a:tailEnd/>
                </a:ln>
              </p:spPr>
              <p:txBody>
                <a:bodyPr/>
                <a:lstStyle/>
                <a:p>
                  <a:endParaRPr lang="zh-TW" altLang="en-US"/>
                </a:p>
              </p:txBody>
            </p:sp>
            <p:sp>
              <p:nvSpPr>
                <p:cNvPr id="19496" name="Freeform 48"/>
                <p:cNvSpPr>
                  <a:spLocks/>
                </p:cNvSpPr>
                <p:nvPr/>
              </p:nvSpPr>
              <p:spPr bwMode="auto">
                <a:xfrm>
                  <a:off x="4394" y="2751"/>
                  <a:ext cx="334" cy="463"/>
                </a:xfrm>
                <a:custGeom>
                  <a:avLst/>
                  <a:gdLst>
                    <a:gd name="T0" fmla="*/ 334 w 334"/>
                    <a:gd name="T1" fmla="*/ 463 h 463"/>
                    <a:gd name="T2" fmla="*/ 334 w 334"/>
                    <a:gd name="T3" fmla="*/ 458 h 463"/>
                    <a:gd name="T4" fmla="*/ 7 w 334"/>
                    <a:gd name="T5" fmla="*/ 361 h 463"/>
                    <a:gd name="T6" fmla="*/ 7 w 334"/>
                    <a:gd name="T7" fmla="*/ 0 h 463"/>
                    <a:gd name="T8" fmla="*/ 0 w 334"/>
                    <a:gd name="T9" fmla="*/ 0 h 463"/>
                    <a:gd name="T10" fmla="*/ 3 w 334"/>
                    <a:gd name="T11" fmla="*/ 364 h 463"/>
                    <a:gd name="T12" fmla="*/ 3 w 334"/>
                    <a:gd name="T13" fmla="*/ 364 h 463"/>
                    <a:gd name="T14" fmla="*/ 334 w 334"/>
                    <a:gd name="T15" fmla="*/ 463 h 463"/>
                    <a:gd name="T16" fmla="*/ 0 60000 65536"/>
                    <a:gd name="T17" fmla="*/ 0 60000 65536"/>
                    <a:gd name="T18" fmla="*/ 0 60000 65536"/>
                    <a:gd name="T19" fmla="*/ 0 60000 65536"/>
                    <a:gd name="T20" fmla="*/ 0 60000 65536"/>
                    <a:gd name="T21" fmla="*/ 0 60000 65536"/>
                    <a:gd name="T22" fmla="*/ 0 60000 65536"/>
                    <a:gd name="T23" fmla="*/ 0 60000 65536"/>
                    <a:gd name="T24" fmla="*/ 0 w 334"/>
                    <a:gd name="T25" fmla="*/ 0 h 463"/>
                    <a:gd name="T26" fmla="*/ 334 w 334"/>
                    <a:gd name="T27" fmla="*/ 463 h 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 h="463">
                      <a:moveTo>
                        <a:pt x="334" y="463"/>
                      </a:moveTo>
                      <a:lnTo>
                        <a:pt x="334" y="458"/>
                      </a:lnTo>
                      <a:lnTo>
                        <a:pt x="7" y="361"/>
                      </a:lnTo>
                      <a:lnTo>
                        <a:pt x="7" y="0"/>
                      </a:lnTo>
                      <a:lnTo>
                        <a:pt x="0" y="0"/>
                      </a:lnTo>
                      <a:lnTo>
                        <a:pt x="3" y="364"/>
                      </a:lnTo>
                      <a:lnTo>
                        <a:pt x="334" y="463"/>
                      </a:lnTo>
                      <a:close/>
                    </a:path>
                  </a:pathLst>
                </a:custGeom>
                <a:solidFill>
                  <a:srgbClr val="DFE0E5"/>
                </a:solidFill>
                <a:ln w="9525">
                  <a:noFill/>
                  <a:round/>
                  <a:headEnd/>
                  <a:tailEnd/>
                </a:ln>
              </p:spPr>
              <p:txBody>
                <a:bodyPr/>
                <a:lstStyle/>
                <a:p>
                  <a:endParaRPr lang="zh-TW" altLang="en-US"/>
                </a:p>
              </p:txBody>
            </p:sp>
            <p:sp>
              <p:nvSpPr>
                <p:cNvPr id="19497" name="Freeform 49"/>
                <p:cNvSpPr>
                  <a:spLocks noEditPoints="1"/>
                </p:cNvSpPr>
                <p:nvPr/>
              </p:nvSpPr>
              <p:spPr bwMode="auto">
                <a:xfrm>
                  <a:off x="4373" y="2718"/>
                  <a:ext cx="371" cy="524"/>
                </a:xfrm>
                <a:custGeom>
                  <a:avLst/>
                  <a:gdLst>
                    <a:gd name="T0" fmla="*/ 0 w 157"/>
                    <a:gd name="T1" fmla="*/ 0 h 222"/>
                    <a:gd name="T2" fmla="*/ 0 w 157"/>
                    <a:gd name="T3" fmla="*/ 168570 h 222"/>
                    <a:gd name="T4" fmla="*/ 152672 w 157"/>
                    <a:gd name="T5" fmla="*/ 213927 h 222"/>
                    <a:gd name="T6" fmla="*/ 152672 w 157"/>
                    <a:gd name="T7" fmla="*/ 45288 h 222"/>
                    <a:gd name="T8" fmla="*/ 0 w 157"/>
                    <a:gd name="T9" fmla="*/ 0 h 222"/>
                    <a:gd name="T10" fmla="*/ 143962 w 157"/>
                    <a:gd name="T11" fmla="*/ 201263 h 222"/>
                    <a:gd name="T12" fmla="*/ 9951 w 157"/>
                    <a:gd name="T13" fmla="*/ 162053 h 222"/>
                    <a:gd name="T14" fmla="*/ 8694 w 157"/>
                    <a:gd name="T15" fmla="*/ 13466 h 222"/>
                    <a:gd name="T16" fmla="*/ 143962 w 157"/>
                    <a:gd name="T17" fmla="*/ 51864 h 222"/>
                    <a:gd name="T18" fmla="*/ 143962 w 157"/>
                    <a:gd name="T19" fmla="*/ 201263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
                    <a:gd name="T31" fmla="*/ 0 h 222"/>
                    <a:gd name="T32" fmla="*/ 157 w 157"/>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 h="222">
                      <a:moveTo>
                        <a:pt x="0" y="0"/>
                      </a:moveTo>
                      <a:cubicBezTo>
                        <a:pt x="0" y="175"/>
                        <a:pt x="0" y="175"/>
                        <a:pt x="0" y="175"/>
                      </a:cubicBezTo>
                      <a:cubicBezTo>
                        <a:pt x="157" y="222"/>
                        <a:pt x="157" y="222"/>
                        <a:pt x="157" y="222"/>
                      </a:cubicBezTo>
                      <a:cubicBezTo>
                        <a:pt x="157" y="47"/>
                        <a:pt x="157" y="47"/>
                        <a:pt x="157" y="47"/>
                      </a:cubicBezTo>
                      <a:lnTo>
                        <a:pt x="0" y="0"/>
                      </a:lnTo>
                      <a:close/>
                      <a:moveTo>
                        <a:pt x="148" y="209"/>
                      </a:moveTo>
                      <a:cubicBezTo>
                        <a:pt x="121" y="200"/>
                        <a:pt x="25" y="173"/>
                        <a:pt x="10" y="168"/>
                      </a:cubicBezTo>
                      <a:cubicBezTo>
                        <a:pt x="10" y="153"/>
                        <a:pt x="9" y="39"/>
                        <a:pt x="9" y="14"/>
                      </a:cubicBezTo>
                      <a:cubicBezTo>
                        <a:pt x="37" y="22"/>
                        <a:pt x="133" y="49"/>
                        <a:pt x="148" y="54"/>
                      </a:cubicBezTo>
                      <a:cubicBezTo>
                        <a:pt x="148" y="68"/>
                        <a:pt x="148" y="183"/>
                        <a:pt x="148" y="209"/>
                      </a:cubicBezTo>
                      <a:close/>
                    </a:path>
                  </a:pathLst>
                </a:custGeom>
                <a:solidFill>
                  <a:srgbClr val="A6ACBE"/>
                </a:solidFill>
                <a:ln w="9525">
                  <a:noFill/>
                  <a:round/>
                  <a:headEnd/>
                  <a:tailEnd/>
                </a:ln>
              </p:spPr>
              <p:txBody>
                <a:bodyPr/>
                <a:lstStyle/>
                <a:p>
                  <a:endParaRPr lang="zh-TW" altLang="en-US"/>
                </a:p>
              </p:txBody>
            </p:sp>
            <p:sp>
              <p:nvSpPr>
                <p:cNvPr id="19498" name="Freeform 50"/>
                <p:cNvSpPr>
                  <a:spLocks noEditPoints="1"/>
                </p:cNvSpPr>
                <p:nvPr/>
              </p:nvSpPr>
              <p:spPr bwMode="auto">
                <a:xfrm>
                  <a:off x="4368" y="2704"/>
                  <a:ext cx="416" cy="543"/>
                </a:xfrm>
                <a:custGeom>
                  <a:avLst/>
                  <a:gdLst>
                    <a:gd name="T0" fmla="*/ 2061 w 176"/>
                    <a:gd name="T1" fmla="*/ 6894 h 230"/>
                    <a:gd name="T2" fmla="*/ 18514 w 176"/>
                    <a:gd name="T3" fmla="*/ 2920 h 230"/>
                    <a:gd name="T4" fmla="*/ 17789 w 176"/>
                    <a:gd name="T5" fmla="*/ 2920 h 230"/>
                    <a:gd name="T6" fmla="*/ 170704 w 176"/>
                    <a:gd name="T7" fmla="*/ 48346 h 230"/>
                    <a:gd name="T8" fmla="*/ 168643 w 176"/>
                    <a:gd name="T9" fmla="*/ 47437 h 230"/>
                    <a:gd name="T10" fmla="*/ 168643 w 176"/>
                    <a:gd name="T11" fmla="*/ 216277 h 230"/>
                    <a:gd name="T12" fmla="*/ 170704 w 176"/>
                    <a:gd name="T13" fmla="*/ 215040 h 230"/>
                    <a:gd name="T14" fmla="*/ 153816 w 176"/>
                    <a:gd name="T15" fmla="*/ 219079 h 230"/>
                    <a:gd name="T16" fmla="*/ 155000 w 176"/>
                    <a:gd name="T17" fmla="*/ 219079 h 230"/>
                    <a:gd name="T18" fmla="*/ 117009 w 176"/>
                    <a:gd name="T19" fmla="*/ 207648 h 230"/>
                    <a:gd name="T20" fmla="*/ 115769 w 176"/>
                    <a:gd name="T21" fmla="*/ 207648 h 230"/>
                    <a:gd name="T22" fmla="*/ 115769 w 176"/>
                    <a:gd name="T23" fmla="*/ 208451 h 230"/>
                    <a:gd name="T24" fmla="*/ 114948 w 176"/>
                    <a:gd name="T25" fmla="*/ 213357 h 230"/>
                    <a:gd name="T26" fmla="*/ 117009 w 176"/>
                    <a:gd name="T27" fmla="*/ 212119 h 230"/>
                    <a:gd name="T28" fmla="*/ 100093 w 176"/>
                    <a:gd name="T29" fmla="*/ 216277 h 230"/>
                    <a:gd name="T30" fmla="*/ 101282 w 176"/>
                    <a:gd name="T31" fmla="*/ 216277 h 230"/>
                    <a:gd name="T32" fmla="*/ 32985 w 176"/>
                    <a:gd name="T33" fmla="*/ 195844 h 230"/>
                    <a:gd name="T34" fmla="*/ 34147 w 176"/>
                    <a:gd name="T35" fmla="*/ 197081 h 230"/>
                    <a:gd name="T36" fmla="*/ 34147 w 176"/>
                    <a:gd name="T37" fmla="*/ 192236 h 230"/>
                    <a:gd name="T38" fmla="*/ 32985 w 176"/>
                    <a:gd name="T39" fmla="*/ 194132 h 230"/>
                    <a:gd name="T40" fmla="*/ 49873 w 176"/>
                    <a:gd name="T41" fmla="*/ 190090 h 230"/>
                    <a:gd name="T42" fmla="*/ 50745 w 176"/>
                    <a:gd name="T43" fmla="*/ 189221 h 230"/>
                    <a:gd name="T44" fmla="*/ 49873 w 176"/>
                    <a:gd name="T45" fmla="*/ 187170 h 230"/>
                    <a:gd name="T46" fmla="*/ 2061 w 176"/>
                    <a:gd name="T47" fmla="*/ 173014 h 230"/>
                    <a:gd name="T48" fmla="*/ 2971 w 176"/>
                    <a:gd name="T49" fmla="*/ 174563 h 230"/>
                    <a:gd name="T50" fmla="*/ 2971 w 176"/>
                    <a:gd name="T51" fmla="*/ 5713 h 230"/>
                    <a:gd name="T52" fmla="*/ 2061 w 176"/>
                    <a:gd name="T53" fmla="*/ 6894 h 230"/>
                    <a:gd name="T54" fmla="*/ 872 w 176"/>
                    <a:gd name="T55" fmla="*/ 175734 h 230"/>
                    <a:gd name="T56" fmla="*/ 48632 w 176"/>
                    <a:gd name="T57" fmla="*/ 190090 h 230"/>
                    <a:gd name="T58" fmla="*/ 47816 w 176"/>
                    <a:gd name="T59" fmla="*/ 188041 h 230"/>
                    <a:gd name="T60" fmla="*/ 48632 w 176"/>
                    <a:gd name="T61" fmla="*/ 187170 h 230"/>
                    <a:gd name="T62" fmla="*/ 32091 w 176"/>
                    <a:gd name="T63" fmla="*/ 190999 h 230"/>
                    <a:gd name="T64" fmla="*/ 31363 w 176"/>
                    <a:gd name="T65" fmla="*/ 192236 h 230"/>
                    <a:gd name="T66" fmla="*/ 31363 w 176"/>
                    <a:gd name="T67" fmla="*/ 197081 h 230"/>
                    <a:gd name="T68" fmla="*/ 32091 w 176"/>
                    <a:gd name="T69" fmla="*/ 198608 h 230"/>
                    <a:gd name="T70" fmla="*/ 100093 w 176"/>
                    <a:gd name="T71" fmla="*/ 219079 h 230"/>
                    <a:gd name="T72" fmla="*/ 101282 w 176"/>
                    <a:gd name="T73" fmla="*/ 219079 h 230"/>
                    <a:gd name="T74" fmla="*/ 117009 w 176"/>
                    <a:gd name="T75" fmla="*/ 215040 h 230"/>
                    <a:gd name="T76" fmla="*/ 117882 w 176"/>
                    <a:gd name="T77" fmla="*/ 213357 h 230"/>
                    <a:gd name="T78" fmla="*/ 118770 w 176"/>
                    <a:gd name="T79" fmla="*/ 208451 h 230"/>
                    <a:gd name="T80" fmla="*/ 117882 w 176"/>
                    <a:gd name="T81" fmla="*/ 210568 h 230"/>
                    <a:gd name="T82" fmla="*/ 117009 w 176"/>
                    <a:gd name="T83" fmla="*/ 210568 h 230"/>
                    <a:gd name="T84" fmla="*/ 153816 w 176"/>
                    <a:gd name="T85" fmla="*/ 222000 h 230"/>
                    <a:gd name="T86" fmla="*/ 155000 w 176"/>
                    <a:gd name="T87" fmla="*/ 222000 h 230"/>
                    <a:gd name="T88" fmla="*/ 170704 w 176"/>
                    <a:gd name="T89" fmla="*/ 218333 h 230"/>
                    <a:gd name="T90" fmla="*/ 171392 w 176"/>
                    <a:gd name="T91" fmla="*/ 216277 h 230"/>
                    <a:gd name="T92" fmla="*/ 171392 w 176"/>
                    <a:gd name="T93" fmla="*/ 47437 h 230"/>
                    <a:gd name="T94" fmla="*/ 170704 w 176"/>
                    <a:gd name="T95" fmla="*/ 46200 h 230"/>
                    <a:gd name="T96" fmla="*/ 18514 w 176"/>
                    <a:gd name="T97" fmla="*/ 0 h 230"/>
                    <a:gd name="T98" fmla="*/ 18514 w 176"/>
                    <a:gd name="T99" fmla="*/ 0 h 230"/>
                    <a:gd name="T100" fmla="*/ 872 w 176"/>
                    <a:gd name="T101" fmla="*/ 3674 h 230"/>
                    <a:gd name="T102" fmla="*/ 0 w 176"/>
                    <a:gd name="T103" fmla="*/ 5713 h 230"/>
                    <a:gd name="T104" fmla="*/ 0 w 176"/>
                    <a:gd name="T105" fmla="*/ 174563 h 230"/>
                    <a:gd name="T106" fmla="*/ 872 w 176"/>
                    <a:gd name="T107" fmla="*/ 175734 h 2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230"/>
                    <a:gd name="T164" fmla="*/ 176 w 176"/>
                    <a:gd name="T165" fmla="*/ 230 h 2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230">
                      <a:moveTo>
                        <a:pt x="2" y="7"/>
                      </a:moveTo>
                      <a:cubicBezTo>
                        <a:pt x="19" y="3"/>
                        <a:pt x="19" y="3"/>
                        <a:pt x="19" y="3"/>
                      </a:cubicBezTo>
                      <a:cubicBezTo>
                        <a:pt x="19" y="3"/>
                        <a:pt x="19" y="3"/>
                        <a:pt x="18" y="3"/>
                      </a:cubicBezTo>
                      <a:cubicBezTo>
                        <a:pt x="175" y="50"/>
                        <a:pt x="175" y="50"/>
                        <a:pt x="175" y="50"/>
                      </a:cubicBezTo>
                      <a:cubicBezTo>
                        <a:pt x="174" y="50"/>
                        <a:pt x="173" y="50"/>
                        <a:pt x="173" y="49"/>
                      </a:cubicBezTo>
                      <a:cubicBezTo>
                        <a:pt x="173" y="224"/>
                        <a:pt x="173" y="224"/>
                        <a:pt x="173" y="224"/>
                      </a:cubicBezTo>
                      <a:cubicBezTo>
                        <a:pt x="173" y="223"/>
                        <a:pt x="174" y="223"/>
                        <a:pt x="175" y="223"/>
                      </a:cubicBezTo>
                      <a:cubicBezTo>
                        <a:pt x="158" y="227"/>
                        <a:pt x="158" y="227"/>
                        <a:pt x="158" y="227"/>
                      </a:cubicBezTo>
                      <a:cubicBezTo>
                        <a:pt x="158" y="227"/>
                        <a:pt x="159" y="227"/>
                        <a:pt x="159" y="227"/>
                      </a:cubicBezTo>
                      <a:cubicBezTo>
                        <a:pt x="120" y="215"/>
                        <a:pt x="120" y="215"/>
                        <a:pt x="120" y="215"/>
                      </a:cubicBezTo>
                      <a:cubicBezTo>
                        <a:pt x="120" y="215"/>
                        <a:pt x="120" y="215"/>
                        <a:pt x="119" y="215"/>
                      </a:cubicBezTo>
                      <a:cubicBezTo>
                        <a:pt x="119" y="215"/>
                        <a:pt x="119" y="216"/>
                        <a:pt x="119" y="216"/>
                      </a:cubicBezTo>
                      <a:cubicBezTo>
                        <a:pt x="118" y="221"/>
                        <a:pt x="118" y="221"/>
                        <a:pt x="118" y="221"/>
                      </a:cubicBezTo>
                      <a:cubicBezTo>
                        <a:pt x="118" y="221"/>
                        <a:pt x="119" y="220"/>
                        <a:pt x="120" y="220"/>
                      </a:cubicBezTo>
                      <a:cubicBezTo>
                        <a:pt x="103" y="224"/>
                        <a:pt x="103" y="224"/>
                        <a:pt x="103" y="224"/>
                      </a:cubicBezTo>
                      <a:cubicBezTo>
                        <a:pt x="103" y="224"/>
                        <a:pt x="103" y="224"/>
                        <a:pt x="104" y="224"/>
                      </a:cubicBezTo>
                      <a:cubicBezTo>
                        <a:pt x="34" y="203"/>
                        <a:pt x="34" y="203"/>
                        <a:pt x="34" y="203"/>
                      </a:cubicBezTo>
                      <a:cubicBezTo>
                        <a:pt x="35" y="203"/>
                        <a:pt x="35" y="203"/>
                        <a:pt x="35" y="204"/>
                      </a:cubicBezTo>
                      <a:cubicBezTo>
                        <a:pt x="35" y="199"/>
                        <a:pt x="35" y="199"/>
                        <a:pt x="35" y="199"/>
                      </a:cubicBezTo>
                      <a:cubicBezTo>
                        <a:pt x="35" y="200"/>
                        <a:pt x="35" y="201"/>
                        <a:pt x="34" y="201"/>
                      </a:cubicBezTo>
                      <a:cubicBezTo>
                        <a:pt x="51" y="197"/>
                        <a:pt x="51" y="197"/>
                        <a:pt x="51" y="197"/>
                      </a:cubicBezTo>
                      <a:cubicBezTo>
                        <a:pt x="51" y="197"/>
                        <a:pt x="52" y="196"/>
                        <a:pt x="52" y="196"/>
                      </a:cubicBezTo>
                      <a:cubicBezTo>
                        <a:pt x="52" y="195"/>
                        <a:pt x="51" y="194"/>
                        <a:pt x="51" y="194"/>
                      </a:cubicBezTo>
                      <a:cubicBezTo>
                        <a:pt x="2" y="179"/>
                        <a:pt x="2" y="179"/>
                        <a:pt x="2" y="179"/>
                      </a:cubicBezTo>
                      <a:cubicBezTo>
                        <a:pt x="3" y="180"/>
                        <a:pt x="3" y="180"/>
                        <a:pt x="3" y="181"/>
                      </a:cubicBezTo>
                      <a:cubicBezTo>
                        <a:pt x="3" y="6"/>
                        <a:pt x="3" y="6"/>
                        <a:pt x="3" y="6"/>
                      </a:cubicBezTo>
                      <a:cubicBezTo>
                        <a:pt x="3" y="7"/>
                        <a:pt x="3" y="7"/>
                        <a:pt x="2" y="7"/>
                      </a:cubicBezTo>
                      <a:close/>
                      <a:moveTo>
                        <a:pt x="1" y="182"/>
                      </a:moveTo>
                      <a:cubicBezTo>
                        <a:pt x="50" y="197"/>
                        <a:pt x="50" y="197"/>
                        <a:pt x="50" y="197"/>
                      </a:cubicBezTo>
                      <a:cubicBezTo>
                        <a:pt x="49" y="197"/>
                        <a:pt x="49" y="196"/>
                        <a:pt x="49" y="195"/>
                      </a:cubicBezTo>
                      <a:cubicBezTo>
                        <a:pt x="49" y="195"/>
                        <a:pt x="49" y="194"/>
                        <a:pt x="50" y="194"/>
                      </a:cubicBezTo>
                      <a:cubicBezTo>
                        <a:pt x="33" y="198"/>
                        <a:pt x="33" y="198"/>
                        <a:pt x="33" y="198"/>
                      </a:cubicBezTo>
                      <a:cubicBezTo>
                        <a:pt x="33" y="198"/>
                        <a:pt x="32" y="199"/>
                        <a:pt x="32" y="199"/>
                      </a:cubicBezTo>
                      <a:cubicBezTo>
                        <a:pt x="32" y="204"/>
                        <a:pt x="32" y="204"/>
                        <a:pt x="32" y="204"/>
                      </a:cubicBezTo>
                      <a:cubicBezTo>
                        <a:pt x="32" y="205"/>
                        <a:pt x="32" y="205"/>
                        <a:pt x="33" y="206"/>
                      </a:cubicBezTo>
                      <a:cubicBezTo>
                        <a:pt x="103" y="227"/>
                        <a:pt x="103" y="227"/>
                        <a:pt x="103" y="227"/>
                      </a:cubicBezTo>
                      <a:cubicBezTo>
                        <a:pt x="103" y="227"/>
                        <a:pt x="103" y="227"/>
                        <a:pt x="104" y="227"/>
                      </a:cubicBezTo>
                      <a:cubicBezTo>
                        <a:pt x="120" y="223"/>
                        <a:pt x="120" y="223"/>
                        <a:pt x="120" y="223"/>
                      </a:cubicBezTo>
                      <a:cubicBezTo>
                        <a:pt x="121" y="223"/>
                        <a:pt x="121" y="222"/>
                        <a:pt x="121" y="221"/>
                      </a:cubicBezTo>
                      <a:cubicBezTo>
                        <a:pt x="122" y="216"/>
                        <a:pt x="122" y="216"/>
                        <a:pt x="122" y="216"/>
                      </a:cubicBezTo>
                      <a:cubicBezTo>
                        <a:pt x="122" y="217"/>
                        <a:pt x="121" y="217"/>
                        <a:pt x="121" y="218"/>
                      </a:cubicBezTo>
                      <a:cubicBezTo>
                        <a:pt x="121" y="218"/>
                        <a:pt x="120" y="218"/>
                        <a:pt x="120" y="218"/>
                      </a:cubicBezTo>
                      <a:cubicBezTo>
                        <a:pt x="158" y="230"/>
                        <a:pt x="158" y="230"/>
                        <a:pt x="158" y="230"/>
                      </a:cubicBezTo>
                      <a:cubicBezTo>
                        <a:pt x="158" y="230"/>
                        <a:pt x="159" y="230"/>
                        <a:pt x="159" y="230"/>
                      </a:cubicBezTo>
                      <a:cubicBezTo>
                        <a:pt x="175" y="226"/>
                        <a:pt x="175" y="226"/>
                        <a:pt x="175" y="226"/>
                      </a:cubicBezTo>
                      <a:cubicBezTo>
                        <a:pt x="176" y="225"/>
                        <a:pt x="176" y="225"/>
                        <a:pt x="176" y="224"/>
                      </a:cubicBezTo>
                      <a:cubicBezTo>
                        <a:pt x="176" y="49"/>
                        <a:pt x="176" y="49"/>
                        <a:pt x="176" y="49"/>
                      </a:cubicBezTo>
                      <a:cubicBezTo>
                        <a:pt x="176" y="48"/>
                        <a:pt x="176" y="48"/>
                        <a:pt x="175" y="48"/>
                      </a:cubicBezTo>
                      <a:cubicBezTo>
                        <a:pt x="19" y="0"/>
                        <a:pt x="19" y="0"/>
                        <a:pt x="19" y="0"/>
                      </a:cubicBezTo>
                      <a:cubicBezTo>
                        <a:pt x="19" y="0"/>
                        <a:pt x="19" y="0"/>
                        <a:pt x="19" y="0"/>
                      </a:cubicBezTo>
                      <a:cubicBezTo>
                        <a:pt x="1" y="4"/>
                        <a:pt x="1" y="4"/>
                        <a:pt x="1" y="4"/>
                      </a:cubicBezTo>
                      <a:cubicBezTo>
                        <a:pt x="1" y="5"/>
                        <a:pt x="0" y="5"/>
                        <a:pt x="0" y="6"/>
                      </a:cubicBezTo>
                      <a:cubicBezTo>
                        <a:pt x="0" y="181"/>
                        <a:pt x="0" y="181"/>
                        <a:pt x="0" y="181"/>
                      </a:cubicBezTo>
                      <a:cubicBezTo>
                        <a:pt x="0" y="182"/>
                        <a:pt x="1" y="182"/>
                        <a:pt x="1" y="182"/>
                      </a:cubicBezTo>
                      <a:close/>
                    </a:path>
                  </a:pathLst>
                </a:custGeom>
                <a:solidFill>
                  <a:srgbClr val="231F20"/>
                </a:solidFill>
                <a:ln w="9525">
                  <a:noFill/>
                  <a:round/>
                  <a:headEnd/>
                  <a:tailEnd/>
                </a:ln>
              </p:spPr>
              <p:txBody>
                <a:bodyPr/>
                <a:lstStyle/>
                <a:p>
                  <a:endParaRPr lang="zh-TW" altLang="en-US"/>
                </a:p>
              </p:txBody>
            </p:sp>
          </p:grpSp>
        </p:grpSp>
        <p:grpSp>
          <p:nvGrpSpPr>
            <p:cNvPr id="6" name="Group 797"/>
            <p:cNvGrpSpPr>
              <a:grpSpLocks/>
            </p:cNvGrpSpPr>
            <p:nvPr/>
          </p:nvGrpSpPr>
          <p:grpSpPr bwMode="auto">
            <a:xfrm>
              <a:off x="2895597" y="5562600"/>
              <a:ext cx="293582" cy="533139"/>
              <a:chOff x="145" y="1491"/>
              <a:chExt cx="166" cy="302"/>
            </a:xfrm>
          </p:grpSpPr>
          <p:sp>
            <p:nvSpPr>
              <p:cNvPr id="19473" name="Freeform 4"/>
              <p:cNvSpPr>
                <a:spLocks/>
              </p:cNvSpPr>
              <p:nvPr/>
            </p:nvSpPr>
            <p:spPr bwMode="auto">
              <a:xfrm>
                <a:off x="150" y="1600"/>
                <a:ext cx="158" cy="190"/>
              </a:xfrm>
              <a:custGeom>
                <a:avLst/>
                <a:gdLst>
                  <a:gd name="T0" fmla="*/ 1937 w 100"/>
                  <a:gd name="T1" fmla="*/ 4744 h 120"/>
                  <a:gd name="T2" fmla="*/ 2953 w 100"/>
                  <a:gd name="T3" fmla="*/ 4397 h 120"/>
                  <a:gd name="T4" fmla="*/ 3890 w 100"/>
                  <a:gd name="T5" fmla="*/ 0 h 120"/>
                  <a:gd name="T6" fmla="*/ 0 w 100"/>
                  <a:gd name="T7" fmla="*/ 0 h 120"/>
                  <a:gd name="T8" fmla="*/ 986 w 100"/>
                  <a:gd name="T9" fmla="*/ 4397 h 120"/>
                  <a:gd name="T10" fmla="*/ 1937 w 100"/>
                  <a:gd name="T11" fmla="*/ 4744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6"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gradFill rotWithShape="1">
                <a:gsLst>
                  <a:gs pos="0">
                    <a:srgbClr val="2B588E"/>
                  </a:gs>
                  <a:gs pos="50000">
                    <a:srgbClr val="3874BA"/>
                  </a:gs>
                  <a:gs pos="100000">
                    <a:srgbClr val="2B588E"/>
                  </a:gs>
                </a:gsLst>
                <a:lin ang="0" scaled="1"/>
              </a:gradFill>
              <a:ln w="9525">
                <a:noFill/>
                <a:round/>
                <a:headEnd/>
                <a:tailEnd/>
              </a:ln>
            </p:spPr>
            <p:txBody>
              <a:bodyPr/>
              <a:lstStyle/>
              <a:p>
                <a:endParaRPr lang="zh-TW" altLang="en-US"/>
              </a:p>
            </p:txBody>
          </p:sp>
          <p:sp>
            <p:nvSpPr>
              <p:cNvPr id="19474" name="Oval 5"/>
              <p:cNvSpPr>
                <a:spLocks noChangeArrowheads="1"/>
              </p:cNvSpPr>
              <p:nvPr/>
            </p:nvSpPr>
            <p:spPr bwMode="auto">
              <a:xfrm>
                <a:off x="150" y="1569"/>
                <a:ext cx="159" cy="61"/>
              </a:xfrm>
              <a:prstGeom prst="ellipse">
                <a:avLst/>
              </a:prstGeom>
              <a:solidFill>
                <a:srgbClr val="6BA5D9"/>
              </a:solidFill>
              <a:ln w="9525">
                <a:noFill/>
                <a:round/>
                <a:headEnd/>
                <a:tailEnd/>
              </a:ln>
            </p:spPr>
            <p:txBody>
              <a:bodyPr/>
              <a:lstStyle/>
              <a:p>
                <a:endParaRPr lang="zh-TW" altLang="zh-TW">
                  <a:ea typeface="新細明體" charset="-120"/>
                </a:endParaRPr>
              </a:p>
            </p:txBody>
          </p:sp>
          <p:sp>
            <p:nvSpPr>
              <p:cNvPr id="19475" name="Freeform 6"/>
              <p:cNvSpPr>
                <a:spLocks/>
              </p:cNvSpPr>
              <p:nvPr/>
            </p:nvSpPr>
            <p:spPr bwMode="auto">
              <a:xfrm>
                <a:off x="150" y="1598"/>
                <a:ext cx="159" cy="32"/>
              </a:xfrm>
              <a:custGeom>
                <a:avLst/>
                <a:gdLst>
                  <a:gd name="T0" fmla="*/ 1883 w 101"/>
                  <a:gd name="T1" fmla="*/ 806 h 20"/>
                  <a:gd name="T2" fmla="*/ 0 w 101"/>
                  <a:gd name="T3" fmla="*/ 0 h 20"/>
                  <a:gd name="T4" fmla="*/ 0 w 101"/>
                  <a:gd name="T5" fmla="*/ 54 h 20"/>
                  <a:gd name="T6" fmla="*/ 1883 w 101"/>
                  <a:gd name="T7" fmla="*/ 861 h 20"/>
                  <a:gd name="T8" fmla="*/ 3807 w 101"/>
                  <a:gd name="T9" fmla="*/ 54 h 20"/>
                  <a:gd name="T10" fmla="*/ 3758 w 101"/>
                  <a:gd name="T11" fmla="*/ 0 h 20"/>
                  <a:gd name="T12" fmla="*/ 1883 w 101"/>
                  <a:gd name="T13" fmla="*/ 806 h 20"/>
                  <a:gd name="T14" fmla="*/ 0 60000 65536"/>
                  <a:gd name="T15" fmla="*/ 0 60000 65536"/>
                  <a:gd name="T16" fmla="*/ 0 60000 65536"/>
                  <a:gd name="T17" fmla="*/ 0 60000 65536"/>
                  <a:gd name="T18" fmla="*/ 0 60000 65536"/>
                  <a:gd name="T19" fmla="*/ 0 60000 65536"/>
                  <a:gd name="T20" fmla="*/ 0 60000 65536"/>
                  <a:gd name="T21" fmla="*/ 0 w 101"/>
                  <a:gd name="T22" fmla="*/ 0 h 20"/>
                  <a:gd name="T23" fmla="*/ 101 w 101"/>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 h="20">
                    <a:moveTo>
                      <a:pt x="50" y="19"/>
                    </a:moveTo>
                    <a:cubicBezTo>
                      <a:pt x="23" y="19"/>
                      <a:pt x="1" y="10"/>
                      <a:pt x="0" y="0"/>
                    </a:cubicBezTo>
                    <a:cubicBezTo>
                      <a:pt x="0" y="0"/>
                      <a:pt x="0" y="0"/>
                      <a:pt x="0" y="1"/>
                    </a:cubicBezTo>
                    <a:cubicBezTo>
                      <a:pt x="0" y="11"/>
                      <a:pt x="22" y="20"/>
                      <a:pt x="50" y="20"/>
                    </a:cubicBezTo>
                    <a:cubicBezTo>
                      <a:pt x="78" y="20"/>
                      <a:pt x="101" y="11"/>
                      <a:pt x="101" y="1"/>
                    </a:cubicBezTo>
                    <a:cubicBezTo>
                      <a:pt x="101" y="0"/>
                      <a:pt x="100" y="0"/>
                      <a:pt x="100" y="0"/>
                    </a:cubicBezTo>
                    <a:cubicBezTo>
                      <a:pt x="100" y="10"/>
                      <a:pt x="78" y="19"/>
                      <a:pt x="50" y="19"/>
                    </a:cubicBezTo>
                    <a:close/>
                  </a:path>
                </a:pathLst>
              </a:custGeom>
              <a:solidFill>
                <a:srgbClr val="135BA7"/>
              </a:solidFill>
              <a:ln w="9525">
                <a:noFill/>
                <a:round/>
                <a:headEnd/>
                <a:tailEnd/>
              </a:ln>
            </p:spPr>
            <p:txBody>
              <a:bodyPr/>
              <a:lstStyle/>
              <a:p>
                <a:endParaRPr lang="zh-TW" altLang="en-US"/>
              </a:p>
            </p:txBody>
          </p:sp>
          <p:sp>
            <p:nvSpPr>
              <p:cNvPr id="19476" name="Oval 7"/>
              <p:cNvSpPr>
                <a:spLocks noChangeArrowheads="1"/>
              </p:cNvSpPr>
              <p:nvPr/>
            </p:nvSpPr>
            <p:spPr bwMode="auto">
              <a:xfrm>
                <a:off x="178" y="1570"/>
                <a:ext cx="101" cy="51"/>
              </a:xfrm>
              <a:prstGeom prst="ellipse">
                <a:avLst/>
              </a:prstGeom>
              <a:gradFill rotWithShape="1">
                <a:gsLst>
                  <a:gs pos="0">
                    <a:srgbClr val="324C64"/>
                  </a:gs>
                  <a:gs pos="100000">
                    <a:srgbClr val="6BA5D9"/>
                  </a:gs>
                </a:gsLst>
                <a:path path="shape">
                  <a:fillToRect l="50000" t="50000" r="50000" b="50000"/>
                </a:path>
              </a:gradFill>
              <a:ln w="9525" algn="ctr">
                <a:noFill/>
                <a:round/>
                <a:headEnd/>
                <a:tailEnd/>
              </a:ln>
            </p:spPr>
            <p:txBody>
              <a:bodyPr/>
              <a:lstStyle/>
              <a:p>
                <a:endParaRPr lang="zh-TW" altLang="zh-TW">
                  <a:ea typeface="新細明體" charset="-120"/>
                </a:endParaRPr>
              </a:p>
            </p:txBody>
          </p:sp>
          <p:sp>
            <p:nvSpPr>
              <p:cNvPr id="19477" name="Oval 8"/>
              <p:cNvSpPr>
                <a:spLocks noChangeArrowheads="1"/>
              </p:cNvSpPr>
              <p:nvPr/>
            </p:nvSpPr>
            <p:spPr bwMode="auto">
              <a:xfrm>
                <a:off x="176" y="1494"/>
                <a:ext cx="105" cy="104"/>
              </a:xfrm>
              <a:prstGeom prst="ellipse">
                <a:avLst/>
              </a:prstGeom>
              <a:gradFill rotWithShape="1">
                <a:gsLst>
                  <a:gs pos="0">
                    <a:srgbClr val="6BA5D9"/>
                  </a:gs>
                  <a:gs pos="100000">
                    <a:srgbClr val="5C8EBB"/>
                  </a:gs>
                </a:gsLst>
                <a:lin ang="5400000" scaled="1"/>
              </a:gradFill>
              <a:ln w="9525">
                <a:noFill/>
                <a:round/>
                <a:headEnd/>
                <a:tailEnd/>
              </a:ln>
            </p:spPr>
            <p:txBody>
              <a:bodyPr/>
              <a:lstStyle/>
              <a:p>
                <a:endParaRPr lang="zh-TW" altLang="zh-TW">
                  <a:ea typeface="新細明體" charset="-120"/>
                </a:endParaRPr>
              </a:p>
            </p:txBody>
          </p:sp>
          <p:sp>
            <p:nvSpPr>
              <p:cNvPr id="19478" name="Freeform 9"/>
              <p:cNvSpPr>
                <a:spLocks/>
              </p:cNvSpPr>
              <p:nvPr/>
            </p:nvSpPr>
            <p:spPr bwMode="auto">
              <a:xfrm>
                <a:off x="145" y="1491"/>
                <a:ext cx="166" cy="302"/>
              </a:xfrm>
              <a:custGeom>
                <a:avLst/>
                <a:gdLst>
                  <a:gd name="T0" fmla="*/ 4095 w 105"/>
                  <a:gd name="T1" fmla="*/ 2688 h 191"/>
                  <a:gd name="T2" fmla="*/ 3149 w 105"/>
                  <a:gd name="T3" fmla="*/ 1992 h 191"/>
                  <a:gd name="T4" fmla="*/ 3217 w 105"/>
                  <a:gd name="T5" fmla="*/ 2035 h 191"/>
                  <a:gd name="T6" fmla="*/ 3217 w 105"/>
                  <a:gd name="T7" fmla="*/ 2074 h 191"/>
                  <a:gd name="T8" fmla="*/ 3230 w 105"/>
                  <a:gd name="T9" fmla="*/ 696 h 191"/>
                  <a:gd name="T10" fmla="*/ 2074 w 105"/>
                  <a:gd name="T11" fmla="*/ 0 h 191"/>
                  <a:gd name="T12" fmla="*/ 885 w 105"/>
                  <a:gd name="T13" fmla="*/ 696 h 191"/>
                  <a:gd name="T14" fmla="*/ 938 w 105"/>
                  <a:gd name="T15" fmla="*/ 2074 h 191"/>
                  <a:gd name="T16" fmla="*/ 938 w 105"/>
                  <a:gd name="T17" fmla="*/ 2035 h 191"/>
                  <a:gd name="T18" fmla="*/ 987 w 105"/>
                  <a:gd name="T19" fmla="*/ 1992 h 191"/>
                  <a:gd name="T20" fmla="*/ 82 w 105"/>
                  <a:gd name="T21" fmla="*/ 2818 h 191"/>
                  <a:gd name="T22" fmla="*/ 206 w 105"/>
                  <a:gd name="T23" fmla="*/ 3279 h 191"/>
                  <a:gd name="T24" fmla="*/ 270 w 105"/>
                  <a:gd name="T25" fmla="*/ 3743 h 191"/>
                  <a:gd name="T26" fmla="*/ 593 w 105"/>
                  <a:gd name="T27" fmla="*/ 5155 h 191"/>
                  <a:gd name="T28" fmla="*/ 885 w 105"/>
                  <a:gd name="T29" fmla="*/ 6582 h 191"/>
                  <a:gd name="T30" fmla="*/ 1020 w 105"/>
                  <a:gd name="T31" fmla="*/ 6938 h 191"/>
                  <a:gd name="T32" fmla="*/ 1020 w 105"/>
                  <a:gd name="T33" fmla="*/ 6938 h 191"/>
                  <a:gd name="T34" fmla="*/ 1094 w 105"/>
                  <a:gd name="T35" fmla="*/ 7183 h 191"/>
                  <a:gd name="T36" fmla="*/ 2212 w 105"/>
                  <a:gd name="T37" fmla="*/ 7400 h 191"/>
                  <a:gd name="T38" fmla="*/ 3110 w 105"/>
                  <a:gd name="T39" fmla="*/ 7046 h 191"/>
                  <a:gd name="T40" fmla="*/ 3557 w 105"/>
                  <a:gd name="T41" fmla="*/ 5053 h 191"/>
                  <a:gd name="T42" fmla="*/ 3742 w 105"/>
                  <a:gd name="T43" fmla="*/ 4250 h 191"/>
                  <a:gd name="T44" fmla="*/ 3946 w 105"/>
                  <a:gd name="T45" fmla="*/ 3441 h 191"/>
                  <a:gd name="T46" fmla="*/ 3979 w 105"/>
                  <a:gd name="T47" fmla="*/ 3218 h 191"/>
                  <a:gd name="T48" fmla="*/ 4095 w 105"/>
                  <a:gd name="T49" fmla="*/ 2688 h 191"/>
                  <a:gd name="T50" fmla="*/ 4095 w 105"/>
                  <a:gd name="T51" fmla="*/ 2688 h 191"/>
                  <a:gd name="T52" fmla="*/ 4031 w 105"/>
                  <a:gd name="T53" fmla="*/ 2633 h 191"/>
                  <a:gd name="T54" fmla="*/ 3979 w 105"/>
                  <a:gd name="T55" fmla="*/ 2688 h 191"/>
                  <a:gd name="T56" fmla="*/ 3979 w 105"/>
                  <a:gd name="T57" fmla="*/ 2688 h 191"/>
                  <a:gd name="T58" fmla="*/ 3872 w 105"/>
                  <a:gd name="T59" fmla="*/ 3218 h 191"/>
                  <a:gd name="T60" fmla="*/ 3824 w 105"/>
                  <a:gd name="T61" fmla="*/ 3407 h 191"/>
                  <a:gd name="T62" fmla="*/ 3624 w 105"/>
                  <a:gd name="T63" fmla="*/ 4217 h 191"/>
                  <a:gd name="T64" fmla="*/ 3437 w 105"/>
                  <a:gd name="T65" fmla="*/ 5053 h 191"/>
                  <a:gd name="T66" fmla="*/ 3012 w 105"/>
                  <a:gd name="T67" fmla="*/ 7046 h 191"/>
                  <a:gd name="T68" fmla="*/ 2212 w 105"/>
                  <a:gd name="T69" fmla="*/ 7313 h 191"/>
                  <a:gd name="T70" fmla="*/ 1154 w 105"/>
                  <a:gd name="T71" fmla="*/ 7107 h 191"/>
                  <a:gd name="T72" fmla="*/ 1137 w 105"/>
                  <a:gd name="T73" fmla="*/ 6938 h 191"/>
                  <a:gd name="T74" fmla="*/ 1137 w 105"/>
                  <a:gd name="T75" fmla="*/ 6918 h 191"/>
                  <a:gd name="T76" fmla="*/ 1020 w 105"/>
                  <a:gd name="T77" fmla="*/ 6514 h 191"/>
                  <a:gd name="T78" fmla="*/ 692 w 105"/>
                  <a:gd name="T79" fmla="*/ 5107 h 191"/>
                  <a:gd name="T80" fmla="*/ 395 w 105"/>
                  <a:gd name="T81" fmla="*/ 3743 h 191"/>
                  <a:gd name="T82" fmla="*/ 270 w 105"/>
                  <a:gd name="T83" fmla="*/ 3279 h 191"/>
                  <a:gd name="T84" fmla="*/ 206 w 105"/>
                  <a:gd name="T85" fmla="*/ 2767 h 191"/>
                  <a:gd name="T86" fmla="*/ 1020 w 105"/>
                  <a:gd name="T87" fmla="*/ 2095 h 191"/>
                  <a:gd name="T88" fmla="*/ 1067 w 105"/>
                  <a:gd name="T89" fmla="*/ 2074 h 191"/>
                  <a:gd name="T90" fmla="*/ 1020 w 105"/>
                  <a:gd name="T91" fmla="*/ 2035 h 191"/>
                  <a:gd name="T92" fmla="*/ 1020 w 105"/>
                  <a:gd name="T93" fmla="*/ 797 h 191"/>
                  <a:gd name="T94" fmla="*/ 2074 w 105"/>
                  <a:gd name="T95" fmla="*/ 130 h 191"/>
                  <a:gd name="T96" fmla="*/ 3149 w 105"/>
                  <a:gd name="T97" fmla="*/ 797 h 191"/>
                  <a:gd name="T98" fmla="*/ 3110 w 105"/>
                  <a:gd name="T99" fmla="*/ 2035 h 191"/>
                  <a:gd name="T100" fmla="*/ 3110 w 105"/>
                  <a:gd name="T101" fmla="*/ 2074 h 191"/>
                  <a:gd name="T102" fmla="*/ 3149 w 105"/>
                  <a:gd name="T103" fmla="*/ 2095 h 191"/>
                  <a:gd name="T104" fmla="*/ 3979 w 105"/>
                  <a:gd name="T105" fmla="*/ 2688 h 191"/>
                  <a:gd name="T106" fmla="*/ 3979 w 105"/>
                  <a:gd name="T107" fmla="*/ 2688 h 191"/>
                  <a:gd name="T108" fmla="*/ 4031 w 105"/>
                  <a:gd name="T109" fmla="*/ 2750 h 191"/>
                  <a:gd name="T110" fmla="*/ 4095 w 105"/>
                  <a:gd name="T111" fmla="*/ 2688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9"/>
                    </a:moveTo>
                    <a:cubicBezTo>
                      <a:pt x="105" y="61"/>
                      <a:pt x="97" y="55"/>
                      <a:pt x="81" y="51"/>
                    </a:cubicBezTo>
                    <a:cubicBezTo>
                      <a:pt x="82" y="51"/>
                      <a:pt x="82" y="52"/>
                      <a:pt x="82" y="52"/>
                    </a:cubicBezTo>
                    <a:cubicBezTo>
                      <a:pt x="83" y="52"/>
                      <a:pt x="83" y="53"/>
                      <a:pt x="82" y="53"/>
                    </a:cubicBezTo>
                    <a:cubicBezTo>
                      <a:pt x="89" y="43"/>
                      <a:pt x="89" y="30"/>
                      <a:pt x="83" y="18"/>
                    </a:cubicBezTo>
                    <a:cubicBezTo>
                      <a:pt x="77" y="7"/>
                      <a:pt x="66" y="0"/>
                      <a:pt x="53" y="0"/>
                    </a:cubicBezTo>
                    <a:cubicBezTo>
                      <a:pt x="40" y="0"/>
                      <a:pt x="29" y="7"/>
                      <a:pt x="23" y="18"/>
                    </a:cubicBezTo>
                    <a:cubicBezTo>
                      <a:pt x="17" y="30"/>
                      <a:pt x="17" y="43"/>
                      <a:pt x="24" y="53"/>
                    </a:cubicBezTo>
                    <a:cubicBezTo>
                      <a:pt x="24" y="53"/>
                      <a:pt x="24" y="52"/>
                      <a:pt x="24" y="52"/>
                    </a:cubicBezTo>
                    <a:cubicBezTo>
                      <a:pt x="24" y="52"/>
                      <a:pt x="24" y="51"/>
                      <a:pt x="25" y="51"/>
                    </a:cubicBezTo>
                    <a:cubicBezTo>
                      <a:pt x="3" y="57"/>
                      <a:pt x="0" y="66"/>
                      <a:pt x="2" y="72"/>
                    </a:cubicBezTo>
                    <a:cubicBezTo>
                      <a:pt x="5" y="84"/>
                      <a:pt x="5" y="84"/>
                      <a:pt x="5" y="84"/>
                    </a:cubicBezTo>
                    <a:cubicBezTo>
                      <a:pt x="7" y="96"/>
                      <a:pt x="7" y="96"/>
                      <a:pt x="7" y="96"/>
                    </a:cubicBezTo>
                    <a:cubicBezTo>
                      <a:pt x="15" y="132"/>
                      <a:pt x="15" y="132"/>
                      <a:pt x="15" y="132"/>
                    </a:cubicBezTo>
                    <a:cubicBezTo>
                      <a:pt x="23" y="168"/>
                      <a:pt x="23" y="168"/>
                      <a:pt x="23" y="168"/>
                    </a:cubicBezTo>
                    <a:cubicBezTo>
                      <a:pt x="26" y="178"/>
                      <a:pt x="26" y="178"/>
                      <a:pt x="26" y="178"/>
                    </a:cubicBezTo>
                    <a:cubicBezTo>
                      <a:pt x="26" y="178"/>
                      <a:pt x="26" y="178"/>
                      <a:pt x="26" y="178"/>
                    </a:cubicBezTo>
                    <a:cubicBezTo>
                      <a:pt x="26" y="180"/>
                      <a:pt x="27" y="182"/>
                      <a:pt x="28" y="184"/>
                    </a:cubicBezTo>
                    <a:cubicBezTo>
                      <a:pt x="34" y="189"/>
                      <a:pt x="43" y="191"/>
                      <a:pt x="57" y="190"/>
                    </a:cubicBezTo>
                    <a:cubicBezTo>
                      <a:pt x="63"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4" y="78"/>
                      <a:pt x="105" y="73"/>
                      <a:pt x="105" y="69"/>
                    </a:cubicBezTo>
                    <a:cubicBezTo>
                      <a:pt x="105" y="69"/>
                      <a:pt x="105" y="69"/>
                      <a:pt x="105" y="69"/>
                    </a:cubicBezTo>
                    <a:cubicBezTo>
                      <a:pt x="105" y="68"/>
                      <a:pt x="104" y="67"/>
                      <a:pt x="103" y="67"/>
                    </a:cubicBezTo>
                    <a:cubicBezTo>
                      <a:pt x="103" y="67"/>
                      <a:pt x="102" y="68"/>
                      <a:pt x="102" y="69"/>
                    </a:cubicBezTo>
                    <a:cubicBezTo>
                      <a:pt x="102" y="69"/>
                      <a:pt x="102" y="69"/>
                      <a:pt x="102" y="69"/>
                    </a:cubicBezTo>
                    <a:cubicBezTo>
                      <a:pt x="102" y="72"/>
                      <a:pt x="101" y="77"/>
                      <a:pt x="99" y="82"/>
                    </a:cubicBezTo>
                    <a:cubicBezTo>
                      <a:pt x="99" y="84"/>
                      <a:pt x="98" y="86"/>
                      <a:pt x="98" y="87"/>
                    </a:cubicBezTo>
                    <a:cubicBezTo>
                      <a:pt x="93" y="108"/>
                      <a:pt x="93" y="108"/>
                      <a:pt x="93" y="108"/>
                    </a:cubicBezTo>
                    <a:cubicBezTo>
                      <a:pt x="88" y="129"/>
                      <a:pt x="88" y="129"/>
                      <a:pt x="88" y="129"/>
                    </a:cubicBezTo>
                    <a:cubicBezTo>
                      <a:pt x="77" y="180"/>
                      <a:pt x="77" y="180"/>
                      <a:pt x="77" y="180"/>
                    </a:cubicBezTo>
                    <a:cubicBezTo>
                      <a:pt x="76" y="183"/>
                      <a:pt x="72" y="186"/>
                      <a:pt x="57" y="187"/>
                    </a:cubicBezTo>
                    <a:cubicBezTo>
                      <a:pt x="44" y="188"/>
                      <a:pt x="35" y="186"/>
                      <a:pt x="30" y="182"/>
                    </a:cubicBezTo>
                    <a:cubicBezTo>
                      <a:pt x="29" y="181"/>
                      <a:pt x="29" y="179"/>
                      <a:pt x="29" y="178"/>
                    </a:cubicBezTo>
                    <a:cubicBezTo>
                      <a:pt x="29" y="177"/>
                      <a:pt x="29" y="177"/>
                      <a:pt x="29" y="177"/>
                    </a:cubicBezTo>
                    <a:cubicBezTo>
                      <a:pt x="26" y="167"/>
                      <a:pt x="26" y="167"/>
                      <a:pt x="26" y="167"/>
                    </a:cubicBezTo>
                    <a:cubicBezTo>
                      <a:pt x="18" y="131"/>
                      <a:pt x="18" y="131"/>
                      <a:pt x="18" y="131"/>
                    </a:cubicBezTo>
                    <a:cubicBezTo>
                      <a:pt x="10" y="96"/>
                      <a:pt x="10" y="96"/>
                      <a:pt x="10" y="96"/>
                    </a:cubicBezTo>
                    <a:cubicBezTo>
                      <a:pt x="7" y="84"/>
                      <a:pt x="7" y="84"/>
                      <a:pt x="7" y="84"/>
                    </a:cubicBezTo>
                    <a:cubicBezTo>
                      <a:pt x="5" y="71"/>
                      <a:pt x="5" y="71"/>
                      <a:pt x="5" y="71"/>
                    </a:cubicBezTo>
                    <a:cubicBezTo>
                      <a:pt x="3" y="62"/>
                      <a:pt x="15" y="57"/>
                      <a:pt x="26" y="54"/>
                    </a:cubicBezTo>
                    <a:cubicBezTo>
                      <a:pt x="26" y="54"/>
                      <a:pt x="26" y="54"/>
                      <a:pt x="27" y="53"/>
                    </a:cubicBezTo>
                    <a:cubicBezTo>
                      <a:pt x="27" y="53"/>
                      <a:pt x="27" y="52"/>
                      <a:pt x="26" y="52"/>
                    </a:cubicBezTo>
                    <a:cubicBezTo>
                      <a:pt x="20" y="42"/>
                      <a:pt x="20" y="30"/>
                      <a:pt x="26" y="20"/>
                    </a:cubicBezTo>
                    <a:cubicBezTo>
                      <a:pt x="31" y="9"/>
                      <a:pt x="42" y="3"/>
                      <a:pt x="53" y="3"/>
                    </a:cubicBezTo>
                    <a:cubicBezTo>
                      <a:pt x="65" y="3"/>
                      <a:pt x="75" y="9"/>
                      <a:pt x="81" y="20"/>
                    </a:cubicBezTo>
                    <a:cubicBezTo>
                      <a:pt x="86" y="30"/>
                      <a:pt x="86" y="42"/>
                      <a:pt x="80" y="52"/>
                    </a:cubicBezTo>
                    <a:cubicBezTo>
                      <a:pt x="79" y="52"/>
                      <a:pt x="79" y="53"/>
                      <a:pt x="80" y="53"/>
                    </a:cubicBezTo>
                    <a:cubicBezTo>
                      <a:pt x="80" y="54"/>
                      <a:pt x="80" y="54"/>
                      <a:pt x="81" y="54"/>
                    </a:cubicBezTo>
                    <a:cubicBezTo>
                      <a:pt x="95" y="58"/>
                      <a:pt x="102" y="63"/>
                      <a:pt x="102" y="69"/>
                    </a:cubicBezTo>
                    <a:cubicBezTo>
                      <a:pt x="102" y="69"/>
                      <a:pt x="102" y="69"/>
                      <a:pt x="102" y="69"/>
                    </a:cubicBezTo>
                    <a:cubicBezTo>
                      <a:pt x="102" y="69"/>
                      <a:pt x="103" y="70"/>
                      <a:pt x="103" y="70"/>
                    </a:cubicBezTo>
                    <a:cubicBezTo>
                      <a:pt x="104" y="70"/>
                      <a:pt x="105" y="69"/>
                      <a:pt x="105" y="69"/>
                    </a:cubicBezTo>
                    <a:close/>
                  </a:path>
                </a:pathLst>
              </a:custGeom>
              <a:solidFill>
                <a:srgbClr val="231F20"/>
              </a:solidFill>
              <a:ln w="9525">
                <a:noFill/>
                <a:round/>
                <a:headEnd/>
                <a:tailEnd/>
              </a:ln>
            </p:spPr>
            <p:txBody>
              <a:bodyPr/>
              <a:lstStyle/>
              <a:p>
                <a:endParaRPr lang="zh-TW" altLang="en-US"/>
              </a:p>
            </p:txBody>
          </p:sp>
        </p:grpSp>
      </p:grpSp>
      <p:pic>
        <p:nvPicPr>
          <p:cNvPr id="19464" name="Picture 2"/>
          <p:cNvPicPr>
            <a:picLocks noChangeAspect="1" noChangeArrowheads="1"/>
          </p:cNvPicPr>
          <p:nvPr/>
        </p:nvPicPr>
        <p:blipFill>
          <a:blip r:embed="rId4" cstate="print"/>
          <a:srcRect/>
          <a:stretch>
            <a:fillRect/>
          </a:stretch>
        </p:blipFill>
        <p:spPr bwMode="auto">
          <a:xfrm>
            <a:off x="3071422" y="3678238"/>
            <a:ext cx="1500578" cy="1301750"/>
          </a:xfrm>
          <a:prstGeom prst="rect">
            <a:avLst/>
          </a:prstGeom>
          <a:noFill/>
          <a:ln w="9525">
            <a:noFill/>
            <a:miter lim="800000"/>
            <a:headEnd/>
            <a:tailEnd/>
          </a:ln>
        </p:spPr>
      </p:pic>
      <p:cxnSp>
        <p:nvCxnSpPr>
          <p:cNvPr id="65" name="Straight Connector 64"/>
          <p:cNvCxnSpPr/>
          <p:nvPr/>
        </p:nvCxnSpPr>
        <p:spPr>
          <a:xfrm rot="5400000" flipH="1" flipV="1">
            <a:off x="464380" y="3375545"/>
            <a:ext cx="873125" cy="589513"/>
          </a:xfrm>
          <a:prstGeom prst="line">
            <a:avLst/>
          </a:prstGeom>
          <a:ln w="5715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a:off x="874147" y="4464050"/>
            <a:ext cx="1393394" cy="0"/>
          </a:xfrm>
          <a:prstGeom prst="straightConnector1">
            <a:avLst/>
          </a:prstGeom>
          <a:ln w="57150" cap="r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V="1">
            <a:off x="1651343" y="3383482"/>
            <a:ext cx="857250" cy="589513"/>
          </a:xfrm>
          <a:prstGeom prst="line">
            <a:avLst/>
          </a:prstGeom>
          <a:ln w="5715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p:cNvSpPr txBox="1">
            <a:spLocks noChangeArrowheads="1"/>
          </p:cNvSpPr>
          <p:nvPr/>
        </p:nvSpPr>
        <p:spPr bwMode="auto">
          <a:xfrm>
            <a:off x="1414831" y="4162426"/>
            <a:ext cx="436338" cy="307777"/>
          </a:xfrm>
          <a:prstGeom prst="rect">
            <a:avLst/>
          </a:prstGeom>
          <a:noFill/>
          <a:ln w="9525">
            <a:noFill/>
            <a:miter lim="800000"/>
            <a:headEnd/>
            <a:tailEnd/>
          </a:ln>
        </p:spPr>
        <p:txBody>
          <a:bodyPr wrap="none">
            <a:spAutoFit/>
          </a:bodyPr>
          <a:lstStyle/>
          <a:p>
            <a:r>
              <a:rPr lang="en-US" altLang="zh-TW" sz="1400" b="1">
                <a:solidFill>
                  <a:schemeClr val="accent1"/>
                </a:solidFill>
                <a:ea typeface="新細明體" charset="-120"/>
              </a:rPr>
              <a:t>ICA</a:t>
            </a:r>
          </a:p>
        </p:txBody>
      </p:sp>
      <p:sp>
        <p:nvSpPr>
          <p:cNvPr id="71" name="Isosceles Triangle 70"/>
          <p:cNvSpPr/>
          <p:nvPr/>
        </p:nvSpPr>
        <p:spPr>
          <a:xfrm rot="5400000">
            <a:off x="2818418" y="4216936"/>
            <a:ext cx="533400" cy="456128"/>
          </a:xfrm>
          <a:prstGeom prst="triangle">
            <a:avLst/>
          </a:prstGeom>
          <a:solidFill>
            <a:schemeClr val="bg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72" name="Rounded Rectangle 71"/>
          <p:cNvSpPr/>
          <p:nvPr/>
        </p:nvSpPr>
        <p:spPr>
          <a:xfrm>
            <a:off x="2321134" y="4143375"/>
            <a:ext cx="553784" cy="5715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b="1" dirty="0">
                <a:solidFill>
                  <a:schemeClr val="tx1"/>
                </a:solidFill>
              </a:rPr>
              <a:t>Virtual Desktop Agent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left)">
                                      <p:cBhvr>
                                        <p:cTn id="11" dur="500"/>
                                        <p:tgtEl>
                                          <p:spTgt spid="70"/>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right)">
                                      <p:cBhvr>
                                        <p:cTn id="15" dur="500"/>
                                        <p:tgtEl>
                                          <p:spTgt spid="6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1495" y="381001"/>
            <a:ext cx="6516797" cy="506413"/>
          </a:xfrm>
          <a:prstGeom prst="rect">
            <a:avLst/>
          </a:prstGeom>
        </p:spPr>
        <p:txBody>
          <a:bodyPr/>
          <a:lstStyle/>
          <a:p>
            <a:pPr eaLnBrk="0" hangingPunct="0">
              <a:lnSpc>
                <a:spcPct val="85000"/>
              </a:lnSpc>
              <a:defRPr/>
            </a:pPr>
            <a:r>
              <a:rPr lang="en-US" sz="3600" kern="0">
                <a:solidFill>
                  <a:schemeClr val="accent1"/>
                </a:solidFill>
                <a:latin typeface="+mj-lt"/>
                <a:ea typeface="+mj-ea"/>
                <a:cs typeface="+mj-cs"/>
              </a:rPr>
              <a:t>End User Experience</a:t>
            </a:r>
            <a:endParaRPr lang="en-US" sz="3600" kern="0" dirty="0">
              <a:solidFill>
                <a:schemeClr val="accent1"/>
              </a:solidFill>
              <a:latin typeface="+mj-lt"/>
              <a:ea typeface="+mj-ea"/>
              <a:cs typeface="+mj-cs"/>
            </a:endParaRPr>
          </a:p>
        </p:txBody>
      </p:sp>
      <p:sp>
        <p:nvSpPr>
          <p:cNvPr id="3" name="Rounded Rectangle 2"/>
          <p:cNvSpPr/>
          <p:nvPr/>
        </p:nvSpPr>
        <p:spPr>
          <a:xfrm>
            <a:off x="1149253" y="1200150"/>
            <a:ext cx="1314792" cy="4667250"/>
          </a:xfrm>
          <a:prstGeom prst="roundRect">
            <a:avLst>
              <a:gd name="adj" fmla="val 3180"/>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grpSp>
        <p:nvGrpSpPr>
          <p:cNvPr id="4" name="Group 176"/>
          <p:cNvGrpSpPr>
            <a:grpSpLocks/>
          </p:cNvGrpSpPr>
          <p:nvPr/>
        </p:nvGrpSpPr>
        <p:grpSpPr bwMode="auto">
          <a:xfrm>
            <a:off x="1519634" y="1962151"/>
            <a:ext cx="479947" cy="676275"/>
            <a:chOff x="1447800" y="5029199"/>
            <a:chExt cx="865292" cy="914401"/>
          </a:xfrm>
        </p:grpSpPr>
        <p:grpSp>
          <p:nvGrpSpPr>
            <p:cNvPr id="5" name="Group 32"/>
            <p:cNvGrpSpPr>
              <a:grpSpLocks/>
            </p:cNvGrpSpPr>
            <p:nvPr/>
          </p:nvGrpSpPr>
          <p:grpSpPr bwMode="auto">
            <a:xfrm>
              <a:off x="1676422" y="5029194"/>
              <a:ext cx="636694" cy="831968"/>
              <a:chOff x="4368" y="2704"/>
              <a:chExt cx="416" cy="543"/>
            </a:xfrm>
          </p:grpSpPr>
          <p:sp>
            <p:nvSpPr>
              <p:cNvPr id="20571" name="Freeform 33"/>
              <p:cNvSpPr>
                <a:spLocks/>
              </p:cNvSpPr>
              <p:nvPr/>
            </p:nvSpPr>
            <p:spPr bwMode="auto">
              <a:xfrm>
                <a:off x="4449" y="3164"/>
                <a:ext cx="203" cy="59"/>
              </a:xfrm>
              <a:custGeom>
                <a:avLst/>
                <a:gdLst>
                  <a:gd name="T0" fmla="*/ 0 w 203"/>
                  <a:gd name="T1" fmla="*/ 10 h 59"/>
                  <a:gd name="T2" fmla="*/ 163 w 203"/>
                  <a:gd name="T3" fmla="*/ 59 h 59"/>
                  <a:gd name="T4" fmla="*/ 203 w 203"/>
                  <a:gd name="T5" fmla="*/ 50 h 59"/>
                  <a:gd name="T6" fmla="*/ 40 w 203"/>
                  <a:gd name="T7" fmla="*/ 0 h 59"/>
                  <a:gd name="T8" fmla="*/ 0 w 203"/>
                  <a:gd name="T9" fmla="*/ 10 h 59"/>
                  <a:gd name="T10" fmla="*/ 0 60000 65536"/>
                  <a:gd name="T11" fmla="*/ 0 60000 65536"/>
                  <a:gd name="T12" fmla="*/ 0 60000 65536"/>
                  <a:gd name="T13" fmla="*/ 0 60000 65536"/>
                  <a:gd name="T14" fmla="*/ 0 60000 65536"/>
                  <a:gd name="T15" fmla="*/ 0 w 203"/>
                  <a:gd name="T16" fmla="*/ 0 h 59"/>
                  <a:gd name="T17" fmla="*/ 203 w 203"/>
                  <a:gd name="T18" fmla="*/ 59 h 59"/>
                </a:gdLst>
                <a:ahLst/>
                <a:cxnLst>
                  <a:cxn ang="T10">
                    <a:pos x="T0" y="T1"/>
                  </a:cxn>
                  <a:cxn ang="T11">
                    <a:pos x="T2" y="T3"/>
                  </a:cxn>
                  <a:cxn ang="T12">
                    <a:pos x="T4" y="T5"/>
                  </a:cxn>
                  <a:cxn ang="T13">
                    <a:pos x="T6" y="T7"/>
                  </a:cxn>
                  <a:cxn ang="T14">
                    <a:pos x="T8" y="T9"/>
                  </a:cxn>
                </a:cxnLst>
                <a:rect l="T15" t="T16" r="T17" b="T18"/>
                <a:pathLst>
                  <a:path w="203" h="59">
                    <a:moveTo>
                      <a:pt x="0" y="10"/>
                    </a:moveTo>
                    <a:lnTo>
                      <a:pt x="163" y="59"/>
                    </a:lnTo>
                    <a:lnTo>
                      <a:pt x="203" y="50"/>
                    </a:lnTo>
                    <a:lnTo>
                      <a:pt x="40" y="0"/>
                    </a:lnTo>
                    <a:lnTo>
                      <a:pt x="0" y="10"/>
                    </a:lnTo>
                    <a:close/>
                  </a:path>
                </a:pathLst>
              </a:custGeom>
              <a:solidFill>
                <a:srgbClr val="646C89"/>
              </a:solidFill>
              <a:ln w="9525">
                <a:noFill/>
                <a:round/>
                <a:headEnd/>
                <a:tailEnd/>
              </a:ln>
            </p:spPr>
            <p:txBody>
              <a:bodyPr/>
              <a:lstStyle/>
              <a:p>
                <a:endParaRPr lang="zh-TW" altLang="en-US"/>
              </a:p>
            </p:txBody>
          </p:sp>
          <p:sp>
            <p:nvSpPr>
              <p:cNvPr id="20572" name="Freeform 34"/>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919BAD"/>
              </a:solidFill>
              <a:ln w="9525">
                <a:noFill/>
                <a:round/>
                <a:headEnd/>
                <a:tailEnd/>
              </a:ln>
            </p:spPr>
            <p:txBody>
              <a:bodyPr/>
              <a:lstStyle/>
              <a:p>
                <a:endParaRPr lang="zh-TW" altLang="en-US"/>
              </a:p>
            </p:txBody>
          </p:sp>
          <p:sp>
            <p:nvSpPr>
              <p:cNvPr id="20573" name="Freeform 35"/>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F474C"/>
              </a:solidFill>
              <a:ln w="9525">
                <a:noFill/>
                <a:round/>
                <a:headEnd/>
                <a:tailEnd/>
              </a:ln>
            </p:spPr>
            <p:txBody>
              <a:bodyPr/>
              <a:lstStyle/>
              <a:p>
                <a:endParaRPr lang="zh-TW" altLang="en-US"/>
              </a:p>
            </p:txBody>
          </p:sp>
          <p:sp>
            <p:nvSpPr>
              <p:cNvPr id="20574" name="Freeform 36"/>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535B61"/>
              </a:solidFill>
              <a:ln w="9525">
                <a:noFill/>
                <a:round/>
                <a:headEnd/>
                <a:tailEnd/>
              </a:ln>
            </p:spPr>
            <p:txBody>
              <a:bodyPr/>
              <a:lstStyle/>
              <a:p>
                <a:endParaRPr lang="zh-TW" altLang="en-US"/>
              </a:p>
            </p:txBody>
          </p:sp>
          <p:sp>
            <p:nvSpPr>
              <p:cNvPr id="20575" name="Freeform 37"/>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3F474C"/>
              </a:solidFill>
              <a:ln w="9525">
                <a:noFill/>
                <a:round/>
                <a:headEnd/>
                <a:tailEnd/>
              </a:ln>
            </p:spPr>
            <p:txBody>
              <a:bodyPr/>
              <a:lstStyle/>
              <a:p>
                <a:endParaRPr lang="zh-TW" altLang="en-US"/>
              </a:p>
            </p:txBody>
          </p:sp>
          <p:sp>
            <p:nvSpPr>
              <p:cNvPr id="20576" name="Freeform 38"/>
              <p:cNvSpPr>
                <a:spLocks/>
              </p:cNvSpPr>
              <p:nvPr/>
            </p:nvSpPr>
            <p:spPr bwMode="auto">
              <a:xfrm>
                <a:off x="4394" y="2739"/>
                <a:ext cx="40" cy="376"/>
              </a:xfrm>
              <a:custGeom>
                <a:avLst/>
                <a:gdLst>
                  <a:gd name="T0" fmla="*/ 0 w 40"/>
                  <a:gd name="T1" fmla="*/ 10 h 376"/>
                  <a:gd name="T2" fmla="*/ 0 w 40"/>
                  <a:gd name="T3" fmla="*/ 376 h 376"/>
                  <a:gd name="T4" fmla="*/ 40 w 40"/>
                  <a:gd name="T5" fmla="*/ 366 h 376"/>
                  <a:gd name="T6" fmla="*/ 40 w 40"/>
                  <a:gd name="T7" fmla="*/ 0 h 376"/>
                  <a:gd name="T8" fmla="*/ 0 w 40"/>
                  <a:gd name="T9" fmla="*/ 10 h 376"/>
                  <a:gd name="T10" fmla="*/ 0 60000 65536"/>
                  <a:gd name="T11" fmla="*/ 0 60000 65536"/>
                  <a:gd name="T12" fmla="*/ 0 60000 65536"/>
                  <a:gd name="T13" fmla="*/ 0 60000 65536"/>
                  <a:gd name="T14" fmla="*/ 0 60000 65536"/>
                  <a:gd name="T15" fmla="*/ 0 w 40"/>
                  <a:gd name="T16" fmla="*/ 0 h 376"/>
                  <a:gd name="T17" fmla="*/ 40 w 40"/>
                  <a:gd name="T18" fmla="*/ 376 h 376"/>
                </a:gdLst>
                <a:ahLst/>
                <a:cxnLst>
                  <a:cxn ang="T10">
                    <a:pos x="T0" y="T1"/>
                  </a:cxn>
                  <a:cxn ang="T11">
                    <a:pos x="T2" y="T3"/>
                  </a:cxn>
                  <a:cxn ang="T12">
                    <a:pos x="T4" y="T5"/>
                  </a:cxn>
                  <a:cxn ang="T13">
                    <a:pos x="T6" y="T7"/>
                  </a:cxn>
                  <a:cxn ang="T14">
                    <a:pos x="T8" y="T9"/>
                  </a:cxn>
                </a:cxnLst>
                <a:rect l="T15" t="T16" r="T17" b="T18"/>
                <a:pathLst>
                  <a:path w="40" h="376">
                    <a:moveTo>
                      <a:pt x="0" y="10"/>
                    </a:moveTo>
                    <a:lnTo>
                      <a:pt x="0" y="376"/>
                    </a:lnTo>
                    <a:lnTo>
                      <a:pt x="40" y="366"/>
                    </a:lnTo>
                    <a:lnTo>
                      <a:pt x="40" y="0"/>
                    </a:lnTo>
                    <a:lnTo>
                      <a:pt x="0" y="10"/>
                    </a:lnTo>
                    <a:close/>
                  </a:path>
                </a:pathLst>
              </a:custGeom>
              <a:solidFill>
                <a:srgbClr val="363B49"/>
              </a:solidFill>
              <a:ln w="9525">
                <a:noFill/>
                <a:round/>
                <a:headEnd/>
                <a:tailEnd/>
              </a:ln>
            </p:spPr>
            <p:txBody>
              <a:bodyPr/>
              <a:lstStyle/>
              <a:p>
                <a:endParaRPr lang="zh-TW" altLang="en-US"/>
              </a:p>
            </p:txBody>
          </p:sp>
          <p:sp>
            <p:nvSpPr>
              <p:cNvPr id="20577" name="Freeform 39"/>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A6ACBE"/>
              </a:solidFill>
              <a:ln w="9525">
                <a:noFill/>
                <a:round/>
                <a:headEnd/>
                <a:tailEnd/>
              </a:ln>
            </p:spPr>
            <p:txBody>
              <a:bodyPr/>
              <a:lstStyle/>
              <a:p>
                <a:endParaRPr lang="zh-TW" altLang="en-US"/>
              </a:p>
            </p:txBody>
          </p:sp>
          <p:sp>
            <p:nvSpPr>
              <p:cNvPr id="20578" name="Freeform 40"/>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63B49"/>
              </a:solidFill>
              <a:ln w="9525">
                <a:noFill/>
                <a:round/>
                <a:headEnd/>
                <a:tailEnd/>
              </a:ln>
            </p:spPr>
            <p:txBody>
              <a:bodyPr/>
              <a:lstStyle/>
              <a:p>
                <a:endParaRPr lang="zh-TW" altLang="en-US"/>
              </a:p>
            </p:txBody>
          </p:sp>
          <p:sp>
            <p:nvSpPr>
              <p:cNvPr id="20579" name="Freeform 41"/>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363B49"/>
              </a:solidFill>
              <a:ln w="9525">
                <a:noFill/>
                <a:round/>
                <a:headEnd/>
                <a:tailEnd/>
              </a:ln>
            </p:spPr>
            <p:txBody>
              <a:bodyPr/>
              <a:lstStyle/>
              <a:p>
                <a:endParaRPr lang="zh-TW" altLang="en-US"/>
              </a:p>
            </p:txBody>
          </p:sp>
          <p:sp>
            <p:nvSpPr>
              <p:cNvPr id="20580" name="Freeform 42"/>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231F20"/>
              </a:solidFill>
              <a:ln w="9525">
                <a:noFill/>
                <a:round/>
                <a:headEnd/>
                <a:tailEnd/>
              </a:ln>
            </p:spPr>
            <p:txBody>
              <a:bodyPr/>
              <a:lstStyle/>
              <a:p>
                <a:endParaRPr lang="zh-TW" altLang="en-US"/>
              </a:p>
            </p:txBody>
          </p:sp>
          <p:sp>
            <p:nvSpPr>
              <p:cNvPr id="20581" name="Freeform 43"/>
              <p:cNvSpPr>
                <a:spLocks/>
              </p:cNvSpPr>
              <p:nvPr/>
            </p:nvSpPr>
            <p:spPr bwMode="auto">
              <a:xfrm>
                <a:off x="4380" y="3101"/>
                <a:ext cx="400" cy="115"/>
              </a:xfrm>
              <a:custGeom>
                <a:avLst/>
                <a:gdLst>
                  <a:gd name="T0" fmla="*/ 0 w 400"/>
                  <a:gd name="T1" fmla="*/ 9 h 115"/>
                  <a:gd name="T2" fmla="*/ 362 w 400"/>
                  <a:gd name="T3" fmla="*/ 115 h 115"/>
                  <a:gd name="T4" fmla="*/ 400 w 400"/>
                  <a:gd name="T5" fmla="*/ 106 h 115"/>
                  <a:gd name="T6" fmla="*/ 40 w 400"/>
                  <a:gd name="T7" fmla="*/ 0 h 115"/>
                  <a:gd name="T8" fmla="*/ 0 w 400"/>
                  <a:gd name="T9" fmla="*/ 9 h 115"/>
                  <a:gd name="T10" fmla="*/ 0 60000 65536"/>
                  <a:gd name="T11" fmla="*/ 0 60000 65536"/>
                  <a:gd name="T12" fmla="*/ 0 60000 65536"/>
                  <a:gd name="T13" fmla="*/ 0 60000 65536"/>
                  <a:gd name="T14" fmla="*/ 0 60000 65536"/>
                  <a:gd name="T15" fmla="*/ 0 w 400"/>
                  <a:gd name="T16" fmla="*/ 0 h 115"/>
                  <a:gd name="T17" fmla="*/ 400 w 400"/>
                  <a:gd name="T18" fmla="*/ 115 h 115"/>
                </a:gdLst>
                <a:ahLst/>
                <a:cxnLst>
                  <a:cxn ang="T10">
                    <a:pos x="T0" y="T1"/>
                  </a:cxn>
                  <a:cxn ang="T11">
                    <a:pos x="T2" y="T3"/>
                  </a:cxn>
                  <a:cxn ang="T12">
                    <a:pos x="T4" y="T5"/>
                  </a:cxn>
                  <a:cxn ang="T13">
                    <a:pos x="T6" y="T7"/>
                  </a:cxn>
                  <a:cxn ang="T14">
                    <a:pos x="T8" y="T9"/>
                  </a:cxn>
                </a:cxnLst>
                <a:rect l="T15" t="T16" r="T17" b="T18"/>
                <a:pathLst>
                  <a:path w="400" h="115">
                    <a:moveTo>
                      <a:pt x="0" y="9"/>
                    </a:moveTo>
                    <a:lnTo>
                      <a:pt x="362" y="115"/>
                    </a:lnTo>
                    <a:lnTo>
                      <a:pt x="400" y="106"/>
                    </a:lnTo>
                    <a:lnTo>
                      <a:pt x="40" y="0"/>
                    </a:lnTo>
                    <a:lnTo>
                      <a:pt x="0" y="9"/>
                    </a:lnTo>
                    <a:close/>
                  </a:path>
                </a:pathLst>
              </a:custGeom>
              <a:solidFill>
                <a:srgbClr val="363B49"/>
              </a:solidFill>
              <a:ln w="9525">
                <a:noFill/>
                <a:round/>
                <a:headEnd/>
                <a:tailEnd/>
              </a:ln>
            </p:spPr>
            <p:txBody>
              <a:bodyPr/>
              <a:lstStyle/>
              <a:p>
                <a:endParaRPr lang="zh-TW" altLang="en-US"/>
              </a:p>
            </p:txBody>
          </p:sp>
          <p:sp>
            <p:nvSpPr>
              <p:cNvPr id="20582" name="Freeform 44"/>
              <p:cNvSpPr>
                <a:spLocks/>
              </p:cNvSpPr>
              <p:nvPr/>
            </p:nvSpPr>
            <p:spPr bwMode="auto">
              <a:xfrm>
                <a:off x="4373" y="2709"/>
                <a:ext cx="409" cy="120"/>
              </a:xfrm>
              <a:custGeom>
                <a:avLst/>
                <a:gdLst>
                  <a:gd name="T0" fmla="*/ 0 w 409"/>
                  <a:gd name="T1" fmla="*/ 9 h 120"/>
                  <a:gd name="T2" fmla="*/ 369 w 409"/>
                  <a:gd name="T3" fmla="*/ 120 h 120"/>
                  <a:gd name="T4" fmla="*/ 409 w 409"/>
                  <a:gd name="T5" fmla="*/ 111 h 120"/>
                  <a:gd name="T6" fmla="*/ 40 w 409"/>
                  <a:gd name="T7" fmla="*/ 0 h 120"/>
                  <a:gd name="T8" fmla="*/ 0 w 409"/>
                  <a:gd name="T9" fmla="*/ 9 h 120"/>
                  <a:gd name="T10" fmla="*/ 0 60000 65536"/>
                  <a:gd name="T11" fmla="*/ 0 60000 65536"/>
                  <a:gd name="T12" fmla="*/ 0 60000 65536"/>
                  <a:gd name="T13" fmla="*/ 0 60000 65536"/>
                  <a:gd name="T14" fmla="*/ 0 60000 65536"/>
                  <a:gd name="T15" fmla="*/ 0 w 409"/>
                  <a:gd name="T16" fmla="*/ 0 h 120"/>
                  <a:gd name="T17" fmla="*/ 409 w 409"/>
                  <a:gd name="T18" fmla="*/ 120 h 120"/>
                </a:gdLst>
                <a:ahLst/>
                <a:cxnLst>
                  <a:cxn ang="T10">
                    <a:pos x="T0" y="T1"/>
                  </a:cxn>
                  <a:cxn ang="T11">
                    <a:pos x="T2" y="T3"/>
                  </a:cxn>
                  <a:cxn ang="T12">
                    <a:pos x="T4" y="T5"/>
                  </a:cxn>
                  <a:cxn ang="T13">
                    <a:pos x="T6" y="T7"/>
                  </a:cxn>
                  <a:cxn ang="T14">
                    <a:pos x="T8" y="T9"/>
                  </a:cxn>
                </a:cxnLst>
                <a:rect l="T15" t="T16" r="T17" b="T18"/>
                <a:pathLst>
                  <a:path w="409" h="120">
                    <a:moveTo>
                      <a:pt x="0" y="9"/>
                    </a:moveTo>
                    <a:lnTo>
                      <a:pt x="369" y="120"/>
                    </a:lnTo>
                    <a:lnTo>
                      <a:pt x="409" y="111"/>
                    </a:lnTo>
                    <a:lnTo>
                      <a:pt x="40" y="0"/>
                    </a:lnTo>
                    <a:lnTo>
                      <a:pt x="0" y="9"/>
                    </a:lnTo>
                    <a:close/>
                  </a:path>
                </a:pathLst>
              </a:custGeom>
              <a:solidFill>
                <a:srgbClr val="DFE0E5"/>
              </a:solidFill>
              <a:ln w="9525">
                <a:noFill/>
                <a:round/>
                <a:headEnd/>
                <a:tailEnd/>
              </a:ln>
            </p:spPr>
            <p:txBody>
              <a:bodyPr/>
              <a:lstStyle/>
              <a:p>
                <a:endParaRPr lang="zh-TW" altLang="en-US"/>
              </a:p>
            </p:txBody>
          </p:sp>
          <p:sp>
            <p:nvSpPr>
              <p:cNvPr id="20583" name="Freeform 45"/>
              <p:cNvSpPr>
                <a:spLocks/>
              </p:cNvSpPr>
              <p:nvPr/>
            </p:nvSpPr>
            <p:spPr bwMode="auto">
              <a:xfrm>
                <a:off x="4742" y="2820"/>
                <a:ext cx="40" cy="422"/>
              </a:xfrm>
              <a:custGeom>
                <a:avLst/>
                <a:gdLst>
                  <a:gd name="T0" fmla="*/ 0 w 40"/>
                  <a:gd name="T1" fmla="*/ 9 h 422"/>
                  <a:gd name="T2" fmla="*/ 0 w 40"/>
                  <a:gd name="T3" fmla="*/ 422 h 422"/>
                  <a:gd name="T4" fmla="*/ 40 w 40"/>
                  <a:gd name="T5" fmla="*/ 413 h 422"/>
                  <a:gd name="T6" fmla="*/ 40 w 40"/>
                  <a:gd name="T7" fmla="*/ 0 h 422"/>
                  <a:gd name="T8" fmla="*/ 0 w 40"/>
                  <a:gd name="T9" fmla="*/ 9 h 422"/>
                  <a:gd name="T10" fmla="*/ 0 60000 65536"/>
                  <a:gd name="T11" fmla="*/ 0 60000 65536"/>
                  <a:gd name="T12" fmla="*/ 0 60000 65536"/>
                  <a:gd name="T13" fmla="*/ 0 60000 65536"/>
                  <a:gd name="T14" fmla="*/ 0 60000 65536"/>
                  <a:gd name="T15" fmla="*/ 0 w 40"/>
                  <a:gd name="T16" fmla="*/ 0 h 422"/>
                  <a:gd name="T17" fmla="*/ 40 w 40"/>
                  <a:gd name="T18" fmla="*/ 422 h 422"/>
                </a:gdLst>
                <a:ahLst/>
                <a:cxnLst>
                  <a:cxn ang="T10">
                    <a:pos x="T0" y="T1"/>
                  </a:cxn>
                  <a:cxn ang="T11">
                    <a:pos x="T2" y="T3"/>
                  </a:cxn>
                  <a:cxn ang="T12">
                    <a:pos x="T4" y="T5"/>
                  </a:cxn>
                  <a:cxn ang="T13">
                    <a:pos x="T6" y="T7"/>
                  </a:cxn>
                  <a:cxn ang="T14">
                    <a:pos x="T8" y="T9"/>
                  </a:cxn>
                </a:cxnLst>
                <a:rect l="T15" t="T16" r="T17" b="T18"/>
                <a:pathLst>
                  <a:path w="40" h="422">
                    <a:moveTo>
                      <a:pt x="0" y="9"/>
                    </a:moveTo>
                    <a:lnTo>
                      <a:pt x="0" y="422"/>
                    </a:lnTo>
                    <a:lnTo>
                      <a:pt x="40" y="413"/>
                    </a:lnTo>
                    <a:lnTo>
                      <a:pt x="40" y="0"/>
                    </a:lnTo>
                    <a:lnTo>
                      <a:pt x="0" y="9"/>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20584" name="Freeform 46"/>
              <p:cNvSpPr>
                <a:spLocks/>
              </p:cNvSpPr>
              <p:nvPr/>
            </p:nvSpPr>
            <p:spPr bwMode="auto">
              <a:xfrm>
                <a:off x="4406" y="2751"/>
                <a:ext cx="322" cy="449"/>
              </a:xfrm>
              <a:custGeom>
                <a:avLst/>
                <a:gdLst>
                  <a:gd name="T0" fmla="*/ 0 w 322"/>
                  <a:gd name="T1" fmla="*/ 357 h 449"/>
                  <a:gd name="T2" fmla="*/ 322 w 322"/>
                  <a:gd name="T3" fmla="*/ 449 h 449"/>
                  <a:gd name="T4" fmla="*/ 322 w 322"/>
                  <a:gd name="T5" fmla="*/ 95 h 449"/>
                  <a:gd name="T6" fmla="*/ 0 w 322"/>
                  <a:gd name="T7" fmla="*/ 0 h 449"/>
                  <a:gd name="T8" fmla="*/ 0 w 322"/>
                  <a:gd name="T9" fmla="*/ 357 h 449"/>
                  <a:gd name="T10" fmla="*/ 0 60000 65536"/>
                  <a:gd name="T11" fmla="*/ 0 60000 65536"/>
                  <a:gd name="T12" fmla="*/ 0 60000 65536"/>
                  <a:gd name="T13" fmla="*/ 0 60000 65536"/>
                  <a:gd name="T14" fmla="*/ 0 60000 65536"/>
                  <a:gd name="T15" fmla="*/ 0 w 322"/>
                  <a:gd name="T16" fmla="*/ 0 h 449"/>
                  <a:gd name="T17" fmla="*/ 322 w 322"/>
                  <a:gd name="T18" fmla="*/ 449 h 449"/>
                </a:gdLst>
                <a:ahLst/>
                <a:cxnLst>
                  <a:cxn ang="T10">
                    <a:pos x="T0" y="T1"/>
                  </a:cxn>
                  <a:cxn ang="T11">
                    <a:pos x="T2" y="T3"/>
                  </a:cxn>
                  <a:cxn ang="T12">
                    <a:pos x="T4" y="T5"/>
                  </a:cxn>
                  <a:cxn ang="T13">
                    <a:pos x="T6" y="T7"/>
                  </a:cxn>
                  <a:cxn ang="T14">
                    <a:pos x="T8" y="T9"/>
                  </a:cxn>
                </a:cxnLst>
                <a:rect l="T15" t="T16" r="T17" b="T18"/>
                <a:pathLst>
                  <a:path w="322" h="449">
                    <a:moveTo>
                      <a:pt x="0" y="357"/>
                    </a:moveTo>
                    <a:lnTo>
                      <a:pt x="322" y="449"/>
                    </a:lnTo>
                    <a:lnTo>
                      <a:pt x="322" y="95"/>
                    </a:lnTo>
                    <a:lnTo>
                      <a:pt x="0" y="0"/>
                    </a:lnTo>
                    <a:lnTo>
                      <a:pt x="0" y="357"/>
                    </a:lnTo>
                    <a:close/>
                  </a:path>
                </a:pathLst>
              </a:custGeom>
              <a:solidFill>
                <a:srgbClr val="3874BA"/>
              </a:solidFill>
              <a:ln w="9525">
                <a:noFill/>
                <a:round/>
                <a:headEnd/>
                <a:tailEnd/>
              </a:ln>
            </p:spPr>
            <p:txBody>
              <a:bodyPr/>
              <a:lstStyle/>
              <a:p>
                <a:endParaRPr lang="zh-TW" altLang="en-US"/>
              </a:p>
            </p:txBody>
          </p:sp>
          <p:sp>
            <p:nvSpPr>
              <p:cNvPr id="20585" name="Freeform 47"/>
              <p:cNvSpPr>
                <a:spLocks/>
              </p:cNvSpPr>
              <p:nvPr/>
            </p:nvSpPr>
            <p:spPr bwMode="auto">
              <a:xfrm>
                <a:off x="4416" y="2768"/>
                <a:ext cx="297" cy="304"/>
              </a:xfrm>
              <a:custGeom>
                <a:avLst/>
                <a:gdLst>
                  <a:gd name="T0" fmla="*/ 0 w 126"/>
                  <a:gd name="T1" fmla="*/ 0 h 129"/>
                  <a:gd name="T2" fmla="*/ 0 w 126"/>
                  <a:gd name="T3" fmla="*/ 35992 h 129"/>
                  <a:gd name="T4" fmla="*/ 23496 w 126"/>
                  <a:gd name="T5" fmla="*/ 43672 h 129"/>
                  <a:gd name="T6" fmla="*/ 50933 w 126"/>
                  <a:gd name="T7" fmla="*/ 52036 h 129"/>
                  <a:gd name="T8" fmla="*/ 50933 w 126"/>
                  <a:gd name="T9" fmla="*/ 15417 h 129"/>
                  <a:gd name="T10" fmla="*/ 0 w 126"/>
                  <a:gd name="T11" fmla="*/ 0 h 129"/>
                  <a:gd name="T12" fmla="*/ 0 60000 65536"/>
                  <a:gd name="T13" fmla="*/ 0 60000 65536"/>
                  <a:gd name="T14" fmla="*/ 0 60000 65536"/>
                  <a:gd name="T15" fmla="*/ 0 60000 65536"/>
                  <a:gd name="T16" fmla="*/ 0 60000 65536"/>
                  <a:gd name="T17" fmla="*/ 0 60000 65536"/>
                  <a:gd name="T18" fmla="*/ 0 w 126"/>
                  <a:gd name="T19" fmla="*/ 0 h 129"/>
                  <a:gd name="T20" fmla="*/ 126 w 126"/>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26" h="129">
                    <a:moveTo>
                      <a:pt x="0" y="0"/>
                    </a:moveTo>
                    <a:cubicBezTo>
                      <a:pt x="0" y="89"/>
                      <a:pt x="0" y="89"/>
                      <a:pt x="0" y="89"/>
                    </a:cubicBezTo>
                    <a:cubicBezTo>
                      <a:pt x="0" y="89"/>
                      <a:pt x="30" y="124"/>
                      <a:pt x="58" y="108"/>
                    </a:cubicBezTo>
                    <a:cubicBezTo>
                      <a:pt x="86" y="91"/>
                      <a:pt x="126" y="129"/>
                      <a:pt x="126" y="129"/>
                    </a:cubicBezTo>
                    <a:cubicBezTo>
                      <a:pt x="126" y="38"/>
                      <a:pt x="126" y="38"/>
                      <a:pt x="126" y="38"/>
                    </a:cubicBezTo>
                    <a:lnTo>
                      <a:pt x="0" y="0"/>
                    </a:lnTo>
                    <a:close/>
                  </a:path>
                </a:pathLst>
              </a:custGeom>
              <a:gradFill rotWithShape="1">
                <a:gsLst>
                  <a:gs pos="0">
                    <a:srgbClr val="94B4DA"/>
                  </a:gs>
                  <a:gs pos="100000">
                    <a:srgbClr val="3874BA"/>
                  </a:gs>
                </a:gsLst>
                <a:lin ang="5400000" scaled="1"/>
              </a:gradFill>
              <a:ln w="9525">
                <a:noFill/>
                <a:round/>
                <a:headEnd/>
                <a:tailEnd/>
              </a:ln>
            </p:spPr>
            <p:txBody>
              <a:bodyPr/>
              <a:lstStyle/>
              <a:p>
                <a:endParaRPr lang="zh-TW" altLang="en-US"/>
              </a:p>
            </p:txBody>
          </p:sp>
          <p:sp>
            <p:nvSpPr>
              <p:cNvPr id="20586" name="Freeform 48"/>
              <p:cNvSpPr>
                <a:spLocks/>
              </p:cNvSpPr>
              <p:nvPr/>
            </p:nvSpPr>
            <p:spPr bwMode="auto">
              <a:xfrm>
                <a:off x="4394" y="2751"/>
                <a:ext cx="334" cy="463"/>
              </a:xfrm>
              <a:custGeom>
                <a:avLst/>
                <a:gdLst>
                  <a:gd name="T0" fmla="*/ 334 w 334"/>
                  <a:gd name="T1" fmla="*/ 463 h 463"/>
                  <a:gd name="T2" fmla="*/ 334 w 334"/>
                  <a:gd name="T3" fmla="*/ 458 h 463"/>
                  <a:gd name="T4" fmla="*/ 7 w 334"/>
                  <a:gd name="T5" fmla="*/ 361 h 463"/>
                  <a:gd name="T6" fmla="*/ 7 w 334"/>
                  <a:gd name="T7" fmla="*/ 0 h 463"/>
                  <a:gd name="T8" fmla="*/ 0 w 334"/>
                  <a:gd name="T9" fmla="*/ 0 h 463"/>
                  <a:gd name="T10" fmla="*/ 3 w 334"/>
                  <a:gd name="T11" fmla="*/ 364 h 463"/>
                  <a:gd name="T12" fmla="*/ 3 w 334"/>
                  <a:gd name="T13" fmla="*/ 364 h 463"/>
                  <a:gd name="T14" fmla="*/ 334 w 334"/>
                  <a:gd name="T15" fmla="*/ 463 h 463"/>
                  <a:gd name="T16" fmla="*/ 0 60000 65536"/>
                  <a:gd name="T17" fmla="*/ 0 60000 65536"/>
                  <a:gd name="T18" fmla="*/ 0 60000 65536"/>
                  <a:gd name="T19" fmla="*/ 0 60000 65536"/>
                  <a:gd name="T20" fmla="*/ 0 60000 65536"/>
                  <a:gd name="T21" fmla="*/ 0 60000 65536"/>
                  <a:gd name="T22" fmla="*/ 0 60000 65536"/>
                  <a:gd name="T23" fmla="*/ 0 60000 65536"/>
                  <a:gd name="T24" fmla="*/ 0 w 334"/>
                  <a:gd name="T25" fmla="*/ 0 h 463"/>
                  <a:gd name="T26" fmla="*/ 334 w 334"/>
                  <a:gd name="T27" fmla="*/ 463 h 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 h="463">
                    <a:moveTo>
                      <a:pt x="334" y="463"/>
                    </a:moveTo>
                    <a:lnTo>
                      <a:pt x="334" y="458"/>
                    </a:lnTo>
                    <a:lnTo>
                      <a:pt x="7" y="361"/>
                    </a:lnTo>
                    <a:lnTo>
                      <a:pt x="7" y="0"/>
                    </a:lnTo>
                    <a:lnTo>
                      <a:pt x="0" y="0"/>
                    </a:lnTo>
                    <a:lnTo>
                      <a:pt x="3" y="364"/>
                    </a:lnTo>
                    <a:lnTo>
                      <a:pt x="334" y="463"/>
                    </a:lnTo>
                    <a:close/>
                  </a:path>
                </a:pathLst>
              </a:custGeom>
              <a:solidFill>
                <a:srgbClr val="DFE0E5"/>
              </a:solidFill>
              <a:ln w="9525">
                <a:noFill/>
                <a:round/>
                <a:headEnd/>
                <a:tailEnd/>
              </a:ln>
            </p:spPr>
            <p:txBody>
              <a:bodyPr/>
              <a:lstStyle/>
              <a:p>
                <a:endParaRPr lang="zh-TW" altLang="en-US"/>
              </a:p>
            </p:txBody>
          </p:sp>
          <p:sp>
            <p:nvSpPr>
              <p:cNvPr id="20587" name="Freeform 49"/>
              <p:cNvSpPr>
                <a:spLocks noEditPoints="1"/>
              </p:cNvSpPr>
              <p:nvPr/>
            </p:nvSpPr>
            <p:spPr bwMode="auto">
              <a:xfrm>
                <a:off x="4373" y="2718"/>
                <a:ext cx="371" cy="524"/>
              </a:xfrm>
              <a:custGeom>
                <a:avLst/>
                <a:gdLst>
                  <a:gd name="T0" fmla="*/ 0 w 157"/>
                  <a:gd name="T1" fmla="*/ 0 h 222"/>
                  <a:gd name="T2" fmla="*/ 0 w 157"/>
                  <a:gd name="T3" fmla="*/ 71417 h 222"/>
                  <a:gd name="T4" fmla="*/ 64608 w 157"/>
                  <a:gd name="T5" fmla="*/ 90633 h 222"/>
                  <a:gd name="T6" fmla="*/ 64608 w 157"/>
                  <a:gd name="T7" fmla="*/ 19187 h 222"/>
                  <a:gd name="T8" fmla="*/ 0 w 157"/>
                  <a:gd name="T9" fmla="*/ 0 h 222"/>
                  <a:gd name="T10" fmla="*/ 60922 w 157"/>
                  <a:gd name="T11" fmla="*/ 85268 h 222"/>
                  <a:gd name="T12" fmla="*/ 4211 w 157"/>
                  <a:gd name="T13" fmla="*/ 68656 h 222"/>
                  <a:gd name="T14" fmla="*/ 3679 w 157"/>
                  <a:gd name="T15" fmla="*/ 5705 h 222"/>
                  <a:gd name="T16" fmla="*/ 60922 w 157"/>
                  <a:gd name="T17" fmla="*/ 21973 h 222"/>
                  <a:gd name="T18" fmla="*/ 60922 w 157"/>
                  <a:gd name="T19" fmla="*/ 85268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
                  <a:gd name="T31" fmla="*/ 0 h 222"/>
                  <a:gd name="T32" fmla="*/ 157 w 157"/>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 h="222">
                    <a:moveTo>
                      <a:pt x="0" y="0"/>
                    </a:moveTo>
                    <a:cubicBezTo>
                      <a:pt x="0" y="175"/>
                      <a:pt x="0" y="175"/>
                      <a:pt x="0" y="175"/>
                    </a:cubicBezTo>
                    <a:cubicBezTo>
                      <a:pt x="157" y="222"/>
                      <a:pt x="157" y="222"/>
                      <a:pt x="157" y="222"/>
                    </a:cubicBezTo>
                    <a:cubicBezTo>
                      <a:pt x="157" y="47"/>
                      <a:pt x="157" y="47"/>
                      <a:pt x="157" y="47"/>
                    </a:cubicBezTo>
                    <a:lnTo>
                      <a:pt x="0" y="0"/>
                    </a:lnTo>
                    <a:close/>
                    <a:moveTo>
                      <a:pt x="148" y="209"/>
                    </a:moveTo>
                    <a:cubicBezTo>
                      <a:pt x="121" y="200"/>
                      <a:pt x="25" y="173"/>
                      <a:pt x="10" y="168"/>
                    </a:cubicBezTo>
                    <a:cubicBezTo>
                      <a:pt x="10" y="153"/>
                      <a:pt x="9" y="39"/>
                      <a:pt x="9" y="14"/>
                    </a:cubicBezTo>
                    <a:cubicBezTo>
                      <a:pt x="37" y="22"/>
                      <a:pt x="133" y="49"/>
                      <a:pt x="148" y="54"/>
                    </a:cubicBezTo>
                    <a:cubicBezTo>
                      <a:pt x="148" y="68"/>
                      <a:pt x="148" y="183"/>
                      <a:pt x="148" y="209"/>
                    </a:cubicBezTo>
                    <a:close/>
                  </a:path>
                </a:pathLst>
              </a:custGeom>
              <a:solidFill>
                <a:srgbClr val="A6ACBE"/>
              </a:solidFill>
              <a:ln w="9525">
                <a:noFill/>
                <a:round/>
                <a:headEnd/>
                <a:tailEnd/>
              </a:ln>
            </p:spPr>
            <p:txBody>
              <a:bodyPr/>
              <a:lstStyle/>
              <a:p>
                <a:endParaRPr lang="zh-TW" altLang="en-US"/>
              </a:p>
            </p:txBody>
          </p:sp>
          <p:sp>
            <p:nvSpPr>
              <p:cNvPr id="20588" name="Freeform 50"/>
              <p:cNvSpPr>
                <a:spLocks noEditPoints="1"/>
              </p:cNvSpPr>
              <p:nvPr/>
            </p:nvSpPr>
            <p:spPr bwMode="auto">
              <a:xfrm>
                <a:off x="4368" y="2704"/>
                <a:ext cx="416" cy="543"/>
              </a:xfrm>
              <a:custGeom>
                <a:avLst/>
                <a:gdLst>
                  <a:gd name="T0" fmla="*/ 872 w 176"/>
                  <a:gd name="T1" fmla="*/ 2920 h 230"/>
                  <a:gd name="T2" fmla="*/ 7833 w 176"/>
                  <a:gd name="T3" fmla="*/ 1237 h 230"/>
                  <a:gd name="T4" fmla="*/ 7526 w 176"/>
                  <a:gd name="T5" fmla="*/ 1237 h 230"/>
                  <a:gd name="T6" fmla="*/ 72221 w 176"/>
                  <a:gd name="T7" fmla="*/ 20478 h 230"/>
                  <a:gd name="T8" fmla="*/ 71349 w 176"/>
                  <a:gd name="T9" fmla="*/ 20093 h 230"/>
                  <a:gd name="T10" fmla="*/ 71349 w 176"/>
                  <a:gd name="T11" fmla="*/ 91609 h 230"/>
                  <a:gd name="T12" fmla="*/ 72221 w 176"/>
                  <a:gd name="T13" fmla="*/ 91085 h 230"/>
                  <a:gd name="T14" fmla="*/ 65076 w 176"/>
                  <a:gd name="T15" fmla="*/ 92796 h 230"/>
                  <a:gd name="T16" fmla="*/ 65577 w 176"/>
                  <a:gd name="T17" fmla="*/ 92796 h 230"/>
                  <a:gd name="T18" fmla="*/ 49504 w 176"/>
                  <a:gd name="T19" fmla="*/ 87954 h 230"/>
                  <a:gd name="T20" fmla="*/ 48979 w 176"/>
                  <a:gd name="T21" fmla="*/ 87954 h 230"/>
                  <a:gd name="T22" fmla="*/ 48979 w 176"/>
                  <a:gd name="T23" fmla="*/ 88294 h 230"/>
                  <a:gd name="T24" fmla="*/ 48632 w 176"/>
                  <a:gd name="T25" fmla="*/ 90372 h 230"/>
                  <a:gd name="T26" fmla="*/ 49504 w 176"/>
                  <a:gd name="T27" fmla="*/ 89848 h 230"/>
                  <a:gd name="T28" fmla="*/ 42347 w 176"/>
                  <a:gd name="T29" fmla="*/ 91609 h 230"/>
                  <a:gd name="T30" fmla="*/ 42850 w 176"/>
                  <a:gd name="T31" fmla="*/ 91609 h 230"/>
                  <a:gd name="T32" fmla="*/ 13955 w 176"/>
                  <a:gd name="T33" fmla="*/ 82954 h 230"/>
                  <a:gd name="T34" fmla="*/ 14447 w 176"/>
                  <a:gd name="T35" fmla="*/ 83478 h 230"/>
                  <a:gd name="T36" fmla="*/ 14447 w 176"/>
                  <a:gd name="T37" fmla="*/ 81426 h 230"/>
                  <a:gd name="T38" fmla="*/ 13955 w 176"/>
                  <a:gd name="T39" fmla="*/ 82229 h 230"/>
                  <a:gd name="T40" fmla="*/ 21100 w 176"/>
                  <a:gd name="T41" fmla="*/ 80517 h 230"/>
                  <a:gd name="T42" fmla="*/ 21469 w 176"/>
                  <a:gd name="T43" fmla="*/ 80149 h 230"/>
                  <a:gd name="T44" fmla="*/ 21100 w 176"/>
                  <a:gd name="T45" fmla="*/ 79280 h 230"/>
                  <a:gd name="T46" fmla="*/ 872 w 176"/>
                  <a:gd name="T47" fmla="*/ 73284 h 230"/>
                  <a:gd name="T48" fmla="*/ 1257 w 176"/>
                  <a:gd name="T49" fmla="*/ 73940 h 230"/>
                  <a:gd name="T50" fmla="*/ 1257 w 176"/>
                  <a:gd name="T51" fmla="*/ 2420 h 230"/>
                  <a:gd name="T52" fmla="*/ 872 w 176"/>
                  <a:gd name="T53" fmla="*/ 2920 h 230"/>
                  <a:gd name="T54" fmla="*/ 369 w 176"/>
                  <a:gd name="T55" fmla="*/ 74436 h 230"/>
                  <a:gd name="T56" fmla="*/ 20575 w 176"/>
                  <a:gd name="T57" fmla="*/ 80517 h 230"/>
                  <a:gd name="T58" fmla="*/ 20230 w 176"/>
                  <a:gd name="T59" fmla="*/ 79649 h 230"/>
                  <a:gd name="T60" fmla="*/ 20575 w 176"/>
                  <a:gd name="T61" fmla="*/ 79280 h 230"/>
                  <a:gd name="T62" fmla="*/ 13577 w 176"/>
                  <a:gd name="T63" fmla="*/ 80902 h 230"/>
                  <a:gd name="T64" fmla="*/ 13269 w 176"/>
                  <a:gd name="T65" fmla="*/ 81426 h 230"/>
                  <a:gd name="T66" fmla="*/ 13269 w 176"/>
                  <a:gd name="T67" fmla="*/ 83478 h 230"/>
                  <a:gd name="T68" fmla="*/ 13577 w 176"/>
                  <a:gd name="T69" fmla="*/ 84125 h 230"/>
                  <a:gd name="T70" fmla="*/ 42347 w 176"/>
                  <a:gd name="T71" fmla="*/ 92796 h 230"/>
                  <a:gd name="T72" fmla="*/ 42850 w 176"/>
                  <a:gd name="T73" fmla="*/ 92796 h 230"/>
                  <a:gd name="T74" fmla="*/ 49504 w 176"/>
                  <a:gd name="T75" fmla="*/ 91085 h 230"/>
                  <a:gd name="T76" fmla="*/ 49873 w 176"/>
                  <a:gd name="T77" fmla="*/ 90372 h 230"/>
                  <a:gd name="T78" fmla="*/ 50249 w 176"/>
                  <a:gd name="T79" fmla="*/ 88294 h 230"/>
                  <a:gd name="T80" fmla="*/ 49873 w 176"/>
                  <a:gd name="T81" fmla="*/ 89191 h 230"/>
                  <a:gd name="T82" fmla="*/ 49504 w 176"/>
                  <a:gd name="T83" fmla="*/ 89191 h 230"/>
                  <a:gd name="T84" fmla="*/ 65076 w 176"/>
                  <a:gd name="T85" fmla="*/ 94033 h 230"/>
                  <a:gd name="T86" fmla="*/ 65577 w 176"/>
                  <a:gd name="T87" fmla="*/ 94033 h 230"/>
                  <a:gd name="T88" fmla="*/ 72221 w 176"/>
                  <a:gd name="T89" fmla="*/ 92480 h 230"/>
                  <a:gd name="T90" fmla="*/ 72512 w 176"/>
                  <a:gd name="T91" fmla="*/ 91609 h 230"/>
                  <a:gd name="T92" fmla="*/ 72512 w 176"/>
                  <a:gd name="T93" fmla="*/ 20093 h 230"/>
                  <a:gd name="T94" fmla="*/ 72221 w 176"/>
                  <a:gd name="T95" fmla="*/ 19569 h 230"/>
                  <a:gd name="T96" fmla="*/ 7833 w 176"/>
                  <a:gd name="T97" fmla="*/ 0 h 230"/>
                  <a:gd name="T98" fmla="*/ 7833 w 176"/>
                  <a:gd name="T99" fmla="*/ 0 h 230"/>
                  <a:gd name="T100" fmla="*/ 369 w 176"/>
                  <a:gd name="T101" fmla="*/ 1556 h 230"/>
                  <a:gd name="T102" fmla="*/ 0 w 176"/>
                  <a:gd name="T103" fmla="*/ 2420 h 230"/>
                  <a:gd name="T104" fmla="*/ 0 w 176"/>
                  <a:gd name="T105" fmla="*/ 73940 h 230"/>
                  <a:gd name="T106" fmla="*/ 369 w 176"/>
                  <a:gd name="T107" fmla="*/ 74436 h 2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230"/>
                  <a:gd name="T164" fmla="*/ 176 w 176"/>
                  <a:gd name="T165" fmla="*/ 230 h 2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230">
                    <a:moveTo>
                      <a:pt x="2" y="7"/>
                    </a:moveTo>
                    <a:cubicBezTo>
                      <a:pt x="19" y="3"/>
                      <a:pt x="19" y="3"/>
                      <a:pt x="19" y="3"/>
                    </a:cubicBezTo>
                    <a:cubicBezTo>
                      <a:pt x="19" y="3"/>
                      <a:pt x="19" y="3"/>
                      <a:pt x="18" y="3"/>
                    </a:cubicBezTo>
                    <a:cubicBezTo>
                      <a:pt x="175" y="50"/>
                      <a:pt x="175" y="50"/>
                      <a:pt x="175" y="50"/>
                    </a:cubicBezTo>
                    <a:cubicBezTo>
                      <a:pt x="174" y="50"/>
                      <a:pt x="173" y="50"/>
                      <a:pt x="173" y="49"/>
                    </a:cubicBezTo>
                    <a:cubicBezTo>
                      <a:pt x="173" y="224"/>
                      <a:pt x="173" y="224"/>
                      <a:pt x="173" y="224"/>
                    </a:cubicBezTo>
                    <a:cubicBezTo>
                      <a:pt x="173" y="223"/>
                      <a:pt x="174" y="223"/>
                      <a:pt x="175" y="223"/>
                    </a:cubicBezTo>
                    <a:cubicBezTo>
                      <a:pt x="158" y="227"/>
                      <a:pt x="158" y="227"/>
                      <a:pt x="158" y="227"/>
                    </a:cubicBezTo>
                    <a:cubicBezTo>
                      <a:pt x="158" y="227"/>
                      <a:pt x="159" y="227"/>
                      <a:pt x="159" y="227"/>
                    </a:cubicBezTo>
                    <a:cubicBezTo>
                      <a:pt x="120" y="215"/>
                      <a:pt x="120" y="215"/>
                      <a:pt x="120" y="215"/>
                    </a:cubicBezTo>
                    <a:cubicBezTo>
                      <a:pt x="120" y="215"/>
                      <a:pt x="120" y="215"/>
                      <a:pt x="119" y="215"/>
                    </a:cubicBezTo>
                    <a:cubicBezTo>
                      <a:pt x="119" y="215"/>
                      <a:pt x="119" y="216"/>
                      <a:pt x="119" y="216"/>
                    </a:cubicBezTo>
                    <a:cubicBezTo>
                      <a:pt x="118" y="221"/>
                      <a:pt x="118" y="221"/>
                      <a:pt x="118" y="221"/>
                    </a:cubicBezTo>
                    <a:cubicBezTo>
                      <a:pt x="118" y="221"/>
                      <a:pt x="119" y="220"/>
                      <a:pt x="120" y="220"/>
                    </a:cubicBezTo>
                    <a:cubicBezTo>
                      <a:pt x="103" y="224"/>
                      <a:pt x="103" y="224"/>
                      <a:pt x="103" y="224"/>
                    </a:cubicBezTo>
                    <a:cubicBezTo>
                      <a:pt x="103" y="224"/>
                      <a:pt x="103" y="224"/>
                      <a:pt x="104" y="224"/>
                    </a:cubicBezTo>
                    <a:cubicBezTo>
                      <a:pt x="34" y="203"/>
                      <a:pt x="34" y="203"/>
                      <a:pt x="34" y="203"/>
                    </a:cubicBezTo>
                    <a:cubicBezTo>
                      <a:pt x="35" y="203"/>
                      <a:pt x="35" y="203"/>
                      <a:pt x="35" y="204"/>
                    </a:cubicBezTo>
                    <a:cubicBezTo>
                      <a:pt x="35" y="199"/>
                      <a:pt x="35" y="199"/>
                      <a:pt x="35" y="199"/>
                    </a:cubicBezTo>
                    <a:cubicBezTo>
                      <a:pt x="35" y="200"/>
                      <a:pt x="35" y="201"/>
                      <a:pt x="34" y="201"/>
                    </a:cubicBezTo>
                    <a:cubicBezTo>
                      <a:pt x="51" y="197"/>
                      <a:pt x="51" y="197"/>
                      <a:pt x="51" y="197"/>
                    </a:cubicBezTo>
                    <a:cubicBezTo>
                      <a:pt x="51" y="197"/>
                      <a:pt x="52" y="196"/>
                      <a:pt x="52" y="196"/>
                    </a:cubicBezTo>
                    <a:cubicBezTo>
                      <a:pt x="52" y="195"/>
                      <a:pt x="51" y="194"/>
                      <a:pt x="51" y="194"/>
                    </a:cubicBezTo>
                    <a:cubicBezTo>
                      <a:pt x="2" y="179"/>
                      <a:pt x="2" y="179"/>
                      <a:pt x="2" y="179"/>
                    </a:cubicBezTo>
                    <a:cubicBezTo>
                      <a:pt x="3" y="180"/>
                      <a:pt x="3" y="180"/>
                      <a:pt x="3" y="181"/>
                    </a:cubicBezTo>
                    <a:cubicBezTo>
                      <a:pt x="3" y="6"/>
                      <a:pt x="3" y="6"/>
                      <a:pt x="3" y="6"/>
                    </a:cubicBezTo>
                    <a:cubicBezTo>
                      <a:pt x="3" y="7"/>
                      <a:pt x="3" y="7"/>
                      <a:pt x="2" y="7"/>
                    </a:cubicBezTo>
                    <a:close/>
                    <a:moveTo>
                      <a:pt x="1" y="182"/>
                    </a:moveTo>
                    <a:cubicBezTo>
                      <a:pt x="50" y="197"/>
                      <a:pt x="50" y="197"/>
                      <a:pt x="50" y="197"/>
                    </a:cubicBezTo>
                    <a:cubicBezTo>
                      <a:pt x="49" y="197"/>
                      <a:pt x="49" y="196"/>
                      <a:pt x="49" y="195"/>
                    </a:cubicBezTo>
                    <a:cubicBezTo>
                      <a:pt x="49" y="195"/>
                      <a:pt x="49" y="194"/>
                      <a:pt x="50" y="194"/>
                    </a:cubicBezTo>
                    <a:cubicBezTo>
                      <a:pt x="33" y="198"/>
                      <a:pt x="33" y="198"/>
                      <a:pt x="33" y="198"/>
                    </a:cubicBezTo>
                    <a:cubicBezTo>
                      <a:pt x="33" y="198"/>
                      <a:pt x="32" y="199"/>
                      <a:pt x="32" y="199"/>
                    </a:cubicBezTo>
                    <a:cubicBezTo>
                      <a:pt x="32" y="204"/>
                      <a:pt x="32" y="204"/>
                      <a:pt x="32" y="204"/>
                    </a:cubicBezTo>
                    <a:cubicBezTo>
                      <a:pt x="32" y="205"/>
                      <a:pt x="32" y="205"/>
                      <a:pt x="33" y="206"/>
                    </a:cubicBezTo>
                    <a:cubicBezTo>
                      <a:pt x="103" y="227"/>
                      <a:pt x="103" y="227"/>
                      <a:pt x="103" y="227"/>
                    </a:cubicBezTo>
                    <a:cubicBezTo>
                      <a:pt x="103" y="227"/>
                      <a:pt x="103" y="227"/>
                      <a:pt x="104" y="227"/>
                    </a:cubicBezTo>
                    <a:cubicBezTo>
                      <a:pt x="120" y="223"/>
                      <a:pt x="120" y="223"/>
                      <a:pt x="120" y="223"/>
                    </a:cubicBezTo>
                    <a:cubicBezTo>
                      <a:pt x="121" y="223"/>
                      <a:pt x="121" y="222"/>
                      <a:pt x="121" y="221"/>
                    </a:cubicBezTo>
                    <a:cubicBezTo>
                      <a:pt x="122" y="216"/>
                      <a:pt x="122" y="216"/>
                      <a:pt x="122" y="216"/>
                    </a:cubicBezTo>
                    <a:cubicBezTo>
                      <a:pt x="122" y="217"/>
                      <a:pt x="121" y="217"/>
                      <a:pt x="121" y="218"/>
                    </a:cubicBezTo>
                    <a:cubicBezTo>
                      <a:pt x="121" y="218"/>
                      <a:pt x="120" y="218"/>
                      <a:pt x="120" y="218"/>
                    </a:cubicBezTo>
                    <a:cubicBezTo>
                      <a:pt x="158" y="230"/>
                      <a:pt x="158" y="230"/>
                      <a:pt x="158" y="230"/>
                    </a:cubicBezTo>
                    <a:cubicBezTo>
                      <a:pt x="158" y="230"/>
                      <a:pt x="159" y="230"/>
                      <a:pt x="159" y="230"/>
                    </a:cubicBezTo>
                    <a:cubicBezTo>
                      <a:pt x="175" y="226"/>
                      <a:pt x="175" y="226"/>
                      <a:pt x="175" y="226"/>
                    </a:cubicBezTo>
                    <a:cubicBezTo>
                      <a:pt x="176" y="225"/>
                      <a:pt x="176" y="225"/>
                      <a:pt x="176" y="224"/>
                    </a:cubicBezTo>
                    <a:cubicBezTo>
                      <a:pt x="176" y="49"/>
                      <a:pt x="176" y="49"/>
                      <a:pt x="176" y="49"/>
                    </a:cubicBezTo>
                    <a:cubicBezTo>
                      <a:pt x="176" y="48"/>
                      <a:pt x="176" y="48"/>
                      <a:pt x="175" y="48"/>
                    </a:cubicBezTo>
                    <a:cubicBezTo>
                      <a:pt x="19" y="0"/>
                      <a:pt x="19" y="0"/>
                      <a:pt x="19" y="0"/>
                    </a:cubicBezTo>
                    <a:cubicBezTo>
                      <a:pt x="19" y="0"/>
                      <a:pt x="19" y="0"/>
                      <a:pt x="19" y="0"/>
                    </a:cubicBezTo>
                    <a:cubicBezTo>
                      <a:pt x="1" y="4"/>
                      <a:pt x="1" y="4"/>
                      <a:pt x="1" y="4"/>
                    </a:cubicBezTo>
                    <a:cubicBezTo>
                      <a:pt x="1" y="5"/>
                      <a:pt x="0" y="5"/>
                      <a:pt x="0" y="6"/>
                    </a:cubicBezTo>
                    <a:cubicBezTo>
                      <a:pt x="0" y="181"/>
                      <a:pt x="0" y="181"/>
                      <a:pt x="0" y="181"/>
                    </a:cubicBezTo>
                    <a:cubicBezTo>
                      <a:pt x="0" y="182"/>
                      <a:pt x="1" y="182"/>
                      <a:pt x="1" y="182"/>
                    </a:cubicBezTo>
                    <a:close/>
                  </a:path>
                </a:pathLst>
              </a:custGeom>
              <a:solidFill>
                <a:srgbClr val="231F20"/>
              </a:solidFill>
              <a:ln w="9525">
                <a:noFill/>
                <a:round/>
                <a:headEnd/>
                <a:tailEnd/>
              </a:ln>
            </p:spPr>
            <p:txBody>
              <a:bodyPr/>
              <a:lstStyle/>
              <a:p>
                <a:endParaRPr lang="zh-TW" altLang="en-US"/>
              </a:p>
            </p:txBody>
          </p:sp>
        </p:grpSp>
        <p:grpSp>
          <p:nvGrpSpPr>
            <p:cNvPr id="6" name="Group 3"/>
            <p:cNvGrpSpPr>
              <a:grpSpLocks/>
            </p:cNvGrpSpPr>
            <p:nvPr/>
          </p:nvGrpSpPr>
          <p:grpSpPr bwMode="auto">
            <a:xfrm>
              <a:off x="1447800" y="5222875"/>
              <a:ext cx="396875" cy="720725"/>
              <a:chOff x="145" y="1491"/>
              <a:chExt cx="166" cy="302"/>
            </a:xfrm>
          </p:grpSpPr>
          <p:sp>
            <p:nvSpPr>
              <p:cNvPr id="20565" name="Freeform 4"/>
              <p:cNvSpPr>
                <a:spLocks/>
              </p:cNvSpPr>
              <p:nvPr/>
            </p:nvSpPr>
            <p:spPr bwMode="auto">
              <a:xfrm>
                <a:off x="150" y="1600"/>
                <a:ext cx="158" cy="190"/>
              </a:xfrm>
              <a:custGeom>
                <a:avLst/>
                <a:gdLst>
                  <a:gd name="T0" fmla="*/ 1226 w 100"/>
                  <a:gd name="T1" fmla="*/ 2996 h 120"/>
                  <a:gd name="T2" fmla="*/ 1869 w 100"/>
                  <a:gd name="T3" fmla="*/ 2777 h 120"/>
                  <a:gd name="T4" fmla="*/ 2462 w 100"/>
                  <a:gd name="T5" fmla="*/ 0 h 120"/>
                  <a:gd name="T6" fmla="*/ 0 w 100"/>
                  <a:gd name="T7" fmla="*/ 0 h 120"/>
                  <a:gd name="T8" fmla="*/ 624 w 100"/>
                  <a:gd name="T9" fmla="*/ 2777 h 120"/>
                  <a:gd name="T10" fmla="*/ 1226 w 100"/>
                  <a:gd name="T11" fmla="*/ 2996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6"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gradFill rotWithShape="1">
                <a:gsLst>
                  <a:gs pos="0">
                    <a:srgbClr val="2B588E"/>
                  </a:gs>
                  <a:gs pos="50000">
                    <a:srgbClr val="3874BA"/>
                  </a:gs>
                  <a:gs pos="100000">
                    <a:srgbClr val="2B588E"/>
                  </a:gs>
                </a:gsLst>
                <a:lin ang="0" scaled="1"/>
              </a:gradFill>
              <a:ln w="9525">
                <a:noFill/>
                <a:round/>
                <a:headEnd/>
                <a:tailEnd/>
              </a:ln>
            </p:spPr>
            <p:txBody>
              <a:bodyPr/>
              <a:lstStyle/>
              <a:p>
                <a:endParaRPr lang="zh-TW" altLang="en-US"/>
              </a:p>
            </p:txBody>
          </p:sp>
          <p:sp>
            <p:nvSpPr>
              <p:cNvPr id="20566" name="Oval 5"/>
              <p:cNvSpPr>
                <a:spLocks noChangeArrowheads="1"/>
              </p:cNvSpPr>
              <p:nvPr/>
            </p:nvSpPr>
            <p:spPr bwMode="auto">
              <a:xfrm>
                <a:off x="150" y="1569"/>
                <a:ext cx="159" cy="61"/>
              </a:xfrm>
              <a:prstGeom prst="ellipse">
                <a:avLst/>
              </a:prstGeom>
              <a:solidFill>
                <a:srgbClr val="6BA5D9"/>
              </a:solidFill>
              <a:ln w="9525">
                <a:noFill/>
                <a:round/>
                <a:headEnd/>
                <a:tailEnd/>
              </a:ln>
            </p:spPr>
            <p:txBody>
              <a:bodyPr/>
              <a:lstStyle/>
              <a:p>
                <a:endParaRPr lang="zh-TW" altLang="zh-TW">
                  <a:ea typeface="新細明體" charset="-120"/>
                </a:endParaRPr>
              </a:p>
            </p:txBody>
          </p:sp>
          <p:sp>
            <p:nvSpPr>
              <p:cNvPr id="20567" name="Freeform 6"/>
              <p:cNvSpPr>
                <a:spLocks/>
              </p:cNvSpPr>
              <p:nvPr/>
            </p:nvSpPr>
            <p:spPr bwMode="auto">
              <a:xfrm>
                <a:off x="150" y="1598"/>
                <a:ext cx="159" cy="32"/>
              </a:xfrm>
              <a:custGeom>
                <a:avLst/>
                <a:gdLst>
                  <a:gd name="T0" fmla="*/ 1196 w 101"/>
                  <a:gd name="T1" fmla="*/ 504 h 20"/>
                  <a:gd name="T2" fmla="*/ 0 w 101"/>
                  <a:gd name="T3" fmla="*/ 0 h 20"/>
                  <a:gd name="T4" fmla="*/ 0 w 101"/>
                  <a:gd name="T5" fmla="*/ 34 h 20"/>
                  <a:gd name="T6" fmla="*/ 1196 w 101"/>
                  <a:gd name="T7" fmla="*/ 538 h 20"/>
                  <a:gd name="T8" fmla="*/ 2418 w 101"/>
                  <a:gd name="T9" fmla="*/ 34 h 20"/>
                  <a:gd name="T10" fmla="*/ 2387 w 101"/>
                  <a:gd name="T11" fmla="*/ 0 h 20"/>
                  <a:gd name="T12" fmla="*/ 1196 w 101"/>
                  <a:gd name="T13" fmla="*/ 504 h 20"/>
                  <a:gd name="T14" fmla="*/ 0 60000 65536"/>
                  <a:gd name="T15" fmla="*/ 0 60000 65536"/>
                  <a:gd name="T16" fmla="*/ 0 60000 65536"/>
                  <a:gd name="T17" fmla="*/ 0 60000 65536"/>
                  <a:gd name="T18" fmla="*/ 0 60000 65536"/>
                  <a:gd name="T19" fmla="*/ 0 60000 65536"/>
                  <a:gd name="T20" fmla="*/ 0 60000 65536"/>
                  <a:gd name="T21" fmla="*/ 0 w 101"/>
                  <a:gd name="T22" fmla="*/ 0 h 20"/>
                  <a:gd name="T23" fmla="*/ 101 w 101"/>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 h="20">
                    <a:moveTo>
                      <a:pt x="50" y="19"/>
                    </a:moveTo>
                    <a:cubicBezTo>
                      <a:pt x="23" y="19"/>
                      <a:pt x="1" y="10"/>
                      <a:pt x="0" y="0"/>
                    </a:cubicBezTo>
                    <a:cubicBezTo>
                      <a:pt x="0" y="0"/>
                      <a:pt x="0" y="0"/>
                      <a:pt x="0" y="1"/>
                    </a:cubicBezTo>
                    <a:cubicBezTo>
                      <a:pt x="0" y="11"/>
                      <a:pt x="22" y="20"/>
                      <a:pt x="50" y="20"/>
                    </a:cubicBezTo>
                    <a:cubicBezTo>
                      <a:pt x="78" y="20"/>
                      <a:pt x="101" y="11"/>
                      <a:pt x="101" y="1"/>
                    </a:cubicBezTo>
                    <a:cubicBezTo>
                      <a:pt x="101" y="0"/>
                      <a:pt x="100" y="0"/>
                      <a:pt x="100" y="0"/>
                    </a:cubicBezTo>
                    <a:cubicBezTo>
                      <a:pt x="100" y="10"/>
                      <a:pt x="78" y="19"/>
                      <a:pt x="50" y="19"/>
                    </a:cubicBezTo>
                    <a:close/>
                  </a:path>
                </a:pathLst>
              </a:custGeom>
              <a:solidFill>
                <a:srgbClr val="135BA7"/>
              </a:solidFill>
              <a:ln w="9525">
                <a:noFill/>
                <a:round/>
                <a:headEnd/>
                <a:tailEnd/>
              </a:ln>
            </p:spPr>
            <p:txBody>
              <a:bodyPr/>
              <a:lstStyle/>
              <a:p>
                <a:endParaRPr lang="zh-TW" altLang="en-US"/>
              </a:p>
            </p:txBody>
          </p:sp>
          <p:sp>
            <p:nvSpPr>
              <p:cNvPr id="20568" name="Oval 7"/>
              <p:cNvSpPr>
                <a:spLocks noChangeArrowheads="1"/>
              </p:cNvSpPr>
              <p:nvPr/>
            </p:nvSpPr>
            <p:spPr bwMode="auto">
              <a:xfrm>
                <a:off x="178" y="1570"/>
                <a:ext cx="101" cy="51"/>
              </a:xfrm>
              <a:prstGeom prst="ellipse">
                <a:avLst/>
              </a:prstGeom>
              <a:gradFill rotWithShape="1">
                <a:gsLst>
                  <a:gs pos="0">
                    <a:srgbClr val="324C64"/>
                  </a:gs>
                  <a:gs pos="100000">
                    <a:srgbClr val="6BA5D9"/>
                  </a:gs>
                </a:gsLst>
                <a:path path="shape">
                  <a:fillToRect l="50000" t="50000" r="50000" b="50000"/>
                </a:path>
              </a:gradFill>
              <a:ln w="9525" algn="ctr">
                <a:noFill/>
                <a:round/>
                <a:headEnd/>
                <a:tailEnd/>
              </a:ln>
            </p:spPr>
            <p:txBody>
              <a:bodyPr/>
              <a:lstStyle/>
              <a:p>
                <a:endParaRPr lang="zh-TW" altLang="zh-TW">
                  <a:ea typeface="新細明體" charset="-120"/>
                </a:endParaRPr>
              </a:p>
            </p:txBody>
          </p:sp>
          <p:sp>
            <p:nvSpPr>
              <p:cNvPr id="20569" name="Oval 8"/>
              <p:cNvSpPr>
                <a:spLocks noChangeArrowheads="1"/>
              </p:cNvSpPr>
              <p:nvPr/>
            </p:nvSpPr>
            <p:spPr bwMode="auto">
              <a:xfrm>
                <a:off x="176" y="1494"/>
                <a:ext cx="105" cy="104"/>
              </a:xfrm>
              <a:prstGeom prst="ellipse">
                <a:avLst/>
              </a:prstGeom>
              <a:gradFill rotWithShape="1">
                <a:gsLst>
                  <a:gs pos="0">
                    <a:srgbClr val="6BA5D9"/>
                  </a:gs>
                  <a:gs pos="100000">
                    <a:srgbClr val="5C8EBB"/>
                  </a:gs>
                </a:gsLst>
                <a:lin ang="5400000" scaled="1"/>
              </a:gradFill>
              <a:ln w="9525">
                <a:noFill/>
                <a:round/>
                <a:headEnd/>
                <a:tailEnd/>
              </a:ln>
            </p:spPr>
            <p:txBody>
              <a:bodyPr/>
              <a:lstStyle/>
              <a:p>
                <a:endParaRPr lang="zh-TW" altLang="zh-TW">
                  <a:ea typeface="新細明體" charset="-120"/>
                </a:endParaRPr>
              </a:p>
            </p:txBody>
          </p:sp>
          <p:sp>
            <p:nvSpPr>
              <p:cNvPr id="20570" name="Freeform 9"/>
              <p:cNvSpPr>
                <a:spLocks/>
              </p:cNvSpPr>
              <p:nvPr/>
            </p:nvSpPr>
            <p:spPr bwMode="auto">
              <a:xfrm>
                <a:off x="145" y="1491"/>
                <a:ext cx="166" cy="302"/>
              </a:xfrm>
              <a:custGeom>
                <a:avLst/>
                <a:gdLst>
                  <a:gd name="T0" fmla="*/ 2590 w 105"/>
                  <a:gd name="T1" fmla="*/ 1700 h 191"/>
                  <a:gd name="T2" fmla="*/ 1992 w 105"/>
                  <a:gd name="T3" fmla="*/ 1260 h 191"/>
                  <a:gd name="T4" fmla="*/ 2035 w 105"/>
                  <a:gd name="T5" fmla="*/ 1287 h 191"/>
                  <a:gd name="T6" fmla="*/ 2035 w 105"/>
                  <a:gd name="T7" fmla="*/ 1312 h 191"/>
                  <a:gd name="T8" fmla="*/ 2043 w 105"/>
                  <a:gd name="T9" fmla="*/ 440 h 191"/>
                  <a:gd name="T10" fmla="*/ 1312 w 105"/>
                  <a:gd name="T11" fmla="*/ 0 h 191"/>
                  <a:gd name="T12" fmla="*/ 560 w 105"/>
                  <a:gd name="T13" fmla="*/ 440 h 191"/>
                  <a:gd name="T14" fmla="*/ 593 w 105"/>
                  <a:gd name="T15" fmla="*/ 1312 h 191"/>
                  <a:gd name="T16" fmla="*/ 593 w 105"/>
                  <a:gd name="T17" fmla="*/ 1287 h 191"/>
                  <a:gd name="T18" fmla="*/ 624 w 105"/>
                  <a:gd name="T19" fmla="*/ 1260 h 191"/>
                  <a:gd name="T20" fmla="*/ 52 w 105"/>
                  <a:gd name="T21" fmla="*/ 1782 h 191"/>
                  <a:gd name="T22" fmla="*/ 130 w 105"/>
                  <a:gd name="T23" fmla="*/ 2074 h 191"/>
                  <a:gd name="T24" fmla="*/ 171 w 105"/>
                  <a:gd name="T25" fmla="*/ 2367 h 191"/>
                  <a:gd name="T26" fmla="*/ 375 w 105"/>
                  <a:gd name="T27" fmla="*/ 3260 h 191"/>
                  <a:gd name="T28" fmla="*/ 560 w 105"/>
                  <a:gd name="T29" fmla="*/ 4163 h 191"/>
                  <a:gd name="T30" fmla="*/ 645 w 105"/>
                  <a:gd name="T31" fmla="*/ 4388 h 191"/>
                  <a:gd name="T32" fmla="*/ 645 w 105"/>
                  <a:gd name="T33" fmla="*/ 4388 h 191"/>
                  <a:gd name="T34" fmla="*/ 692 w 105"/>
                  <a:gd name="T35" fmla="*/ 4543 h 191"/>
                  <a:gd name="T36" fmla="*/ 1399 w 105"/>
                  <a:gd name="T37" fmla="*/ 4680 h 191"/>
                  <a:gd name="T38" fmla="*/ 1967 w 105"/>
                  <a:gd name="T39" fmla="*/ 4456 h 191"/>
                  <a:gd name="T40" fmla="*/ 2250 w 105"/>
                  <a:gd name="T41" fmla="*/ 3196 h 191"/>
                  <a:gd name="T42" fmla="*/ 2367 w 105"/>
                  <a:gd name="T43" fmla="*/ 2688 h 191"/>
                  <a:gd name="T44" fmla="*/ 2496 w 105"/>
                  <a:gd name="T45" fmla="*/ 2176 h 191"/>
                  <a:gd name="T46" fmla="*/ 2517 w 105"/>
                  <a:gd name="T47" fmla="*/ 2035 h 191"/>
                  <a:gd name="T48" fmla="*/ 2590 w 105"/>
                  <a:gd name="T49" fmla="*/ 1700 h 191"/>
                  <a:gd name="T50" fmla="*/ 2590 w 105"/>
                  <a:gd name="T51" fmla="*/ 1700 h 191"/>
                  <a:gd name="T52" fmla="*/ 2550 w 105"/>
                  <a:gd name="T53" fmla="*/ 1665 h 191"/>
                  <a:gd name="T54" fmla="*/ 2517 w 105"/>
                  <a:gd name="T55" fmla="*/ 1700 h 191"/>
                  <a:gd name="T56" fmla="*/ 2517 w 105"/>
                  <a:gd name="T57" fmla="*/ 1700 h 191"/>
                  <a:gd name="T58" fmla="*/ 2449 w 105"/>
                  <a:gd name="T59" fmla="*/ 2035 h 191"/>
                  <a:gd name="T60" fmla="*/ 2419 w 105"/>
                  <a:gd name="T61" fmla="*/ 2155 h 191"/>
                  <a:gd name="T62" fmla="*/ 2292 w 105"/>
                  <a:gd name="T63" fmla="*/ 2667 h 191"/>
                  <a:gd name="T64" fmla="*/ 2174 w 105"/>
                  <a:gd name="T65" fmla="*/ 3196 h 191"/>
                  <a:gd name="T66" fmla="*/ 1905 w 105"/>
                  <a:gd name="T67" fmla="*/ 4456 h 191"/>
                  <a:gd name="T68" fmla="*/ 1399 w 105"/>
                  <a:gd name="T69" fmla="*/ 4625 h 191"/>
                  <a:gd name="T70" fmla="*/ 730 w 105"/>
                  <a:gd name="T71" fmla="*/ 4495 h 191"/>
                  <a:gd name="T72" fmla="*/ 719 w 105"/>
                  <a:gd name="T73" fmla="*/ 4388 h 191"/>
                  <a:gd name="T74" fmla="*/ 719 w 105"/>
                  <a:gd name="T75" fmla="*/ 4375 h 191"/>
                  <a:gd name="T76" fmla="*/ 645 w 105"/>
                  <a:gd name="T77" fmla="*/ 4120 h 191"/>
                  <a:gd name="T78" fmla="*/ 438 w 105"/>
                  <a:gd name="T79" fmla="*/ 3230 h 191"/>
                  <a:gd name="T80" fmla="*/ 250 w 105"/>
                  <a:gd name="T81" fmla="*/ 2367 h 191"/>
                  <a:gd name="T82" fmla="*/ 171 w 105"/>
                  <a:gd name="T83" fmla="*/ 2074 h 191"/>
                  <a:gd name="T84" fmla="*/ 130 w 105"/>
                  <a:gd name="T85" fmla="*/ 1750 h 191"/>
                  <a:gd name="T86" fmla="*/ 645 w 105"/>
                  <a:gd name="T87" fmla="*/ 1325 h 191"/>
                  <a:gd name="T88" fmla="*/ 675 w 105"/>
                  <a:gd name="T89" fmla="*/ 1312 h 191"/>
                  <a:gd name="T90" fmla="*/ 645 w 105"/>
                  <a:gd name="T91" fmla="*/ 1287 h 191"/>
                  <a:gd name="T92" fmla="*/ 645 w 105"/>
                  <a:gd name="T93" fmla="*/ 504 h 191"/>
                  <a:gd name="T94" fmla="*/ 1312 w 105"/>
                  <a:gd name="T95" fmla="*/ 82 h 191"/>
                  <a:gd name="T96" fmla="*/ 1992 w 105"/>
                  <a:gd name="T97" fmla="*/ 504 h 191"/>
                  <a:gd name="T98" fmla="*/ 1967 w 105"/>
                  <a:gd name="T99" fmla="*/ 1287 h 191"/>
                  <a:gd name="T100" fmla="*/ 1967 w 105"/>
                  <a:gd name="T101" fmla="*/ 1312 h 191"/>
                  <a:gd name="T102" fmla="*/ 1992 w 105"/>
                  <a:gd name="T103" fmla="*/ 1325 h 191"/>
                  <a:gd name="T104" fmla="*/ 2517 w 105"/>
                  <a:gd name="T105" fmla="*/ 1700 h 191"/>
                  <a:gd name="T106" fmla="*/ 2517 w 105"/>
                  <a:gd name="T107" fmla="*/ 1700 h 191"/>
                  <a:gd name="T108" fmla="*/ 2550 w 105"/>
                  <a:gd name="T109" fmla="*/ 1739 h 191"/>
                  <a:gd name="T110" fmla="*/ 2590 w 105"/>
                  <a:gd name="T111" fmla="*/ 1700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9"/>
                    </a:moveTo>
                    <a:cubicBezTo>
                      <a:pt x="105" y="61"/>
                      <a:pt x="97" y="55"/>
                      <a:pt x="81" y="51"/>
                    </a:cubicBezTo>
                    <a:cubicBezTo>
                      <a:pt x="82" y="51"/>
                      <a:pt x="82" y="52"/>
                      <a:pt x="82" y="52"/>
                    </a:cubicBezTo>
                    <a:cubicBezTo>
                      <a:pt x="83" y="52"/>
                      <a:pt x="83" y="53"/>
                      <a:pt x="82" y="53"/>
                    </a:cubicBezTo>
                    <a:cubicBezTo>
                      <a:pt x="89" y="43"/>
                      <a:pt x="89" y="30"/>
                      <a:pt x="83" y="18"/>
                    </a:cubicBezTo>
                    <a:cubicBezTo>
                      <a:pt x="77" y="7"/>
                      <a:pt x="66" y="0"/>
                      <a:pt x="53" y="0"/>
                    </a:cubicBezTo>
                    <a:cubicBezTo>
                      <a:pt x="40" y="0"/>
                      <a:pt x="29" y="7"/>
                      <a:pt x="23" y="18"/>
                    </a:cubicBezTo>
                    <a:cubicBezTo>
                      <a:pt x="17" y="30"/>
                      <a:pt x="17" y="43"/>
                      <a:pt x="24" y="53"/>
                    </a:cubicBezTo>
                    <a:cubicBezTo>
                      <a:pt x="24" y="53"/>
                      <a:pt x="24" y="52"/>
                      <a:pt x="24" y="52"/>
                    </a:cubicBezTo>
                    <a:cubicBezTo>
                      <a:pt x="24" y="52"/>
                      <a:pt x="24" y="51"/>
                      <a:pt x="25" y="51"/>
                    </a:cubicBezTo>
                    <a:cubicBezTo>
                      <a:pt x="3" y="57"/>
                      <a:pt x="0" y="66"/>
                      <a:pt x="2" y="72"/>
                    </a:cubicBezTo>
                    <a:cubicBezTo>
                      <a:pt x="5" y="84"/>
                      <a:pt x="5" y="84"/>
                      <a:pt x="5" y="84"/>
                    </a:cubicBezTo>
                    <a:cubicBezTo>
                      <a:pt x="7" y="96"/>
                      <a:pt x="7" y="96"/>
                      <a:pt x="7" y="96"/>
                    </a:cubicBezTo>
                    <a:cubicBezTo>
                      <a:pt x="15" y="132"/>
                      <a:pt x="15" y="132"/>
                      <a:pt x="15" y="132"/>
                    </a:cubicBezTo>
                    <a:cubicBezTo>
                      <a:pt x="23" y="168"/>
                      <a:pt x="23" y="168"/>
                      <a:pt x="23" y="168"/>
                    </a:cubicBezTo>
                    <a:cubicBezTo>
                      <a:pt x="26" y="178"/>
                      <a:pt x="26" y="178"/>
                      <a:pt x="26" y="178"/>
                    </a:cubicBezTo>
                    <a:cubicBezTo>
                      <a:pt x="26" y="178"/>
                      <a:pt x="26" y="178"/>
                      <a:pt x="26" y="178"/>
                    </a:cubicBezTo>
                    <a:cubicBezTo>
                      <a:pt x="26" y="180"/>
                      <a:pt x="27" y="182"/>
                      <a:pt x="28" y="184"/>
                    </a:cubicBezTo>
                    <a:cubicBezTo>
                      <a:pt x="34" y="189"/>
                      <a:pt x="43" y="191"/>
                      <a:pt x="57" y="190"/>
                    </a:cubicBezTo>
                    <a:cubicBezTo>
                      <a:pt x="63"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4" y="78"/>
                      <a:pt x="105" y="73"/>
                      <a:pt x="105" y="69"/>
                    </a:cubicBezTo>
                    <a:cubicBezTo>
                      <a:pt x="105" y="69"/>
                      <a:pt x="105" y="69"/>
                      <a:pt x="105" y="69"/>
                    </a:cubicBezTo>
                    <a:cubicBezTo>
                      <a:pt x="105" y="68"/>
                      <a:pt x="104" y="67"/>
                      <a:pt x="103" y="67"/>
                    </a:cubicBezTo>
                    <a:cubicBezTo>
                      <a:pt x="103" y="67"/>
                      <a:pt x="102" y="68"/>
                      <a:pt x="102" y="69"/>
                    </a:cubicBezTo>
                    <a:cubicBezTo>
                      <a:pt x="102" y="69"/>
                      <a:pt x="102" y="69"/>
                      <a:pt x="102" y="69"/>
                    </a:cubicBezTo>
                    <a:cubicBezTo>
                      <a:pt x="102" y="72"/>
                      <a:pt x="101" y="77"/>
                      <a:pt x="99" y="82"/>
                    </a:cubicBezTo>
                    <a:cubicBezTo>
                      <a:pt x="99" y="84"/>
                      <a:pt x="98" y="86"/>
                      <a:pt x="98" y="87"/>
                    </a:cubicBezTo>
                    <a:cubicBezTo>
                      <a:pt x="93" y="108"/>
                      <a:pt x="93" y="108"/>
                      <a:pt x="93" y="108"/>
                    </a:cubicBezTo>
                    <a:cubicBezTo>
                      <a:pt x="88" y="129"/>
                      <a:pt x="88" y="129"/>
                      <a:pt x="88" y="129"/>
                    </a:cubicBezTo>
                    <a:cubicBezTo>
                      <a:pt x="77" y="180"/>
                      <a:pt x="77" y="180"/>
                      <a:pt x="77" y="180"/>
                    </a:cubicBezTo>
                    <a:cubicBezTo>
                      <a:pt x="76" y="183"/>
                      <a:pt x="72" y="186"/>
                      <a:pt x="57" y="187"/>
                    </a:cubicBezTo>
                    <a:cubicBezTo>
                      <a:pt x="44" y="188"/>
                      <a:pt x="35" y="186"/>
                      <a:pt x="30" y="182"/>
                    </a:cubicBezTo>
                    <a:cubicBezTo>
                      <a:pt x="29" y="181"/>
                      <a:pt x="29" y="179"/>
                      <a:pt x="29" y="178"/>
                    </a:cubicBezTo>
                    <a:cubicBezTo>
                      <a:pt x="29" y="177"/>
                      <a:pt x="29" y="177"/>
                      <a:pt x="29" y="177"/>
                    </a:cubicBezTo>
                    <a:cubicBezTo>
                      <a:pt x="26" y="167"/>
                      <a:pt x="26" y="167"/>
                      <a:pt x="26" y="167"/>
                    </a:cubicBezTo>
                    <a:cubicBezTo>
                      <a:pt x="18" y="131"/>
                      <a:pt x="18" y="131"/>
                      <a:pt x="18" y="131"/>
                    </a:cubicBezTo>
                    <a:cubicBezTo>
                      <a:pt x="10" y="96"/>
                      <a:pt x="10" y="96"/>
                      <a:pt x="10" y="96"/>
                    </a:cubicBezTo>
                    <a:cubicBezTo>
                      <a:pt x="7" y="84"/>
                      <a:pt x="7" y="84"/>
                      <a:pt x="7" y="84"/>
                    </a:cubicBezTo>
                    <a:cubicBezTo>
                      <a:pt x="5" y="71"/>
                      <a:pt x="5" y="71"/>
                      <a:pt x="5" y="71"/>
                    </a:cubicBezTo>
                    <a:cubicBezTo>
                      <a:pt x="3" y="62"/>
                      <a:pt x="15" y="57"/>
                      <a:pt x="26" y="54"/>
                    </a:cubicBezTo>
                    <a:cubicBezTo>
                      <a:pt x="26" y="54"/>
                      <a:pt x="26" y="54"/>
                      <a:pt x="27" y="53"/>
                    </a:cubicBezTo>
                    <a:cubicBezTo>
                      <a:pt x="27" y="53"/>
                      <a:pt x="27" y="52"/>
                      <a:pt x="26" y="52"/>
                    </a:cubicBezTo>
                    <a:cubicBezTo>
                      <a:pt x="20" y="42"/>
                      <a:pt x="20" y="30"/>
                      <a:pt x="26" y="20"/>
                    </a:cubicBezTo>
                    <a:cubicBezTo>
                      <a:pt x="31" y="9"/>
                      <a:pt x="42" y="3"/>
                      <a:pt x="53" y="3"/>
                    </a:cubicBezTo>
                    <a:cubicBezTo>
                      <a:pt x="65" y="3"/>
                      <a:pt x="75" y="9"/>
                      <a:pt x="81" y="20"/>
                    </a:cubicBezTo>
                    <a:cubicBezTo>
                      <a:pt x="86" y="30"/>
                      <a:pt x="86" y="42"/>
                      <a:pt x="80" y="52"/>
                    </a:cubicBezTo>
                    <a:cubicBezTo>
                      <a:pt x="79" y="52"/>
                      <a:pt x="79" y="53"/>
                      <a:pt x="80" y="53"/>
                    </a:cubicBezTo>
                    <a:cubicBezTo>
                      <a:pt x="80" y="54"/>
                      <a:pt x="80" y="54"/>
                      <a:pt x="81" y="54"/>
                    </a:cubicBezTo>
                    <a:cubicBezTo>
                      <a:pt x="95" y="58"/>
                      <a:pt x="102" y="63"/>
                      <a:pt x="102" y="69"/>
                    </a:cubicBezTo>
                    <a:cubicBezTo>
                      <a:pt x="102" y="69"/>
                      <a:pt x="102" y="69"/>
                      <a:pt x="102" y="69"/>
                    </a:cubicBezTo>
                    <a:cubicBezTo>
                      <a:pt x="102" y="69"/>
                      <a:pt x="103" y="70"/>
                      <a:pt x="103" y="70"/>
                    </a:cubicBezTo>
                    <a:cubicBezTo>
                      <a:pt x="104" y="70"/>
                      <a:pt x="105" y="69"/>
                      <a:pt x="105" y="69"/>
                    </a:cubicBezTo>
                    <a:close/>
                  </a:path>
                </a:pathLst>
              </a:custGeom>
              <a:solidFill>
                <a:srgbClr val="231F20"/>
              </a:solidFill>
              <a:ln w="9525">
                <a:noFill/>
                <a:round/>
                <a:headEnd/>
                <a:tailEnd/>
              </a:ln>
            </p:spPr>
            <p:txBody>
              <a:bodyPr/>
              <a:lstStyle/>
              <a:p>
                <a:endParaRPr lang="zh-TW" altLang="en-US"/>
              </a:p>
            </p:txBody>
          </p:sp>
        </p:grpSp>
      </p:grpSp>
      <p:sp>
        <p:nvSpPr>
          <p:cNvPr id="31" name="TextBox 30"/>
          <p:cNvSpPr txBox="1"/>
          <p:nvPr/>
        </p:nvSpPr>
        <p:spPr>
          <a:xfrm>
            <a:off x="1149253" y="2743201"/>
            <a:ext cx="1314792" cy="52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a:solidFill>
                  <a:schemeClr val="tx1"/>
                </a:solidFill>
              </a:rPr>
              <a:t>Desktop Appliances</a:t>
            </a:r>
          </a:p>
        </p:txBody>
      </p:sp>
      <p:sp>
        <p:nvSpPr>
          <p:cNvPr id="32" name="TextBox 31"/>
          <p:cNvSpPr txBox="1"/>
          <p:nvPr/>
        </p:nvSpPr>
        <p:spPr>
          <a:xfrm>
            <a:off x="1149253" y="5334001"/>
            <a:ext cx="1314792" cy="52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a:solidFill>
                  <a:schemeClr val="tx1"/>
                </a:solidFill>
              </a:rPr>
              <a:t>unmanaged machines</a:t>
            </a:r>
          </a:p>
        </p:txBody>
      </p:sp>
      <p:sp>
        <p:nvSpPr>
          <p:cNvPr id="33" name="Text Placeholder 6"/>
          <p:cNvSpPr txBox="1">
            <a:spLocks/>
          </p:cNvSpPr>
          <p:nvPr/>
        </p:nvSpPr>
        <p:spPr bwMode="auto">
          <a:xfrm>
            <a:off x="1170689" y="1223963"/>
            <a:ext cx="1257628" cy="639762"/>
          </a:xfrm>
          <a:prstGeom prst="rect">
            <a:avLst/>
          </a:prstGeom>
          <a:noFill/>
          <a:ln w="9525">
            <a:noFill/>
            <a:miter lim="800000"/>
            <a:headEnd/>
            <a:tailEnd/>
          </a:ln>
        </p:spPr>
        <p:txBody>
          <a:bodyPr>
            <a:normAutofit fontScale="85000" lnSpcReduction="10000"/>
          </a:bodyPr>
          <a:lstStyle/>
          <a:p>
            <a:pPr algn="ctr" eaLnBrk="0" hangingPunct="0">
              <a:lnSpc>
                <a:spcPct val="90000"/>
              </a:lnSpc>
              <a:spcBef>
                <a:spcPct val="15000"/>
              </a:spcBef>
              <a:spcAft>
                <a:spcPct val="15000"/>
              </a:spcAft>
              <a:buClr>
                <a:schemeClr val="accent1"/>
              </a:buClr>
              <a:defRPr/>
            </a:pPr>
            <a:r>
              <a:rPr lang="en-US" sz="2400" b="1" kern="0" dirty="0">
                <a:solidFill>
                  <a:schemeClr val="accent1"/>
                </a:solidFill>
                <a:latin typeface="+mn-lt"/>
              </a:rPr>
              <a:t>Access</a:t>
            </a:r>
            <a:br>
              <a:rPr lang="en-US" sz="2400" b="1" kern="0" dirty="0">
                <a:solidFill>
                  <a:schemeClr val="accent1"/>
                </a:solidFill>
                <a:latin typeface="+mn-lt"/>
              </a:rPr>
            </a:br>
            <a:r>
              <a:rPr lang="en-US" sz="2400" b="1" kern="0" dirty="0">
                <a:solidFill>
                  <a:schemeClr val="accent1"/>
                </a:solidFill>
                <a:latin typeface="+mn-lt"/>
              </a:rPr>
              <a:t>Scenarios</a:t>
            </a:r>
          </a:p>
        </p:txBody>
      </p:sp>
      <p:grpSp>
        <p:nvGrpSpPr>
          <p:cNvPr id="7" name="Group 145"/>
          <p:cNvGrpSpPr>
            <a:grpSpLocks/>
          </p:cNvGrpSpPr>
          <p:nvPr/>
        </p:nvGrpSpPr>
        <p:grpSpPr bwMode="auto">
          <a:xfrm>
            <a:off x="1463660" y="4657725"/>
            <a:ext cx="593086" cy="685800"/>
            <a:chOff x="304800" y="4267191"/>
            <a:chExt cx="791024" cy="685809"/>
          </a:xfrm>
        </p:grpSpPr>
        <p:grpSp>
          <p:nvGrpSpPr>
            <p:cNvPr id="8" name="Group 227"/>
            <p:cNvGrpSpPr>
              <a:grpSpLocks/>
            </p:cNvGrpSpPr>
            <p:nvPr/>
          </p:nvGrpSpPr>
          <p:grpSpPr bwMode="auto">
            <a:xfrm>
              <a:off x="311203" y="4267191"/>
              <a:ext cx="784629" cy="662876"/>
              <a:chOff x="624" y="3264"/>
              <a:chExt cx="690" cy="583"/>
            </a:xfrm>
          </p:grpSpPr>
          <p:sp>
            <p:nvSpPr>
              <p:cNvPr id="20549" name="Freeform 4"/>
              <p:cNvSpPr>
                <a:spLocks/>
              </p:cNvSpPr>
              <p:nvPr/>
            </p:nvSpPr>
            <p:spPr bwMode="auto">
              <a:xfrm>
                <a:off x="962" y="3599"/>
                <a:ext cx="345" cy="100"/>
              </a:xfrm>
              <a:custGeom>
                <a:avLst/>
                <a:gdLst>
                  <a:gd name="T0" fmla="*/ 0 w 345"/>
                  <a:gd name="T1" fmla="*/ 10 h 100"/>
                  <a:gd name="T2" fmla="*/ 310 w 345"/>
                  <a:gd name="T3" fmla="*/ 100 h 100"/>
                  <a:gd name="T4" fmla="*/ 345 w 345"/>
                  <a:gd name="T5" fmla="*/ 92 h 100"/>
                  <a:gd name="T6" fmla="*/ 33 w 345"/>
                  <a:gd name="T7" fmla="*/ 0 h 100"/>
                  <a:gd name="T8" fmla="*/ 0 w 345"/>
                  <a:gd name="T9" fmla="*/ 10 h 100"/>
                  <a:gd name="T10" fmla="*/ 0 60000 65536"/>
                  <a:gd name="T11" fmla="*/ 0 60000 65536"/>
                  <a:gd name="T12" fmla="*/ 0 60000 65536"/>
                  <a:gd name="T13" fmla="*/ 0 60000 65536"/>
                  <a:gd name="T14" fmla="*/ 0 60000 65536"/>
                  <a:gd name="T15" fmla="*/ 0 w 345"/>
                  <a:gd name="T16" fmla="*/ 0 h 100"/>
                  <a:gd name="T17" fmla="*/ 345 w 345"/>
                  <a:gd name="T18" fmla="*/ 100 h 100"/>
                </a:gdLst>
                <a:ahLst/>
                <a:cxnLst>
                  <a:cxn ang="T10">
                    <a:pos x="T0" y="T1"/>
                  </a:cxn>
                  <a:cxn ang="T11">
                    <a:pos x="T2" y="T3"/>
                  </a:cxn>
                  <a:cxn ang="T12">
                    <a:pos x="T4" y="T5"/>
                  </a:cxn>
                  <a:cxn ang="T13">
                    <a:pos x="T6" y="T7"/>
                  </a:cxn>
                  <a:cxn ang="T14">
                    <a:pos x="T8" y="T9"/>
                  </a:cxn>
                </a:cxnLst>
                <a:rect l="T15" t="T16" r="T17" b="T18"/>
                <a:pathLst>
                  <a:path w="345" h="100">
                    <a:moveTo>
                      <a:pt x="0" y="10"/>
                    </a:moveTo>
                    <a:lnTo>
                      <a:pt x="310" y="100"/>
                    </a:lnTo>
                    <a:lnTo>
                      <a:pt x="345" y="92"/>
                    </a:lnTo>
                    <a:lnTo>
                      <a:pt x="33" y="0"/>
                    </a:lnTo>
                    <a:lnTo>
                      <a:pt x="0" y="10"/>
                    </a:lnTo>
                    <a:close/>
                  </a:path>
                </a:pathLst>
              </a:custGeom>
              <a:solidFill>
                <a:srgbClr val="363B49"/>
              </a:solidFill>
              <a:ln w="9525">
                <a:noFill/>
                <a:round/>
                <a:headEnd/>
                <a:tailEnd/>
              </a:ln>
            </p:spPr>
            <p:txBody>
              <a:bodyPr/>
              <a:lstStyle/>
              <a:p>
                <a:endParaRPr lang="zh-TW" altLang="en-US"/>
              </a:p>
            </p:txBody>
          </p:sp>
          <p:sp>
            <p:nvSpPr>
              <p:cNvPr id="20550" name="Freeform 43"/>
              <p:cNvSpPr>
                <a:spLocks/>
              </p:cNvSpPr>
              <p:nvPr/>
            </p:nvSpPr>
            <p:spPr bwMode="auto">
              <a:xfrm>
                <a:off x="974" y="3297"/>
                <a:ext cx="35" cy="314"/>
              </a:xfrm>
              <a:custGeom>
                <a:avLst/>
                <a:gdLst>
                  <a:gd name="T0" fmla="*/ 0 w 35"/>
                  <a:gd name="T1" fmla="*/ 7 h 314"/>
                  <a:gd name="T2" fmla="*/ 0 w 35"/>
                  <a:gd name="T3" fmla="*/ 314 h 314"/>
                  <a:gd name="T4" fmla="*/ 35 w 35"/>
                  <a:gd name="T5" fmla="*/ 307 h 314"/>
                  <a:gd name="T6" fmla="*/ 35 w 35"/>
                  <a:gd name="T7" fmla="*/ 0 h 314"/>
                  <a:gd name="T8" fmla="*/ 0 w 35"/>
                  <a:gd name="T9" fmla="*/ 7 h 314"/>
                  <a:gd name="T10" fmla="*/ 0 60000 65536"/>
                  <a:gd name="T11" fmla="*/ 0 60000 65536"/>
                  <a:gd name="T12" fmla="*/ 0 60000 65536"/>
                  <a:gd name="T13" fmla="*/ 0 60000 65536"/>
                  <a:gd name="T14" fmla="*/ 0 60000 65536"/>
                  <a:gd name="T15" fmla="*/ 0 w 35"/>
                  <a:gd name="T16" fmla="*/ 0 h 314"/>
                  <a:gd name="T17" fmla="*/ 35 w 35"/>
                  <a:gd name="T18" fmla="*/ 314 h 314"/>
                </a:gdLst>
                <a:ahLst/>
                <a:cxnLst>
                  <a:cxn ang="T10">
                    <a:pos x="T0" y="T1"/>
                  </a:cxn>
                  <a:cxn ang="T11">
                    <a:pos x="T2" y="T3"/>
                  </a:cxn>
                  <a:cxn ang="T12">
                    <a:pos x="T4" y="T5"/>
                  </a:cxn>
                  <a:cxn ang="T13">
                    <a:pos x="T6" y="T7"/>
                  </a:cxn>
                  <a:cxn ang="T14">
                    <a:pos x="T8" y="T9"/>
                  </a:cxn>
                </a:cxnLst>
                <a:rect l="T15" t="T16" r="T17" b="T18"/>
                <a:pathLst>
                  <a:path w="35" h="314">
                    <a:moveTo>
                      <a:pt x="0" y="7"/>
                    </a:moveTo>
                    <a:lnTo>
                      <a:pt x="0" y="314"/>
                    </a:lnTo>
                    <a:lnTo>
                      <a:pt x="35" y="307"/>
                    </a:lnTo>
                    <a:lnTo>
                      <a:pt x="35" y="0"/>
                    </a:lnTo>
                    <a:lnTo>
                      <a:pt x="0" y="7"/>
                    </a:lnTo>
                    <a:close/>
                  </a:path>
                </a:pathLst>
              </a:custGeom>
              <a:solidFill>
                <a:srgbClr val="363B49"/>
              </a:solidFill>
              <a:ln w="9525">
                <a:noFill/>
                <a:round/>
                <a:headEnd/>
                <a:tailEnd/>
              </a:ln>
            </p:spPr>
            <p:txBody>
              <a:bodyPr/>
              <a:lstStyle/>
              <a:p>
                <a:endParaRPr lang="zh-TW" altLang="en-US"/>
              </a:p>
            </p:txBody>
          </p:sp>
          <p:sp>
            <p:nvSpPr>
              <p:cNvPr id="20551" name="Freeform 44"/>
              <p:cNvSpPr>
                <a:spLocks/>
              </p:cNvSpPr>
              <p:nvPr/>
            </p:nvSpPr>
            <p:spPr bwMode="auto">
              <a:xfrm>
                <a:off x="957" y="3266"/>
                <a:ext cx="353" cy="107"/>
              </a:xfrm>
              <a:custGeom>
                <a:avLst/>
                <a:gdLst>
                  <a:gd name="T0" fmla="*/ 0 w 353"/>
                  <a:gd name="T1" fmla="*/ 10 h 107"/>
                  <a:gd name="T2" fmla="*/ 319 w 353"/>
                  <a:gd name="T3" fmla="*/ 107 h 107"/>
                  <a:gd name="T4" fmla="*/ 353 w 353"/>
                  <a:gd name="T5" fmla="*/ 100 h 107"/>
                  <a:gd name="T6" fmla="*/ 31 w 353"/>
                  <a:gd name="T7" fmla="*/ 0 h 107"/>
                  <a:gd name="T8" fmla="*/ 0 w 353"/>
                  <a:gd name="T9" fmla="*/ 10 h 107"/>
                  <a:gd name="T10" fmla="*/ 0 60000 65536"/>
                  <a:gd name="T11" fmla="*/ 0 60000 65536"/>
                  <a:gd name="T12" fmla="*/ 0 60000 65536"/>
                  <a:gd name="T13" fmla="*/ 0 60000 65536"/>
                  <a:gd name="T14" fmla="*/ 0 60000 65536"/>
                  <a:gd name="T15" fmla="*/ 0 w 353"/>
                  <a:gd name="T16" fmla="*/ 0 h 107"/>
                  <a:gd name="T17" fmla="*/ 353 w 353"/>
                  <a:gd name="T18" fmla="*/ 107 h 107"/>
                </a:gdLst>
                <a:ahLst/>
                <a:cxnLst>
                  <a:cxn ang="T10">
                    <a:pos x="T0" y="T1"/>
                  </a:cxn>
                  <a:cxn ang="T11">
                    <a:pos x="T2" y="T3"/>
                  </a:cxn>
                  <a:cxn ang="T12">
                    <a:pos x="T4" y="T5"/>
                  </a:cxn>
                  <a:cxn ang="T13">
                    <a:pos x="T6" y="T7"/>
                  </a:cxn>
                  <a:cxn ang="T14">
                    <a:pos x="T8" y="T9"/>
                  </a:cxn>
                </a:cxnLst>
                <a:rect l="T15" t="T16" r="T17" b="T18"/>
                <a:pathLst>
                  <a:path w="353" h="107">
                    <a:moveTo>
                      <a:pt x="0" y="10"/>
                    </a:moveTo>
                    <a:lnTo>
                      <a:pt x="319" y="107"/>
                    </a:lnTo>
                    <a:lnTo>
                      <a:pt x="353" y="100"/>
                    </a:lnTo>
                    <a:lnTo>
                      <a:pt x="31" y="0"/>
                    </a:lnTo>
                    <a:lnTo>
                      <a:pt x="0" y="10"/>
                    </a:lnTo>
                    <a:close/>
                  </a:path>
                </a:pathLst>
              </a:custGeom>
              <a:solidFill>
                <a:srgbClr val="DFE0E5"/>
              </a:solidFill>
              <a:ln w="9525">
                <a:noFill/>
                <a:round/>
                <a:headEnd/>
                <a:tailEnd/>
              </a:ln>
            </p:spPr>
            <p:txBody>
              <a:bodyPr/>
              <a:lstStyle/>
              <a:p>
                <a:endParaRPr lang="zh-TW" altLang="en-US"/>
              </a:p>
            </p:txBody>
          </p:sp>
          <p:sp>
            <p:nvSpPr>
              <p:cNvPr id="20552" name="Freeform 45"/>
              <p:cNvSpPr>
                <a:spLocks/>
              </p:cNvSpPr>
              <p:nvPr/>
            </p:nvSpPr>
            <p:spPr bwMode="auto">
              <a:xfrm>
                <a:off x="1276" y="3366"/>
                <a:ext cx="34" cy="359"/>
              </a:xfrm>
              <a:custGeom>
                <a:avLst/>
                <a:gdLst>
                  <a:gd name="T0" fmla="*/ 0 w 34"/>
                  <a:gd name="T1" fmla="*/ 4 h 359"/>
                  <a:gd name="T2" fmla="*/ 0 w 34"/>
                  <a:gd name="T3" fmla="*/ 359 h 359"/>
                  <a:gd name="T4" fmla="*/ 34 w 34"/>
                  <a:gd name="T5" fmla="*/ 351 h 359"/>
                  <a:gd name="T6" fmla="*/ 34 w 34"/>
                  <a:gd name="T7" fmla="*/ 0 h 359"/>
                  <a:gd name="T8" fmla="*/ 0 w 34"/>
                  <a:gd name="T9" fmla="*/ 4 h 359"/>
                  <a:gd name="T10" fmla="*/ 0 60000 65536"/>
                  <a:gd name="T11" fmla="*/ 0 60000 65536"/>
                  <a:gd name="T12" fmla="*/ 0 60000 65536"/>
                  <a:gd name="T13" fmla="*/ 0 60000 65536"/>
                  <a:gd name="T14" fmla="*/ 0 60000 65536"/>
                  <a:gd name="T15" fmla="*/ 0 w 34"/>
                  <a:gd name="T16" fmla="*/ 0 h 359"/>
                  <a:gd name="T17" fmla="*/ 34 w 34"/>
                  <a:gd name="T18" fmla="*/ 359 h 359"/>
                </a:gdLst>
                <a:ahLst/>
                <a:cxnLst>
                  <a:cxn ang="T10">
                    <a:pos x="T0" y="T1"/>
                  </a:cxn>
                  <a:cxn ang="T11">
                    <a:pos x="T2" y="T3"/>
                  </a:cxn>
                  <a:cxn ang="T12">
                    <a:pos x="T4" y="T5"/>
                  </a:cxn>
                  <a:cxn ang="T13">
                    <a:pos x="T6" y="T7"/>
                  </a:cxn>
                  <a:cxn ang="T14">
                    <a:pos x="T8" y="T9"/>
                  </a:cxn>
                </a:cxnLst>
                <a:rect l="T15" t="T16" r="T17" b="T18"/>
                <a:pathLst>
                  <a:path w="34" h="359">
                    <a:moveTo>
                      <a:pt x="0" y="4"/>
                    </a:moveTo>
                    <a:lnTo>
                      <a:pt x="0" y="359"/>
                    </a:lnTo>
                    <a:lnTo>
                      <a:pt x="34" y="351"/>
                    </a:lnTo>
                    <a:lnTo>
                      <a:pt x="34" y="0"/>
                    </a:lnTo>
                    <a:lnTo>
                      <a:pt x="0" y="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20553" name="Freeform 46"/>
              <p:cNvSpPr>
                <a:spLocks/>
              </p:cNvSpPr>
              <p:nvPr/>
            </p:nvSpPr>
            <p:spPr bwMode="auto">
              <a:xfrm>
                <a:off x="948" y="3725"/>
                <a:ext cx="328" cy="118"/>
              </a:xfrm>
              <a:custGeom>
                <a:avLst/>
                <a:gdLst>
                  <a:gd name="T0" fmla="*/ 0 w 328"/>
                  <a:gd name="T1" fmla="*/ 77 h 118"/>
                  <a:gd name="T2" fmla="*/ 0 w 328"/>
                  <a:gd name="T3" fmla="*/ 118 h 118"/>
                  <a:gd name="T4" fmla="*/ 328 w 328"/>
                  <a:gd name="T5" fmla="*/ 37 h 118"/>
                  <a:gd name="T6" fmla="*/ 328 w 328"/>
                  <a:gd name="T7" fmla="*/ 0 h 118"/>
                  <a:gd name="T8" fmla="*/ 0 w 328"/>
                  <a:gd name="T9" fmla="*/ 77 h 118"/>
                  <a:gd name="T10" fmla="*/ 0 60000 65536"/>
                  <a:gd name="T11" fmla="*/ 0 60000 65536"/>
                  <a:gd name="T12" fmla="*/ 0 60000 65536"/>
                  <a:gd name="T13" fmla="*/ 0 60000 65536"/>
                  <a:gd name="T14" fmla="*/ 0 60000 65536"/>
                  <a:gd name="T15" fmla="*/ 0 w 328"/>
                  <a:gd name="T16" fmla="*/ 0 h 118"/>
                  <a:gd name="T17" fmla="*/ 328 w 328"/>
                  <a:gd name="T18" fmla="*/ 118 h 118"/>
                </a:gdLst>
                <a:ahLst/>
                <a:cxnLst>
                  <a:cxn ang="T10">
                    <a:pos x="T0" y="T1"/>
                  </a:cxn>
                  <a:cxn ang="T11">
                    <a:pos x="T2" y="T3"/>
                  </a:cxn>
                  <a:cxn ang="T12">
                    <a:pos x="T4" y="T5"/>
                  </a:cxn>
                  <a:cxn ang="T13">
                    <a:pos x="T6" y="T7"/>
                  </a:cxn>
                  <a:cxn ang="T14">
                    <a:pos x="T8" y="T9"/>
                  </a:cxn>
                </a:cxnLst>
                <a:rect l="T15" t="T16" r="T17" b="T18"/>
                <a:pathLst>
                  <a:path w="328" h="118">
                    <a:moveTo>
                      <a:pt x="0" y="77"/>
                    </a:moveTo>
                    <a:lnTo>
                      <a:pt x="0" y="118"/>
                    </a:lnTo>
                    <a:lnTo>
                      <a:pt x="328" y="37"/>
                    </a:lnTo>
                    <a:lnTo>
                      <a:pt x="328" y="0"/>
                    </a:lnTo>
                    <a:lnTo>
                      <a:pt x="0" y="77"/>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20554" name="Freeform 47"/>
              <p:cNvSpPr>
                <a:spLocks/>
              </p:cNvSpPr>
              <p:nvPr/>
            </p:nvSpPr>
            <p:spPr bwMode="auto">
              <a:xfrm>
                <a:off x="626" y="3708"/>
                <a:ext cx="322" cy="135"/>
              </a:xfrm>
              <a:custGeom>
                <a:avLst/>
                <a:gdLst>
                  <a:gd name="T0" fmla="*/ 0 w 322"/>
                  <a:gd name="T1" fmla="*/ 0 h 135"/>
                  <a:gd name="T2" fmla="*/ 0 w 322"/>
                  <a:gd name="T3" fmla="*/ 35 h 135"/>
                  <a:gd name="T4" fmla="*/ 322 w 322"/>
                  <a:gd name="T5" fmla="*/ 135 h 135"/>
                  <a:gd name="T6" fmla="*/ 322 w 322"/>
                  <a:gd name="T7" fmla="*/ 94 h 135"/>
                  <a:gd name="T8" fmla="*/ 0 w 322"/>
                  <a:gd name="T9" fmla="*/ 0 h 135"/>
                  <a:gd name="T10" fmla="*/ 0 60000 65536"/>
                  <a:gd name="T11" fmla="*/ 0 60000 65536"/>
                  <a:gd name="T12" fmla="*/ 0 60000 65536"/>
                  <a:gd name="T13" fmla="*/ 0 60000 65536"/>
                  <a:gd name="T14" fmla="*/ 0 60000 65536"/>
                  <a:gd name="T15" fmla="*/ 0 w 322"/>
                  <a:gd name="T16" fmla="*/ 0 h 135"/>
                  <a:gd name="T17" fmla="*/ 322 w 322"/>
                  <a:gd name="T18" fmla="*/ 135 h 135"/>
                </a:gdLst>
                <a:ahLst/>
                <a:cxnLst>
                  <a:cxn ang="T10">
                    <a:pos x="T0" y="T1"/>
                  </a:cxn>
                  <a:cxn ang="T11">
                    <a:pos x="T2" y="T3"/>
                  </a:cxn>
                  <a:cxn ang="T12">
                    <a:pos x="T4" y="T5"/>
                  </a:cxn>
                  <a:cxn ang="T13">
                    <a:pos x="T6" y="T7"/>
                  </a:cxn>
                  <a:cxn ang="T14">
                    <a:pos x="T8" y="T9"/>
                  </a:cxn>
                </a:cxnLst>
                <a:rect l="T15" t="T16" r="T17" b="T18"/>
                <a:pathLst>
                  <a:path w="322" h="135">
                    <a:moveTo>
                      <a:pt x="0" y="0"/>
                    </a:moveTo>
                    <a:lnTo>
                      <a:pt x="0" y="35"/>
                    </a:lnTo>
                    <a:lnTo>
                      <a:pt x="322" y="135"/>
                    </a:lnTo>
                    <a:lnTo>
                      <a:pt x="322" y="94"/>
                    </a:lnTo>
                    <a:lnTo>
                      <a:pt x="0" y="0"/>
                    </a:lnTo>
                    <a:close/>
                  </a:path>
                </a:pathLst>
              </a:custGeom>
              <a:solidFill>
                <a:srgbClr val="A6ACBE"/>
              </a:solidFill>
              <a:ln w="9525">
                <a:noFill/>
                <a:round/>
                <a:headEnd/>
                <a:tailEnd/>
              </a:ln>
            </p:spPr>
            <p:txBody>
              <a:bodyPr/>
              <a:lstStyle/>
              <a:p>
                <a:endParaRPr lang="zh-TW" altLang="en-US"/>
              </a:p>
            </p:txBody>
          </p:sp>
          <p:sp>
            <p:nvSpPr>
              <p:cNvPr id="20555" name="Freeform 48"/>
              <p:cNvSpPr>
                <a:spLocks/>
              </p:cNvSpPr>
              <p:nvPr/>
            </p:nvSpPr>
            <p:spPr bwMode="auto">
              <a:xfrm>
                <a:off x="629" y="3630"/>
                <a:ext cx="647" cy="175"/>
              </a:xfrm>
              <a:custGeom>
                <a:avLst/>
                <a:gdLst>
                  <a:gd name="T0" fmla="*/ 0 w 647"/>
                  <a:gd name="T1" fmla="*/ 78 h 175"/>
                  <a:gd name="T2" fmla="*/ 326 w 647"/>
                  <a:gd name="T3" fmla="*/ 0 h 175"/>
                  <a:gd name="T4" fmla="*/ 647 w 647"/>
                  <a:gd name="T5" fmla="*/ 95 h 175"/>
                  <a:gd name="T6" fmla="*/ 321 w 647"/>
                  <a:gd name="T7" fmla="*/ 175 h 175"/>
                  <a:gd name="T8" fmla="*/ 0 w 647"/>
                  <a:gd name="T9" fmla="*/ 78 h 175"/>
                  <a:gd name="T10" fmla="*/ 0 60000 65536"/>
                  <a:gd name="T11" fmla="*/ 0 60000 65536"/>
                  <a:gd name="T12" fmla="*/ 0 60000 65536"/>
                  <a:gd name="T13" fmla="*/ 0 60000 65536"/>
                  <a:gd name="T14" fmla="*/ 0 60000 65536"/>
                  <a:gd name="T15" fmla="*/ 0 w 647"/>
                  <a:gd name="T16" fmla="*/ 0 h 175"/>
                  <a:gd name="T17" fmla="*/ 647 w 647"/>
                  <a:gd name="T18" fmla="*/ 175 h 175"/>
                </a:gdLst>
                <a:ahLst/>
                <a:cxnLst>
                  <a:cxn ang="T10">
                    <a:pos x="T0" y="T1"/>
                  </a:cxn>
                  <a:cxn ang="T11">
                    <a:pos x="T2" y="T3"/>
                  </a:cxn>
                  <a:cxn ang="T12">
                    <a:pos x="T4" y="T5"/>
                  </a:cxn>
                  <a:cxn ang="T13">
                    <a:pos x="T6" y="T7"/>
                  </a:cxn>
                  <a:cxn ang="T14">
                    <a:pos x="T8" y="T9"/>
                  </a:cxn>
                </a:cxnLst>
                <a:rect l="T15" t="T16" r="T17" b="T18"/>
                <a:pathLst>
                  <a:path w="647" h="175">
                    <a:moveTo>
                      <a:pt x="0" y="78"/>
                    </a:moveTo>
                    <a:lnTo>
                      <a:pt x="326" y="0"/>
                    </a:lnTo>
                    <a:lnTo>
                      <a:pt x="647" y="95"/>
                    </a:lnTo>
                    <a:lnTo>
                      <a:pt x="321" y="175"/>
                    </a:lnTo>
                    <a:lnTo>
                      <a:pt x="0" y="78"/>
                    </a:lnTo>
                    <a:close/>
                  </a:path>
                </a:pathLst>
              </a:custGeom>
              <a:gradFill rotWithShape="1">
                <a:gsLst>
                  <a:gs pos="0">
                    <a:srgbClr val="D6D7DC"/>
                  </a:gs>
                  <a:gs pos="100000">
                    <a:srgbClr val="DFE0E5"/>
                  </a:gs>
                </a:gsLst>
                <a:lin ang="5400000" scaled="1"/>
              </a:gradFill>
              <a:ln w="9525">
                <a:noFill/>
                <a:round/>
                <a:headEnd/>
                <a:tailEnd/>
              </a:ln>
            </p:spPr>
            <p:txBody>
              <a:bodyPr/>
              <a:lstStyle/>
              <a:p>
                <a:endParaRPr lang="zh-TW" altLang="en-US"/>
              </a:p>
            </p:txBody>
          </p:sp>
          <p:sp>
            <p:nvSpPr>
              <p:cNvPr id="20556" name="Freeform 49"/>
              <p:cNvSpPr>
                <a:spLocks/>
              </p:cNvSpPr>
              <p:nvPr/>
            </p:nvSpPr>
            <p:spPr bwMode="auto">
              <a:xfrm>
                <a:off x="990" y="3302"/>
                <a:ext cx="282" cy="387"/>
              </a:xfrm>
              <a:custGeom>
                <a:avLst/>
                <a:gdLst>
                  <a:gd name="T0" fmla="*/ 0 w 119"/>
                  <a:gd name="T1" fmla="*/ 52472 h 164"/>
                  <a:gd name="T2" fmla="*/ 49919 w 119"/>
                  <a:gd name="T3" fmla="*/ 66793 h 164"/>
                  <a:gd name="T4" fmla="*/ 49919 w 119"/>
                  <a:gd name="T5" fmla="*/ 13821 h 164"/>
                  <a:gd name="T6" fmla="*/ 0 w 119"/>
                  <a:gd name="T7" fmla="*/ 0 h 164"/>
                  <a:gd name="T8" fmla="*/ 0 w 119"/>
                  <a:gd name="T9" fmla="*/ 52472 h 164"/>
                  <a:gd name="T10" fmla="*/ 0 60000 65536"/>
                  <a:gd name="T11" fmla="*/ 0 60000 65536"/>
                  <a:gd name="T12" fmla="*/ 0 60000 65536"/>
                  <a:gd name="T13" fmla="*/ 0 60000 65536"/>
                  <a:gd name="T14" fmla="*/ 0 60000 65536"/>
                  <a:gd name="T15" fmla="*/ 0 w 119"/>
                  <a:gd name="T16" fmla="*/ 0 h 164"/>
                  <a:gd name="T17" fmla="*/ 119 w 119"/>
                  <a:gd name="T18" fmla="*/ 164 h 164"/>
                </a:gdLst>
                <a:ahLst/>
                <a:cxnLst>
                  <a:cxn ang="T10">
                    <a:pos x="T0" y="T1"/>
                  </a:cxn>
                  <a:cxn ang="T11">
                    <a:pos x="T2" y="T3"/>
                  </a:cxn>
                  <a:cxn ang="T12">
                    <a:pos x="T4" y="T5"/>
                  </a:cxn>
                  <a:cxn ang="T13">
                    <a:pos x="T6" y="T7"/>
                  </a:cxn>
                  <a:cxn ang="T14">
                    <a:pos x="T8" y="T9"/>
                  </a:cxn>
                </a:cxnLst>
                <a:rect l="T15" t="T16" r="T17" b="T18"/>
                <a:pathLst>
                  <a:path w="119" h="164">
                    <a:moveTo>
                      <a:pt x="0" y="129"/>
                    </a:moveTo>
                    <a:cubicBezTo>
                      <a:pt x="8" y="132"/>
                      <a:pt x="104" y="159"/>
                      <a:pt x="119" y="164"/>
                    </a:cubicBezTo>
                    <a:cubicBezTo>
                      <a:pt x="119" y="150"/>
                      <a:pt x="119" y="42"/>
                      <a:pt x="119" y="34"/>
                    </a:cubicBezTo>
                    <a:cubicBezTo>
                      <a:pt x="111" y="32"/>
                      <a:pt x="15" y="5"/>
                      <a:pt x="0" y="0"/>
                    </a:cubicBezTo>
                    <a:cubicBezTo>
                      <a:pt x="0" y="14"/>
                      <a:pt x="0" y="121"/>
                      <a:pt x="0" y="129"/>
                    </a:cubicBezTo>
                    <a:close/>
                  </a:path>
                </a:pathLst>
              </a:custGeom>
              <a:solidFill>
                <a:srgbClr val="3874BA"/>
              </a:solidFill>
              <a:ln w="9525">
                <a:noFill/>
                <a:round/>
                <a:headEnd/>
                <a:tailEnd/>
              </a:ln>
            </p:spPr>
            <p:txBody>
              <a:bodyPr/>
              <a:lstStyle/>
              <a:p>
                <a:endParaRPr lang="zh-TW" altLang="en-US"/>
              </a:p>
            </p:txBody>
          </p:sp>
          <p:sp>
            <p:nvSpPr>
              <p:cNvPr id="20557" name="Freeform 50"/>
              <p:cNvSpPr>
                <a:spLocks/>
              </p:cNvSpPr>
              <p:nvPr/>
            </p:nvSpPr>
            <p:spPr bwMode="auto">
              <a:xfrm>
                <a:off x="976" y="3304"/>
                <a:ext cx="282" cy="390"/>
              </a:xfrm>
              <a:custGeom>
                <a:avLst/>
                <a:gdLst>
                  <a:gd name="T0" fmla="*/ 282 w 282"/>
                  <a:gd name="T1" fmla="*/ 387 h 390"/>
                  <a:gd name="T2" fmla="*/ 5 w 282"/>
                  <a:gd name="T3" fmla="*/ 305 h 390"/>
                  <a:gd name="T4" fmla="*/ 5 w 282"/>
                  <a:gd name="T5" fmla="*/ 0 h 390"/>
                  <a:gd name="T6" fmla="*/ 0 w 282"/>
                  <a:gd name="T7" fmla="*/ 0 h 390"/>
                  <a:gd name="T8" fmla="*/ 0 w 282"/>
                  <a:gd name="T9" fmla="*/ 307 h 390"/>
                  <a:gd name="T10" fmla="*/ 282 w 282"/>
                  <a:gd name="T11" fmla="*/ 390 h 390"/>
                  <a:gd name="T12" fmla="*/ 282 w 282"/>
                  <a:gd name="T13" fmla="*/ 387 h 390"/>
                  <a:gd name="T14" fmla="*/ 0 60000 65536"/>
                  <a:gd name="T15" fmla="*/ 0 60000 65536"/>
                  <a:gd name="T16" fmla="*/ 0 60000 65536"/>
                  <a:gd name="T17" fmla="*/ 0 60000 65536"/>
                  <a:gd name="T18" fmla="*/ 0 60000 65536"/>
                  <a:gd name="T19" fmla="*/ 0 60000 65536"/>
                  <a:gd name="T20" fmla="*/ 0 60000 65536"/>
                  <a:gd name="T21" fmla="*/ 0 w 282"/>
                  <a:gd name="T22" fmla="*/ 0 h 390"/>
                  <a:gd name="T23" fmla="*/ 282 w 282"/>
                  <a:gd name="T24" fmla="*/ 390 h 3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2" h="390">
                    <a:moveTo>
                      <a:pt x="282" y="387"/>
                    </a:moveTo>
                    <a:lnTo>
                      <a:pt x="5" y="305"/>
                    </a:lnTo>
                    <a:lnTo>
                      <a:pt x="5" y="0"/>
                    </a:lnTo>
                    <a:lnTo>
                      <a:pt x="0" y="0"/>
                    </a:lnTo>
                    <a:lnTo>
                      <a:pt x="0" y="307"/>
                    </a:lnTo>
                    <a:lnTo>
                      <a:pt x="282" y="390"/>
                    </a:lnTo>
                    <a:lnTo>
                      <a:pt x="282" y="387"/>
                    </a:lnTo>
                    <a:close/>
                  </a:path>
                </a:pathLst>
              </a:custGeom>
              <a:solidFill>
                <a:srgbClr val="E2E3E4"/>
              </a:solidFill>
              <a:ln w="9525">
                <a:noFill/>
                <a:round/>
                <a:headEnd/>
                <a:tailEnd/>
              </a:ln>
            </p:spPr>
            <p:txBody>
              <a:bodyPr/>
              <a:lstStyle/>
              <a:p>
                <a:endParaRPr lang="zh-TW" altLang="en-US"/>
              </a:p>
            </p:txBody>
          </p:sp>
          <p:sp>
            <p:nvSpPr>
              <p:cNvPr id="20558" name="Freeform 51"/>
              <p:cNvSpPr>
                <a:spLocks noEditPoints="1"/>
              </p:cNvSpPr>
              <p:nvPr/>
            </p:nvSpPr>
            <p:spPr bwMode="auto">
              <a:xfrm>
                <a:off x="955" y="3276"/>
                <a:ext cx="321" cy="449"/>
              </a:xfrm>
              <a:custGeom>
                <a:avLst/>
                <a:gdLst>
                  <a:gd name="T0" fmla="*/ 368 w 136"/>
                  <a:gd name="T1" fmla="*/ 0 h 190"/>
                  <a:gd name="T2" fmla="*/ 0 w 136"/>
                  <a:gd name="T3" fmla="*/ 61681 h 190"/>
                  <a:gd name="T4" fmla="*/ 55531 w 136"/>
                  <a:gd name="T5" fmla="*/ 78178 h 190"/>
                  <a:gd name="T6" fmla="*/ 55531 w 136"/>
                  <a:gd name="T7" fmla="*/ 16587 h 190"/>
                  <a:gd name="T8" fmla="*/ 368 w 136"/>
                  <a:gd name="T9" fmla="*/ 0 h 190"/>
                  <a:gd name="T10" fmla="*/ 52229 w 136"/>
                  <a:gd name="T11" fmla="*/ 72823 h 190"/>
                  <a:gd name="T12" fmla="*/ 3670 w 136"/>
                  <a:gd name="T13" fmla="*/ 58502 h 190"/>
                  <a:gd name="T14" fmla="*/ 3670 w 136"/>
                  <a:gd name="T15" fmla="*/ 4870 h 190"/>
                  <a:gd name="T16" fmla="*/ 52229 w 136"/>
                  <a:gd name="T17" fmla="*/ 19305 h 190"/>
                  <a:gd name="T18" fmla="*/ 52229 w 136"/>
                  <a:gd name="T19" fmla="*/ 7282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6"/>
                  <a:gd name="T31" fmla="*/ 0 h 190"/>
                  <a:gd name="T32" fmla="*/ 136 w 136"/>
                  <a:gd name="T33" fmla="*/ 190 h 1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6" h="190">
                    <a:moveTo>
                      <a:pt x="1" y="0"/>
                    </a:moveTo>
                    <a:cubicBezTo>
                      <a:pt x="0" y="150"/>
                      <a:pt x="0" y="150"/>
                      <a:pt x="0" y="150"/>
                    </a:cubicBezTo>
                    <a:cubicBezTo>
                      <a:pt x="136" y="190"/>
                      <a:pt x="136" y="190"/>
                      <a:pt x="136" y="190"/>
                    </a:cubicBezTo>
                    <a:cubicBezTo>
                      <a:pt x="136" y="40"/>
                      <a:pt x="136" y="40"/>
                      <a:pt x="136" y="40"/>
                    </a:cubicBezTo>
                    <a:lnTo>
                      <a:pt x="1" y="0"/>
                    </a:lnTo>
                    <a:close/>
                    <a:moveTo>
                      <a:pt x="128" y="177"/>
                    </a:moveTo>
                    <a:cubicBezTo>
                      <a:pt x="104" y="170"/>
                      <a:pt x="22" y="146"/>
                      <a:pt x="9" y="142"/>
                    </a:cubicBezTo>
                    <a:cubicBezTo>
                      <a:pt x="9" y="136"/>
                      <a:pt x="9" y="40"/>
                      <a:pt x="9" y="12"/>
                    </a:cubicBezTo>
                    <a:cubicBezTo>
                      <a:pt x="32" y="19"/>
                      <a:pt x="115" y="43"/>
                      <a:pt x="128" y="47"/>
                    </a:cubicBezTo>
                    <a:cubicBezTo>
                      <a:pt x="128" y="59"/>
                      <a:pt x="128" y="155"/>
                      <a:pt x="128" y="177"/>
                    </a:cubicBez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20559" name="Freeform 52"/>
              <p:cNvSpPr>
                <a:spLocks/>
              </p:cNvSpPr>
              <p:nvPr/>
            </p:nvSpPr>
            <p:spPr bwMode="auto">
              <a:xfrm>
                <a:off x="998" y="3321"/>
                <a:ext cx="250" cy="250"/>
              </a:xfrm>
              <a:custGeom>
                <a:avLst/>
                <a:gdLst>
                  <a:gd name="T0" fmla="*/ 0 w 106"/>
                  <a:gd name="T1" fmla="*/ 0 h 106"/>
                  <a:gd name="T2" fmla="*/ 0 w 106"/>
                  <a:gd name="T3" fmla="*/ 29637 h 106"/>
                  <a:gd name="T4" fmla="*/ 19991 w 106"/>
                  <a:gd name="T5" fmla="*/ 35828 h 106"/>
                  <a:gd name="T6" fmla="*/ 43071 w 106"/>
                  <a:gd name="T7" fmla="*/ 43071 h 106"/>
                  <a:gd name="T8" fmla="*/ 43071 w 106"/>
                  <a:gd name="T9" fmla="*/ 12566 h 106"/>
                  <a:gd name="T10" fmla="*/ 0 w 106"/>
                  <a:gd name="T11" fmla="*/ 0 h 106"/>
                  <a:gd name="T12" fmla="*/ 0 60000 65536"/>
                  <a:gd name="T13" fmla="*/ 0 60000 65536"/>
                  <a:gd name="T14" fmla="*/ 0 60000 65536"/>
                  <a:gd name="T15" fmla="*/ 0 60000 65536"/>
                  <a:gd name="T16" fmla="*/ 0 60000 65536"/>
                  <a:gd name="T17" fmla="*/ 0 60000 65536"/>
                  <a:gd name="T18" fmla="*/ 0 w 106"/>
                  <a:gd name="T19" fmla="*/ 0 h 106"/>
                  <a:gd name="T20" fmla="*/ 106 w 106"/>
                  <a:gd name="T21" fmla="*/ 106 h 106"/>
                </a:gdLst>
                <a:ahLst/>
                <a:cxnLst>
                  <a:cxn ang="T12">
                    <a:pos x="T0" y="T1"/>
                  </a:cxn>
                  <a:cxn ang="T13">
                    <a:pos x="T2" y="T3"/>
                  </a:cxn>
                  <a:cxn ang="T14">
                    <a:pos x="T4" y="T5"/>
                  </a:cxn>
                  <a:cxn ang="T15">
                    <a:pos x="T6" y="T7"/>
                  </a:cxn>
                  <a:cxn ang="T16">
                    <a:pos x="T8" y="T9"/>
                  </a:cxn>
                  <a:cxn ang="T17">
                    <a:pos x="T10" y="T11"/>
                  </a:cxn>
                </a:cxnLst>
                <a:rect l="T18" t="T19" r="T20" b="T21"/>
                <a:pathLst>
                  <a:path w="106" h="106">
                    <a:moveTo>
                      <a:pt x="0" y="0"/>
                    </a:moveTo>
                    <a:cubicBezTo>
                      <a:pt x="0" y="73"/>
                      <a:pt x="0" y="73"/>
                      <a:pt x="0" y="73"/>
                    </a:cubicBezTo>
                    <a:cubicBezTo>
                      <a:pt x="0" y="73"/>
                      <a:pt x="25" y="102"/>
                      <a:pt x="49" y="88"/>
                    </a:cubicBezTo>
                    <a:cubicBezTo>
                      <a:pt x="73" y="75"/>
                      <a:pt x="106" y="106"/>
                      <a:pt x="106" y="106"/>
                    </a:cubicBezTo>
                    <a:cubicBezTo>
                      <a:pt x="106" y="31"/>
                      <a:pt x="106" y="31"/>
                      <a:pt x="106" y="31"/>
                    </a:cubicBezTo>
                    <a:lnTo>
                      <a:pt x="0" y="0"/>
                    </a:lnTo>
                    <a:close/>
                  </a:path>
                </a:pathLst>
              </a:custGeom>
              <a:gradFill rotWithShape="1">
                <a:gsLst>
                  <a:gs pos="0">
                    <a:srgbClr val="94B4DA"/>
                  </a:gs>
                  <a:gs pos="100000">
                    <a:srgbClr val="3874BA"/>
                  </a:gs>
                </a:gsLst>
                <a:lin ang="5400000" scaled="1"/>
              </a:gradFill>
              <a:ln w="9525">
                <a:noFill/>
                <a:round/>
                <a:headEnd/>
                <a:tailEnd/>
              </a:ln>
            </p:spPr>
            <p:txBody>
              <a:bodyPr/>
              <a:lstStyle/>
              <a:p>
                <a:endParaRPr lang="zh-TW" altLang="en-US"/>
              </a:p>
            </p:txBody>
          </p:sp>
          <p:sp>
            <p:nvSpPr>
              <p:cNvPr id="20560" name="Freeform 53"/>
              <p:cNvSpPr>
                <a:spLocks/>
              </p:cNvSpPr>
              <p:nvPr/>
            </p:nvSpPr>
            <p:spPr bwMode="auto">
              <a:xfrm>
                <a:off x="685" y="3680"/>
                <a:ext cx="386" cy="115"/>
              </a:xfrm>
              <a:custGeom>
                <a:avLst/>
                <a:gdLst>
                  <a:gd name="T0" fmla="*/ 0 w 386"/>
                  <a:gd name="T1" fmla="*/ 37 h 115"/>
                  <a:gd name="T2" fmla="*/ 0 w 386"/>
                  <a:gd name="T3" fmla="*/ 33 h 115"/>
                  <a:gd name="T4" fmla="*/ 0 w 386"/>
                  <a:gd name="T5" fmla="*/ 30 h 115"/>
                  <a:gd name="T6" fmla="*/ 121 w 386"/>
                  <a:gd name="T7" fmla="*/ 0 h 115"/>
                  <a:gd name="T8" fmla="*/ 386 w 386"/>
                  <a:gd name="T9" fmla="*/ 80 h 115"/>
                  <a:gd name="T10" fmla="*/ 386 w 386"/>
                  <a:gd name="T11" fmla="*/ 82 h 115"/>
                  <a:gd name="T12" fmla="*/ 386 w 386"/>
                  <a:gd name="T13" fmla="*/ 85 h 115"/>
                  <a:gd name="T14" fmla="*/ 265 w 386"/>
                  <a:gd name="T15" fmla="*/ 115 h 115"/>
                  <a:gd name="T16" fmla="*/ 0 w 386"/>
                  <a:gd name="T17" fmla="*/ 3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6"/>
                  <a:gd name="T28" fmla="*/ 0 h 115"/>
                  <a:gd name="T29" fmla="*/ 386 w 386"/>
                  <a:gd name="T30" fmla="*/ 115 h 1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6" h="115">
                    <a:moveTo>
                      <a:pt x="0" y="37"/>
                    </a:moveTo>
                    <a:lnTo>
                      <a:pt x="0" y="33"/>
                    </a:lnTo>
                    <a:lnTo>
                      <a:pt x="0" y="30"/>
                    </a:lnTo>
                    <a:lnTo>
                      <a:pt x="121" y="0"/>
                    </a:lnTo>
                    <a:lnTo>
                      <a:pt x="386" y="80"/>
                    </a:lnTo>
                    <a:lnTo>
                      <a:pt x="386" y="82"/>
                    </a:lnTo>
                    <a:lnTo>
                      <a:pt x="386" y="85"/>
                    </a:lnTo>
                    <a:lnTo>
                      <a:pt x="265" y="115"/>
                    </a:lnTo>
                    <a:lnTo>
                      <a:pt x="0" y="37"/>
                    </a:lnTo>
                    <a:close/>
                  </a:path>
                </a:pathLst>
              </a:custGeom>
              <a:solidFill>
                <a:srgbClr val="A6ACBE"/>
              </a:solidFill>
              <a:ln w="9525">
                <a:noFill/>
                <a:round/>
                <a:headEnd/>
                <a:tailEnd/>
              </a:ln>
            </p:spPr>
            <p:txBody>
              <a:bodyPr/>
              <a:lstStyle/>
              <a:p>
                <a:endParaRPr lang="zh-TW" altLang="en-US"/>
              </a:p>
            </p:txBody>
          </p:sp>
          <p:sp>
            <p:nvSpPr>
              <p:cNvPr id="20561" name="Freeform 54"/>
              <p:cNvSpPr>
                <a:spLocks/>
              </p:cNvSpPr>
              <p:nvPr/>
            </p:nvSpPr>
            <p:spPr bwMode="auto">
              <a:xfrm>
                <a:off x="685" y="3710"/>
                <a:ext cx="386" cy="85"/>
              </a:xfrm>
              <a:custGeom>
                <a:avLst/>
                <a:gdLst>
                  <a:gd name="T0" fmla="*/ 265 w 386"/>
                  <a:gd name="T1" fmla="*/ 78 h 85"/>
                  <a:gd name="T2" fmla="*/ 0 w 386"/>
                  <a:gd name="T3" fmla="*/ 0 h 85"/>
                  <a:gd name="T4" fmla="*/ 0 w 386"/>
                  <a:gd name="T5" fmla="*/ 7 h 85"/>
                  <a:gd name="T6" fmla="*/ 265 w 386"/>
                  <a:gd name="T7" fmla="*/ 85 h 85"/>
                  <a:gd name="T8" fmla="*/ 386 w 386"/>
                  <a:gd name="T9" fmla="*/ 55 h 85"/>
                  <a:gd name="T10" fmla="*/ 386 w 386"/>
                  <a:gd name="T11" fmla="*/ 50 h 85"/>
                  <a:gd name="T12" fmla="*/ 265 w 386"/>
                  <a:gd name="T13" fmla="*/ 78 h 85"/>
                  <a:gd name="T14" fmla="*/ 0 60000 65536"/>
                  <a:gd name="T15" fmla="*/ 0 60000 65536"/>
                  <a:gd name="T16" fmla="*/ 0 60000 65536"/>
                  <a:gd name="T17" fmla="*/ 0 60000 65536"/>
                  <a:gd name="T18" fmla="*/ 0 60000 65536"/>
                  <a:gd name="T19" fmla="*/ 0 60000 65536"/>
                  <a:gd name="T20" fmla="*/ 0 60000 65536"/>
                  <a:gd name="T21" fmla="*/ 0 w 386"/>
                  <a:gd name="T22" fmla="*/ 0 h 85"/>
                  <a:gd name="T23" fmla="*/ 386 w 386"/>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6" h="85">
                    <a:moveTo>
                      <a:pt x="265" y="78"/>
                    </a:moveTo>
                    <a:lnTo>
                      <a:pt x="0" y="0"/>
                    </a:lnTo>
                    <a:lnTo>
                      <a:pt x="0" y="7"/>
                    </a:lnTo>
                    <a:lnTo>
                      <a:pt x="265" y="85"/>
                    </a:lnTo>
                    <a:lnTo>
                      <a:pt x="386" y="55"/>
                    </a:lnTo>
                    <a:lnTo>
                      <a:pt x="386" y="50"/>
                    </a:lnTo>
                    <a:lnTo>
                      <a:pt x="265" y="78"/>
                    </a:lnTo>
                    <a:close/>
                  </a:path>
                </a:pathLst>
              </a:custGeom>
              <a:solidFill>
                <a:srgbClr val="363B49"/>
              </a:solidFill>
              <a:ln w="9525">
                <a:noFill/>
                <a:round/>
                <a:headEnd/>
                <a:tailEnd/>
              </a:ln>
            </p:spPr>
            <p:txBody>
              <a:bodyPr/>
              <a:lstStyle/>
              <a:p>
                <a:endParaRPr lang="zh-TW" altLang="en-US"/>
              </a:p>
            </p:txBody>
          </p:sp>
          <p:sp>
            <p:nvSpPr>
              <p:cNvPr id="20562" name="Freeform 55"/>
              <p:cNvSpPr>
                <a:spLocks noEditPoints="1"/>
              </p:cNvSpPr>
              <p:nvPr/>
            </p:nvSpPr>
            <p:spPr bwMode="auto">
              <a:xfrm>
                <a:off x="624" y="3264"/>
                <a:ext cx="690" cy="583"/>
              </a:xfrm>
              <a:custGeom>
                <a:avLst/>
                <a:gdLst>
                  <a:gd name="T0" fmla="*/ 57988 w 292"/>
                  <a:gd name="T1" fmla="*/ 2417 h 247"/>
                  <a:gd name="T2" fmla="*/ 64917 w 292"/>
                  <a:gd name="T3" fmla="*/ 1237 h 247"/>
                  <a:gd name="T4" fmla="*/ 64600 w 292"/>
                  <a:gd name="T5" fmla="*/ 1237 h 247"/>
                  <a:gd name="T6" fmla="*/ 119292 w 292"/>
                  <a:gd name="T7" fmla="*/ 17934 h 247"/>
                  <a:gd name="T8" fmla="*/ 118923 w 292"/>
                  <a:gd name="T9" fmla="*/ 17450 h 247"/>
                  <a:gd name="T10" fmla="*/ 118923 w 292"/>
                  <a:gd name="T11" fmla="*/ 78308 h 247"/>
                  <a:gd name="T12" fmla="*/ 119292 w 292"/>
                  <a:gd name="T13" fmla="*/ 77440 h 247"/>
                  <a:gd name="T14" fmla="*/ 113524 w 292"/>
                  <a:gd name="T15" fmla="*/ 79215 h 247"/>
                  <a:gd name="T16" fmla="*/ 112654 w 292"/>
                  <a:gd name="T17" fmla="*/ 79555 h 247"/>
                  <a:gd name="T18" fmla="*/ 112654 w 292"/>
                  <a:gd name="T19" fmla="*/ 86062 h 247"/>
                  <a:gd name="T20" fmla="*/ 113524 w 292"/>
                  <a:gd name="T21" fmla="*/ 85791 h 247"/>
                  <a:gd name="T22" fmla="*/ 56436 w 292"/>
                  <a:gd name="T23" fmla="*/ 99634 h 247"/>
                  <a:gd name="T24" fmla="*/ 56436 w 292"/>
                  <a:gd name="T25" fmla="*/ 99634 h 247"/>
                  <a:gd name="T26" fmla="*/ 872 w 292"/>
                  <a:gd name="T27" fmla="*/ 81974 h 247"/>
                  <a:gd name="T28" fmla="*/ 1250 w 292"/>
                  <a:gd name="T29" fmla="*/ 82871 h 247"/>
                  <a:gd name="T30" fmla="*/ 1557 w 292"/>
                  <a:gd name="T31" fmla="*/ 76781 h 247"/>
                  <a:gd name="T32" fmla="*/ 1250 w 292"/>
                  <a:gd name="T33" fmla="*/ 77440 h 247"/>
                  <a:gd name="T34" fmla="*/ 57988 w 292"/>
                  <a:gd name="T35" fmla="*/ 63656 h 247"/>
                  <a:gd name="T36" fmla="*/ 58492 w 292"/>
                  <a:gd name="T37" fmla="*/ 63287 h 247"/>
                  <a:gd name="T38" fmla="*/ 58492 w 292"/>
                  <a:gd name="T39" fmla="*/ 2051 h 247"/>
                  <a:gd name="T40" fmla="*/ 57988 w 292"/>
                  <a:gd name="T41" fmla="*/ 2417 h 247"/>
                  <a:gd name="T42" fmla="*/ 57620 w 292"/>
                  <a:gd name="T43" fmla="*/ 62419 h 247"/>
                  <a:gd name="T44" fmla="*/ 872 w 292"/>
                  <a:gd name="T45" fmla="*/ 76257 h 247"/>
                  <a:gd name="T46" fmla="*/ 369 w 292"/>
                  <a:gd name="T47" fmla="*/ 76781 h 247"/>
                  <a:gd name="T48" fmla="*/ 0 w 292"/>
                  <a:gd name="T49" fmla="*/ 82871 h 247"/>
                  <a:gd name="T50" fmla="*/ 369 w 292"/>
                  <a:gd name="T51" fmla="*/ 83367 h 247"/>
                  <a:gd name="T52" fmla="*/ 55933 w 292"/>
                  <a:gd name="T53" fmla="*/ 100805 h 247"/>
                  <a:gd name="T54" fmla="*/ 56436 w 292"/>
                  <a:gd name="T55" fmla="*/ 100805 h 247"/>
                  <a:gd name="T56" fmla="*/ 113524 w 292"/>
                  <a:gd name="T57" fmla="*/ 86971 h 247"/>
                  <a:gd name="T58" fmla="*/ 114056 w 292"/>
                  <a:gd name="T59" fmla="*/ 86062 h 247"/>
                  <a:gd name="T60" fmla="*/ 114056 w 292"/>
                  <a:gd name="T61" fmla="*/ 79555 h 247"/>
                  <a:gd name="T62" fmla="*/ 113524 w 292"/>
                  <a:gd name="T63" fmla="*/ 80447 h 247"/>
                  <a:gd name="T64" fmla="*/ 119292 w 292"/>
                  <a:gd name="T65" fmla="*/ 78832 h 247"/>
                  <a:gd name="T66" fmla="*/ 120098 w 292"/>
                  <a:gd name="T67" fmla="*/ 78308 h 247"/>
                  <a:gd name="T68" fmla="*/ 120098 w 292"/>
                  <a:gd name="T69" fmla="*/ 17450 h 247"/>
                  <a:gd name="T70" fmla="*/ 119795 w 292"/>
                  <a:gd name="T71" fmla="*/ 16791 h 247"/>
                  <a:gd name="T72" fmla="*/ 64917 w 292"/>
                  <a:gd name="T73" fmla="*/ 0 h 247"/>
                  <a:gd name="T74" fmla="*/ 64600 w 292"/>
                  <a:gd name="T75" fmla="*/ 0 h 247"/>
                  <a:gd name="T76" fmla="*/ 57620 w 292"/>
                  <a:gd name="T77" fmla="*/ 1237 h 247"/>
                  <a:gd name="T78" fmla="*/ 57095 w 292"/>
                  <a:gd name="T79" fmla="*/ 2051 h 247"/>
                  <a:gd name="T80" fmla="*/ 57095 w 292"/>
                  <a:gd name="T81" fmla="*/ 63287 h 247"/>
                  <a:gd name="T82" fmla="*/ 57620 w 292"/>
                  <a:gd name="T83" fmla="*/ 62419 h 24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2"/>
                  <a:gd name="T127" fmla="*/ 0 h 247"/>
                  <a:gd name="T128" fmla="*/ 292 w 292"/>
                  <a:gd name="T129" fmla="*/ 247 h 24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2" h="247">
                    <a:moveTo>
                      <a:pt x="141" y="6"/>
                    </a:moveTo>
                    <a:cubicBezTo>
                      <a:pt x="158" y="3"/>
                      <a:pt x="158" y="3"/>
                      <a:pt x="158" y="3"/>
                    </a:cubicBezTo>
                    <a:cubicBezTo>
                      <a:pt x="158" y="3"/>
                      <a:pt x="157" y="3"/>
                      <a:pt x="157" y="3"/>
                    </a:cubicBezTo>
                    <a:cubicBezTo>
                      <a:pt x="290" y="44"/>
                      <a:pt x="290" y="44"/>
                      <a:pt x="290" y="44"/>
                    </a:cubicBezTo>
                    <a:cubicBezTo>
                      <a:pt x="289" y="44"/>
                      <a:pt x="289" y="44"/>
                      <a:pt x="289" y="43"/>
                    </a:cubicBezTo>
                    <a:cubicBezTo>
                      <a:pt x="289" y="192"/>
                      <a:pt x="289" y="192"/>
                      <a:pt x="289" y="192"/>
                    </a:cubicBezTo>
                    <a:cubicBezTo>
                      <a:pt x="289" y="191"/>
                      <a:pt x="289" y="191"/>
                      <a:pt x="290" y="190"/>
                    </a:cubicBezTo>
                    <a:cubicBezTo>
                      <a:pt x="276" y="194"/>
                      <a:pt x="276" y="194"/>
                      <a:pt x="276" y="194"/>
                    </a:cubicBezTo>
                    <a:cubicBezTo>
                      <a:pt x="275" y="194"/>
                      <a:pt x="274" y="195"/>
                      <a:pt x="274" y="195"/>
                    </a:cubicBezTo>
                    <a:cubicBezTo>
                      <a:pt x="274" y="211"/>
                      <a:pt x="274" y="211"/>
                      <a:pt x="274" y="211"/>
                    </a:cubicBezTo>
                    <a:cubicBezTo>
                      <a:pt x="274" y="211"/>
                      <a:pt x="275" y="210"/>
                      <a:pt x="276" y="210"/>
                    </a:cubicBezTo>
                    <a:cubicBezTo>
                      <a:pt x="137" y="244"/>
                      <a:pt x="137" y="244"/>
                      <a:pt x="137" y="244"/>
                    </a:cubicBezTo>
                    <a:cubicBezTo>
                      <a:pt x="137" y="244"/>
                      <a:pt x="137" y="244"/>
                      <a:pt x="137" y="244"/>
                    </a:cubicBezTo>
                    <a:cubicBezTo>
                      <a:pt x="2" y="201"/>
                      <a:pt x="2" y="201"/>
                      <a:pt x="2" y="201"/>
                    </a:cubicBezTo>
                    <a:cubicBezTo>
                      <a:pt x="3" y="201"/>
                      <a:pt x="3" y="202"/>
                      <a:pt x="3" y="203"/>
                    </a:cubicBezTo>
                    <a:cubicBezTo>
                      <a:pt x="4" y="188"/>
                      <a:pt x="4" y="188"/>
                      <a:pt x="4" y="188"/>
                    </a:cubicBezTo>
                    <a:cubicBezTo>
                      <a:pt x="4" y="189"/>
                      <a:pt x="3" y="190"/>
                      <a:pt x="3" y="190"/>
                    </a:cubicBezTo>
                    <a:cubicBezTo>
                      <a:pt x="141" y="156"/>
                      <a:pt x="141" y="156"/>
                      <a:pt x="141" y="156"/>
                    </a:cubicBezTo>
                    <a:cubicBezTo>
                      <a:pt x="141" y="156"/>
                      <a:pt x="142" y="155"/>
                      <a:pt x="142" y="155"/>
                    </a:cubicBezTo>
                    <a:cubicBezTo>
                      <a:pt x="142" y="5"/>
                      <a:pt x="142" y="5"/>
                      <a:pt x="142" y="5"/>
                    </a:cubicBezTo>
                    <a:cubicBezTo>
                      <a:pt x="142" y="6"/>
                      <a:pt x="142" y="6"/>
                      <a:pt x="141" y="6"/>
                    </a:cubicBezTo>
                    <a:close/>
                    <a:moveTo>
                      <a:pt x="140" y="153"/>
                    </a:moveTo>
                    <a:cubicBezTo>
                      <a:pt x="2" y="187"/>
                      <a:pt x="2" y="187"/>
                      <a:pt x="2" y="187"/>
                    </a:cubicBezTo>
                    <a:cubicBezTo>
                      <a:pt x="1" y="187"/>
                      <a:pt x="1" y="187"/>
                      <a:pt x="1" y="188"/>
                    </a:cubicBezTo>
                    <a:cubicBezTo>
                      <a:pt x="0" y="203"/>
                      <a:pt x="0" y="203"/>
                      <a:pt x="0" y="203"/>
                    </a:cubicBezTo>
                    <a:cubicBezTo>
                      <a:pt x="0" y="203"/>
                      <a:pt x="0" y="204"/>
                      <a:pt x="1" y="204"/>
                    </a:cubicBezTo>
                    <a:cubicBezTo>
                      <a:pt x="136" y="247"/>
                      <a:pt x="136" y="247"/>
                      <a:pt x="136" y="247"/>
                    </a:cubicBezTo>
                    <a:cubicBezTo>
                      <a:pt x="137" y="247"/>
                      <a:pt x="137" y="247"/>
                      <a:pt x="137" y="247"/>
                    </a:cubicBezTo>
                    <a:cubicBezTo>
                      <a:pt x="276" y="213"/>
                      <a:pt x="276" y="213"/>
                      <a:pt x="276" y="213"/>
                    </a:cubicBezTo>
                    <a:cubicBezTo>
                      <a:pt x="277" y="213"/>
                      <a:pt x="277" y="212"/>
                      <a:pt x="277" y="211"/>
                    </a:cubicBezTo>
                    <a:cubicBezTo>
                      <a:pt x="277" y="195"/>
                      <a:pt x="277" y="195"/>
                      <a:pt x="277" y="195"/>
                    </a:cubicBezTo>
                    <a:cubicBezTo>
                      <a:pt x="277" y="196"/>
                      <a:pt x="277" y="197"/>
                      <a:pt x="276" y="197"/>
                    </a:cubicBezTo>
                    <a:cubicBezTo>
                      <a:pt x="290" y="193"/>
                      <a:pt x="290" y="193"/>
                      <a:pt x="290" y="193"/>
                    </a:cubicBezTo>
                    <a:cubicBezTo>
                      <a:pt x="291" y="193"/>
                      <a:pt x="292" y="193"/>
                      <a:pt x="292" y="192"/>
                    </a:cubicBezTo>
                    <a:cubicBezTo>
                      <a:pt x="292" y="43"/>
                      <a:pt x="292" y="43"/>
                      <a:pt x="292" y="43"/>
                    </a:cubicBezTo>
                    <a:cubicBezTo>
                      <a:pt x="292" y="42"/>
                      <a:pt x="291" y="42"/>
                      <a:pt x="291" y="41"/>
                    </a:cubicBezTo>
                    <a:cubicBezTo>
                      <a:pt x="158" y="0"/>
                      <a:pt x="158" y="0"/>
                      <a:pt x="158" y="0"/>
                    </a:cubicBezTo>
                    <a:cubicBezTo>
                      <a:pt x="158" y="0"/>
                      <a:pt x="158" y="0"/>
                      <a:pt x="157" y="0"/>
                    </a:cubicBezTo>
                    <a:cubicBezTo>
                      <a:pt x="140" y="3"/>
                      <a:pt x="140" y="3"/>
                      <a:pt x="140" y="3"/>
                    </a:cubicBezTo>
                    <a:cubicBezTo>
                      <a:pt x="140" y="4"/>
                      <a:pt x="139" y="4"/>
                      <a:pt x="139" y="5"/>
                    </a:cubicBezTo>
                    <a:cubicBezTo>
                      <a:pt x="139" y="155"/>
                      <a:pt x="139" y="155"/>
                      <a:pt x="139" y="155"/>
                    </a:cubicBezTo>
                    <a:cubicBezTo>
                      <a:pt x="139" y="154"/>
                      <a:pt x="139" y="153"/>
                      <a:pt x="140" y="153"/>
                    </a:cubicBezTo>
                    <a:close/>
                  </a:path>
                </a:pathLst>
              </a:custGeom>
              <a:solidFill>
                <a:srgbClr val="231F20"/>
              </a:solidFill>
              <a:ln w="9525">
                <a:noFill/>
                <a:round/>
                <a:headEnd/>
                <a:tailEnd/>
              </a:ln>
            </p:spPr>
            <p:txBody>
              <a:bodyPr/>
              <a:lstStyle/>
              <a:p>
                <a:endParaRPr lang="zh-TW" altLang="en-US"/>
              </a:p>
            </p:txBody>
          </p:sp>
        </p:grpSp>
        <p:grpSp>
          <p:nvGrpSpPr>
            <p:cNvPr id="9" name="Group 3"/>
            <p:cNvGrpSpPr>
              <a:grpSpLocks/>
            </p:cNvGrpSpPr>
            <p:nvPr/>
          </p:nvGrpSpPr>
          <p:grpSpPr bwMode="auto">
            <a:xfrm>
              <a:off x="304793" y="4419861"/>
              <a:ext cx="293582" cy="533139"/>
              <a:chOff x="145" y="1491"/>
              <a:chExt cx="166" cy="302"/>
            </a:xfrm>
          </p:grpSpPr>
          <p:sp>
            <p:nvSpPr>
              <p:cNvPr id="20543" name="Freeform 4"/>
              <p:cNvSpPr>
                <a:spLocks/>
              </p:cNvSpPr>
              <p:nvPr/>
            </p:nvSpPr>
            <p:spPr bwMode="auto">
              <a:xfrm>
                <a:off x="150" y="1600"/>
                <a:ext cx="158" cy="190"/>
              </a:xfrm>
              <a:custGeom>
                <a:avLst/>
                <a:gdLst>
                  <a:gd name="T0" fmla="*/ 1226 w 100"/>
                  <a:gd name="T1" fmla="*/ 2996 h 120"/>
                  <a:gd name="T2" fmla="*/ 1869 w 100"/>
                  <a:gd name="T3" fmla="*/ 2777 h 120"/>
                  <a:gd name="T4" fmla="*/ 2462 w 100"/>
                  <a:gd name="T5" fmla="*/ 0 h 120"/>
                  <a:gd name="T6" fmla="*/ 0 w 100"/>
                  <a:gd name="T7" fmla="*/ 0 h 120"/>
                  <a:gd name="T8" fmla="*/ 624 w 100"/>
                  <a:gd name="T9" fmla="*/ 2777 h 120"/>
                  <a:gd name="T10" fmla="*/ 1226 w 100"/>
                  <a:gd name="T11" fmla="*/ 2996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6"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gradFill rotWithShape="1">
                <a:gsLst>
                  <a:gs pos="0">
                    <a:srgbClr val="2B588E"/>
                  </a:gs>
                  <a:gs pos="50000">
                    <a:srgbClr val="3874BA"/>
                  </a:gs>
                  <a:gs pos="100000">
                    <a:srgbClr val="2B588E"/>
                  </a:gs>
                </a:gsLst>
                <a:lin ang="0" scaled="1"/>
              </a:gradFill>
              <a:ln w="9525">
                <a:noFill/>
                <a:round/>
                <a:headEnd/>
                <a:tailEnd/>
              </a:ln>
            </p:spPr>
            <p:txBody>
              <a:bodyPr/>
              <a:lstStyle/>
              <a:p>
                <a:endParaRPr lang="zh-TW" altLang="en-US"/>
              </a:p>
            </p:txBody>
          </p:sp>
          <p:sp>
            <p:nvSpPr>
              <p:cNvPr id="20544" name="Oval 5"/>
              <p:cNvSpPr>
                <a:spLocks noChangeArrowheads="1"/>
              </p:cNvSpPr>
              <p:nvPr/>
            </p:nvSpPr>
            <p:spPr bwMode="auto">
              <a:xfrm>
                <a:off x="150" y="1569"/>
                <a:ext cx="159" cy="61"/>
              </a:xfrm>
              <a:prstGeom prst="ellipse">
                <a:avLst/>
              </a:prstGeom>
              <a:solidFill>
                <a:srgbClr val="6BA5D9"/>
              </a:solidFill>
              <a:ln w="9525">
                <a:noFill/>
                <a:round/>
                <a:headEnd/>
                <a:tailEnd/>
              </a:ln>
            </p:spPr>
            <p:txBody>
              <a:bodyPr/>
              <a:lstStyle/>
              <a:p>
                <a:endParaRPr lang="zh-TW" altLang="zh-TW">
                  <a:ea typeface="新細明體" charset="-120"/>
                </a:endParaRPr>
              </a:p>
            </p:txBody>
          </p:sp>
          <p:sp>
            <p:nvSpPr>
              <p:cNvPr id="20545" name="Freeform 6"/>
              <p:cNvSpPr>
                <a:spLocks/>
              </p:cNvSpPr>
              <p:nvPr/>
            </p:nvSpPr>
            <p:spPr bwMode="auto">
              <a:xfrm>
                <a:off x="150" y="1598"/>
                <a:ext cx="159" cy="32"/>
              </a:xfrm>
              <a:custGeom>
                <a:avLst/>
                <a:gdLst>
                  <a:gd name="T0" fmla="*/ 1196 w 101"/>
                  <a:gd name="T1" fmla="*/ 504 h 20"/>
                  <a:gd name="T2" fmla="*/ 0 w 101"/>
                  <a:gd name="T3" fmla="*/ 0 h 20"/>
                  <a:gd name="T4" fmla="*/ 0 w 101"/>
                  <a:gd name="T5" fmla="*/ 34 h 20"/>
                  <a:gd name="T6" fmla="*/ 1196 w 101"/>
                  <a:gd name="T7" fmla="*/ 538 h 20"/>
                  <a:gd name="T8" fmla="*/ 2418 w 101"/>
                  <a:gd name="T9" fmla="*/ 34 h 20"/>
                  <a:gd name="T10" fmla="*/ 2387 w 101"/>
                  <a:gd name="T11" fmla="*/ 0 h 20"/>
                  <a:gd name="T12" fmla="*/ 1196 w 101"/>
                  <a:gd name="T13" fmla="*/ 504 h 20"/>
                  <a:gd name="T14" fmla="*/ 0 60000 65536"/>
                  <a:gd name="T15" fmla="*/ 0 60000 65536"/>
                  <a:gd name="T16" fmla="*/ 0 60000 65536"/>
                  <a:gd name="T17" fmla="*/ 0 60000 65536"/>
                  <a:gd name="T18" fmla="*/ 0 60000 65536"/>
                  <a:gd name="T19" fmla="*/ 0 60000 65536"/>
                  <a:gd name="T20" fmla="*/ 0 60000 65536"/>
                  <a:gd name="T21" fmla="*/ 0 w 101"/>
                  <a:gd name="T22" fmla="*/ 0 h 20"/>
                  <a:gd name="T23" fmla="*/ 101 w 101"/>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 h="20">
                    <a:moveTo>
                      <a:pt x="50" y="19"/>
                    </a:moveTo>
                    <a:cubicBezTo>
                      <a:pt x="23" y="19"/>
                      <a:pt x="1" y="10"/>
                      <a:pt x="0" y="0"/>
                    </a:cubicBezTo>
                    <a:cubicBezTo>
                      <a:pt x="0" y="0"/>
                      <a:pt x="0" y="0"/>
                      <a:pt x="0" y="1"/>
                    </a:cubicBezTo>
                    <a:cubicBezTo>
                      <a:pt x="0" y="11"/>
                      <a:pt x="22" y="20"/>
                      <a:pt x="50" y="20"/>
                    </a:cubicBezTo>
                    <a:cubicBezTo>
                      <a:pt x="78" y="20"/>
                      <a:pt x="101" y="11"/>
                      <a:pt x="101" y="1"/>
                    </a:cubicBezTo>
                    <a:cubicBezTo>
                      <a:pt x="101" y="0"/>
                      <a:pt x="100" y="0"/>
                      <a:pt x="100" y="0"/>
                    </a:cubicBezTo>
                    <a:cubicBezTo>
                      <a:pt x="100" y="10"/>
                      <a:pt x="78" y="19"/>
                      <a:pt x="50" y="19"/>
                    </a:cubicBezTo>
                    <a:close/>
                  </a:path>
                </a:pathLst>
              </a:custGeom>
              <a:solidFill>
                <a:srgbClr val="135BA7"/>
              </a:solidFill>
              <a:ln w="9525">
                <a:noFill/>
                <a:round/>
                <a:headEnd/>
                <a:tailEnd/>
              </a:ln>
            </p:spPr>
            <p:txBody>
              <a:bodyPr/>
              <a:lstStyle/>
              <a:p>
                <a:endParaRPr lang="zh-TW" altLang="en-US"/>
              </a:p>
            </p:txBody>
          </p:sp>
          <p:sp>
            <p:nvSpPr>
              <p:cNvPr id="20546" name="Oval 7"/>
              <p:cNvSpPr>
                <a:spLocks noChangeArrowheads="1"/>
              </p:cNvSpPr>
              <p:nvPr/>
            </p:nvSpPr>
            <p:spPr bwMode="auto">
              <a:xfrm>
                <a:off x="178" y="1570"/>
                <a:ext cx="101" cy="51"/>
              </a:xfrm>
              <a:prstGeom prst="ellipse">
                <a:avLst/>
              </a:prstGeom>
              <a:gradFill rotWithShape="1">
                <a:gsLst>
                  <a:gs pos="0">
                    <a:srgbClr val="324C64"/>
                  </a:gs>
                  <a:gs pos="100000">
                    <a:srgbClr val="6BA5D9"/>
                  </a:gs>
                </a:gsLst>
                <a:path path="shape">
                  <a:fillToRect l="50000" t="50000" r="50000" b="50000"/>
                </a:path>
              </a:gradFill>
              <a:ln w="9525" algn="ctr">
                <a:noFill/>
                <a:round/>
                <a:headEnd/>
                <a:tailEnd/>
              </a:ln>
            </p:spPr>
            <p:txBody>
              <a:bodyPr/>
              <a:lstStyle/>
              <a:p>
                <a:endParaRPr lang="zh-TW" altLang="zh-TW">
                  <a:ea typeface="新細明體" charset="-120"/>
                </a:endParaRPr>
              </a:p>
            </p:txBody>
          </p:sp>
          <p:sp>
            <p:nvSpPr>
              <p:cNvPr id="20547" name="Oval 8"/>
              <p:cNvSpPr>
                <a:spLocks noChangeArrowheads="1"/>
              </p:cNvSpPr>
              <p:nvPr/>
            </p:nvSpPr>
            <p:spPr bwMode="auto">
              <a:xfrm>
                <a:off x="176" y="1494"/>
                <a:ext cx="105" cy="104"/>
              </a:xfrm>
              <a:prstGeom prst="ellipse">
                <a:avLst/>
              </a:prstGeom>
              <a:gradFill rotWithShape="1">
                <a:gsLst>
                  <a:gs pos="0">
                    <a:srgbClr val="6BA5D9"/>
                  </a:gs>
                  <a:gs pos="100000">
                    <a:srgbClr val="5C8EBB"/>
                  </a:gs>
                </a:gsLst>
                <a:lin ang="5400000" scaled="1"/>
              </a:gradFill>
              <a:ln w="9525">
                <a:noFill/>
                <a:round/>
                <a:headEnd/>
                <a:tailEnd/>
              </a:ln>
            </p:spPr>
            <p:txBody>
              <a:bodyPr/>
              <a:lstStyle/>
              <a:p>
                <a:endParaRPr lang="zh-TW" altLang="zh-TW">
                  <a:ea typeface="新細明體" charset="-120"/>
                </a:endParaRPr>
              </a:p>
            </p:txBody>
          </p:sp>
          <p:sp>
            <p:nvSpPr>
              <p:cNvPr id="20548" name="Freeform 9"/>
              <p:cNvSpPr>
                <a:spLocks/>
              </p:cNvSpPr>
              <p:nvPr/>
            </p:nvSpPr>
            <p:spPr bwMode="auto">
              <a:xfrm>
                <a:off x="145" y="1491"/>
                <a:ext cx="166" cy="302"/>
              </a:xfrm>
              <a:custGeom>
                <a:avLst/>
                <a:gdLst>
                  <a:gd name="T0" fmla="*/ 2590 w 105"/>
                  <a:gd name="T1" fmla="*/ 1700 h 191"/>
                  <a:gd name="T2" fmla="*/ 1992 w 105"/>
                  <a:gd name="T3" fmla="*/ 1260 h 191"/>
                  <a:gd name="T4" fmla="*/ 2035 w 105"/>
                  <a:gd name="T5" fmla="*/ 1287 h 191"/>
                  <a:gd name="T6" fmla="*/ 2035 w 105"/>
                  <a:gd name="T7" fmla="*/ 1312 h 191"/>
                  <a:gd name="T8" fmla="*/ 2043 w 105"/>
                  <a:gd name="T9" fmla="*/ 440 h 191"/>
                  <a:gd name="T10" fmla="*/ 1312 w 105"/>
                  <a:gd name="T11" fmla="*/ 0 h 191"/>
                  <a:gd name="T12" fmla="*/ 560 w 105"/>
                  <a:gd name="T13" fmla="*/ 440 h 191"/>
                  <a:gd name="T14" fmla="*/ 593 w 105"/>
                  <a:gd name="T15" fmla="*/ 1312 h 191"/>
                  <a:gd name="T16" fmla="*/ 593 w 105"/>
                  <a:gd name="T17" fmla="*/ 1287 h 191"/>
                  <a:gd name="T18" fmla="*/ 624 w 105"/>
                  <a:gd name="T19" fmla="*/ 1260 h 191"/>
                  <a:gd name="T20" fmla="*/ 52 w 105"/>
                  <a:gd name="T21" fmla="*/ 1782 h 191"/>
                  <a:gd name="T22" fmla="*/ 130 w 105"/>
                  <a:gd name="T23" fmla="*/ 2074 h 191"/>
                  <a:gd name="T24" fmla="*/ 171 w 105"/>
                  <a:gd name="T25" fmla="*/ 2367 h 191"/>
                  <a:gd name="T26" fmla="*/ 375 w 105"/>
                  <a:gd name="T27" fmla="*/ 3260 h 191"/>
                  <a:gd name="T28" fmla="*/ 560 w 105"/>
                  <a:gd name="T29" fmla="*/ 4163 h 191"/>
                  <a:gd name="T30" fmla="*/ 645 w 105"/>
                  <a:gd name="T31" fmla="*/ 4388 h 191"/>
                  <a:gd name="T32" fmla="*/ 645 w 105"/>
                  <a:gd name="T33" fmla="*/ 4388 h 191"/>
                  <a:gd name="T34" fmla="*/ 692 w 105"/>
                  <a:gd name="T35" fmla="*/ 4543 h 191"/>
                  <a:gd name="T36" fmla="*/ 1399 w 105"/>
                  <a:gd name="T37" fmla="*/ 4680 h 191"/>
                  <a:gd name="T38" fmla="*/ 1967 w 105"/>
                  <a:gd name="T39" fmla="*/ 4456 h 191"/>
                  <a:gd name="T40" fmla="*/ 2250 w 105"/>
                  <a:gd name="T41" fmla="*/ 3196 h 191"/>
                  <a:gd name="T42" fmla="*/ 2367 w 105"/>
                  <a:gd name="T43" fmla="*/ 2688 h 191"/>
                  <a:gd name="T44" fmla="*/ 2496 w 105"/>
                  <a:gd name="T45" fmla="*/ 2176 h 191"/>
                  <a:gd name="T46" fmla="*/ 2517 w 105"/>
                  <a:gd name="T47" fmla="*/ 2035 h 191"/>
                  <a:gd name="T48" fmla="*/ 2590 w 105"/>
                  <a:gd name="T49" fmla="*/ 1700 h 191"/>
                  <a:gd name="T50" fmla="*/ 2590 w 105"/>
                  <a:gd name="T51" fmla="*/ 1700 h 191"/>
                  <a:gd name="T52" fmla="*/ 2550 w 105"/>
                  <a:gd name="T53" fmla="*/ 1665 h 191"/>
                  <a:gd name="T54" fmla="*/ 2517 w 105"/>
                  <a:gd name="T55" fmla="*/ 1700 h 191"/>
                  <a:gd name="T56" fmla="*/ 2517 w 105"/>
                  <a:gd name="T57" fmla="*/ 1700 h 191"/>
                  <a:gd name="T58" fmla="*/ 2449 w 105"/>
                  <a:gd name="T59" fmla="*/ 2035 h 191"/>
                  <a:gd name="T60" fmla="*/ 2419 w 105"/>
                  <a:gd name="T61" fmla="*/ 2155 h 191"/>
                  <a:gd name="T62" fmla="*/ 2292 w 105"/>
                  <a:gd name="T63" fmla="*/ 2667 h 191"/>
                  <a:gd name="T64" fmla="*/ 2174 w 105"/>
                  <a:gd name="T65" fmla="*/ 3196 h 191"/>
                  <a:gd name="T66" fmla="*/ 1905 w 105"/>
                  <a:gd name="T67" fmla="*/ 4456 h 191"/>
                  <a:gd name="T68" fmla="*/ 1399 w 105"/>
                  <a:gd name="T69" fmla="*/ 4625 h 191"/>
                  <a:gd name="T70" fmla="*/ 730 w 105"/>
                  <a:gd name="T71" fmla="*/ 4495 h 191"/>
                  <a:gd name="T72" fmla="*/ 719 w 105"/>
                  <a:gd name="T73" fmla="*/ 4388 h 191"/>
                  <a:gd name="T74" fmla="*/ 719 w 105"/>
                  <a:gd name="T75" fmla="*/ 4375 h 191"/>
                  <a:gd name="T76" fmla="*/ 645 w 105"/>
                  <a:gd name="T77" fmla="*/ 4120 h 191"/>
                  <a:gd name="T78" fmla="*/ 438 w 105"/>
                  <a:gd name="T79" fmla="*/ 3230 h 191"/>
                  <a:gd name="T80" fmla="*/ 250 w 105"/>
                  <a:gd name="T81" fmla="*/ 2367 h 191"/>
                  <a:gd name="T82" fmla="*/ 171 w 105"/>
                  <a:gd name="T83" fmla="*/ 2074 h 191"/>
                  <a:gd name="T84" fmla="*/ 130 w 105"/>
                  <a:gd name="T85" fmla="*/ 1750 h 191"/>
                  <a:gd name="T86" fmla="*/ 645 w 105"/>
                  <a:gd name="T87" fmla="*/ 1325 h 191"/>
                  <a:gd name="T88" fmla="*/ 675 w 105"/>
                  <a:gd name="T89" fmla="*/ 1312 h 191"/>
                  <a:gd name="T90" fmla="*/ 645 w 105"/>
                  <a:gd name="T91" fmla="*/ 1287 h 191"/>
                  <a:gd name="T92" fmla="*/ 645 w 105"/>
                  <a:gd name="T93" fmla="*/ 504 h 191"/>
                  <a:gd name="T94" fmla="*/ 1312 w 105"/>
                  <a:gd name="T95" fmla="*/ 82 h 191"/>
                  <a:gd name="T96" fmla="*/ 1992 w 105"/>
                  <a:gd name="T97" fmla="*/ 504 h 191"/>
                  <a:gd name="T98" fmla="*/ 1967 w 105"/>
                  <a:gd name="T99" fmla="*/ 1287 h 191"/>
                  <a:gd name="T100" fmla="*/ 1967 w 105"/>
                  <a:gd name="T101" fmla="*/ 1312 h 191"/>
                  <a:gd name="T102" fmla="*/ 1992 w 105"/>
                  <a:gd name="T103" fmla="*/ 1325 h 191"/>
                  <a:gd name="T104" fmla="*/ 2517 w 105"/>
                  <a:gd name="T105" fmla="*/ 1700 h 191"/>
                  <a:gd name="T106" fmla="*/ 2517 w 105"/>
                  <a:gd name="T107" fmla="*/ 1700 h 191"/>
                  <a:gd name="T108" fmla="*/ 2550 w 105"/>
                  <a:gd name="T109" fmla="*/ 1739 h 191"/>
                  <a:gd name="T110" fmla="*/ 2590 w 105"/>
                  <a:gd name="T111" fmla="*/ 1700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9"/>
                    </a:moveTo>
                    <a:cubicBezTo>
                      <a:pt x="105" y="61"/>
                      <a:pt x="97" y="55"/>
                      <a:pt x="81" y="51"/>
                    </a:cubicBezTo>
                    <a:cubicBezTo>
                      <a:pt x="82" y="51"/>
                      <a:pt x="82" y="52"/>
                      <a:pt x="82" y="52"/>
                    </a:cubicBezTo>
                    <a:cubicBezTo>
                      <a:pt x="83" y="52"/>
                      <a:pt x="83" y="53"/>
                      <a:pt x="82" y="53"/>
                    </a:cubicBezTo>
                    <a:cubicBezTo>
                      <a:pt x="89" y="43"/>
                      <a:pt x="89" y="30"/>
                      <a:pt x="83" y="18"/>
                    </a:cubicBezTo>
                    <a:cubicBezTo>
                      <a:pt x="77" y="7"/>
                      <a:pt x="66" y="0"/>
                      <a:pt x="53" y="0"/>
                    </a:cubicBezTo>
                    <a:cubicBezTo>
                      <a:pt x="40" y="0"/>
                      <a:pt x="29" y="7"/>
                      <a:pt x="23" y="18"/>
                    </a:cubicBezTo>
                    <a:cubicBezTo>
                      <a:pt x="17" y="30"/>
                      <a:pt x="17" y="43"/>
                      <a:pt x="24" y="53"/>
                    </a:cubicBezTo>
                    <a:cubicBezTo>
                      <a:pt x="24" y="53"/>
                      <a:pt x="24" y="52"/>
                      <a:pt x="24" y="52"/>
                    </a:cubicBezTo>
                    <a:cubicBezTo>
                      <a:pt x="24" y="52"/>
                      <a:pt x="24" y="51"/>
                      <a:pt x="25" y="51"/>
                    </a:cubicBezTo>
                    <a:cubicBezTo>
                      <a:pt x="3" y="57"/>
                      <a:pt x="0" y="66"/>
                      <a:pt x="2" y="72"/>
                    </a:cubicBezTo>
                    <a:cubicBezTo>
                      <a:pt x="5" y="84"/>
                      <a:pt x="5" y="84"/>
                      <a:pt x="5" y="84"/>
                    </a:cubicBezTo>
                    <a:cubicBezTo>
                      <a:pt x="7" y="96"/>
                      <a:pt x="7" y="96"/>
                      <a:pt x="7" y="96"/>
                    </a:cubicBezTo>
                    <a:cubicBezTo>
                      <a:pt x="15" y="132"/>
                      <a:pt x="15" y="132"/>
                      <a:pt x="15" y="132"/>
                    </a:cubicBezTo>
                    <a:cubicBezTo>
                      <a:pt x="23" y="168"/>
                      <a:pt x="23" y="168"/>
                      <a:pt x="23" y="168"/>
                    </a:cubicBezTo>
                    <a:cubicBezTo>
                      <a:pt x="26" y="178"/>
                      <a:pt x="26" y="178"/>
                      <a:pt x="26" y="178"/>
                    </a:cubicBezTo>
                    <a:cubicBezTo>
                      <a:pt x="26" y="178"/>
                      <a:pt x="26" y="178"/>
                      <a:pt x="26" y="178"/>
                    </a:cubicBezTo>
                    <a:cubicBezTo>
                      <a:pt x="26" y="180"/>
                      <a:pt x="27" y="182"/>
                      <a:pt x="28" y="184"/>
                    </a:cubicBezTo>
                    <a:cubicBezTo>
                      <a:pt x="34" y="189"/>
                      <a:pt x="43" y="191"/>
                      <a:pt x="57" y="190"/>
                    </a:cubicBezTo>
                    <a:cubicBezTo>
                      <a:pt x="63"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4" y="78"/>
                      <a:pt x="105" y="73"/>
                      <a:pt x="105" y="69"/>
                    </a:cubicBezTo>
                    <a:cubicBezTo>
                      <a:pt x="105" y="69"/>
                      <a:pt x="105" y="69"/>
                      <a:pt x="105" y="69"/>
                    </a:cubicBezTo>
                    <a:cubicBezTo>
                      <a:pt x="105" y="68"/>
                      <a:pt x="104" y="67"/>
                      <a:pt x="103" y="67"/>
                    </a:cubicBezTo>
                    <a:cubicBezTo>
                      <a:pt x="103" y="67"/>
                      <a:pt x="102" y="68"/>
                      <a:pt x="102" y="69"/>
                    </a:cubicBezTo>
                    <a:cubicBezTo>
                      <a:pt x="102" y="69"/>
                      <a:pt x="102" y="69"/>
                      <a:pt x="102" y="69"/>
                    </a:cubicBezTo>
                    <a:cubicBezTo>
                      <a:pt x="102" y="72"/>
                      <a:pt x="101" y="77"/>
                      <a:pt x="99" y="82"/>
                    </a:cubicBezTo>
                    <a:cubicBezTo>
                      <a:pt x="99" y="84"/>
                      <a:pt x="98" y="86"/>
                      <a:pt x="98" y="87"/>
                    </a:cubicBezTo>
                    <a:cubicBezTo>
                      <a:pt x="93" y="108"/>
                      <a:pt x="93" y="108"/>
                      <a:pt x="93" y="108"/>
                    </a:cubicBezTo>
                    <a:cubicBezTo>
                      <a:pt x="88" y="129"/>
                      <a:pt x="88" y="129"/>
                      <a:pt x="88" y="129"/>
                    </a:cubicBezTo>
                    <a:cubicBezTo>
                      <a:pt x="77" y="180"/>
                      <a:pt x="77" y="180"/>
                      <a:pt x="77" y="180"/>
                    </a:cubicBezTo>
                    <a:cubicBezTo>
                      <a:pt x="76" y="183"/>
                      <a:pt x="72" y="186"/>
                      <a:pt x="57" y="187"/>
                    </a:cubicBezTo>
                    <a:cubicBezTo>
                      <a:pt x="44" y="188"/>
                      <a:pt x="35" y="186"/>
                      <a:pt x="30" y="182"/>
                    </a:cubicBezTo>
                    <a:cubicBezTo>
                      <a:pt x="29" y="181"/>
                      <a:pt x="29" y="179"/>
                      <a:pt x="29" y="178"/>
                    </a:cubicBezTo>
                    <a:cubicBezTo>
                      <a:pt x="29" y="177"/>
                      <a:pt x="29" y="177"/>
                      <a:pt x="29" y="177"/>
                    </a:cubicBezTo>
                    <a:cubicBezTo>
                      <a:pt x="26" y="167"/>
                      <a:pt x="26" y="167"/>
                      <a:pt x="26" y="167"/>
                    </a:cubicBezTo>
                    <a:cubicBezTo>
                      <a:pt x="18" y="131"/>
                      <a:pt x="18" y="131"/>
                      <a:pt x="18" y="131"/>
                    </a:cubicBezTo>
                    <a:cubicBezTo>
                      <a:pt x="10" y="96"/>
                      <a:pt x="10" y="96"/>
                      <a:pt x="10" y="96"/>
                    </a:cubicBezTo>
                    <a:cubicBezTo>
                      <a:pt x="7" y="84"/>
                      <a:pt x="7" y="84"/>
                      <a:pt x="7" y="84"/>
                    </a:cubicBezTo>
                    <a:cubicBezTo>
                      <a:pt x="5" y="71"/>
                      <a:pt x="5" y="71"/>
                      <a:pt x="5" y="71"/>
                    </a:cubicBezTo>
                    <a:cubicBezTo>
                      <a:pt x="3" y="62"/>
                      <a:pt x="15" y="57"/>
                      <a:pt x="26" y="54"/>
                    </a:cubicBezTo>
                    <a:cubicBezTo>
                      <a:pt x="26" y="54"/>
                      <a:pt x="26" y="54"/>
                      <a:pt x="27" y="53"/>
                    </a:cubicBezTo>
                    <a:cubicBezTo>
                      <a:pt x="27" y="53"/>
                      <a:pt x="27" y="52"/>
                      <a:pt x="26" y="52"/>
                    </a:cubicBezTo>
                    <a:cubicBezTo>
                      <a:pt x="20" y="42"/>
                      <a:pt x="20" y="30"/>
                      <a:pt x="26" y="20"/>
                    </a:cubicBezTo>
                    <a:cubicBezTo>
                      <a:pt x="31" y="9"/>
                      <a:pt x="42" y="3"/>
                      <a:pt x="53" y="3"/>
                    </a:cubicBezTo>
                    <a:cubicBezTo>
                      <a:pt x="65" y="3"/>
                      <a:pt x="75" y="9"/>
                      <a:pt x="81" y="20"/>
                    </a:cubicBezTo>
                    <a:cubicBezTo>
                      <a:pt x="86" y="30"/>
                      <a:pt x="86" y="42"/>
                      <a:pt x="80" y="52"/>
                    </a:cubicBezTo>
                    <a:cubicBezTo>
                      <a:pt x="79" y="52"/>
                      <a:pt x="79" y="53"/>
                      <a:pt x="80" y="53"/>
                    </a:cubicBezTo>
                    <a:cubicBezTo>
                      <a:pt x="80" y="54"/>
                      <a:pt x="80" y="54"/>
                      <a:pt x="81" y="54"/>
                    </a:cubicBezTo>
                    <a:cubicBezTo>
                      <a:pt x="95" y="58"/>
                      <a:pt x="102" y="63"/>
                      <a:pt x="102" y="69"/>
                    </a:cubicBezTo>
                    <a:cubicBezTo>
                      <a:pt x="102" y="69"/>
                      <a:pt x="102" y="69"/>
                      <a:pt x="102" y="69"/>
                    </a:cubicBezTo>
                    <a:cubicBezTo>
                      <a:pt x="102" y="69"/>
                      <a:pt x="103" y="70"/>
                      <a:pt x="103" y="70"/>
                    </a:cubicBezTo>
                    <a:cubicBezTo>
                      <a:pt x="104" y="70"/>
                      <a:pt x="105" y="69"/>
                      <a:pt x="105" y="69"/>
                    </a:cubicBezTo>
                    <a:close/>
                  </a:path>
                </a:pathLst>
              </a:custGeom>
              <a:solidFill>
                <a:srgbClr val="231F20"/>
              </a:solidFill>
              <a:ln w="9525">
                <a:noFill/>
                <a:round/>
                <a:headEnd/>
                <a:tailEnd/>
              </a:ln>
            </p:spPr>
            <p:txBody>
              <a:bodyPr/>
              <a:lstStyle/>
              <a:p>
                <a:endParaRPr lang="zh-TW" altLang="en-US"/>
              </a:p>
            </p:txBody>
          </p:sp>
        </p:grpSp>
      </p:grpSp>
      <p:grpSp>
        <p:nvGrpSpPr>
          <p:cNvPr id="10" name="Group 177"/>
          <p:cNvGrpSpPr>
            <a:grpSpLocks/>
          </p:cNvGrpSpPr>
          <p:nvPr/>
        </p:nvGrpSpPr>
        <p:grpSpPr bwMode="auto">
          <a:xfrm>
            <a:off x="1463660" y="3787775"/>
            <a:ext cx="604995" cy="927100"/>
            <a:chOff x="6765925" y="1600200"/>
            <a:chExt cx="1090295" cy="1254125"/>
          </a:xfrm>
        </p:grpSpPr>
        <p:grpSp>
          <p:nvGrpSpPr>
            <p:cNvPr id="11" name="Group 19"/>
            <p:cNvGrpSpPr>
              <a:grpSpLocks/>
            </p:cNvGrpSpPr>
            <p:nvPr/>
          </p:nvGrpSpPr>
          <p:grpSpPr bwMode="auto">
            <a:xfrm>
              <a:off x="6781812" y="1600197"/>
              <a:ext cx="1074420" cy="1142999"/>
              <a:chOff x="4274" y="2647"/>
              <a:chExt cx="702" cy="746"/>
            </a:xfrm>
          </p:grpSpPr>
          <p:grpSp>
            <p:nvGrpSpPr>
              <p:cNvPr id="12" name="Group 20"/>
              <p:cNvGrpSpPr>
                <a:grpSpLocks/>
              </p:cNvGrpSpPr>
              <p:nvPr/>
            </p:nvGrpSpPr>
            <p:grpSpPr bwMode="auto">
              <a:xfrm>
                <a:off x="4274" y="2647"/>
                <a:ext cx="490" cy="644"/>
                <a:chOff x="4082" y="2501"/>
                <a:chExt cx="490" cy="644"/>
              </a:xfrm>
            </p:grpSpPr>
            <p:sp>
              <p:nvSpPr>
                <p:cNvPr id="20530"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TW" altLang="en-US"/>
                </a:p>
              </p:txBody>
            </p:sp>
            <p:sp>
              <p:nvSpPr>
                <p:cNvPr id="20531"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20532"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20533"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TW" altLang="en-US"/>
                </a:p>
              </p:txBody>
            </p:sp>
            <p:sp>
              <p:nvSpPr>
                <p:cNvPr id="20534"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TW" altLang="en-US"/>
                </a:p>
              </p:txBody>
            </p:sp>
            <p:sp>
              <p:nvSpPr>
                <p:cNvPr id="20535"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TW" altLang="en-US"/>
                </a:p>
              </p:txBody>
            </p:sp>
            <p:sp>
              <p:nvSpPr>
                <p:cNvPr id="20536"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TW" altLang="en-US"/>
                </a:p>
              </p:txBody>
            </p:sp>
            <p:sp>
              <p:nvSpPr>
                <p:cNvPr id="20537"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TW" altLang="en-US"/>
                </a:p>
              </p:txBody>
            </p:sp>
            <p:sp>
              <p:nvSpPr>
                <p:cNvPr id="20538"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TW" altLang="en-US"/>
                </a:p>
              </p:txBody>
            </p:sp>
            <p:sp>
              <p:nvSpPr>
                <p:cNvPr id="20539"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TW" altLang="en-US"/>
                </a:p>
              </p:txBody>
            </p:sp>
            <p:sp>
              <p:nvSpPr>
                <p:cNvPr id="20540"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TW" altLang="en-US"/>
                </a:p>
              </p:txBody>
            </p:sp>
          </p:grpSp>
          <p:grpSp>
            <p:nvGrpSpPr>
              <p:cNvPr id="13" name="Group 32"/>
              <p:cNvGrpSpPr>
                <a:grpSpLocks/>
              </p:cNvGrpSpPr>
              <p:nvPr/>
            </p:nvGrpSpPr>
            <p:grpSpPr bwMode="auto">
              <a:xfrm>
                <a:off x="4560" y="2850"/>
                <a:ext cx="416" cy="543"/>
                <a:chOff x="4368" y="2704"/>
                <a:chExt cx="416" cy="543"/>
              </a:xfrm>
            </p:grpSpPr>
            <p:sp>
              <p:nvSpPr>
                <p:cNvPr id="20512" name="Freeform 33"/>
                <p:cNvSpPr>
                  <a:spLocks/>
                </p:cNvSpPr>
                <p:nvPr/>
              </p:nvSpPr>
              <p:spPr bwMode="auto">
                <a:xfrm>
                  <a:off x="4449" y="3164"/>
                  <a:ext cx="203" cy="59"/>
                </a:xfrm>
                <a:custGeom>
                  <a:avLst/>
                  <a:gdLst>
                    <a:gd name="T0" fmla="*/ 0 w 203"/>
                    <a:gd name="T1" fmla="*/ 10 h 59"/>
                    <a:gd name="T2" fmla="*/ 163 w 203"/>
                    <a:gd name="T3" fmla="*/ 59 h 59"/>
                    <a:gd name="T4" fmla="*/ 203 w 203"/>
                    <a:gd name="T5" fmla="*/ 50 h 59"/>
                    <a:gd name="T6" fmla="*/ 40 w 203"/>
                    <a:gd name="T7" fmla="*/ 0 h 59"/>
                    <a:gd name="T8" fmla="*/ 0 w 203"/>
                    <a:gd name="T9" fmla="*/ 10 h 59"/>
                    <a:gd name="T10" fmla="*/ 0 60000 65536"/>
                    <a:gd name="T11" fmla="*/ 0 60000 65536"/>
                    <a:gd name="T12" fmla="*/ 0 60000 65536"/>
                    <a:gd name="T13" fmla="*/ 0 60000 65536"/>
                    <a:gd name="T14" fmla="*/ 0 60000 65536"/>
                    <a:gd name="T15" fmla="*/ 0 w 203"/>
                    <a:gd name="T16" fmla="*/ 0 h 59"/>
                    <a:gd name="T17" fmla="*/ 203 w 203"/>
                    <a:gd name="T18" fmla="*/ 59 h 59"/>
                  </a:gdLst>
                  <a:ahLst/>
                  <a:cxnLst>
                    <a:cxn ang="T10">
                      <a:pos x="T0" y="T1"/>
                    </a:cxn>
                    <a:cxn ang="T11">
                      <a:pos x="T2" y="T3"/>
                    </a:cxn>
                    <a:cxn ang="T12">
                      <a:pos x="T4" y="T5"/>
                    </a:cxn>
                    <a:cxn ang="T13">
                      <a:pos x="T6" y="T7"/>
                    </a:cxn>
                    <a:cxn ang="T14">
                      <a:pos x="T8" y="T9"/>
                    </a:cxn>
                  </a:cxnLst>
                  <a:rect l="T15" t="T16" r="T17" b="T18"/>
                  <a:pathLst>
                    <a:path w="203" h="59">
                      <a:moveTo>
                        <a:pt x="0" y="10"/>
                      </a:moveTo>
                      <a:lnTo>
                        <a:pt x="163" y="59"/>
                      </a:lnTo>
                      <a:lnTo>
                        <a:pt x="203" y="50"/>
                      </a:lnTo>
                      <a:lnTo>
                        <a:pt x="40" y="0"/>
                      </a:lnTo>
                      <a:lnTo>
                        <a:pt x="0" y="10"/>
                      </a:lnTo>
                      <a:close/>
                    </a:path>
                  </a:pathLst>
                </a:custGeom>
                <a:solidFill>
                  <a:srgbClr val="646C89"/>
                </a:solidFill>
                <a:ln w="9525">
                  <a:noFill/>
                  <a:round/>
                  <a:headEnd/>
                  <a:tailEnd/>
                </a:ln>
              </p:spPr>
              <p:txBody>
                <a:bodyPr/>
                <a:lstStyle/>
                <a:p>
                  <a:endParaRPr lang="zh-TW" altLang="en-US"/>
                </a:p>
              </p:txBody>
            </p:sp>
            <p:sp>
              <p:nvSpPr>
                <p:cNvPr id="20513" name="Freeform 34"/>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919BAD"/>
                </a:solidFill>
                <a:ln w="9525">
                  <a:noFill/>
                  <a:round/>
                  <a:headEnd/>
                  <a:tailEnd/>
                </a:ln>
              </p:spPr>
              <p:txBody>
                <a:bodyPr/>
                <a:lstStyle/>
                <a:p>
                  <a:endParaRPr lang="zh-TW" altLang="en-US"/>
                </a:p>
              </p:txBody>
            </p:sp>
            <p:sp>
              <p:nvSpPr>
                <p:cNvPr id="20514" name="Freeform 35"/>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F474C"/>
                </a:solidFill>
                <a:ln w="9525">
                  <a:noFill/>
                  <a:round/>
                  <a:headEnd/>
                  <a:tailEnd/>
                </a:ln>
              </p:spPr>
              <p:txBody>
                <a:bodyPr/>
                <a:lstStyle/>
                <a:p>
                  <a:endParaRPr lang="zh-TW" altLang="en-US"/>
                </a:p>
              </p:txBody>
            </p:sp>
            <p:sp>
              <p:nvSpPr>
                <p:cNvPr id="20515" name="Freeform 36"/>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535B61"/>
                </a:solidFill>
                <a:ln w="9525">
                  <a:noFill/>
                  <a:round/>
                  <a:headEnd/>
                  <a:tailEnd/>
                </a:ln>
              </p:spPr>
              <p:txBody>
                <a:bodyPr/>
                <a:lstStyle/>
                <a:p>
                  <a:endParaRPr lang="zh-TW" altLang="en-US"/>
                </a:p>
              </p:txBody>
            </p:sp>
            <p:sp>
              <p:nvSpPr>
                <p:cNvPr id="20516" name="Freeform 37"/>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3F474C"/>
                </a:solidFill>
                <a:ln w="9525">
                  <a:noFill/>
                  <a:round/>
                  <a:headEnd/>
                  <a:tailEnd/>
                </a:ln>
              </p:spPr>
              <p:txBody>
                <a:bodyPr/>
                <a:lstStyle/>
                <a:p>
                  <a:endParaRPr lang="zh-TW" altLang="en-US"/>
                </a:p>
              </p:txBody>
            </p:sp>
            <p:sp>
              <p:nvSpPr>
                <p:cNvPr id="20517" name="Freeform 38"/>
                <p:cNvSpPr>
                  <a:spLocks/>
                </p:cNvSpPr>
                <p:nvPr/>
              </p:nvSpPr>
              <p:spPr bwMode="auto">
                <a:xfrm>
                  <a:off x="4394" y="2739"/>
                  <a:ext cx="40" cy="376"/>
                </a:xfrm>
                <a:custGeom>
                  <a:avLst/>
                  <a:gdLst>
                    <a:gd name="T0" fmla="*/ 0 w 40"/>
                    <a:gd name="T1" fmla="*/ 10 h 376"/>
                    <a:gd name="T2" fmla="*/ 0 w 40"/>
                    <a:gd name="T3" fmla="*/ 376 h 376"/>
                    <a:gd name="T4" fmla="*/ 40 w 40"/>
                    <a:gd name="T5" fmla="*/ 366 h 376"/>
                    <a:gd name="T6" fmla="*/ 40 w 40"/>
                    <a:gd name="T7" fmla="*/ 0 h 376"/>
                    <a:gd name="T8" fmla="*/ 0 w 40"/>
                    <a:gd name="T9" fmla="*/ 10 h 376"/>
                    <a:gd name="T10" fmla="*/ 0 60000 65536"/>
                    <a:gd name="T11" fmla="*/ 0 60000 65536"/>
                    <a:gd name="T12" fmla="*/ 0 60000 65536"/>
                    <a:gd name="T13" fmla="*/ 0 60000 65536"/>
                    <a:gd name="T14" fmla="*/ 0 60000 65536"/>
                    <a:gd name="T15" fmla="*/ 0 w 40"/>
                    <a:gd name="T16" fmla="*/ 0 h 376"/>
                    <a:gd name="T17" fmla="*/ 40 w 40"/>
                    <a:gd name="T18" fmla="*/ 376 h 376"/>
                  </a:gdLst>
                  <a:ahLst/>
                  <a:cxnLst>
                    <a:cxn ang="T10">
                      <a:pos x="T0" y="T1"/>
                    </a:cxn>
                    <a:cxn ang="T11">
                      <a:pos x="T2" y="T3"/>
                    </a:cxn>
                    <a:cxn ang="T12">
                      <a:pos x="T4" y="T5"/>
                    </a:cxn>
                    <a:cxn ang="T13">
                      <a:pos x="T6" y="T7"/>
                    </a:cxn>
                    <a:cxn ang="T14">
                      <a:pos x="T8" y="T9"/>
                    </a:cxn>
                  </a:cxnLst>
                  <a:rect l="T15" t="T16" r="T17" b="T18"/>
                  <a:pathLst>
                    <a:path w="40" h="376">
                      <a:moveTo>
                        <a:pt x="0" y="10"/>
                      </a:moveTo>
                      <a:lnTo>
                        <a:pt x="0" y="376"/>
                      </a:lnTo>
                      <a:lnTo>
                        <a:pt x="40" y="366"/>
                      </a:lnTo>
                      <a:lnTo>
                        <a:pt x="40" y="0"/>
                      </a:lnTo>
                      <a:lnTo>
                        <a:pt x="0" y="10"/>
                      </a:lnTo>
                      <a:close/>
                    </a:path>
                  </a:pathLst>
                </a:custGeom>
                <a:solidFill>
                  <a:srgbClr val="363B49"/>
                </a:solidFill>
                <a:ln w="9525">
                  <a:noFill/>
                  <a:round/>
                  <a:headEnd/>
                  <a:tailEnd/>
                </a:ln>
              </p:spPr>
              <p:txBody>
                <a:bodyPr/>
                <a:lstStyle/>
                <a:p>
                  <a:endParaRPr lang="zh-TW" altLang="en-US"/>
                </a:p>
              </p:txBody>
            </p:sp>
            <p:sp>
              <p:nvSpPr>
                <p:cNvPr id="20518" name="Freeform 39"/>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A6ACBE"/>
                </a:solidFill>
                <a:ln w="9525">
                  <a:noFill/>
                  <a:round/>
                  <a:headEnd/>
                  <a:tailEnd/>
                </a:ln>
              </p:spPr>
              <p:txBody>
                <a:bodyPr/>
                <a:lstStyle/>
                <a:p>
                  <a:endParaRPr lang="zh-TW" altLang="en-US"/>
                </a:p>
              </p:txBody>
            </p:sp>
            <p:sp>
              <p:nvSpPr>
                <p:cNvPr id="20519" name="Freeform 40"/>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63B49"/>
                </a:solidFill>
                <a:ln w="9525">
                  <a:noFill/>
                  <a:round/>
                  <a:headEnd/>
                  <a:tailEnd/>
                </a:ln>
              </p:spPr>
              <p:txBody>
                <a:bodyPr/>
                <a:lstStyle/>
                <a:p>
                  <a:endParaRPr lang="zh-TW" altLang="en-US"/>
                </a:p>
              </p:txBody>
            </p:sp>
            <p:sp>
              <p:nvSpPr>
                <p:cNvPr id="20520" name="Freeform 41"/>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363B49"/>
                </a:solidFill>
                <a:ln w="9525">
                  <a:noFill/>
                  <a:round/>
                  <a:headEnd/>
                  <a:tailEnd/>
                </a:ln>
              </p:spPr>
              <p:txBody>
                <a:bodyPr/>
                <a:lstStyle/>
                <a:p>
                  <a:endParaRPr lang="zh-TW" altLang="en-US"/>
                </a:p>
              </p:txBody>
            </p:sp>
            <p:sp>
              <p:nvSpPr>
                <p:cNvPr id="20521" name="Freeform 42"/>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231F20"/>
                </a:solidFill>
                <a:ln w="9525">
                  <a:noFill/>
                  <a:round/>
                  <a:headEnd/>
                  <a:tailEnd/>
                </a:ln>
              </p:spPr>
              <p:txBody>
                <a:bodyPr/>
                <a:lstStyle/>
                <a:p>
                  <a:endParaRPr lang="zh-TW" altLang="en-US"/>
                </a:p>
              </p:txBody>
            </p:sp>
            <p:sp>
              <p:nvSpPr>
                <p:cNvPr id="20522" name="Freeform 43"/>
                <p:cNvSpPr>
                  <a:spLocks/>
                </p:cNvSpPr>
                <p:nvPr/>
              </p:nvSpPr>
              <p:spPr bwMode="auto">
                <a:xfrm>
                  <a:off x="4380" y="3101"/>
                  <a:ext cx="400" cy="115"/>
                </a:xfrm>
                <a:custGeom>
                  <a:avLst/>
                  <a:gdLst>
                    <a:gd name="T0" fmla="*/ 0 w 400"/>
                    <a:gd name="T1" fmla="*/ 9 h 115"/>
                    <a:gd name="T2" fmla="*/ 362 w 400"/>
                    <a:gd name="T3" fmla="*/ 115 h 115"/>
                    <a:gd name="T4" fmla="*/ 400 w 400"/>
                    <a:gd name="T5" fmla="*/ 106 h 115"/>
                    <a:gd name="T6" fmla="*/ 40 w 400"/>
                    <a:gd name="T7" fmla="*/ 0 h 115"/>
                    <a:gd name="T8" fmla="*/ 0 w 400"/>
                    <a:gd name="T9" fmla="*/ 9 h 115"/>
                    <a:gd name="T10" fmla="*/ 0 60000 65536"/>
                    <a:gd name="T11" fmla="*/ 0 60000 65536"/>
                    <a:gd name="T12" fmla="*/ 0 60000 65536"/>
                    <a:gd name="T13" fmla="*/ 0 60000 65536"/>
                    <a:gd name="T14" fmla="*/ 0 60000 65536"/>
                    <a:gd name="T15" fmla="*/ 0 w 400"/>
                    <a:gd name="T16" fmla="*/ 0 h 115"/>
                    <a:gd name="T17" fmla="*/ 400 w 400"/>
                    <a:gd name="T18" fmla="*/ 115 h 115"/>
                  </a:gdLst>
                  <a:ahLst/>
                  <a:cxnLst>
                    <a:cxn ang="T10">
                      <a:pos x="T0" y="T1"/>
                    </a:cxn>
                    <a:cxn ang="T11">
                      <a:pos x="T2" y="T3"/>
                    </a:cxn>
                    <a:cxn ang="T12">
                      <a:pos x="T4" y="T5"/>
                    </a:cxn>
                    <a:cxn ang="T13">
                      <a:pos x="T6" y="T7"/>
                    </a:cxn>
                    <a:cxn ang="T14">
                      <a:pos x="T8" y="T9"/>
                    </a:cxn>
                  </a:cxnLst>
                  <a:rect l="T15" t="T16" r="T17" b="T18"/>
                  <a:pathLst>
                    <a:path w="400" h="115">
                      <a:moveTo>
                        <a:pt x="0" y="9"/>
                      </a:moveTo>
                      <a:lnTo>
                        <a:pt x="362" y="115"/>
                      </a:lnTo>
                      <a:lnTo>
                        <a:pt x="400" y="106"/>
                      </a:lnTo>
                      <a:lnTo>
                        <a:pt x="40" y="0"/>
                      </a:lnTo>
                      <a:lnTo>
                        <a:pt x="0" y="9"/>
                      </a:lnTo>
                      <a:close/>
                    </a:path>
                  </a:pathLst>
                </a:custGeom>
                <a:solidFill>
                  <a:srgbClr val="363B49"/>
                </a:solidFill>
                <a:ln w="9525">
                  <a:noFill/>
                  <a:round/>
                  <a:headEnd/>
                  <a:tailEnd/>
                </a:ln>
              </p:spPr>
              <p:txBody>
                <a:bodyPr/>
                <a:lstStyle/>
                <a:p>
                  <a:endParaRPr lang="zh-TW" altLang="en-US"/>
                </a:p>
              </p:txBody>
            </p:sp>
            <p:sp>
              <p:nvSpPr>
                <p:cNvPr id="20523" name="Freeform 44"/>
                <p:cNvSpPr>
                  <a:spLocks/>
                </p:cNvSpPr>
                <p:nvPr/>
              </p:nvSpPr>
              <p:spPr bwMode="auto">
                <a:xfrm>
                  <a:off x="4373" y="2709"/>
                  <a:ext cx="409" cy="120"/>
                </a:xfrm>
                <a:custGeom>
                  <a:avLst/>
                  <a:gdLst>
                    <a:gd name="T0" fmla="*/ 0 w 409"/>
                    <a:gd name="T1" fmla="*/ 9 h 120"/>
                    <a:gd name="T2" fmla="*/ 369 w 409"/>
                    <a:gd name="T3" fmla="*/ 120 h 120"/>
                    <a:gd name="T4" fmla="*/ 409 w 409"/>
                    <a:gd name="T5" fmla="*/ 111 h 120"/>
                    <a:gd name="T6" fmla="*/ 40 w 409"/>
                    <a:gd name="T7" fmla="*/ 0 h 120"/>
                    <a:gd name="T8" fmla="*/ 0 w 409"/>
                    <a:gd name="T9" fmla="*/ 9 h 120"/>
                    <a:gd name="T10" fmla="*/ 0 60000 65536"/>
                    <a:gd name="T11" fmla="*/ 0 60000 65536"/>
                    <a:gd name="T12" fmla="*/ 0 60000 65536"/>
                    <a:gd name="T13" fmla="*/ 0 60000 65536"/>
                    <a:gd name="T14" fmla="*/ 0 60000 65536"/>
                    <a:gd name="T15" fmla="*/ 0 w 409"/>
                    <a:gd name="T16" fmla="*/ 0 h 120"/>
                    <a:gd name="T17" fmla="*/ 409 w 409"/>
                    <a:gd name="T18" fmla="*/ 120 h 120"/>
                  </a:gdLst>
                  <a:ahLst/>
                  <a:cxnLst>
                    <a:cxn ang="T10">
                      <a:pos x="T0" y="T1"/>
                    </a:cxn>
                    <a:cxn ang="T11">
                      <a:pos x="T2" y="T3"/>
                    </a:cxn>
                    <a:cxn ang="T12">
                      <a:pos x="T4" y="T5"/>
                    </a:cxn>
                    <a:cxn ang="T13">
                      <a:pos x="T6" y="T7"/>
                    </a:cxn>
                    <a:cxn ang="T14">
                      <a:pos x="T8" y="T9"/>
                    </a:cxn>
                  </a:cxnLst>
                  <a:rect l="T15" t="T16" r="T17" b="T18"/>
                  <a:pathLst>
                    <a:path w="409" h="120">
                      <a:moveTo>
                        <a:pt x="0" y="9"/>
                      </a:moveTo>
                      <a:lnTo>
                        <a:pt x="369" y="120"/>
                      </a:lnTo>
                      <a:lnTo>
                        <a:pt x="409" y="111"/>
                      </a:lnTo>
                      <a:lnTo>
                        <a:pt x="40" y="0"/>
                      </a:lnTo>
                      <a:lnTo>
                        <a:pt x="0" y="9"/>
                      </a:lnTo>
                      <a:close/>
                    </a:path>
                  </a:pathLst>
                </a:custGeom>
                <a:solidFill>
                  <a:srgbClr val="DFE0E5"/>
                </a:solidFill>
                <a:ln w="9525">
                  <a:noFill/>
                  <a:round/>
                  <a:headEnd/>
                  <a:tailEnd/>
                </a:ln>
              </p:spPr>
              <p:txBody>
                <a:bodyPr/>
                <a:lstStyle/>
                <a:p>
                  <a:endParaRPr lang="zh-TW" altLang="en-US"/>
                </a:p>
              </p:txBody>
            </p:sp>
            <p:sp>
              <p:nvSpPr>
                <p:cNvPr id="20524" name="Freeform 45"/>
                <p:cNvSpPr>
                  <a:spLocks/>
                </p:cNvSpPr>
                <p:nvPr/>
              </p:nvSpPr>
              <p:spPr bwMode="auto">
                <a:xfrm>
                  <a:off x="4742" y="2820"/>
                  <a:ext cx="40" cy="422"/>
                </a:xfrm>
                <a:custGeom>
                  <a:avLst/>
                  <a:gdLst>
                    <a:gd name="T0" fmla="*/ 0 w 40"/>
                    <a:gd name="T1" fmla="*/ 9 h 422"/>
                    <a:gd name="T2" fmla="*/ 0 w 40"/>
                    <a:gd name="T3" fmla="*/ 422 h 422"/>
                    <a:gd name="T4" fmla="*/ 40 w 40"/>
                    <a:gd name="T5" fmla="*/ 413 h 422"/>
                    <a:gd name="T6" fmla="*/ 40 w 40"/>
                    <a:gd name="T7" fmla="*/ 0 h 422"/>
                    <a:gd name="T8" fmla="*/ 0 w 40"/>
                    <a:gd name="T9" fmla="*/ 9 h 422"/>
                    <a:gd name="T10" fmla="*/ 0 60000 65536"/>
                    <a:gd name="T11" fmla="*/ 0 60000 65536"/>
                    <a:gd name="T12" fmla="*/ 0 60000 65536"/>
                    <a:gd name="T13" fmla="*/ 0 60000 65536"/>
                    <a:gd name="T14" fmla="*/ 0 60000 65536"/>
                    <a:gd name="T15" fmla="*/ 0 w 40"/>
                    <a:gd name="T16" fmla="*/ 0 h 422"/>
                    <a:gd name="T17" fmla="*/ 40 w 40"/>
                    <a:gd name="T18" fmla="*/ 422 h 422"/>
                  </a:gdLst>
                  <a:ahLst/>
                  <a:cxnLst>
                    <a:cxn ang="T10">
                      <a:pos x="T0" y="T1"/>
                    </a:cxn>
                    <a:cxn ang="T11">
                      <a:pos x="T2" y="T3"/>
                    </a:cxn>
                    <a:cxn ang="T12">
                      <a:pos x="T4" y="T5"/>
                    </a:cxn>
                    <a:cxn ang="T13">
                      <a:pos x="T6" y="T7"/>
                    </a:cxn>
                    <a:cxn ang="T14">
                      <a:pos x="T8" y="T9"/>
                    </a:cxn>
                  </a:cxnLst>
                  <a:rect l="T15" t="T16" r="T17" b="T18"/>
                  <a:pathLst>
                    <a:path w="40" h="422">
                      <a:moveTo>
                        <a:pt x="0" y="9"/>
                      </a:moveTo>
                      <a:lnTo>
                        <a:pt x="0" y="422"/>
                      </a:lnTo>
                      <a:lnTo>
                        <a:pt x="40" y="413"/>
                      </a:lnTo>
                      <a:lnTo>
                        <a:pt x="40" y="0"/>
                      </a:lnTo>
                      <a:lnTo>
                        <a:pt x="0" y="9"/>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20525" name="Freeform 46"/>
                <p:cNvSpPr>
                  <a:spLocks/>
                </p:cNvSpPr>
                <p:nvPr/>
              </p:nvSpPr>
              <p:spPr bwMode="auto">
                <a:xfrm>
                  <a:off x="4406" y="2751"/>
                  <a:ext cx="322" cy="449"/>
                </a:xfrm>
                <a:custGeom>
                  <a:avLst/>
                  <a:gdLst>
                    <a:gd name="T0" fmla="*/ 0 w 322"/>
                    <a:gd name="T1" fmla="*/ 357 h 449"/>
                    <a:gd name="T2" fmla="*/ 322 w 322"/>
                    <a:gd name="T3" fmla="*/ 449 h 449"/>
                    <a:gd name="T4" fmla="*/ 322 w 322"/>
                    <a:gd name="T5" fmla="*/ 95 h 449"/>
                    <a:gd name="T6" fmla="*/ 0 w 322"/>
                    <a:gd name="T7" fmla="*/ 0 h 449"/>
                    <a:gd name="T8" fmla="*/ 0 w 322"/>
                    <a:gd name="T9" fmla="*/ 357 h 449"/>
                    <a:gd name="T10" fmla="*/ 0 60000 65536"/>
                    <a:gd name="T11" fmla="*/ 0 60000 65536"/>
                    <a:gd name="T12" fmla="*/ 0 60000 65536"/>
                    <a:gd name="T13" fmla="*/ 0 60000 65536"/>
                    <a:gd name="T14" fmla="*/ 0 60000 65536"/>
                    <a:gd name="T15" fmla="*/ 0 w 322"/>
                    <a:gd name="T16" fmla="*/ 0 h 449"/>
                    <a:gd name="T17" fmla="*/ 322 w 322"/>
                    <a:gd name="T18" fmla="*/ 449 h 449"/>
                  </a:gdLst>
                  <a:ahLst/>
                  <a:cxnLst>
                    <a:cxn ang="T10">
                      <a:pos x="T0" y="T1"/>
                    </a:cxn>
                    <a:cxn ang="T11">
                      <a:pos x="T2" y="T3"/>
                    </a:cxn>
                    <a:cxn ang="T12">
                      <a:pos x="T4" y="T5"/>
                    </a:cxn>
                    <a:cxn ang="T13">
                      <a:pos x="T6" y="T7"/>
                    </a:cxn>
                    <a:cxn ang="T14">
                      <a:pos x="T8" y="T9"/>
                    </a:cxn>
                  </a:cxnLst>
                  <a:rect l="T15" t="T16" r="T17" b="T18"/>
                  <a:pathLst>
                    <a:path w="322" h="449">
                      <a:moveTo>
                        <a:pt x="0" y="357"/>
                      </a:moveTo>
                      <a:lnTo>
                        <a:pt x="322" y="449"/>
                      </a:lnTo>
                      <a:lnTo>
                        <a:pt x="322" y="95"/>
                      </a:lnTo>
                      <a:lnTo>
                        <a:pt x="0" y="0"/>
                      </a:lnTo>
                      <a:lnTo>
                        <a:pt x="0" y="357"/>
                      </a:lnTo>
                      <a:close/>
                    </a:path>
                  </a:pathLst>
                </a:custGeom>
                <a:solidFill>
                  <a:srgbClr val="3874BA"/>
                </a:solidFill>
                <a:ln w="9525">
                  <a:noFill/>
                  <a:round/>
                  <a:headEnd/>
                  <a:tailEnd/>
                </a:ln>
              </p:spPr>
              <p:txBody>
                <a:bodyPr/>
                <a:lstStyle/>
                <a:p>
                  <a:endParaRPr lang="zh-TW" altLang="en-US"/>
                </a:p>
              </p:txBody>
            </p:sp>
            <p:sp>
              <p:nvSpPr>
                <p:cNvPr id="20526" name="Freeform 47"/>
                <p:cNvSpPr>
                  <a:spLocks/>
                </p:cNvSpPr>
                <p:nvPr/>
              </p:nvSpPr>
              <p:spPr bwMode="auto">
                <a:xfrm>
                  <a:off x="4416" y="2768"/>
                  <a:ext cx="297" cy="304"/>
                </a:xfrm>
                <a:custGeom>
                  <a:avLst/>
                  <a:gdLst>
                    <a:gd name="T0" fmla="*/ 0 w 126"/>
                    <a:gd name="T1" fmla="*/ 0 h 129"/>
                    <a:gd name="T2" fmla="*/ 0 w 126"/>
                    <a:gd name="T3" fmla="*/ 35992 h 129"/>
                    <a:gd name="T4" fmla="*/ 23496 w 126"/>
                    <a:gd name="T5" fmla="*/ 43672 h 129"/>
                    <a:gd name="T6" fmla="*/ 50933 w 126"/>
                    <a:gd name="T7" fmla="*/ 52036 h 129"/>
                    <a:gd name="T8" fmla="*/ 50933 w 126"/>
                    <a:gd name="T9" fmla="*/ 15417 h 129"/>
                    <a:gd name="T10" fmla="*/ 0 w 126"/>
                    <a:gd name="T11" fmla="*/ 0 h 129"/>
                    <a:gd name="T12" fmla="*/ 0 60000 65536"/>
                    <a:gd name="T13" fmla="*/ 0 60000 65536"/>
                    <a:gd name="T14" fmla="*/ 0 60000 65536"/>
                    <a:gd name="T15" fmla="*/ 0 60000 65536"/>
                    <a:gd name="T16" fmla="*/ 0 60000 65536"/>
                    <a:gd name="T17" fmla="*/ 0 60000 65536"/>
                    <a:gd name="T18" fmla="*/ 0 w 126"/>
                    <a:gd name="T19" fmla="*/ 0 h 129"/>
                    <a:gd name="T20" fmla="*/ 126 w 126"/>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26" h="129">
                      <a:moveTo>
                        <a:pt x="0" y="0"/>
                      </a:moveTo>
                      <a:cubicBezTo>
                        <a:pt x="0" y="89"/>
                        <a:pt x="0" y="89"/>
                        <a:pt x="0" y="89"/>
                      </a:cubicBezTo>
                      <a:cubicBezTo>
                        <a:pt x="0" y="89"/>
                        <a:pt x="30" y="124"/>
                        <a:pt x="58" y="108"/>
                      </a:cubicBezTo>
                      <a:cubicBezTo>
                        <a:pt x="86" y="91"/>
                        <a:pt x="126" y="129"/>
                        <a:pt x="126" y="129"/>
                      </a:cubicBezTo>
                      <a:cubicBezTo>
                        <a:pt x="126" y="38"/>
                        <a:pt x="126" y="38"/>
                        <a:pt x="126" y="38"/>
                      </a:cubicBezTo>
                      <a:lnTo>
                        <a:pt x="0" y="0"/>
                      </a:lnTo>
                      <a:close/>
                    </a:path>
                  </a:pathLst>
                </a:custGeom>
                <a:gradFill rotWithShape="1">
                  <a:gsLst>
                    <a:gs pos="0">
                      <a:srgbClr val="94B4DA"/>
                    </a:gs>
                    <a:gs pos="100000">
                      <a:srgbClr val="3874BA"/>
                    </a:gs>
                  </a:gsLst>
                  <a:lin ang="5400000" scaled="1"/>
                </a:gradFill>
                <a:ln w="9525">
                  <a:noFill/>
                  <a:round/>
                  <a:headEnd/>
                  <a:tailEnd/>
                </a:ln>
              </p:spPr>
              <p:txBody>
                <a:bodyPr/>
                <a:lstStyle/>
                <a:p>
                  <a:endParaRPr lang="zh-TW" altLang="en-US"/>
                </a:p>
              </p:txBody>
            </p:sp>
            <p:sp>
              <p:nvSpPr>
                <p:cNvPr id="20527" name="Freeform 48"/>
                <p:cNvSpPr>
                  <a:spLocks/>
                </p:cNvSpPr>
                <p:nvPr/>
              </p:nvSpPr>
              <p:spPr bwMode="auto">
                <a:xfrm>
                  <a:off x="4394" y="2751"/>
                  <a:ext cx="334" cy="463"/>
                </a:xfrm>
                <a:custGeom>
                  <a:avLst/>
                  <a:gdLst>
                    <a:gd name="T0" fmla="*/ 334 w 334"/>
                    <a:gd name="T1" fmla="*/ 463 h 463"/>
                    <a:gd name="T2" fmla="*/ 334 w 334"/>
                    <a:gd name="T3" fmla="*/ 458 h 463"/>
                    <a:gd name="T4" fmla="*/ 7 w 334"/>
                    <a:gd name="T5" fmla="*/ 361 h 463"/>
                    <a:gd name="T6" fmla="*/ 7 w 334"/>
                    <a:gd name="T7" fmla="*/ 0 h 463"/>
                    <a:gd name="T8" fmla="*/ 0 w 334"/>
                    <a:gd name="T9" fmla="*/ 0 h 463"/>
                    <a:gd name="T10" fmla="*/ 3 w 334"/>
                    <a:gd name="T11" fmla="*/ 364 h 463"/>
                    <a:gd name="T12" fmla="*/ 3 w 334"/>
                    <a:gd name="T13" fmla="*/ 364 h 463"/>
                    <a:gd name="T14" fmla="*/ 334 w 334"/>
                    <a:gd name="T15" fmla="*/ 463 h 463"/>
                    <a:gd name="T16" fmla="*/ 0 60000 65536"/>
                    <a:gd name="T17" fmla="*/ 0 60000 65536"/>
                    <a:gd name="T18" fmla="*/ 0 60000 65536"/>
                    <a:gd name="T19" fmla="*/ 0 60000 65536"/>
                    <a:gd name="T20" fmla="*/ 0 60000 65536"/>
                    <a:gd name="T21" fmla="*/ 0 60000 65536"/>
                    <a:gd name="T22" fmla="*/ 0 60000 65536"/>
                    <a:gd name="T23" fmla="*/ 0 60000 65536"/>
                    <a:gd name="T24" fmla="*/ 0 w 334"/>
                    <a:gd name="T25" fmla="*/ 0 h 463"/>
                    <a:gd name="T26" fmla="*/ 334 w 334"/>
                    <a:gd name="T27" fmla="*/ 463 h 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 h="463">
                      <a:moveTo>
                        <a:pt x="334" y="463"/>
                      </a:moveTo>
                      <a:lnTo>
                        <a:pt x="334" y="458"/>
                      </a:lnTo>
                      <a:lnTo>
                        <a:pt x="7" y="361"/>
                      </a:lnTo>
                      <a:lnTo>
                        <a:pt x="7" y="0"/>
                      </a:lnTo>
                      <a:lnTo>
                        <a:pt x="0" y="0"/>
                      </a:lnTo>
                      <a:lnTo>
                        <a:pt x="3" y="364"/>
                      </a:lnTo>
                      <a:lnTo>
                        <a:pt x="334" y="463"/>
                      </a:lnTo>
                      <a:close/>
                    </a:path>
                  </a:pathLst>
                </a:custGeom>
                <a:solidFill>
                  <a:srgbClr val="DFE0E5"/>
                </a:solidFill>
                <a:ln w="9525">
                  <a:noFill/>
                  <a:round/>
                  <a:headEnd/>
                  <a:tailEnd/>
                </a:ln>
              </p:spPr>
              <p:txBody>
                <a:bodyPr/>
                <a:lstStyle/>
                <a:p>
                  <a:endParaRPr lang="zh-TW" altLang="en-US"/>
                </a:p>
              </p:txBody>
            </p:sp>
            <p:sp>
              <p:nvSpPr>
                <p:cNvPr id="20528" name="Freeform 49"/>
                <p:cNvSpPr>
                  <a:spLocks noEditPoints="1"/>
                </p:cNvSpPr>
                <p:nvPr/>
              </p:nvSpPr>
              <p:spPr bwMode="auto">
                <a:xfrm>
                  <a:off x="4373" y="2718"/>
                  <a:ext cx="371" cy="524"/>
                </a:xfrm>
                <a:custGeom>
                  <a:avLst/>
                  <a:gdLst>
                    <a:gd name="T0" fmla="*/ 0 w 157"/>
                    <a:gd name="T1" fmla="*/ 0 h 222"/>
                    <a:gd name="T2" fmla="*/ 0 w 157"/>
                    <a:gd name="T3" fmla="*/ 71417 h 222"/>
                    <a:gd name="T4" fmla="*/ 64608 w 157"/>
                    <a:gd name="T5" fmla="*/ 90633 h 222"/>
                    <a:gd name="T6" fmla="*/ 64608 w 157"/>
                    <a:gd name="T7" fmla="*/ 19187 h 222"/>
                    <a:gd name="T8" fmla="*/ 0 w 157"/>
                    <a:gd name="T9" fmla="*/ 0 h 222"/>
                    <a:gd name="T10" fmla="*/ 60922 w 157"/>
                    <a:gd name="T11" fmla="*/ 85268 h 222"/>
                    <a:gd name="T12" fmla="*/ 4211 w 157"/>
                    <a:gd name="T13" fmla="*/ 68656 h 222"/>
                    <a:gd name="T14" fmla="*/ 3679 w 157"/>
                    <a:gd name="T15" fmla="*/ 5705 h 222"/>
                    <a:gd name="T16" fmla="*/ 60922 w 157"/>
                    <a:gd name="T17" fmla="*/ 21973 h 222"/>
                    <a:gd name="T18" fmla="*/ 60922 w 157"/>
                    <a:gd name="T19" fmla="*/ 85268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
                    <a:gd name="T31" fmla="*/ 0 h 222"/>
                    <a:gd name="T32" fmla="*/ 157 w 157"/>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 h="222">
                      <a:moveTo>
                        <a:pt x="0" y="0"/>
                      </a:moveTo>
                      <a:cubicBezTo>
                        <a:pt x="0" y="175"/>
                        <a:pt x="0" y="175"/>
                        <a:pt x="0" y="175"/>
                      </a:cubicBezTo>
                      <a:cubicBezTo>
                        <a:pt x="157" y="222"/>
                        <a:pt x="157" y="222"/>
                        <a:pt x="157" y="222"/>
                      </a:cubicBezTo>
                      <a:cubicBezTo>
                        <a:pt x="157" y="47"/>
                        <a:pt x="157" y="47"/>
                        <a:pt x="157" y="47"/>
                      </a:cubicBezTo>
                      <a:lnTo>
                        <a:pt x="0" y="0"/>
                      </a:lnTo>
                      <a:close/>
                      <a:moveTo>
                        <a:pt x="148" y="209"/>
                      </a:moveTo>
                      <a:cubicBezTo>
                        <a:pt x="121" y="200"/>
                        <a:pt x="25" y="173"/>
                        <a:pt x="10" y="168"/>
                      </a:cubicBezTo>
                      <a:cubicBezTo>
                        <a:pt x="10" y="153"/>
                        <a:pt x="9" y="39"/>
                        <a:pt x="9" y="14"/>
                      </a:cubicBezTo>
                      <a:cubicBezTo>
                        <a:pt x="37" y="22"/>
                        <a:pt x="133" y="49"/>
                        <a:pt x="148" y="54"/>
                      </a:cubicBezTo>
                      <a:cubicBezTo>
                        <a:pt x="148" y="68"/>
                        <a:pt x="148" y="183"/>
                        <a:pt x="148" y="209"/>
                      </a:cubicBezTo>
                      <a:close/>
                    </a:path>
                  </a:pathLst>
                </a:custGeom>
                <a:solidFill>
                  <a:srgbClr val="A6ACBE"/>
                </a:solidFill>
                <a:ln w="9525">
                  <a:noFill/>
                  <a:round/>
                  <a:headEnd/>
                  <a:tailEnd/>
                </a:ln>
              </p:spPr>
              <p:txBody>
                <a:bodyPr/>
                <a:lstStyle/>
                <a:p>
                  <a:endParaRPr lang="zh-TW" altLang="en-US"/>
                </a:p>
              </p:txBody>
            </p:sp>
            <p:sp>
              <p:nvSpPr>
                <p:cNvPr id="20529" name="Freeform 50"/>
                <p:cNvSpPr>
                  <a:spLocks noEditPoints="1"/>
                </p:cNvSpPr>
                <p:nvPr/>
              </p:nvSpPr>
              <p:spPr bwMode="auto">
                <a:xfrm>
                  <a:off x="4368" y="2704"/>
                  <a:ext cx="416" cy="543"/>
                </a:xfrm>
                <a:custGeom>
                  <a:avLst/>
                  <a:gdLst>
                    <a:gd name="T0" fmla="*/ 872 w 176"/>
                    <a:gd name="T1" fmla="*/ 2920 h 230"/>
                    <a:gd name="T2" fmla="*/ 7833 w 176"/>
                    <a:gd name="T3" fmla="*/ 1237 h 230"/>
                    <a:gd name="T4" fmla="*/ 7526 w 176"/>
                    <a:gd name="T5" fmla="*/ 1237 h 230"/>
                    <a:gd name="T6" fmla="*/ 72221 w 176"/>
                    <a:gd name="T7" fmla="*/ 20478 h 230"/>
                    <a:gd name="T8" fmla="*/ 71349 w 176"/>
                    <a:gd name="T9" fmla="*/ 20093 h 230"/>
                    <a:gd name="T10" fmla="*/ 71349 w 176"/>
                    <a:gd name="T11" fmla="*/ 91609 h 230"/>
                    <a:gd name="T12" fmla="*/ 72221 w 176"/>
                    <a:gd name="T13" fmla="*/ 91085 h 230"/>
                    <a:gd name="T14" fmla="*/ 65076 w 176"/>
                    <a:gd name="T15" fmla="*/ 92796 h 230"/>
                    <a:gd name="T16" fmla="*/ 65577 w 176"/>
                    <a:gd name="T17" fmla="*/ 92796 h 230"/>
                    <a:gd name="T18" fmla="*/ 49504 w 176"/>
                    <a:gd name="T19" fmla="*/ 87954 h 230"/>
                    <a:gd name="T20" fmla="*/ 48979 w 176"/>
                    <a:gd name="T21" fmla="*/ 87954 h 230"/>
                    <a:gd name="T22" fmla="*/ 48979 w 176"/>
                    <a:gd name="T23" fmla="*/ 88294 h 230"/>
                    <a:gd name="T24" fmla="*/ 48632 w 176"/>
                    <a:gd name="T25" fmla="*/ 90372 h 230"/>
                    <a:gd name="T26" fmla="*/ 49504 w 176"/>
                    <a:gd name="T27" fmla="*/ 89848 h 230"/>
                    <a:gd name="T28" fmla="*/ 42347 w 176"/>
                    <a:gd name="T29" fmla="*/ 91609 h 230"/>
                    <a:gd name="T30" fmla="*/ 42850 w 176"/>
                    <a:gd name="T31" fmla="*/ 91609 h 230"/>
                    <a:gd name="T32" fmla="*/ 13955 w 176"/>
                    <a:gd name="T33" fmla="*/ 82954 h 230"/>
                    <a:gd name="T34" fmla="*/ 14447 w 176"/>
                    <a:gd name="T35" fmla="*/ 83478 h 230"/>
                    <a:gd name="T36" fmla="*/ 14447 w 176"/>
                    <a:gd name="T37" fmla="*/ 81426 h 230"/>
                    <a:gd name="T38" fmla="*/ 13955 w 176"/>
                    <a:gd name="T39" fmla="*/ 82229 h 230"/>
                    <a:gd name="T40" fmla="*/ 21100 w 176"/>
                    <a:gd name="T41" fmla="*/ 80517 h 230"/>
                    <a:gd name="T42" fmla="*/ 21469 w 176"/>
                    <a:gd name="T43" fmla="*/ 80149 h 230"/>
                    <a:gd name="T44" fmla="*/ 21100 w 176"/>
                    <a:gd name="T45" fmla="*/ 79280 h 230"/>
                    <a:gd name="T46" fmla="*/ 872 w 176"/>
                    <a:gd name="T47" fmla="*/ 73284 h 230"/>
                    <a:gd name="T48" fmla="*/ 1257 w 176"/>
                    <a:gd name="T49" fmla="*/ 73940 h 230"/>
                    <a:gd name="T50" fmla="*/ 1257 w 176"/>
                    <a:gd name="T51" fmla="*/ 2420 h 230"/>
                    <a:gd name="T52" fmla="*/ 872 w 176"/>
                    <a:gd name="T53" fmla="*/ 2920 h 230"/>
                    <a:gd name="T54" fmla="*/ 369 w 176"/>
                    <a:gd name="T55" fmla="*/ 74436 h 230"/>
                    <a:gd name="T56" fmla="*/ 20575 w 176"/>
                    <a:gd name="T57" fmla="*/ 80517 h 230"/>
                    <a:gd name="T58" fmla="*/ 20230 w 176"/>
                    <a:gd name="T59" fmla="*/ 79649 h 230"/>
                    <a:gd name="T60" fmla="*/ 20575 w 176"/>
                    <a:gd name="T61" fmla="*/ 79280 h 230"/>
                    <a:gd name="T62" fmla="*/ 13577 w 176"/>
                    <a:gd name="T63" fmla="*/ 80902 h 230"/>
                    <a:gd name="T64" fmla="*/ 13269 w 176"/>
                    <a:gd name="T65" fmla="*/ 81426 h 230"/>
                    <a:gd name="T66" fmla="*/ 13269 w 176"/>
                    <a:gd name="T67" fmla="*/ 83478 h 230"/>
                    <a:gd name="T68" fmla="*/ 13577 w 176"/>
                    <a:gd name="T69" fmla="*/ 84125 h 230"/>
                    <a:gd name="T70" fmla="*/ 42347 w 176"/>
                    <a:gd name="T71" fmla="*/ 92796 h 230"/>
                    <a:gd name="T72" fmla="*/ 42850 w 176"/>
                    <a:gd name="T73" fmla="*/ 92796 h 230"/>
                    <a:gd name="T74" fmla="*/ 49504 w 176"/>
                    <a:gd name="T75" fmla="*/ 91085 h 230"/>
                    <a:gd name="T76" fmla="*/ 49873 w 176"/>
                    <a:gd name="T77" fmla="*/ 90372 h 230"/>
                    <a:gd name="T78" fmla="*/ 50249 w 176"/>
                    <a:gd name="T79" fmla="*/ 88294 h 230"/>
                    <a:gd name="T80" fmla="*/ 49873 w 176"/>
                    <a:gd name="T81" fmla="*/ 89191 h 230"/>
                    <a:gd name="T82" fmla="*/ 49504 w 176"/>
                    <a:gd name="T83" fmla="*/ 89191 h 230"/>
                    <a:gd name="T84" fmla="*/ 65076 w 176"/>
                    <a:gd name="T85" fmla="*/ 94033 h 230"/>
                    <a:gd name="T86" fmla="*/ 65577 w 176"/>
                    <a:gd name="T87" fmla="*/ 94033 h 230"/>
                    <a:gd name="T88" fmla="*/ 72221 w 176"/>
                    <a:gd name="T89" fmla="*/ 92480 h 230"/>
                    <a:gd name="T90" fmla="*/ 72512 w 176"/>
                    <a:gd name="T91" fmla="*/ 91609 h 230"/>
                    <a:gd name="T92" fmla="*/ 72512 w 176"/>
                    <a:gd name="T93" fmla="*/ 20093 h 230"/>
                    <a:gd name="T94" fmla="*/ 72221 w 176"/>
                    <a:gd name="T95" fmla="*/ 19569 h 230"/>
                    <a:gd name="T96" fmla="*/ 7833 w 176"/>
                    <a:gd name="T97" fmla="*/ 0 h 230"/>
                    <a:gd name="T98" fmla="*/ 7833 w 176"/>
                    <a:gd name="T99" fmla="*/ 0 h 230"/>
                    <a:gd name="T100" fmla="*/ 369 w 176"/>
                    <a:gd name="T101" fmla="*/ 1556 h 230"/>
                    <a:gd name="T102" fmla="*/ 0 w 176"/>
                    <a:gd name="T103" fmla="*/ 2420 h 230"/>
                    <a:gd name="T104" fmla="*/ 0 w 176"/>
                    <a:gd name="T105" fmla="*/ 73940 h 230"/>
                    <a:gd name="T106" fmla="*/ 369 w 176"/>
                    <a:gd name="T107" fmla="*/ 74436 h 2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230"/>
                    <a:gd name="T164" fmla="*/ 176 w 176"/>
                    <a:gd name="T165" fmla="*/ 230 h 2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230">
                      <a:moveTo>
                        <a:pt x="2" y="7"/>
                      </a:moveTo>
                      <a:cubicBezTo>
                        <a:pt x="19" y="3"/>
                        <a:pt x="19" y="3"/>
                        <a:pt x="19" y="3"/>
                      </a:cubicBezTo>
                      <a:cubicBezTo>
                        <a:pt x="19" y="3"/>
                        <a:pt x="19" y="3"/>
                        <a:pt x="18" y="3"/>
                      </a:cubicBezTo>
                      <a:cubicBezTo>
                        <a:pt x="175" y="50"/>
                        <a:pt x="175" y="50"/>
                        <a:pt x="175" y="50"/>
                      </a:cubicBezTo>
                      <a:cubicBezTo>
                        <a:pt x="174" y="50"/>
                        <a:pt x="173" y="50"/>
                        <a:pt x="173" y="49"/>
                      </a:cubicBezTo>
                      <a:cubicBezTo>
                        <a:pt x="173" y="224"/>
                        <a:pt x="173" y="224"/>
                        <a:pt x="173" y="224"/>
                      </a:cubicBezTo>
                      <a:cubicBezTo>
                        <a:pt x="173" y="223"/>
                        <a:pt x="174" y="223"/>
                        <a:pt x="175" y="223"/>
                      </a:cubicBezTo>
                      <a:cubicBezTo>
                        <a:pt x="158" y="227"/>
                        <a:pt x="158" y="227"/>
                        <a:pt x="158" y="227"/>
                      </a:cubicBezTo>
                      <a:cubicBezTo>
                        <a:pt x="158" y="227"/>
                        <a:pt x="159" y="227"/>
                        <a:pt x="159" y="227"/>
                      </a:cubicBezTo>
                      <a:cubicBezTo>
                        <a:pt x="120" y="215"/>
                        <a:pt x="120" y="215"/>
                        <a:pt x="120" y="215"/>
                      </a:cubicBezTo>
                      <a:cubicBezTo>
                        <a:pt x="120" y="215"/>
                        <a:pt x="120" y="215"/>
                        <a:pt x="119" y="215"/>
                      </a:cubicBezTo>
                      <a:cubicBezTo>
                        <a:pt x="119" y="215"/>
                        <a:pt x="119" y="216"/>
                        <a:pt x="119" y="216"/>
                      </a:cubicBezTo>
                      <a:cubicBezTo>
                        <a:pt x="118" y="221"/>
                        <a:pt x="118" y="221"/>
                        <a:pt x="118" y="221"/>
                      </a:cubicBezTo>
                      <a:cubicBezTo>
                        <a:pt x="118" y="221"/>
                        <a:pt x="119" y="220"/>
                        <a:pt x="120" y="220"/>
                      </a:cubicBezTo>
                      <a:cubicBezTo>
                        <a:pt x="103" y="224"/>
                        <a:pt x="103" y="224"/>
                        <a:pt x="103" y="224"/>
                      </a:cubicBezTo>
                      <a:cubicBezTo>
                        <a:pt x="103" y="224"/>
                        <a:pt x="103" y="224"/>
                        <a:pt x="104" y="224"/>
                      </a:cubicBezTo>
                      <a:cubicBezTo>
                        <a:pt x="34" y="203"/>
                        <a:pt x="34" y="203"/>
                        <a:pt x="34" y="203"/>
                      </a:cubicBezTo>
                      <a:cubicBezTo>
                        <a:pt x="35" y="203"/>
                        <a:pt x="35" y="203"/>
                        <a:pt x="35" y="204"/>
                      </a:cubicBezTo>
                      <a:cubicBezTo>
                        <a:pt x="35" y="199"/>
                        <a:pt x="35" y="199"/>
                        <a:pt x="35" y="199"/>
                      </a:cubicBezTo>
                      <a:cubicBezTo>
                        <a:pt x="35" y="200"/>
                        <a:pt x="35" y="201"/>
                        <a:pt x="34" y="201"/>
                      </a:cubicBezTo>
                      <a:cubicBezTo>
                        <a:pt x="51" y="197"/>
                        <a:pt x="51" y="197"/>
                        <a:pt x="51" y="197"/>
                      </a:cubicBezTo>
                      <a:cubicBezTo>
                        <a:pt x="51" y="197"/>
                        <a:pt x="52" y="196"/>
                        <a:pt x="52" y="196"/>
                      </a:cubicBezTo>
                      <a:cubicBezTo>
                        <a:pt x="52" y="195"/>
                        <a:pt x="51" y="194"/>
                        <a:pt x="51" y="194"/>
                      </a:cubicBezTo>
                      <a:cubicBezTo>
                        <a:pt x="2" y="179"/>
                        <a:pt x="2" y="179"/>
                        <a:pt x="2" y="179"/>
                      </a:cubicBezTo>
                      <a:cubicBezTo>
                        <a:pt x="3" y="180"/>
                        <a:pt x="3" y="180"/>
                        <a:pt x="3" y="181"/>
                      </a:cubicBezTo>
                      <a:cubicBezTo>
                        <a:pt x="3" y="6"/>
                        <a:pt x="3" y="6"/>
                        <a:pt x="3" y="6"/>
                      </a:cubicBezTo>
                      <a:cubicBezTo>
                        <a:pt x="3" y="7"/>
                        <a:pt x="3" y="7"/>
                        <a:pt x="2" y="7"/>
                      </a:cubicBezTo>
                      <a:close/>
                      <a:moveTo>
                        <a:pt x="1" y="182"/>
                      </a:moveTo>
                      <a:cubicBezTo>
                        <a:pt x="50" y="197"/>
                        <a:pt x="50" y="197"/>
                        <a:pt x="50" y="197"/>
                      </a:cubicBezTo>
                      <a:cubicBezTo>
                        <a:pt x="49" y="197"/>
                        <a:pt x="49" y="196"/>
                        <a:pt x="49" y="195"/>
                      </a:cubicBezTo>
                      <a:cubicBezTo>
                        <a:pt x="49" y="195"/>
                        <a:pt x="49" y="194"/>
                        <a:pt x="50" y="194"/>
                      </a:cubicBezTo>
                      <a:cubicBezTo>
                        <a:pt x="33" y="198"/>
                        <a:pt x="33" y="198"/>
                        <a:pt x="33" y="198"/>
                      </a:cubicBezTo>
                      <a:cubicBezTo>
                        <a:pt x="33" y="198"/>
                        <a:pt x="32" y="199"/>
                        <a:pt x="32" y="199"/>
                      </a:cubicBezTo>
                      <a:cubicBezTo>
                        <a:pt x="32" y="204"/>
                        <a:pt x="32" y="204"/>
                        <a:pt x="32" y="204"/>
                      </a:cubicBezTo>
                      <a:cubicBezTo>
                        <a:pt x="32" y="205"/>
                        <a:pt x="32" y="205"/>
                        <a:pt x="33" y="206"/>
                      </a:cubicBezTo>
                      <a:cubicBezTo>
                        <a:pt x="103" y="227"/>
                        <a:pt x="103" y="227"/>
                        <a:pt x="103" y="227"/>
                      </a:cubicBezTo>
                      <a:cubicBezTo>
                        <a:pt x="103" y="227"/>
                        <a:pt x="103" y="227"/>
                        <a:pt x="104" y="227"/>
                      </a:cubicBezTo>
                      <a:cubicBezTo>
                        <a:pt x="120" y="223"/>
                        <a:pt x="120" y="223"/>
                        <a:pt x="120" y="223"/>
                      </a:cubicBezTo>
                      <a:cubicBezTo>
                        <a:pt x="121" y="223"/>
                        <a:pt x="121" y="222"/>
                        <a:pt x="121" y="221"/>
                      </a:cubicBezTo>
                      <a:cubicBezTo>
                        <a:pt x="122" y="216"/>
                        <a:pt x="122" y="216"/>
                        <a:pt x="122" y="216"/>
                      </a:cubicBezTo>
                      <a:cubicBezTo>
                        <a:pt x="122" y="217"/>
                        <a:pt x="121" y="217"/>
                        <a:pt x="121" y="218"/>
                      </a:cubicBezTo>
                      <a:cubicBezTo>
                        <a:pt x="121" y="218"/>
                        <a:pt x="120" y="218"/>
                        <a:pt x="120" y="218"/>
                      </a:cubicBezTo>
                      <a:cubicBezTo>
                        <a:pt x="158" y="230"/>
                        <a:pt x="158" y="230"/>
                        <a:pt x="158" y="230"/>
                      </a:cubicBezTo>
                      <a:cubicBezTo>
                        <a:pt x="158" y="230"/>
                        <a:pt x="159" y="230"/>
                        <a:pt x="159" y="230"/>
                      </a:cubicBezTo>
                      <a:cubicBezTo>
                        <a:pt x="175" y="226"/>
                        <a:pt x="175" y="226"/>
                        <a:pt x="175" y="226"/>
                      </a:cubicBezTo>
                      <a:cubicBezTo>
                        <a:pt x="176" y="225"/>
                        <a:pt x="176" y="225"/>
                        <a:pt x="176" y="224"/>
                      </a:cubicBezTo>
                      <a:cubicBezTo>
                        <a:pt x="176" y="49"/>
                        <a:pt x="176" y="49"/>
                        <a:pt x="176" y="49"/>
                      </a:cubicBezTo>
                      <a:cubicBezTo>
                        <a:pt x="176" y="48"/>
                        <a:pt x="176" y="48"/>
                        <a:pt x="175" y="48"/>
                      </a:cubicBezTo>
                      <a:cubicBezTo>
                        <a:pt x="19" y="0"/>
                        <a:pt x="19" y="0"/>
                        <a:pt x="19" y="0"/>
                      </a:cubicBezTo>
                      <a:cubicBezTo>
                        <a:pt x="19" y="0"/>
                        <a:pt x="19" y="0"/>
                        <a:pt x="19" y="0"/>
                      </a:cubicBezTo>
                      <a:cubicBezTo>
                        <a:pt x="1" y="4"/>
                        <a:pt x="1" y="4"/>
                        <a:pt x="1" y="4"/>
                      </a:cubicBezTo>
                      <a:cubicBezTo>
                        <a:pt x="1" y="5"/>
                        <a:pt x="0" y="5"/>
                        <a:pt x="0" y="6"/>
                      </a:cubicBezTo>
                      <a:cubicBezTo>
                        <a:pt x="0" y="181"/>
                        <a:pt x="0" y="181"/>
                        <a:pt x="0" y="181"/>
                      </a:cubicBezTo>
                      <a:cubicBezTo>
                        <a:pt x="0" y="182"/>
                        <a:pt x="1" y="182"/>
                        <a:pt x="1" y="182"/>
                      </a:cubicBezTo>
                      <a:close/>
                    </a:path>
                  </a:pathLst>
                </a:custGeom>
                <a:solidFill>
                  <a:srgbClr val="231F20"/>
                </a:solidFill>
                <a:ln w="9525">
                  <a:noFill/>
                  <a:round/>
                  <a:headEnd/>
                  <a:tailEnd/>
                </a:ln>
              </p:spPr>
              <p:txBody>
                <a:bodyPr/>
                <a:lstStyle/>
                <a:p>
                  <a:endParaRPr lang="zh-TW" altLang="en-US"/>
                </a:p>
              </p:txBody>
            </p:sp>
          </p:grpSp>
        </p:grpSp>
        <p:grpSp>
          <p:nvGrpSpPr>
            <p:cNvPr id="14" name="Group 3"/>
            <p:cNvGrpSpPr>
              <a:grpSpLocks/>
            </p:cNvGrpSpPr>
            <p:nvPr/>
          </p:nvGrpSpPr>
          <p:grpSpPr bwMode="auto">
            <a:xfrm>
              <a:off x="6765925" y="2133600"/>
              <a:ext cx="396875" cy="720725"/>
              <a:chOff x="145" y="1491"/>
              <a:chExt cx="166" cy="302"/>
            </a:xfrm>
          </p:grpSpPr>
          <p:sp>
            <p:nvSpPr>
              <p:cNvPr id="20504" name="Freeform 4"/>
              <p:cNvSpPr>
                <a:spLocks/>
              </p:cNvSpPr>
              <p:nvPr/>
            </p:nvSpPr>
            <p:spPr bwMode="auto">
              <a:xfrm>
                <a:off x="150" y="1600"/>
                <a:ext cx="158" cy="190"/>
              </a:xfrm>
              <a:custGeom>
                <a:avLst/>
                <a:gdLst>
                  <a:gd name="T0" fmla="*/ 1226 w 100"/>
                  <a:gd name="T1" fmla="*/ 2996 h 120"/>
                  <a:gd name="T2" fmla="*/ 1869 w 100"/>
                  <a:gd name="T3" fmla="*/ 2777 h 120"/>
                  <a:gd name="T4" fmla="*/ 2462 w 100"/>
                  <a:gd name="T5" fmla="*/ 0 h 120"/>
                  <a:gd name="T6" fmla="*/ 0 w 100"/>
                  <a:gd name="T7" fmla="*/ 0 h 120"/>
                  <a:gd name="T8" fmla="*/ 624 w 100"/>
                  <a:gd name="T9" fmla="*/ 2777 h 120"/>
                  <a:gd name="T10" fmla="*/ 1226 w 100"/>
                  <a:gd name="T11" fmla="*/ 2996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6"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gradFill rotWithShape="1">
                <a:gsLst>
                  <a:gs pos="0">
                    <a:srgbClr val="2B588E"/>
                  </a:gs>
                  <a:gs pos="50000">
                    <a:srgbClr val="3874BA"/>
                  </a:gs>
                  <a:gs pos="100000">
                    <a:srgbClr val="2B588E"/>
                  </a:gs>
                </a:gsLst>
                <a:lin ang="0" scaled="1"/>
              </a:gradFill>
              <a:ln w="9525">
                <a:noFill/>
                <a:round/>
                <a:headEnd/>
                <a:tailEnd/>
              </a:ln>
            </p:spPr>
            <p:txBody>
              <a:bodyPr/>
              <a:lstStyle/>
              <a:p>
                <a:endParaRPr lang="zh-TW" altLang="en-US"/>
              </a:p>
            </p:txBody>
          </p:sp>
          <p:sp>
            <p:nvSpPr>
              <p:cNvPr id="20505" name="Oval 5"/>
              <p:cNvSpPr>
                <a:spLocks noChangeArrowheads="1"/>
              </p:cNvSpPr>
              <p:nvPr/>
            </p:nvSpPr>
            <p:spPr bwMode="auto">
              <a:xfrm>
                <a:off x="150" y="1569"/>
                <a:ext cx="159" cy="61"/>
              </a:xfrm>
              <a:prstGeom prst="ellipse">
                <a:avLst/>
              </a:prstGeom>
              <a:solidFill>
                <a:srgbClr val="6BA5D9"/>
              </a:solidFill>
              <a:ln w="9525">
                <a:noFill/>
                <a:round/>
                <a:headEnd/>
                <a:tailEnd/>
              </a:ln>
            </p:spPr>
            <p:txBody>
              <a:bodyPr/>
              <a:lstStyle/>
              <a:p>
                <a:endParaRPr lang="zh-TW" altLang="zh-TW">
                  <a:ea typeface="新細明體" charset="-120"/>
                </a:endParaRPr>
              </a:p>
            </p:txBody>
          </p:sp>
          <p:sp>
            <p:nvSpPr>
              <p:cNvPr id="20506" name="Freeform 6"/>
              <p:cNvSpPr>
                <a:spLocks/>
              </p:cNvSpPr>
              <p:nvPr/>
            </p:nvSpPr>
            <p:spPr bwMode="auto">
              <a:xfrm>
                <a:off x="150" y="1598"/>
                <a:ext cx="159" cy="32"/>
              </a:xfrm>
              <a:custGeom>
                <a:avLst/>
                <a:gdLst>
                  <a:gd name="T0" fmla="*/ 1196 w 101"/>
                  <a:gd name="T1" fmla="*/ 504 h 20"/>
                  <a:gd name="T2" fmla="*/ 0 w 101"/>
                  <a:gd name="T3" fmla="*/ 0 h 20"/>
                  <a:gd name="T4" fmla="*/ 0 w 101"/>
                  <a:gd name="T5" fmla="*/ 34 h 20"/>
                  <a:gd name="T6" fmla="*/ 1196 w 101"/>
                  <a:gd name="T7" fmla="*/ 538 h 20"/>
                  <a:gd name="T8" fmla="*/ 2418 w 101"/>
                  <a:gd name="T9" fmla="*/ 34 h 20"/>
                  <a:gd name="T10" fmla="*/ 2387 w 101"/>
                  <a:gd name="T11" fmla="*/ 0 h 20"/>
                  <a:gd name="T12" fmla="*/ 1196 w 101"/>
                  <a:gd name="T13" fmla="*/ 504 h 20"/>
                  <a:gd name="T14" fmla="*/ 0 60000 65536"/>
                  <a:gd name="T15" fmla="*/ 0 60000 65536"/>
                  <a:gd name="T16" fmla="*/ 0 60000 65536"/>
                  <a:gd name="T17" fmla="*/ 0 60000 65536"/>
                  <a:gd name="T18" fmla="*/ 0 60000 65536"/>
                  <a:gd name="T19" fmla="*/ 0 60000 65536"/>
                  <a:gd name="T20" fmla="*/ 0 60000 65536"/>
                  <a:gd name="T21" fmla="*/ 0 w 101"/>
                  <a:gd name="T22" fmla="*/ 0 h 20"/>
                  <a:gd name="T23" fmla="*/ 101 w 101"/>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 h="20">
                    <a:moveTo>
                      <a:pt x="50" y="19"/>
                    </a:moveTo>
                    <a:cubicBezTo>
                      <a:pt x="23" y="19"/>
                      <a:pt x="1" y="10"/>
                      <a:pt x="0" y="0"/>
                    </a:cubicBezTo>
                    <a:cubicBezTo>
                      <a:pt x="0" y="0"/>
                      <a:pt x="0" y="0"/>
                      <a:pt x="0" y="1"/>
                    </a:cubicBezTo>
                    <a:cubicBezTo>
                      <a:pt x="0" y="11"/>
                      <a:pt x="22" y="20"/>
                      <a:pt x="50" y="20"/>
                    </a:cubicBezTo>
                    <a:cubicBezTo>
                      <a:pt x="78" y="20"/>
                      <a:pt x="101" y="11"/>
                      <a:pt x="101" y="1"/>
                    </a:cubicBezTo>
                    <a:cubicBezTo>
                      <a:pt x="101" y="0"/>
                      <a:pt x="100" y="0"/>
                      <a:pt x="100" y="0"/>
                    </a:cubicBezTo>
                    <a:cubicBezTo>
                      <a:pt x="100" y="10"/>
                      <a:pt x="78" y="19"/>
                      <a:pt x="50" y="19"/>
                    </a:cubicBezTo>
                    <a:close/>
                  </a:path>
                </a:pathLst>
              </a:custGeom>
              <a:solidFill>
                <a:srgbClr val="135BA7"/>
              </a:solidFill>
              <a:ln w="9525">
                <a:noFill/>
                <a:round/>
                <a:headEnd/>
                <a:tailEnd/>
              </a:ln>
            </p:spPr>
            <p:txBody>
              <a:bodyPr/>
              <a:lstStyle/>
              <a:p>
                <a:endParaRPr lang="zh-TW" altLang="en-US"/>
              </a:p>
            </p:txBody>
          </p:sp>
          <p:sp>
            <p:nvSpPr>
              <p:cNvPr id="20507" name="Oval 7"/>
              <p:cNvSpPr>
                <a:spLocks noChangeArrowheads="1"/>
              </p:cNvSpPr>
              <p:nvPr/>
            </p:nvSpPr>
            <p:spPr bwMode="auto">
              <a:xfrm>
                <a:off x="178" y="1570"/>
                <a:ext cx="101" cy="51"/>
              </a:xfrm>
              <a:prstGeom prst="ellipse">
                <a:avLst/>
              </a:prstGeom>
              <a:gradFill rotWithShape="1">
                <a:gsLst>
                  <a:gs pos="0">
                    <a:srgbClr val="324C64"/>
                  </a:gs>
                  <a:gs pos="100000">
                    <a:srgbClr val="6BA5D9"/>
                  </a:gs>
                </a:gsLst>
                <a:path path="shape">
                  <a:fillToRect l="50000" t="50000" r="50000" b="50000"/>
                </a:path>
              </a:gradFill>
              <a:ln w="9525" algn="ctr">
                <a:noFill/>
                <a:round/>
                <a:headEnd/>
                <a:tailEnd/>
              </a:ln>
            </p:spPr>
            <p:txBody>
              <a:bodyPr/>
              <a:lstStyle/>
              <a:p>
                <a:endParaRPr lang="zh-TW" altLang="zh-TW">
                  <a:ea typeface="新細明體" charset="-120"/>
                </a:endParaRPr>
              </a:p>
            </p:txBody>
          </p:sp>
          <p:sp>
            <p:nvSpPr>
              <p:cNvPr id="20508" name="Oval 8"/>
              <p:cNvSpPr>
                <a:spLocks noChangeArrowheads="1"/>
              </p:cNvSpPr>
              <p:nvPr/>
            </p:nvSpPr>
            <p:spPr bwMode="auto">
              <a:xfrm>
                <a:off x="176" y="1494"/>
                <a:ext cx="105" cy="104"/>
              </a:xfrm>
              <a:prstGeom prst="ellipse">
                <a:avLst/>
              </a:prstGeom>
              <a:gradFill rotWithShape="1">
                <a:gsLst>
                  <a:gs pos="0">
                    <a:srgbClr val="6BA5D9"/>
                  </a:gs>
                  <a:gs pos="100000">
                    <a:srgbClr val="5C8EBB"/>
                  </a:gs>
                </a:gsLst>
                <a:lin ang="5400000" scaled="1"/>
              </a:gradFill>
              <a:ln w="9525">
                <a:noFill/>
                <a:round/>
                <a:headEnd/>
                <a:tailEnd/>
              </a:ln>
            </p:spPr>
            <p:txBody>
              <a:bodyPr/>
              <a:lstStyle/>
              <a:p>
                <a:endParaRPr lang="zh-TW" altLang="zh-TW">
                  <a:ea typeface="新細明體" charset="-120"/>
                </a:endParaRPr>
              </a:p>
            </p:txBody>
          </p:sp>
          <p:sp>
            <p:nvSpPr>
              <p:cNvPr id="20509" name="Freeform 9"/>
              <p:cNvSpPr>
                <a:spLocks/>
              </p:cNvSpPr>
              <p:nvPr/>
            </p:nvSpPr>
            <p:spPr bwMode="auto">
              <a:xfrm>
                <a:off x="145" y="1491"/>
                <a:ext cx="166" cy="302"/>
              </a:xfrm>
              <a:custGeom>
                <a:avLst/>
                <a:gdLst>
                  <a:gd name="T0" fmla="*/ 2590 w 105"/>
                  <a:gd name="T1" fmla="*/ 1700 h 191"/>
                  <a:gd name="T2" fmla="*/ 1992 w 105"/>
                  <a:gd name="T3" fmla="*/ 1260 h 191"/>
                  <a:gd name="T4" fmla="*/ 2035 w 105"/>
                  <a:gd name="T5" fmla="*/ 1287 h 191"/>
                  <a:gd name="T6" fmla="*/ 2035 w 105"/>
                  <a:gd name="T7" fmla="*/ 1312 h 191"/>
                  <a:gd name="T8" fmla="*/ 2043 w 105"/>
                  <a:gd name="T9" fmla="*/ 440 h 191"/>
                  <a:gd name="T10" fmla="*/ 1312 w 105"/>
                  <a:gd name="T11" fmla="*/ 0 h 191"/>
                  <a:gd name="T12" fmla="*/ 560 w 105"/>
                  <a:gd name="T13" fmla="*/ 440 h 191"/>
                  <a:gd name="T14" fmla="*/ 593 w 105"/>
                  <a:gd name="T15" fmla="*/ 1312 h 191"/>
                  <a:gd name="T16" fmla="*/ 593 w 105"/>
                  <a:gd name="T17" fmla="*/ 1287 h 191"/>
                  <a:gd name="T18" fmla="*/ 624 w 105"/>
                  <a:gd name="T19" fmla="*/ 1260 h 191"/>
                  <a:gd name="T20" fmla="*/ 52 w 105"/>
                  <a:gd name="T21" fmla="*/ 1782 h 191"/>
                  <a:gd name="T22" fmla="*/ 130 w 105"/>
                  <a:gd name="T23" fmla="*/ 2074 h 191"/>
                  <a:gd name="T24" fmla="*/ 171 w 105"/>
                  <a:gd name="T25" fmla="*/ 2367 h 191"/>
                  <a:gd name="T26" fmla="*/ 375 w 105"/>
                  <a:gd name="T27" fmla="*/ 3260 h 191"/>
                  <a:gd name="T28" fmla="*/ 560 w 105"/>
                  <a:gd name="T29" fmla="*/ 4163 h 191"/>
                  <a:gd name="T30" fmla="*/ 645 w 105"/>
                  <a:gd name="T31" fmla="*/ 4388 h 191"/>
                  <a:gd name="T32" fmla="*/ 645 w 105"/>
                  <a:gd name="T33" fmla="*/ 4388 h 191"/>
                  <a:gd name="T34" fmla="*/ 692 w 105"/>
                  <a:gd name="T35" fmla="*/ 4543 h 191"/>
                  <a:gd name="T36" fmla="*/ 1399 w 105"/>
                  <a:gd name="T37" fmla="*/ 4680 h 191"/>
                  <a:gd name="T38" fmla="*/ 1967 w 105"/>
                  <a:gd name="T39" fmla="*/ 4456 h 191"/>
                  <a:gd name="T40" fmla="*/ 2250 w 105"/>
                  <a:gd name="T41" fmla="*/ 3196 h 191"/>
                  <a:gd name="T42" fmla="*/ 2367 w 105"/>
                  <a:gd name="T43" fmla="*/ 2688 h 191"/>
                  <a:gd name="T44" fmla="*/ 2496 w 105"/>
                  <a:gd name="T45" fmla="*/ 2176 h 191"/>
                  <a:gd name="T46" fmla="*/ 2517 w 105"/>
                  <a:gd name="T47" fmla="*/ 2035 h 191"/>
                  <a:gd name="T48" fmla="*/ 2590 w 105"/>
                  <a:gd name="T49" fmla="*/ 1700 h 191"/>
                  <a:gd name="T50" fmla="*/ 2590 w 105"/>
                  <a:gd name="T51" fmla="*/ 1700 h 191"/>
                  <a:gd name="T52" fmla="*/ 2550 w 105"/>
                  <a:gd name="T53" fmla="*/ 1665 h 191"/>
                  <a:gd name="T54" fmla="*/ 2517 w 105"/>
                  <a:gd name="T55" fmla="*/ 1700 h 191"/>
                  <a:gd name="T56" fmla="*/ 2517 w 105"/>
                  <a:gd name="T57" fmla="*/ 1700 h 191"/>
                  <a:gd name="T58" fmla="*/ 2449 w 105"/>
                  <a:gd name="T59" fmla="*/ 2035 h 191"/>
                  <a:gd name="T60" fmla="*/ 2419 w 105"/>
                  <a:gd name="T61" fmla="*/ 2155 h 191"/>
                  <a:gd name="T62" fmla="*/ 2292 w 105"/>
                  <a:gd name="T63" fmla="*/ 2667 h 191"/>
                  <a:gd name="T64" fmla="*/ 2174 w 105"/>
                  <a:gd name="T65" fmla="*/ 3196 h 191"/>
                  <a:gd name="T66" fmla="*/ 1905 w 105"/>
                  <a:gd name="T67" fmla="*/ 4456 h 191"/>
                  <a:gd name="T68" fmla="*/ 1399 w 105"/>
                  <a:gd name="T69" fmla="*/ 4625 h 191"/>
                  <a:gd name="T70" fmla="*/ 730 w 105"/>
                  <a:gd name="T71" fmla="*/ 4495 h 191"/>
                  <a:gd name="T72" fmla="*/ 719 w 105"/>
                  <a:gd name="T73" fmla="*/ 4388 h 191"/>
                  <a:gd name="T74" fmla="*/ 719 w 105"/>
                  <a:gd name="T75" fmla="*/ 4375 h 191"/>
                  <a:gd name="T76" fmla="*/ 645 w 105"/>
                  <a:gd name="T77" fmla="*/ 4120 h 191"/>
                  <a:gd name="T78" fmla="*/ 438 w 105"/>
                  <a:gd name="T79" fmla="*/ 3230 h 191"/>
                  <a:gd name="T80" fmla="*/ 250 w 105"/>
                  <a:gd name="T81" fmla="*/ 2367 h 191"/>
                  <a:gd name="T82" fmla="*/ 171 w 105"/>
                  <a:gd name="T83" fmla="*/ 2074 h 191"/>
                  <a:gd name="T84" fmla="*/ 130 w 105"/>
                  <a:gd name="T85" fmla="*/ 1750 h 191"/>
                  <a:gd name="T86" fmla="*/ 645 w 105"/>
                  <a:gd name="T87" fmla="*/ 1325 h 191"/>
                  <a:gd name="T88" fmla="*/ 675 w 105"/>
                  <a:gd name="T89" fmla="*/ 1312 h 191"/>
                  <a:gd name="T90" fmla="*/ 645 w 105"/>
                  <a:gd name="T91" fmla="*/ 1287 h 191"/>
                  <a:gd name="T92" fmla="*/ 645 w 105"/>
                  <a:gd name="T93" fmla="*/ 504 h 191"/>
                  <a:gd name="T94" fmla="*/ 1312 w 105"/>
                  <a:gd name="T95" fmla="*/ 82 h 191"/>
                  <a:gd name="T96" fmla="*/ 1992 w 105"/>
                  <a:gd name="T97" fmla="*/ 504 h 191"/>
                  <a:gd name="T98" fmla="*/ 1967 w 105"/>
                  <a:gd name="T99" fmla="*/ 1287 h 191"/>
                  <a:gd name="T100" fmla="*/ 1967 w 105"/>
                  <a:gd name="T101" fmla="*/ 1312 h 191"/>
                  <a:gd name="T102" fmla="*/ 1992 w 105"/>
                  <a:gd name="T103" fmla="*/ 1325 h 191"/>
                  <a:gd name="T104" fmla="*/ 2517 w 105"/>
                  <a:gd name="T105" fmla="*/ 1700 h 191"/>
                  <a:gd name="T106" fmla="*/ 2517 w 105"/>
                  <a:gd name="T107" fmla="*/ 1700 h 191"/>
                  <a:gd name="T108" fmla="*/ 2550 w 105"/>
                  <a:gd name="T109" fmla="*/ 1739 h 191"/>
                  <a:gd name="T110" fmla="*/ 2590 w 105"/>
                  <a:gd name="T111" fmla="*/ 1700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9"/>
                    </a:moveTo>
                    <a:cubicBezTo>
                      <a:pt x="105" y="61"/>
                      <a:pt x="97" y="55"/>
                      <a:pt x="81" y="51"/>
                    </a:cubicBezTo>
                    <a:cubicBezTo>
                      <a:pt x="82" y="51"/>
                      <a:pt x="82" y="52"/>
                      <a:pt x="82" y="52"/>
                    </a:cubicBezTo>
                    <a:cubicBezTo>
                      <a:pt x="83" y="52"/>
                      <a:pt x="83" y="53"/>
                      <a:pt x="82" y="53"/>
                    </a:cubicBezTo>
                    <a:cubicBezTo>
                      <a:pt x="89" y="43"/>
                      <a:pt x="89" y="30"/>
                      <a:pt x="83" y="18"/>
                    </a:cubicBezTo>
                    <a:cubicBezTo>
                      <a:pt x="77" y="7"/>
                      <a:pt x="66" y="0"/>
                      <a:pt x="53" y="0"/>
                    </a:cubicBezTo>
                    <a:cubicBezTo>
                      <a:pt x="40" y="0"/>
                      <a:pt x="29" y="7"/>
                      <a:pt x="23" y="18"/>
                    </a:cubicBezTo>
                    <a:cubicBezTo>
                      <a:pt x="17" y="30"/>
                      <a:pt x="17" y="43"/>
                      <a:pt x="24" y="53"/>
                    </a:cubicBezTo>
                    <a:cubicBezTo>
                      <a:pt x="24" y="53"/>
                      <a:pt x="24" y="52"/>
                      <a:pt x="24" y="52"/>
                    </a:cubicBezTo>
                    <a:cubicBezTo>
                      <a:pt x="24" y="52"/>
                      <a:pt x="24" y="51"/>
                      <a:pt x="25" y="51"/>
                    </a:cubicBezTo>
                    <a:cubicBezTo>
                      <a:pt x="3" y="57"/>
                      <a:pt x="0" y="66"/>
                      <a:pt x="2" y="72"/>
                    </a:cubicBezTo>
                    <a:cubicBezTo>
                      <a:pt x="5" y="84"/>
                      <a:pt x="5" y="84"/>
                      <a:pt x="5" y="84"/>
                    </a:cubicBezTo>
                    <a:cubicBezTo>
                      <a:pt x="7" y="96"/>
                      <a:pt x="7" y="96"/>
                      <a:pt x="7" y="96"/>
                    </a:cubicBezTo>
                    <a:cubicBezTo>
                      <a:pt x="15" y="132"/>
                      <a:pt x="15" y="132"/>
                      <a:pt x="15" y="132"/>
                    </a:cubicBezTo>
                    <a:cubicBezTo>
                      <a:pt x="23" y="168"/>
                      <a:pt x="23" y="168"/>
                      <a:pt x="23" y="168"/>
                    </a:cubicBezTo>
                    <a:cubicBezTo>
                      <a:pt x="26" y="178"/>
                      <a:pt x="26" y="178"/>
                      <a:pt x="26" y="178"/>
                    </a:cubicBezTo>
                    <a:cubicBezTo>
                      <a:pt x="26" y="178"/>
                      <a:pt x="26" y="178"/>
                      <a:pt x="26" y="178"/>
                    </a:cubicBezTo>
                    <a:cubicBezTo>
                      <a:pt x="26" y="180"/>
                      <a:pt x="27" y="182"/>
                      <a:pt x="28" y="184"/>
                    </a:cubicBezTo>
                    <a:cubicBezTo>
                      <a:pt x="34" y="189"/>
                      <a:pt x="43" y="191"/>
                      <a:pt x="57" y="190"/>
                    </a:cubicBezTo>
                    <a:cubicBezTo>
                      <a:pt x="63"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4" y="78"/>
                      <a:pt x="105" y="73"/>
                      <a:pt x="105" y="69"/>
                    </a:cubicBezTo>
                    <a:cubicBezTo>
                      <a:pt x="105" y="69"/>
                      <a:pt x="105" y="69"/>
                      <a:pt x="105" y="69"/>
                    </a:cubicBezTo>
                    <a:cubicBezTo>
                      <a:pt x="105" y="68"/>
                      <a:pt x="104" y="67"/>
                      <a:pt x="103" y="67"/>
                    </a:cubicBezTo>
                    <a:cubicBezTo>
                      <a:pt x="103" y="67"/>
                      <a:pt x="102" y="68"/>
                      <a:pt x="102" y="69"/>
                    </a:cubicBezTo>
                    <a:cubicBezTo>
                      <a:pt x="102" y="69"/>
                      <a:pt x="102" y="69"/>
                      <a:pt x="102" y="69"/>
                    </a:cubicBezTo>
                    <a:cubicBezTo>
                      <a:pt x="102" y="72"/>
                      <a:pt x="101" y="77"/>
                      <a:pt x="99" y="82"/>
                    </a:cubicBezTo>
                    <a:cubicBezTo>
                      <a:pt x="99" y="84"/>
                      <a:pt x="98" y="86"/>
                      <a:pt x="98" y="87"/>
                    </a:cubicBezTo>
                    <a:cubicBezTo>
                      <a:pt x="93" y="108"/>
                      <a:pt x="93" y="108"/>
                      <a:pt x="93" y="108"/>
                    </a:cubicBezTo>
                    <a:cubicBezTo>
                      <a:pt x="88" y="129"/>
                      <a:pt x="88" y="129"/>
                      <a:pt x="88" y="129"/>
                    </a:cubicBezTo>
                    <a:cubicBezTo>
                      <a:pt x="77" y="180"/>
                      <a:pt x="77" y="180"/>
                      <a:pt x="77" y="180"/>
                    </a:cubicBezTo>
                    <a:cubicBezTo>
                      <a:pt x="76" y="183"/>
                      <a:pt x="72" y="186"/>
                      <a:pt x="57" y="187"/>
                    </a:cubicBezTo>
                    <a:cubicBezTo>
                      <a:pt x="44" y="188"/>
                      <a:pt x="35" y="186"/>
                      <a:pt x="30" y="182"/>
                    </a:cubicBezTo>
                    <a:cubicBezTo>
                      <a:pt x="29" y="181"/>
                      <a:pt x="29" y="179"/>
                      <a:pt x="29" y="178"/>
                    </a:cubicBezTo>
                    <a:cubicBezTo>
                      <a:pt x="29" y="177"/>
                      <a:pt x="29" y="177"/>
                      <a:pt x="29" y="177"/>
                    </a:cubicBezTo>
                    <a:cubicBezTo>
                      <a:pt x="26" y="167"/>
                      <a:pt x="26" y="167"/>
                      <a:pt x="26" y="167"/>
                    </a:cubicBezTo>
                    <a:cubicBezTo>
                      <a:pt x="18" y="131"/>
                      <a:pt x="18" y="131"/>
                      <a:pt x="18" y="131"/>
                    </a:cubicBezTo>
                    <a:cubicBezTo>
                      <a:pt x="10" y="96"/>
                      <a:pt x="10" y="96"/>
                      <a:pt x="10" y="96"/>
                    </a:cubicBezTo>
                    <a:cubicBezTo>
                      <a:pt x="7" y="84"/>
                      <a:pt x="7" y="84"/>
                      <a:pt x="7" y="84"/>
                    </a:cubicBezTo>
                    <a:cubicBezTo>
                      <a:pt x="5" y="71"/>
                      <a:pt x="5" y="71"/>
                      <a:pt x="5" y="71"/>
                    </a:cubicBezTo>
                    <a:cubicBezTo>
                      <a:pt x="3" y="62"/>
                      <a:pt x="15" y="57"/>
                      <a:pt x="26" y="54"/>
                    </a:cubicBezTo>
                    <a:cubicBezTo>
                      <a:pt x="26" y="54"/>
                      <a:pt x="26" y="54"/>
                      <a:pt x="27" y="53"/>
                    </a:cubicBezTo>
                    <a:cubicBezTo>
                      <a:pt x="27" y="53"/>
                      <a:pt x="27" y="52"/>
                      <a:pt x="26" y="52"/>
                    </a:cubicBezTo>
                    <a:cubicBezTo>
                      <a:pt x="20" y="42"/>
                      <a:pt x="20" y="30"/>
                      <a:pt x="26" y="20"/>
                    </a:cubicBezTo>
                    <a:cubicBezTo>
                      <a:pt x="31" y="9"/>
                      <a:pt x="42" y="3"/>
                      <a:pt x="53" y="3"/>
                    </a:cubicBezTo>
                    <a:cubicBezTo>
                      <a:pt x="65" y="3"/>
                      <a:pt x="75" y="9"/>
                      <a:pt x="81" y="20"/>
                    </a:cubicBezTo>
                    <a:cubicBezTo>
                      <a:pt x="86" y="30"/>
                      <a:pt x="86" y="42"/>
                      <a:pt x="80" y="52"/>
                    </a:cubicBezTo>
                    <a:cubicBezTo>
                      <a:pt x="79" y="52"/>
                      <a:pt x="79" y="53"/>
                      <a:pt x="80" y="53"/>
                    </a:cubicBezTo>
                    <a:cubicBezTo>
                      <a:pt x="80" y="54"/>
                      <a:pt x="80" y="54"/>
                      <a:pt x="81" y="54"/>
                    </a:cubicBezTo>
                    <a:cubicBezTo>
                      <a:pt x="95" y="58"/>
                      <a:pt x="102" y="63"/>
                      <a:pt x="102" y="69"/>
                    </a:cubicBezTo>
                    <a:cubicBezTo>
                      <a:pt x="102" y="69"/>
                      <a:pt x="102" y="69"/>
                      <a:pt x="102" y="69"/>
                    </a:cubicBezTo>
                    <a:cubicBezTo>
                      <a:pt x="102" y="69"/>
                      <a:pt x="103" y="70"/>
                      <a:pt x="103" y="70"/>
                    </a:cubicBezTo>
                    <a:cubicBezTo>
                      <a:pt x="104" y="70"/>
                      <a:pt x="105" y="69"/>
                      <a:pt x="105" y="69"/>
                    </a:cubicBezTo>
                    <a:close/>
                  </a:path>
                </a:pathLst>
              </a:custGeom>
              <a:solidFill>
                <a:srgbClr val="231F20"/>
              </a:solidFill>
              <a:ln w="9525">
                <a:noFill/>
                <a:round/>
                <a:headEnd/>
                <a:tailEnd/>
              </a:ln>
            </p:spPr>
            <p:txBody>
              <a:bodyPr/>
              <a:lstStyle/>
              <a:p>
                <a:endParaRPr lang="zh-TW" altLang="en-US"/>
              </a:p>
            </p:txBody>
          </p:sp>
        </p:grpSp>
      </p:grpSp>
      <p:pic>
        <p:nvPicPr>
          <p:cNvPr id="97" name="Picture 2"/>
          <p:cNvPicPr>
            <a:picLocks noChangeAspect="1" noChangeArrowheads="1"/>
          </p:cNvPicPr>
          <p:nvPr/>
        </p:nvPicPr>
        <p:blipFill>
          <a:blip r:embed="rId3" cstate="print"/>
          <a:srcRect/>
          <a:stretch>
            <a:fillRect/>
          </a:stretch>
        </p:blipFill>
        <p:spPr bwMode="auto">
          <a:xfrm>
            <a:off x="6179763" y="1428751"/>
            <a:ext cx="1572034" cy="1571625"/>
          </a:xfrm>
          <a:prstGeom prst="rect">
            <a:avLst/>
          </a:prstGeom>
          <a:noFill/>
          <a:ln w="9525">
            <a:noFill/>
            <a:miter lim="800000"/>
            <a:headEnd/>
            <a:tailEnd/>
          </a:ln>
        </p:spPr>
      </p:pic>
      <p:pic>
        <p:nvPicPr>
          <p:cNvPr id="98" name="Picture 2"/>
          <p:cNvPicPr>
            <a:picLocks noChangeAspect="1" noChangeArrowheads="1"/>
          </p:cNvPicPr>
          <p:nvPr/>
        </p:nvPicPr>
        <p:blipFill>
          <a:blip r:embed="rId3" cstate="print"/>
          <a:srcRect/>
          <a:stretch>
            <a:fillRect/>
          </a:stretch>
        </p:blipFill>
        <p:spPr bwMode="auto">
          <a:xfrm>
            <a:off x="6179763" y="3819525"/>
            <a:ext cx="1600617" cy="1600200"/>
          </a:xfrm>
          <a:prstGeom prst="rect">
            <a:avLst/>
          </a:prstGeom>
          <a:noFill/>
          <a:ln w="9525">
            <a:noFill/>
            <a:miter lim="800000"/>
            <a:headEnd/>
            <a:tailEnd/>
          </a:ln>
        </p:spPr>
      </p:pic>
      <p:pic>
        <p:nvPicPr>
          <p:cNvPr id="100" name="Picture 2"/>
          <p:cNvPicPr>
            <a:picLocks noChangeAspect="1" noChangeArrowheads="1"/>
          </p:cNvPicPr>
          <p:nvPr/>
        </p:nvPicPr>
        <p:blipFill>
          <a:blip r:embed="rId4" cstate="print"/>
          <a:srcRect/>
          <a:stretch>
            <a:fillRect/>
          </a:stretch>
        </p:blipFill>
        <p:spPr bwMode="auto">
          <a:xfrm>
            <a:off x="4521981" y="3819525"/>
            <a:ext cx="1600617" cy="1600200"/>
          </a:xfrm>
          <a:prstGeom prst="rect">
            <a:avLst/>
          </a:prstGeom>
          <a:noFill/>
          <a:ln w="9525">
            <a:noFill/>
            <a:miter lim="800000"/>
            <a:headEnd/>
            <a:tailEnd/>
          </a:ln>
        </p:spPr>
      </p:pic>
      <p:sp>
        <p:nvSpPr>
          <p:cNvPr id="102" name="TextBox 101"/>
          <p:cNvSpPr txBox="1">
            <a:spLocks noChangeArrowheads="1"/>
          </p:cNvSpPr>
          <p:nvPr/>
        </p:nvSpPr>
        <p:spPr bwMode="auto">
          <a:xfrm>
            <a:off x="3207997" y="5407026"/>
            <a:ext cx="924933" cy="307777"/>
          </a:xfrm>
          <a:prstGeom prst="rect">
            <a:avLst/>
          </a:prstGeom>
          <a:noFill/>
          <a:ln w="9525">
            <a:noFill/>
            <a:miter lim="800000"/>
            <a:headEnd/>
            <a:tailEnd/>
          </a:ln>
        </p:spPr>
        <p:txBody>
          <a:bodyPr wrap="none">
            <a:spAutoFit/>
          </a:bodyPr>
          <a:lstStyle/>
          <a:p>
            <a:pPr algn="ctr"/>
            <a:r>
              <a:rPr lang="en-US" altLang="zh-TW" sz="1400" b="1">
                <a:ea typeface="新細明體" charset="-120"/>
              </a:rPr>
              <a:t>Web page</a:t>
            </a:r>
          </a:p>
        </p:txBody>
      </p:sp>
      <p:cxnSp>
        <p:nvCxnSpPr>
          <p:cNvPr id="103" name="Straight Connector 102"/>
          <p:cNvCxnSpPr/>
          <p:nvPr/>
        </p:nvCxnSpPr>
        <p:spPr>
          <a:xfrm>
            <a:off x="1149253" y="3379789"/>
            <a:ext cx="6745457" cy="1587"/>
          </a:xfrm>
          <a:prstGeom prst="line">
            <a:avLst/>
          </a:prstGeom>
          <a:solidFill>
            <a:schemeClr val="bg1">
              <a:lumMod val="95000"/>
            </a:schemeClr>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pic>
        <p:nvPicPr>
          <p:cNvPr id="189442" name="Picture 2"/>
          <p:cNvPicPr>
            <a:picLocks noChangeAspect="1" noChangeArrowheads="1"/>
          </p:cNvPicPr>
          <p:nvPr/>
        </p:nvPicPr>
        <p:blipFill>
          <a:blip r:embed="rId5" cstate="print"/>
          <a:srcRect l="49956" r="658" b="9460"/>
          <a:stretch>
            <a:fillRect/>
          </a:stretch>
        </p:blipFill>
        <p:spPr bwMode="auto">
          <a:xfrm>
            <a:off x="4196856" y="1428751"/>
            <a:ext cx="1607762" cy="1571625"/>
          </a:xfrm>
          <a:prstGeom prst="rect">
            <a:avLst/>
          </a:prstGeom>
          <a:noFill/>
          <a:ln w="9525">
            <a:noFill/>
            <a:miter lim="800000"/>
            <a:headEnd/>
            <a:tailEnd/>
          </a:ln>
        </p:spPr>
      </p:pic>
      <p:pic>
        <p:nvPicPr>
          <p:cNvPr id="106" name="Picture 2"/>
          <p:cNvPicPr>
            <a:picLocks noChangeAspect="1" noChangeArrowheads="1"/>
          </p:cNvPicPr>
          <p:nvPr/>
        </p:nvPicPr>
        <p:blipFill>
          <a:blip r:embed="rId4" cstate="print"/>
          <a:srcRect/>
          <a:stretch>
            <a:fillRect/>
          </a:stretch>
        </p:blipFill>
        <p:spPr bwMode="auto">
          <a:xfrm>
            <a:off x="2857054" y="3819525"/>
            <a:ext cx="1600617" cy="1600200"/>
          </a:xfrm>
          <a:prstGeom prst="rect">
            <a:avLst/>
          </a:prstGeom>
          <a:noFill/>
          <a:ln w="9525">
            <a:noFill/>
            <a:miter lim="800000"/>
            <a:headEnd/>
            <a:tailEnd/>
          </a:ln>
        </p:spPr>
      </p:pic>
      <p:pic>
        <p:nvPicPr>
          <p:cNvPr id="189443" name="Picture 3"/>
          <p:cNvPicPr>
            <a:picLocks noChangeAspect="1" noChangeArrowheads="1"/>
          </p:cNvPicPr>
          <p:nvPr/>
        </p:nvPicPr>
        <p:blipFill>
          <a:blip r:embed="rId6" cstate="print"/>
          <a:srcRect/>
          <a:stretch>
            <a:fillRect/>
          </a:stretch>
        </p:blipFill>
        <p:spPr bwMode="auto">
          <a:xfrm>
            <a:off x="3125014" y="3919539"/>
            <a:ext cx="1179026" cy="1252537"/>
          </a:xfrm>
          <a:prstGeom prst="rect">
            <a:avLst/>
          </a:prstGeom>
          <a:noFill/>
          <a:ln w="9525">
            <a:noFill/>
            <a:miter lim="800000"/>
            <a:headEnd/>
            <a:tailEnd/>
          </a:ln>
        </p:spPr>
      </p:pic>
      <p:sp>
        <p:nvSpPr>
          <p:cNvPr id="107" name="TextBox 106"/>
          <p:cNvSpPr txBox="1">
            <a:spLocks noChangeArrowheads="1"/>
          </p:cNvSpPr>
          <p:nvPr/>
        </p:nvSpPr>
        <p:spPr bwMode="auto">
          <a:xfrm>
            <a:off x="4905628" y="5407026"/>
            <a:ext cx="998863" cy="307777"/>
          </a:xfrm>
          <a:prstGeom prst="rect">
            <a:avLst/>
          </a:prstGeom>
          <a:noFill/>
          <a:ln w="9525">
            <a:noFill/>
            <a:miter lim="800000"/>
            <a:headEnd/>
            <a:tailEnd/>
          </a:ln>
        </p:spPr>
        <p:txBody>
          <a:bodyPr wrap="none">
            <a:spAutoFit/>
          </a:bodyPr>
          <a:lstStyle/>
          <a:p>
            <a:pPr algn="ctr"/>
            <a:r>
              <a:rPr lang="en-US" altLang="zh-TW" sz="1400" b="1">
                <a:ea typeface="新細明體" charset="-120"/>
              </a:rPr>
              <a:t>Windowed</a:t>
            </a:r>
          </a:p>
        </p:txBody>
      </p:sp>
      <p:sp>
        <p:nvSpPr>
          <p:cNvPr id="108" name="TextBox 107"/>
          <p:cNvSpPr txBox="1">
            <a:spLocks noChangeArrowheads="1"/>
          </p:cNvSpPr>
          <p:nvPr/>
        </p:nvSpPr>
        <p:spPr bwMode="auto">
          <a:xfrm>
            <a:off x="6487089" y="5407026"/>
            <a:ext cx="1005020" cy="307777"/>
          </a:xfrm>
          <a:prstGeom prst="rect">
            <a:avLst/>
          </a:prstGeom>
          <a:noFill/>
          <a:ln w="9525">
            <a:noFill/>
            <a:miter lim="800000"/>
            <a:headEnd/>
            <a:tailEnd/>
          </a:ln>
        </p:spPr>
        <p:txBody>
          <a:bodyPr wrap="none">
            <a:spAutoFit/>
          </a:bodyPr>
          <a:lstStyle/>
          <a:p>
            <a:pPr algn="ctr"/>
            <a:r>
              <a:rPr lang="en-US" altLang="zh-TW" sz="1400" b="1">
                <a:ea typeface="新細明體" charset="-120"/>
              </a:rPr>
              <a:t>Full-Screen</a:t>
            </a:r>
          </a:p>
        </p:txBody>
      </p:sp>
      <p:sp>
        <p:nvSpPr>
          <p:cNvPr id="109" name="TextBox 108"/>
          <p:cNvSpPr txBox="1">
            <a:spLocks noChangeArrowheads="1"/>
          </p:cNvSpPr>
          <p:nvPr/>
        </p:nvSpPr>
        <p:spPr bwMode="auto">
          <a:xfrm>
            <a:off x="4763566" y="3000376"/>
            <a:ext cx="551754" cy="307777"/>
          </a:xfrm>
          <a:prstGeom prst="rect">
            <a:avLst/>
          </a:prstGeom>
          <a:noFill/>
          <a:ln w="9525">
            <a:noFill/>
            <a:miter lim="800000"/>
            <a:headEnd/>
            <a:tailEnd/>
          </a:ln>
        </p:spPr>
        <p:txBody>
          <a:bodyPr wrap="none">
            <a:spAutoFit/>
          </a:bodyPr>
          <a:lstStyle/>
          <a:p>
            <a:pPr algn="ctr"/>
            <a:r>
              <a:rPr lang="en-US" altLang="zh-TW" sz="1400" b="1">
                <a:ea typeface="新細明體" charset="-120"/>
              </a:rPr>
              <a:t>login</a:t>
            </a:r>
          </a:p>
        </p:txBody>
      </p:sp>
      <p:sp>
        <p:nvSpPr>
          <p:cNvPr id="110" name="TextBox 109"/>
          <p:cNvSpPr txBox="1">
            <a:spLocks noChangeArrowheads="1"/>
          </p:cNvSpPr>
          <p:nvPr/>
        </p:nvSpPr>
        <p:spPr bwMode="auto">
          <a:xfrm>
            <a:off x="6487089" y="3000376"/>
            <a:ext cx="1005020" cy="307777"/>
          </a:xfrm>
          <a:prstGeom prst="rect">
            <a:avLst/>
          </a:prstGeom>
          <a:noFill/>
          <a:ln w="9525">
            <a:noFill/>
            <a:miter lim="800000"/>
            <a:headEnd/>
            <a:tailEnd/>
          </a:ln>
        </p:spPr>
        <p:txBody>
          <a:bodyPr wrap="none">
            <a:spAutoFit/>
          </a:bodyPr>
          <a:lstStyle/>
          <a:p>
            <a:pPr algn="ctr"/>
            <a:r>
              <a:rPr lang="en-US" altLang="zh-TW" sz="1400" b="1">
                <a:ea typeface="新細明體" charset="-120"/>
              </a:rPr>
              <a:t>Full-Screen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9442"/>
                                        </p:tgtEl>
                                        <p:attrNameLst>
                                          <p:attrName>style.visibility</p:attrName>
                                        </p:attrNameLst>
                                      </p:cBhvr>
                                      <p:to>
                                        <p:strVal val="visible"/>
                                      </p:to>
                                    </p:set>
                                    <p:animEffect transition="in" filter="fade">
                                      <p:cBhvr>
                                        <p:cTn id="7" dur="500"/>
                                        <p:tgtEl>
                                          <p:spTgt spid="189442"/>
                                        </p:tgtEl>
                                      </p:cBhvr>
                                    </p:animEffect>
                                  </p:childTnLst>
                                </p:cTn>
                              </p:par>
                              <p:par>
                                <p:cTn id="8" presetID="10" presetClass="entr" presetSubtype="0" fill="hold"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500"/>
                                        <p:tgtEl>
                                          <p:spTgt spid="109"/>
                                        </p:tgtEl>
                                      </p:cBhvr>
                                    </p:animEffect>
                                  </p:childTnLst>
                                </p:cTn>
                              </p:par>
                              <p:par>
                                <p:cTn id="11" presetID="10" presetClass="entr" presetSubtype="0" fill="hold" nodeType="withEffect">
                                  <p:stCondLst>
                                    <p:cond delay="50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nodeType="withEffect">
                                  <p:stCondLst>
                                    <p:cond delay="50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9443"/>
                                        </p:tgtEl>
                                        <p:attrNameLst>
                                          <p:attrName>style.visibility</p:attrName>
                                        </p:attrNameLst>
                                      </p:cBhvr>
                                      <p:to>
                                        <p:strVal val="visible"/>
                                      </p:to>
                                    </p:set>
                                    <p:animEffect transition="in" filter="fade">
                                      <p:cBhvr>
                                        <p:cTn id="21" dur="500"/>
                                        <p:tgtEl>
                                          <p:spTgt spid="189443"/>
                                        </p:tgtEl>
                                      </p:cBhvr>
                                    </p:animEffect>
                                  </p:childTnLst>
                                </p:cTn>
                              </p:par>
                              <p:par>
                                <p:cTn id="22" presetID="10" presetClass="entr" presetSubtype="0" fill="hold" nodeType="with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fade">
                                      <p:cBhvr>
                                        <p:cTn id="24" dur="500"/>
                                        <p:tgtEl>
                                          <p:spTgt spid="106"/>
                                        </p:tgtEl>
                                      </p:cBhvr>
                                    </p:animEffect>
                                  </p:childTnLst>
                                </p:cTn>
                              </p:par>
                              <p:par>
                                <p:cTn id="25" presetID="10" presetClass="entr" presetSubtype="0" fill="hold" nodeType="with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fade">
                                      <p:cBhvr>
                                        <p:cTn id="31" dur="500"/>
                                        <p:tgtEl>
                                          <p:spTgt spid="100"/>
                                        </p:tgtEl>
                                      </p:cBhvr>
                                    </p:animEffect>
                                  </p:childTnLst>
                                </p:cTn>
                              </p:par>
                              <p:par>
                                <p:cTn id="32" presetID="10" presetClass="entr" presetSubtype="0" fill="hold" nodeType="withEffect">
                                  <p:stCondLst>
                                    <p:cond delay="5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nodeType="with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10" presetClass="entr" presetSubtype="0" fill="hold" nodeType="withEffect">
                                  <p:stCondLst>
                                    <p:cond delay="0"/>
                                  </p:stCondLst>
                                  <p:childTnLst>
                                    <p:set>
                                      <p:cBhvr>
                                        <p:cTn id="39" dur="1" fill="hold">
                                          <p:stCondLst>
                                            <p:cond delay="0"/>
                                          </p:stCondLst>
                                        </p:cTn>
                                        <p:tgtEl>
                                          <p:spTgt spid="108"/>
                                        </p:tgtEl>
                                        <p:attrNameLst>
                                          <p:attrName>style.visibility</p:attrName>
                                        </p:attrNameLst>
                                      </p:cBhvr>
                                      <p:to>
                                        <p:strVal val="visible"/>
                                      </p:to>
                                    </p:set>
                                    <p:animEffect transition="in" filter="fade">
                                      <p:cBhvr>
                                        <p:cTn id="4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528"/>
          <p:cNvSpPr>
            <a:spLocks noGrp="1"/>
          </p:cNvSpPr>
          <p:nvPr>
            <p:ph type="title"/>
          </p:nvPr>
        </p:nvSpPr>
        <p:spPr>
          <a:xfrm>
            <a:off x="457200" y="274638"/>
            <a:ext cx="8229600" cy="778098"/>
          </a:xfrm>
        </p:spPr>
        <p:txBody>
          <a:bodyPr/>
          <a:lstStyle/>
          <a:p>
            <a:r>
              <a:rPr lang="en-US" altLang="zh-TW" dirty="0" smtClean="0">
                <a:ea typeface="新細明體" charset="-120"/>
              </a:rPr>
              <a:t>Virtual Desktop Infrastructure</a:t>
            </a:r>
          </a:p>
        </p:txBody>
      </p:sp>
      <p:sp>
        <p:nvSpPr>
          <p:cNvPr id="256" name="Isosceles Triangle 255"/>
          <p:cNvSpPr/>
          <p:nvPr/>
        </p:nvSpPr>
        <p:spPr>
          <a:xfrm>
            <a:off x="1199272" y="2861398"/>
            <a:ext cx="400154" cy="608013"/>
          </a:xfrm>
          <a:prstGeom prst="triangle">
            <a:avLst/>
          </a:prstGeom>
          <a:solidFill>
            <a:schemeClr val="bg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50" name="Rounded Rectangle 249"/>
          <p:cNvSpPr/>
          <p:nvPr/>
        </p:nvSpPr>
        <p:spPr>
          <a:xfrm>
            <a:off x="970613" y="1718397"/>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51" name="TextBox 250"/>
          <p:cNvSpPr txBox="1"/>
          <p:nvPr/>
        </p:nvSpPr>
        <p:spPr>
          <a:xfrm>
            <a:off x="856283" y="1397723"/>
            <a:ext cx="1086133" cy="3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err="1">
                <a:solidFill>
                  <a:schemeClr val="tx1"/>
                </a:solidFill>
              </a:rPr>
              <a:t>GoToAssist</a:t>
            </a:r>
            <a:endParaRPr lang="en-US" sz="1400" b="1" dirty="0">
              <a:solidFill>
                <a:schemeClr val="tx1"/>
              </a:solidFill>
            </a:endParaRPr>
          </a:p>
        </p:txBody>
      </p:sp>
      <p:pic>
        <p:nvPicPr>
          <p:cNvPr id="21510" name="Picture 254" descr="GoToAssist copy trans.gif"/>
          <p:cNvPicPr>
            <a:picLocks noChangeAspect="1"/>
          </p:cNvPicPr>
          <p:nvPr/>
        </p:nvPicPr>
        <p:blipFill>
          <a:blip r:embed="rId3" cstate="print"/>
          <a:srcRect/>
          <a:stretch>
            <a:fillRect/>
          </a:stretch>
        </p:blipFill>
        <p:spPr bwMode="auto">
          <a:xfrm>
            <a:off x="1000386" y="1777135"/>
            <a:ext cx="800308" cy="1187450"/>
          </a:xfrm>
          <a:prstGeom prst="rect">
            <a:avLst/>
          </a:prstGeom>
          <a:noFill/>
          <a:ln w="9525">
            <a:noFill/>
            <a:miter lim="800000"/>
            <a:headEnd/>
            <a:tailEnd/>
          </a:ln>
        </p:spPr>
      </p:pic>
      <p:sp>
        <p:nvSpPr>
          <p:cNvPr id="4" name="Freeform 3"/>
          <p:cNvSpPr/>
          <p:nvPr/>
        </p:nvSpPr>
        <p:spPr>
          <a:xfrm>
            <a:off x="5299661" y="2870922"/>
            <a:ext cx="1014677" cy="527050"/>
          </a:xfrm>
          <a:custGeom>
            <a:avLst/>
            <a:gdLst>
              <a:gd name="connsiteX0" fmla="*/ 1048871 w 1353671"/>
              <a:gd name="connsiteY0" fmla="*/ 0 h 770964"/>
              <a:gd name="connsiteX1" fmla="*/ 0 w 1353671"/>
              <a:gd name="connsiteY1" fmla="*/ 762000 h 770964"/>
              <a:gd name="connsiteX2" fmla="*/ 1353671 w 1353671"/>
              <a:gd name="connsiteY2" fmla="*/ 770964 h 770964"/>
              <a:gd name="connsiteX3" fmla="*/ 1048871 w 1353671"/>
              <a:gd name="connsiteY3" fmla="*/ 0 h 770964"/>
            </a:gdLst>
            <a:ahLst/>
            <a:cxnLst>
              <a:cxn ang="0">
                <a:pos x="connsiteX0" y="connsiteY0"/>
              </a:cxn>
              <a:cxn ang="0">
                <a:pos x="connsiteX1" y="connsiteY1"/>
              </a:cxn>
              <a:cxn ang="0">
                <a:pos x="connsiteX2" y="connsiteY2"/>
              </a:cxn>
              <a:cxn ang="0">
                <a:pos x="connsiteX3" y="connsiteY3"/>
              </a:cxn>
            </a:cxnLst>
            <a:rect l="l" t="t" r="r" b="b"/>
            <a:pathLst>
              <a:path w="1353671" h="770964">
                <a:moveTo>
                  <a:pt x="1048871" y="0"/>
                </a:moveTo>
                <a:lnTo>
                  <a:pt x="0" y="762000"/>
                </a:lnTo>
                <a:lnTo>
                  <a:pt x="1353671" y="770964"/>
                </a:lnTo>
                <a:lnTo>
                  <a:pt x="1048871" y="0"/>
                </a:lnTo>
                <a:close/>
              </a:path>
            </a:pathLst>
          </a:custGeom>
          <a:solidFill>
            <a:schemeClr val="bg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zh-TW">
              <a:solidFill>
                <a:srgbClr val="FFFFFF"/>
              </a:solidFill>
            </a:endParaRPr>
          </a:p>
        </p:txBody>
      </p:sp>
      <p:sp>
        <p:nvSpPr>
          <p:cNvPr id="247" name="Rounded Rectangle 246"/>
          <p:cNvSpPr/>
          <p:nvPr/>
        </p:nvSpPr>
        <p:spPr>
          <a:xfrm>
            <a:off x="5709343" y="1718397"/>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48" name="TextBox 247"/>
          <p:cNvSpPr txBox="1"/>
          <p:nvPr/>
        </p:nvSpPr>
        <p:spPr>
          <a:xfrm>
            <a:off x="5448529" y="1397723"/>
            <a:ext cx="1362430" cy="3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a:solidFill>
                  <a:schemeClr val="tx1"/>
                </a:solidFill>
              </a:rPr>
              <a:t>EdgeSight</a:t>
            </a:r>
          </a:p>
        </p:txBody>
      </p:sp>
      <p:pic>
        <p:nvPicPr>
          <p:cNvPr id="21514" name="Picture 50" descr="EdgeSight_icon"/>
          <p:cNvPicPr>
            <a:picLocks noChangeAspect="1" noChangeArrowheads="1"/>
          </p:cNvPicPr>
          <p:nvPr/>
        </p:nvPicPr>
        <p:blipFill>
          <a:blip r:embed="rId4" cstate="print"/>
          <a:srcRect/>
          <a:stretch>
            <a:fillRect/>
          </a:stretch>
        </p:blipFill>
        <p:spPr bwMode="auto">
          <a:xfrm>
            <a:off x="5749835" y="1777135"/>
            <a:ext cx="791972" cy="1173162"/>
          </a:xfrm>
          <a:prstGeom prst="rect">
            <a:avLst/>
          </a:prstGeom>
          <a:noFill/>
          <a:ln w="9525" algn="ctr">
            <a:noFill/>
            <a:miter lim="800000"/>
            <a:headEnd/>
            <a:tailEnd/>
          </a:ln>
        </p:spPr>
      </p:pic>
      <p:cxnSp>
        <p:nvCxnSpPr>
          <p:cNvPr id="21515" name="Straight Arrow Connector 1"/>
          <p:cNvCxnSpPr>
            <a:cxnSpLocks noChangeShapeType="1"/>
          </p:cNvCxnSpPr>
          <p:nvPr/>
        </p:nvCxnSpPr>
        <p:spPr bwMode="auto">
          <a:xfrm rot="10800000">
            <a:off x="1819749" y="4105997"/>
            <a:ext cx="3180988" cy="6350"/>
          </a:xfrm>
          <a:prstGeom prst="straightConnector1">
            <a:avLst/>
          </a:prstGeom>
          <a:noFill/>
          <a:ln w="114300">
            <a:solidFill>
              <a:schemeClr val="accent1"/>
            </a:solidFill>
            <a:round/>
            <a:headEnd/>
            <a:tailEnd type="triangle" w="sm" len="med"/>
          </a:ln>
        </p:spPr>
      </p:cxnSp>
      <p:sp>
        <p:nvSpPr>
          <p:cNvPr id="3" name="Rounded Rectangle 2"/>
          <p:cNvSpPr/>
          <p:nvPr/>
        </p:nvSpPr>
        <p:spPr>
          <a:xfrm>
            <a:off x="5023364" y="3394797"/>
            <a:ext cx="1543452" cy="3074988"/>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5" name="Rounded Rectangle 4"/>
          <p:cNvSpPr/>
          <p:nvPr/>
        </p:nvSpPr>
        <p:spPr>
          <a:xfrm>
            <a:off x="970613" y="3470997"/>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6" name="Rounded Rectangle 5"/>
          <p:cNvSpPr/>
          <p:nvPr/>
        </p:nvSpPr>
        <p:spPr>
          <a:xfrm>
            <a:off x="3880067" y="3505922"/>
            <a:ext cx="857473" cy="1143000"/>
          </a:xfrm>
          <a:prstGeom prst="roundRect">
            <a:avLst>
              <a:gd name="adj" fmla="val 4688"/>
            </a:avLst>
          </a:prstGeom>
          <a:solidFill>
            <a:schemeClr val="bg1">
              <a:lumMod val="85000"/>
            </a:schemeClr>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8" name="Rounded Rectangle 7"/>
          <p:cNvSpPr/>
          <p:nvPr/>
        </p:nvSpPr>
        <p:spPr>
          <a:xfrm>
            <a:off x="7519565" y="3397973"/>
            <a:ext cx="1179026" cy="3071813"/>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33" name="TextBox 32"/>
          <p:cNvSpPr txBox="1"/>
          <p:nvPr/>
        </p:nvSpPr>
        <p:spPr>
          <a:xfrm>
            <a:off x="7198012" y="6362164"/>
            <a:ext cx="192931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a:solidFill>
                  <a:schemeClr val="tx1"/>
                </a:solidFill>
              </a:rPr>
              <a:t>Citrix Optimized Storage</a:t>
            </a:r>
          </a:p>
        </p:txBody>
      </p:sp>
      <p:sp>
        <p:nvSpPr>
          <p:cNvPr id="34" name="Rectangle 33"/>
          <p:cNvSpPr/>
          <p:nvPr/>
        </p:nvSpPr>
        <p:spPr>
          <a:xfrm>
            <a:off x="5373525" y="3699580"/>
            <a:ext cx="880762" cy="12192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1522" name="Straight Arrow Connector 34"/>
          <p:cNvCxnSpPr>
            <a:cxnSpLocks noChangeShapeType="1"/>
          </p:cNvCxnSpPr>
          <p:nvPr/>
        </p:nvCxnSpPr>
        <p:spPr bwMode="auto">
          <a:xfrm rot="10800000">
            <a:off x="6566816" y="3894860"/>
            <a:ext cx="1086133" cy="1587"/>
          </a:xfrm>
          <a:prstGeom prst="straightConnector1">
            <a:avLst/>
          </a:prstGeom>
          <a:noFill/>
          <a:ln w="114300">
            <a:solidFill>
              <a:srgbClr val="70A426"/>
            </a:solidFill>
            <a:round/>
            <a:headEnd/>
            <a:tailEnd type="triangle" w="sm" len="med"/>
          </a:ln>
        </p:spPr>
      </p:cxnSp>
      <p:cxnSp>
        <p:nvCxnSpPr>
          <p:cNvPr id="21523" name="Straight Arrow Connector 35"/>
          <p:cNvCxnSpPr>
            <a:cxnSpLocks noChangeShapeType="1"/>
          </p:cNvCxnSpPr>
          <p:nvPr/>
        </p:nvCxnSpPr>
        <p:spPr bwMode="auto">
          <a:xfrm rot="10800000">
            <a:off x="6566816" y="4906097"/>
            <a:ext cx="1086133" cy="1588"/>
          </a:xfrm>
          <a:prstGeom prst="straightConnector1">
            <a:avLst/>
          </a:prstGeom>
          <a:noFill/>
          <a:ln w="114300">
            <a:solidFill>
              <a:srgbClr val="00B0F0"/>
            </a:solidFill>
            <a:round/>
            <a:headEnd/>
            <a:tailEnd type="triangle" w="sm" len="med"/>
          </a:ln>
        </p:spPr>
      </p:cxnSp>
      <p:grpSp>
        <p:nvGrpSpPr>
          <p:cNvPr id="2" name="Group 60"/>
          <p:cNvGrpSpPr>
            <a:grpSpLocks/>
          </p:cNvGrpSpPr>
          <p:nvPr/>
        </p:nvGrpSpPr>
        <p:grpSpPr bwMode="auto">
          <a:xfrm>
            <a:off x="5760554" y="3547198"/>
            <a:ext cx="227468" cy="644525"/>
            <a:chOff x="1905000" y="3254375"/>
            <a:chExt cx="482600" cy="1025525"/>
          </a:xfrm>
        </p:grpSpPr>
        <p:grpSp>
          <p:nvGrpSpPr>
            <p:cNvPr id="7" name="Group 174"/>
            <p:cNvGrpSpPr>
              <a:grpSpLocks/>
            </p:cNvGrpSpPr>
            <p:nvPr/>
          </p:nvGrpSpPr>
          <p:grpSpPr bwMode="auto">
            <a:xfrm>
              <a:off x="1905000" y="3886200"/>
              <a:ext cx="482600" cy="393700"/>
              <a:chOff x="3598" y="2782"/>
              <a:chExt cx="454" cy="369"/>
            </a:xfrm>
          </p:grpSpPr>
          <p:sp>
            <p:nvSpPr>
              <p:cNvPr id="2202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202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202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202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203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203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9" name="Group 174"/>
            <p:cNvGrpSpPr>
              <a:grpSpLocks/>
            </p:cNvGrpSpPr>
            <p:nvPr/>
          </p:nvGrpSpPr>
          <p:grpSpPr bwMode="auto">
            <a:xfrm>
              <a:off x="1905000" y="3568700"/>
              <a:ext cx="482600" cy="393700"/>
              <a:chOff x="3598" y="2782"/>
              <a:chExt cx="454" cy="369"/>
            </a:xfrm>
          </p:grpSpPr>
          <p:sp>
            <p:nvSpPr>
              <p:cNvPr id="2202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202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202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202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202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202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0" name="Group 174"/>
            <p:cNvGrpSpPr>
              <a:grpSpLocks/>
            </p:cNvGrpSpPr>
            <p:nvPr/>
          </p:nvGrpSpPr>
          <p:grpSpPr bwMode="auto">
            <a:xfrm>
              <a:off x="1905000" y="3254375"/>
              <a:ext cx="482600" cy="393700"/>
              <a:chOff x="3598" y="2782"/>
              <a:chExt cx="454" cy="369"/>
            </a:xfrm>
          </p:grpSpPr>
          <p:sp>
            <p:nvSpPr>
              <p:cNvPr id="2201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201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201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201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201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201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1" name="Group 61"/>
          <p:cNvGrpSpPr>
            <a:grpSpLocks/>
          </p:cNvGrpSpPr>
          <p:nvPr/>
        </p:nvGrpSpPr>
        <p:grpSpPr bwMode="auto">
          <a:xfrm>
            <a:off x="5531894" y="3607523"/>
            <a:ext cx="227468" cy="644525"/>
            <a:chOff x="1905000" y="3254375"/>
            <a:chExt cx="482600" cy="1025525"/>
          </a:xfrm>
        </p:grpSpPr>
        <p:grpSp>
          <p:nvGrpSpPr>
            <p:cNvPr id="12" name="Group 174"/>
            <p:cNvGrpSpPr>
              <a:grpSpLocks/>
            </p:cNvGrpSpPr>
            <p:nvPr/>
          </p:nvGrpSpPr>
          <p:grpSpPr bwMode="auto">
            <a:xfrm>
              <a:off x="1905000" y="3886200"/>
              <a:ext cx="482600" cy="393700"/>
              <a:chOff x="3598" y="2782"/>
              <a:chExt cx="454" cy="369"/>
            </a:xfrm>
          </p:grpSpPr>
          <p:sp>
            <p:nvSpPr>
              <p:cNvPr id="2200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200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200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200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200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201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3" name="Group 174"/>
            <p:cNvGrpSpPr>
              <a:grpSpLocks/>
            </p:cNvGrpSpPr>
            <p:nvPr/>
          </p:nvGrpSpPr>
          <p:grpSpPr bwMode="auto">
            <a:xfrm>
              <a:off x="1905000" y="3568700"/>
              <a:ext cx="482600" cy="393700"/>
              <a:chOff x="3598" y="2782"/>
              <a:chExt cx="454" cy="369"/>
            </a:xfrm>
          </p:grpSpPr>
          <p:sp>
            <p:nvSpPr>
              <p:cNvPr id="2199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200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200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200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200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200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4" name="Group 174"/>
            <p:cNvGrpSpPr>
              <a:grpSpLocks/>
            </p:cNvGrpSpPr>
            <p:nvPr/>
          </p:nvGrpSpPr>
          <p:grpSpPr bwMode="auto">
            <a:xfrm>
              <a:off x="1905000" y="3254375"/>
              <a:ext cx="482600" cy="393700"/>
              <a:chOff x="3598" y="2782"/>
              <a:chExt cx="454" cy="369"/>
            </a:xfrm>
          </p:grpSpPr>
          <p:sp>
            <p:nvSpPr>
              <p:cNvPr id="2199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199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99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99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99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99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5" name="Group 83"/>
          <p:cNvGrpSpPr>
            <a:grpSpLocks/>
          </p:cNvGrpSpPr>
          <p:nvPr/>
        </p:nvGrpSpPr>
        <p:grpSpPr bwMode="auto">
          <a:xfrm>
            <a:off x="5302044" y="3661498"/>
            <a:ext cx="227469" cy="644525"/>
            <a:chOff x="1905000" y="3254375"/>
            <a:chExt cx="482600" cy="1025525"/>
          </a:xfrm>
        </p:grpSpPr>
        <p:grpSp>
          <p:nvGrpSpPr>
            <p:cNvPr id="16" name="Group 174"/>
            <p:cNvGrpSpPr>
              <a:grpSpLocks/>
            </p:cNvGrpSpPr>
            <p:nvPr/>
          </p:nvGrpSpPr>
          <p:grpSpPr bwMode="auto">
            <a:xfrm>
              <a:off x="1905000" y="3886200"/>
              <a:ext cx="482600" cy="393700"/>
              <a:chOff x="3598" y="2782"/>
              <a:chExt cx="454" cy="369"/>
            </a:xfrm>
          </p:grpSpPr>
          <p:sp>
            <p:nvSpPr>
              <p:cNvPr id="2198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198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98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98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98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98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7" name="Group 174"/>
            <p:cNvGrpSpPr>
              <a:grpSpLocks/>
            </p:cNvGrpSpPr>
            <p:nvPr/>
          </p:nvGrpSpPr>
          <p:grpSpPr bwMode="auto">
            <a:xfrm>
              <a:off x="1905000" y="3568700"/>
              <a:ext cx="482600" cy="393700"/>
              <a:chOff x="3598" y="2782"/>
              <a:chExt cx="454" cy="369"/>
            </a:xfrm>
          </p:grpSpPr>
          <p:sp>
            <p:nvSpPr>
              <p:cNvPr id="2197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197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98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98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98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98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8" name="Group 174"/>
            <p:cNvGrpSpPr>
              <a:grpSpLocks/>
            </p:cNvGrpSpPr>
            <p:nvPr/>
          </p:nvGrpSpPr>
          <p:grpSpPr bwMode="auto">
            <a:xfrm>
              <a:off x="1905000" y="3254375"/>
              <a:ext cx="482600" cy="393700"/>
              <a:chOff x="3598" y="2782"/>
              <a:chExt cx="454" cy="369"/>
            </a:xfrm>
          </p:grpSpPr>
          <p:sp>
            <p:nvSpPr>
              <p:cNvPr id="2197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197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97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97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97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97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9" name="Group 969"/>
          <p:cNvGrpSpPr>
            <a:grpSpLocks/>
          </p:cNvGrpSpPr>
          <p:nvPr/>
        </p:nvGrpSpPr>
        <p:grpSpPr bwMode="auto">
          <a:xfrm>
            <a:off x="5473538" y="3626573"/>
            <a:ext cx="685979" cy="758825"/>
            <a:chOff x="5400675" y="3130356"/>
            <a:chExt cx="914400" cy="758825"/>
          </a:xfrm>
        </p:grpSpPr>
        <p:grpSp>
          <p:nvGrpSpPr>
            <p:cNvPr id="20" name="Group 60"/>
            <p:cNvGrpSpPr>
              <a:grpSpLocks/>
            </p:cNvGrpSpPr>
            <p:nvPr/>
          </p:nvGrpSpPr>
          <p:grpSpPr bwMode="auto">
            <a:xfrm>
              <a:off x="6011769" y="3130358"/>
              <a:ext cx="303306" cy="644525"/>
              <a:chOff x="1905000" y="3254375"/>
              <a:chExt cx="482600" cy="1025525"/>
            </a:xfrm>
          </p:grpSpPr>
          <p:grpSp>
            <p:nvGrpSpPr>
              <p:cNvPr id="21" name="Group 174"/>
              <p:cNvGrpSpPr>
                <a:grpSpLocks/>
              </p:cNvGrpSpPr>
              <p:nvPr/>
            </p:nvGrpSpPr>
            <p:grpSpPr bwMode="auto">
              <a:xfrm>
                <a:off x="1905000" y="3886200"/>
                <a:ext cx="482600" cy="393700"/>
                <a:chOff x="3598" y="2782"/>
                <a:chExt cx="454" cy="369"/>
              </a:xfrm>
            </p:grpSpPr>
            <p:sp>
              <p:nvSpPr>
                <p:cNvPr id="2196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196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96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96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96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96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2" name="Group 174"/>
              <p:cNvGrpSpPr>
                <a:grpSpLocks/>
              </p:cNvGrpSpPr>
              <p:nvPr/>
            </p:nvGrpSpPr>
            <p:grpSpPr bwMode="auto">
              <a:xfrm>
                <a:off x="1905000" y="3568700"/>
                <a:ext cx="482600" cy="393700"/>
                <a:chOff x="3598" y="2782"/>
                <a:chExt cx="454" cy="369"/>
              </a:xfrm>
            </p:grpSpPr>
            <p:sp>
              <p:nvSpPr>
                <p:cNvPr id="2195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195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95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96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96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96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3" name="Group 174"/>
              <p:cNvGrpSpPr>
                <a:grpSpLocks/>
              </p:cNvGrpSpPr>
              <p:nvPr/>
            </p:nvGrpSpPr>
            <p:grpSpPr bwMode="auto">
              <a:xfrm>
                <a:off x="1905000" y="3254375"/>
                <a:ext cx="482600" cy="393700"/>
                <a:chOff x="3598" y="2782"/>
                <a:chExt cx="454" cy="369"/>
              </a:xfrm>
            </p:grpSpPr>
            <p:sp>
              <p:nvSpPr>
                <p:cNvPr id="2195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195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95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95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95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95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4" name="Group 61"/>
            <p:cNvGrpSpPr>
              <a:grpSpLocks/>
            </p:cNvGrpSpPr>
            <p:nvPr/>
          </p:nvGrpSpPr>
          <p:grpSpPr bwMode="auto">
            <a:xfrm>
              <a:off x="5706969" y="3190683"/>
              <a:ext cx="303306" cy="644525"/>
              <a:chOff x="1905000" y="3254375"/>
              <a:chExt cx="482600" cy="1025525"/>
            </a:xfrm>
          </p:grpSpPr>
          <p:grpSp>
            <p:nvGrpSpPr>
              <p:cNvPr id="25" name="Group 174"/>
              <p:cNvGrpSpPr>
                <a:grpSpLocks/>
              </p:cNvGrpSpPr>
              <p:nvPr/>
            </p:nvGrpSpPr>
            <p:grpSpPr bwMode="auto">
              <a:xfrm>
                <a:off x="1905000" y="3886200"/>
                <a:ext cx="482600" cy="393700"/>
                <a:chOff x="3598" y="2782"/>
                <a:chExt cx="454" cy="369"/>
              </a:xfrm>
            </p:grpSpPr>
            <p:sp>
              <p:nvSpPr>
                <p:cNvPr id="2194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194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94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94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94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94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6" name="Group 174"/>
              <p:cNvGrpSpPr>
                <a:grpSpLocks/>
              </p:cNvGrpSpPr>
              <p:nvPr/>
            </p:nvGrpSpPr>
            <p:grpSpPr bwMode="auto">
              <a:xfrm>
                <a:off x="1905000" y="3568700"/>
                <a:ext cx="482600" cy="393700"/>
                <a:chOff x="3598" y="2782"/>
                <a:chExt cx="454" cy="369"/>
              </a:xfrm>
            </p:grpSpPr>
            <p:sp>
              <p:nvSpPr>
                <p:cNvPr id="2193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193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93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93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94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94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7" name="Group 174"/>
              <p:cNvGrpSpPr>
                <a:grpSpLocks/>
              </p:cNvGrpSpPr>
              <p:nvPr/>
            </p:nvGrpSpPr>
            <p:grpSpPr bwMode="auto">
              <a:xfrm>
                <a:off x="1905000" y="3254375"/>
                <a:ext cx="482600" cy="393700"/>
                <a:chOff x="3598" y="2782"/>
                <a:chExt cx="454" cy="369"/>
              </a:xfrm>
            </p:grpSpPr>
            <p:sp>
              <p:nvSpPr>
                <p:cNvPr id="2193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193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93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93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93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93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8" name="Group 83"/>
            <p:cNvGrpSpPr>
              <a:grpSpLocks/>
            </p:cNvGrpSpPr>
            <p:nvPr/>
          </p:nvGrpSpPr>
          <p:grpSpPr bwMode="auto">
            <a:xfrm>
              <a:off x="5400675" y="3244658"/>
              <a:ext cx="303306" cy="644525"/>
              <a:chOff x="1905000" y="3254375"/>
              <a:chExt cx="482600" cy="1025525"/>
            </a:xfrm>
          </p:grpSpPr>
          <p:grpSp>
            <p:nvGrpSpPr>
              <p:cNvPr id="29" name="Group 174"/>
              <p:cNvGrpSpPr>
                <a:grpSpLocks/>
              </p:cNvGrpSpPr>
              <p:nvPr/>
            </p:nvGrpSpPr>
            <p:grpSpPr bwMode="auto">
              <a:xfrm>
                <a:off x="1905000" y="3886200"/>
                <a:ext cx="482600" cy="393700"/>
                <a:chOff x="3598" y="2782"/>
                <a:chExt cx="454" cy="369"/>
              </a:xfrm>
            </p:grpSpPr>
            <p:sp>
              <p:nvSpPr>
                <p:cNvPr id="2192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192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92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92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92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92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0" name="Group 174"/>
              <p:cNvGrpSpPr>
                <a:grpSpLocks/>
              </p:cNvGrpSpPr>
              <p:nvPr/>
            </p:nvGrpSpPr>
            <p:grpSpPr bwMode="auto">
              <a:xfrm>
                <a:off x="1905000" y="3568700"/>
                <a:ext cx="482600" cy="393700"/>
                <a:chOff x="3598" y="2782"/>
                <a:chExt cx="454" cy="369"/>
              </a:xfrm>
            </p:grpSpPr>
            <p:sp>
              <p:nvSpPr>
                <p:cNvPr id="2191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191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91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91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91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92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1" name="Group 174"/>
              <p:cNvGrpSpPr>
                <a:grpSpLocks/>
              </p:cNvGrpSpPr>
              <p:nvPr/>
            </p:nvGrpSpPr>
            <p:grpSpPr bwMode="auto">
              <a:xfrm>
                <a:off x="1905000" y="3254375"/>
                <a:ext cx="482600" cy="393700"/>
                <a:chOff x="3598" y="2782"/>
                <a:chExt cx="454" cy="369"/>
              </a:xfrm>
            </p:grpSpPr>
            <p:sp>
              <p:nvSpPr>
                <p:cNvPr id="2190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191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91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91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91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91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grpSp>
        <p:nvGrpSpPr>
          <p:cNvPr id="32" name="Group 970"/>
          <p:cNvGrpSpPr>
            <a:grpSpLocks/>
          </p:cNvGrpSpPr>
          <p:nvPr/>
        </p:nvGrpSpPr>
        <p:grpSpPr bwMode="auto">
          <a:xfrm>
            <a:off x="5659324" y="3709123"/>
            <a:ext cx="685979" cy="758825"/>
            <a:chOff x="5648325" y="3212906"/>
            <a:chExt cx="914400" cy="758825"/>
          </a:xfrm>
        </p:grpSpPr>
        <p:grpSp>
          <p:nvGrpSpPr>
            <p:cNvPr id="35" name="Group 60"/>
            <p:cNvGrpSpPr>
              <a:grpSpLocks/>
            </p:cNvGrpSpPr>
            <p:nvPr/>
          </p:nvGrpSpPr>
          <p:grpSpPr bwMode="auto">
            <a:xfrm>
              <a:off x="6259419" y="3212908"/>
              <a:ext cx="303306" cy="644525"/>
              <a:chOff x="1905000" y="3254375"/>
              <a:chExt cx="482600" cy="1025525"/>
            </a:xfrm>
          </p:grpSpPr>
          <p:grpSp>
            <p:nvGrpSpPr>
              <p:cNvPr id="36" name="Group 174"/>
              <p:cNvGrpSpPr>
                <a:grpSpLocks/>
              </p:cNvGrpSpPr>
              <p:nvPr/>
            </p:nvGrpSpPr>
            <p:grpSpPr bwMode="auto">
              <a:xfrm>
                <a:off x="1905000" y="3886200"/>
                <a:ext cx="482600" cy="393700"/>
                <a:chOff x="3598" y="2782"/>
                <a:chExt cx="454" cy="369"/>
              </a:xfrm>
            </p:grpSpPr>
            <p:sp>
              <p:nvSpPr>
                <p:cNvPr id="2189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189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89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90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90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90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7" name="Group 174"/>
              <p:cNvGrpSpPr>
                <a:grpSpLocks/>
              </p:cNvGrpSpPr>
              <p:nvPr/>
            </p:nvGrpSpPr>
            <p:grpSpPr bwMode="auto">
              <a:xfrm>
                <a:off x="1905000" y="3568700"/>
                <a:ext cx="482600" cy="393700"/>
                <a:chOff x="3598" y="2782"/>
                <a:chExt cx="454" cy="369"/>
              </a:xfrm>
            </p:grpSpPr>
            <p:sp>
              <p:nvSpPr>
                <p:cNvPr id="2189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189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89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89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89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89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8" name="Group 174"/>
              <p:cNvGrpSpPr>
                <a:grpSpLocks/>
              </p:cNvGrpSpPr>
              <p:nvPr/>
            </p:nvGrpSpPr>
            <p:grpSpPr bwMode="auto">
              <a:xfrm>
                <a:off x="1905000" y="3254375"/>
                <a:ext cx="482600" cy="393700"/>
                <a:chOff x="3598" y="2782"/>
                <a:chExt cx="454" cy="369"/>
              </a:xfrm>
            </p:grpSpPr>
            <p:sp>
              <p:nvSpPr>
                <p:cNvPr id="2188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188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88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88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88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89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39" name="Group 61"/>
            <p:cNvGrpSpPr>
              <a:grpSpLocks/>
            </p:cNvGrpSpPr>
            <p:nvPr/>
          </p:nvGrpSpPr>
          <p:grpSpPr bwMode="auto">
            <a:xfrm>
              <a:off x="5954619" y="3273233"/>
              <a:ext cx="303306" cy="644525"/>
              <a:chOff x="1905000" y="3254375"/>
              <a:chExt cx="482600" cy="1025525"/>
            </a:xfrm>
          </p:grpSpPr>
          <p:grpSp>
            <p:nvGrpSpPr>
              <p:cNvPr id="40" name="Group 174"/>
              <p:cNvGrpSpPr>
                <a:grpSpLocks/>
              </p:cNvGrpSpPr>
              <p:nvPr/>
            </p:nvGrpSpPr>
            <p:grpSpPr bwMode="auto">
              <a:xfrm>
                <a:off x="1905000" y="3886200"/>
                <a:ext cx="482600" cy="393700"/>
                <a:chOff x="3598" y="2782"/>
                <a:chExt cx="454" cy="369"/>
              </a:xfrm>
            </p:grpSpPr>
            <p:sp>
              <p:nvSpPr>
                <p:cNvPr id="2187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187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87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87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88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88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41" name="Group 174"/>
              <p:cNvGrpSpPr>
                <a:grpSpLocks/>
              </p:cNvGrpSpPr>
              <p:nvPr/>
            </p:nvGrpSpPr>
            <p:grpSpPr bwMode="auto">
              <a:xfrm>
                <a:off x="1905000" y="3568700"/>
                <a:ext cx="482600" cy="393700"/>
                <a:chOff x="3598" y="2782"/>
                <a:chExt cx="454" cy="369"/>
              </a:xfrm>
            </p:grpSpPr>
            <p:sp>
              <p:nvSpPr>
                <p:cNvPr id="2187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187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87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87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87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87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42" name="Group 174"/>
              <p:cNvGrpSpPr>
                <a:grpSpLocks/>
              </p:cNvGrpSpPr>
              <p:nvPr/>
            </p:nvGrpSpPr>
            <p:grpSpPr bwMode="auto">
              <a:xfrm>
                <a:off x="1905000" y="3254375"/>
                <a:ext cx="482600" cy="393700"/>
                <a:chOff x="3598" y="2782"/>
                <a:chExt cx="454" cy="369"/>
              </a:xfrm>
            </p:grpSpPr>
            <p:sp>
              <p:nvSpPr>
                <p:cNvPr id="2186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186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86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86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86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86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43" name="Group 83"/>
            <p:cNvGrpSpPr>
              <a:grpSpLocks/>
            </p:cNvGrpSpPr>
            <p:nvPr/>
          </p:nvGrpSpPr>
          <p:grpSpPr bwMode="auto">
            <a:xfrm>
              <a:off x="5648325" y="3327208"/>
              <a:ext cx="303306" cy="644525"/>
              <a:chOff x="1905000" y="3254375"/>
              <a:chExt cx="482600" cy="1025525"/>
            </a:xfrm>
          </p:grpSpPr>
          <p:grpSp>
            <p:nvGrpSpPr>
              <p:cNvPr id="44" name="Group 174"/>
              <p:cNvGrpSpPr>
                <a:grpSpLocks/>
              </p:cNvGrpSpPr>
              <p:nvPr/>
            </p:nvGrpSpPr>
            <p:grpSpPr bwMode="auto">
              <a:xfrm>
                <a:off x="1905000" y="3886200"/>
                <a:ext cx="482600" cy="393700"/>
                <a:chOff x="3598" y="2782"/>
                <a:chExt cx="454" cy="369"/>
              </a:xfrm>
            </p:grpSpPr>
            <p:sp>
              <p:nvSpPr>
                <p:cNvPr id="2185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185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85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85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85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86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45" name="Group 174"/>
              <p:cNvGrpSpPr>
                <a:grpSpLocks/>
              </p:cNvGrpSpPr>
              <p:nvPr/>
            </p:nvGrpSpPr>
            <p:grpSpPr bwMode="auto">
              <a:xfrm>
                <a:off x="1905000" y="3568700"/>
                <a:ext cx="482600" cy="393700"/>
                <a:chOff x="3598" y="2782"/>
                <a:chExt cx="454" cy="369"/>
              </a:xfrm>
            </p:grpSpPr>
            <p:sp>
              <p:nvSpPr>
                <p:cNvPr id="2184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185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85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85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85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85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46" name="Group 174"/>
              <p:cNvGrpSpPr>
                <a:grpSpLocks/>
              </p:cNvGrpSpPr>
              <p:nvPr/>
            </p:nvGrpSpPr>
            <p:grpSpPr bwMode="auto">
              <a:xfrm>
                <a:off x="1905000" y="3254375"/>
                <a:ext cx="482600" cy="393700"/>
                <a:chOff x="3598" y="2782"/>
                <a:chExt cx="454" cy="369"/>
              </a:xfrm>
            </p:grpSpPr>
            <p:sp>
              <p:nvSpPr>
                <p:cNvPr id="2184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184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84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84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84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84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cxnSp>
        <p:nvCxnSpPr>
          <p:cNvPr id="21529" name="Straight Arrow Connector 236"/>
          <p:cNvCxnSpPr>
            <a:cxnSpLocks noChangeShapeType="1"/>
          </p:cNvCxnSpPr>
          <p:nvPr/>
        </p:nvCxnSpPr>
        <p:spPr bwMode="auto">
          <a:xfrm rot="10800000">
            <a:off x="6566816" y="5898286"/>
            <a:ext cx="1086133" cy="1587"/>
          </a:xfrm>
          <a:prstGeom prst="straightConnector1">
            <a:avLst/>
          </a:prstGeom>
          <a:noFill/>
          <a:ln w="114300">
            <a:solidFill>
              <a:srgbClr val="FFDB43"/>
            </a:solidFill>
            <a:round/>
            <a:headEnd/>
            <a:tailEnd type="triangle" w="sm" len="med"/>
          </a:ln>
        </p:spPr>
      </p:cxnSp>
      <p:sp>
        <p:nvSpPr>
          <p:cNvPr id="238" name="TextBox 237"/>
          <p:cNvSpPr txBox="1"/>
          <p:nvPr/>
        </p:nvSpPr>
        <p:spPr>
          <a:xfrm>
            <a:off x="4737541" y="6469885"/>
            <a:ext cx="241252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en-US" sz="1400" b="1" dirty="0">
                <a:solidFill>
                  <a:schemeClr val="tx1"/>
                </a:solidFill>
              </a:rPr>
              <a:t>Virtual Desktop Infrastructure</a:t>
            </a:r>
          </a:p>
        </p:txBody>
      </p:sp>
      <p:sp>
        <p:nvSpPr>
          <p:cNvPr id="239" name="TextBox 238"/>
          <p:cNvSpPr txBox="1"/>
          <p:nvPr/>
        </p:nvSpPr>
        <p:spPr>
          <a:xfrm>
            <a:off x="1009913" y="4690297"/>
            <a:ext cx="90755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en-US" sz="1400" b="1" dirty="0">
                <a:solidFill>
                  <a:schemeClr val="tx1"/>
                </a:solidFill>
              </a:rPr>
              <a:t>ICA Client</a:t>
            </a:r>
          </a:p>
        </p:txBody>
      </p:sp>
      <p:sp>
        <p:nvSpPr>
          <p:cNvPr id="240" name="Rounded Rectangle 239"/>
          <p:cNvSpPr/>
          <p:nvPr/>
        </p:nvSpPr>
        <p:spPr>
          <a:xfrm>
            <a:off x="3857439" y="1718397"/>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41" name="TextBox 240"/>
          <p:cNvSpPr txBox="1"/>
          <p:nvPr/>
        </p:nvSpPr>
        <p:spPr>
          <a:xfrm>
            <a:off x="3339383" y="1233845"/>
            <a:ext cx="1960279"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gn="ctr">
              <a:defRPr/>
            </a:pPr>
            <a:r>
              <a:rPr lang="en-US" sz="1400" b="1" dirty="0">
                <a:solidFill>
                  <a:schemeClr val="tx1"/>
                </a:solidFill>
              </a:rPr>
              <a:t>Desktop Delivery Controller</a:t>
            </a:r>
          </a:p>
        </p:txBody>
      </p:sp>
      <p:pic>
        <p:nvPicPr>
          <p:cNvPr id="21534" name="Picture 24" descr="DesktopServer_icon"/>
          <p:cNvPicPr>
            <a:picLocks noChangeAspect="1" noChangeArrowheads="1"/>
          </p:cNvPicPr>
          <p:nvPr/>
        </p:nvPicPr>
        <p:blipFill>
          <a:blip r:embed="rId5" cstate="print">
            <a:lum bright="-6000" contrast="6000"/>
          </a:blip>
          <a:srcRect/>
          <a:stretch>
            <a:fillRect/>
          </a:stretch>
        </p:blipFill>
        <p:spPr bwMode="auto">
          <a:xfrm>
            <a:off x="3878876" y="1710461"/>
            <a:ext cx="825318" cy="1227137"/>
          </a:xfrm>
          <a:prstGeom prst="rect">
            <a:avLst/>
          </a:prstGeom>
          <a:noFill/>
          <a:ln w="9525">
            <a:noFill/>
            <a:miter lim="800000"/>
            <a:headEnd/>
            <a:tailEnd/>
          </a:ln>
        </p:spPr>
      </p:pic>
      <p:sp>
        <p:nvSpPr>
          <p:cNvPr id="244" name="TextBox 243"/>
          <p:cNvSpPr txBox="1"/>
          <p:nvPr/>
        </p:nvSpPr>
        <p:spPr>
          <a:xfrm>
            <a:off x="3714527" y="4582576"/>
            <a:ext cx="1225472"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a:solidFill>
                  <a:schemeClr val="tx1"/>
                </a:solidFill>
              </a:rPr>
              <a:t>Access Gateway</a:t>
            </a:r>
          </a:p>
        </p:txBody>
      </p:sp>
      <p:pic>
        <p:nvPicPr>
          <p:cNvPr id="21536" name="Picture 21" descr="AccessGateway_icon"/>
          <p:cNvPicPr>
            <a:picLocks noChangeAspect="1" noChangeArrowheads="1"/>
          </p:cNvPicPr>
          <p:nvPr/>
        </p:nvPicPr>
        <p:blipFill>
          <a:blip r:embed="rId6" cstate="print">
            <a:lum bright="-6000" contrast="6000"/>
          </a:blip>
          <a:srcRect/>
          <a:stretch>
            <a:fillRect/>
          </a:stretch>
        </p:blipFill>
        <p:spPr bwMode="auto">
          <a:xfrm>
            <a:off x="3930086" y="3585297"/>
            <a:ext cx="765772" cy="1163638"/>
          </a:xfrm>
          <a:prstGeom prst="rect">
            <a:avLst/>
          </a:prstGeom>
          <a:noFill/>
          <a:ln w="9525">
            <a:noFill/>
            <a:miter lim="800000"/>
            <a:headEnd/>
            <a:tailEnd/>
          </a:ln>
        </p:spPr>
      </p:pic>
      <p:cxnSp>
        <p:nvCxnSpPr>
          <p:cNvPr id="246" name="Straight Connector 245"/>
          <p:cNvCxnSpPr>
            <a:stCxn id="5" idx="3"/>
            <a:endCxn id="240" idx="1"/>
          </p:cNvCxnSpPr>
          <p:nvPr/>
        </p:nvCxnSpPr>
        <p:spPr>
          <a:xfrm flipV="1">
            <a:off x="1828086" y="2289897"/>
            <a:ext cx="2029353" cy="1752600"/>
          </a:xfrm>
          <a:prstGeom prst="line">
            <a:avLst/>
          </a:prstGeom>
          <a:ln w="5715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7" name="Group 252"/>
          <p:cNvGrpSpPr>
            <a:grpSpLocks/>
          </p:cNvGrpSpPr>
          <p:nvPr/>
        </p:nvGrpSpPr>
        <p:grpSpPr bwMode="auto">
          <a:xfrm>
            <a:off x="1113525" y="3623397"/>
            <a:ext cx="628814" cy="762000"/>
            <a:chOff x="2895600" y="5334000"/>
            <a:chExt cx="838200" cy="762000"/>
          </a:xfrm>
        </p:grpSpPr>
        <p:grpSp>
          <p:nvGrpSpPr>
            <p:cNvPr id="48" name="Group 251"/>
            <p:cNvGrpSpPr>
              <a:grpSpLocks/>
            </p:cNvGrpSpPr>
            <p:nvPr/>
          </p:nvGrpSpPr>
          <p:grpSpPr bwMode="auto">
            <a:xfrm>
              <a:off x="3048004" y="5333980"/>
              <a:ext cx="685800" cy="762008"/>
              <a:chOff x="6248405" y="5029180"/>
              <a:chExt cx="685800" cy="762008"/>
            </a:xfrm>
          </p:grpSpPr>
          <p:grpSp>
            <p:nvGrpSpPr>
              <p:cNvPr id="49" name="Group 182"/>
              <p:cNvGrpSpPr>
                <a:grpSpLocks/>
              </p:cNvGrpSpPr>
              <p:nvPr/>
            </p:nvGrpSpPr>
            <p:grpSpPr bwMode="auto">
              <a:xfrm>
                <a:off x="6248405" y="5486389"/>
                <a:ext cx="685800" cy="304799"/>
                <a:chOff x="3024" y="2638"/>
                <a:chExt cx="774" cy="376"/>
              </a:xfrm>
            </p:grpSpPr>
            <p:sp>
              <p:nvSpPr>
                <p:cNvPr id="21810" name="Freeform 183"/>
                <p:cNvSpPr>
                  <a:spLocks/>
                </p:cNvSpPr>
                <p:nvPr/>
              </p:nvSpPr>
              <p:spPr bwMode="auto">
                <a:xfrm>
                  <a:off x="3026" y="2720"/>
                  <a:ext cx="447" cy="289"/>
                </a:xfrm>
                <a:custGeom>
                  <a:avLst/>
                  <a:gdLst>
                    <a:gd name="T0" fmla="*/ 0 w 447"/>
                    <a:gd name="T1" fmla="*/ 0 h 289"/>
                    <a:gd name="T2" fmla="*/ 0 w 447"/>
                    <a:gd name="T3" fmla="*/ 147 h 289"/>
                    <a:gd name="T4" fmla="*/ 447 w 447"/>
                    <a:gd name="T5" fmla="*/ 289 h 289"/>
                    <a:gd name="T6" fmla="*/ 447 w 447"/>
                    <a:gd name="T7" fmla="*/ 140 h 289"/>
                    <a:gd name="T8" fmla="*/ 0 w 447"/>
                    <a:gd name="T9" fmla="*/ 0 h 289"/>
                    <a:gd name="T10" fmla="*/ 0 60000 65536"/>
                    <a:gd name="T11" fmla="*/ 0 60000 65536"/>
                    <a:gd name="T12" fmla="*/ 0 60000 65536"/>
                    <a:gd name="T13" fmla="*/ 0 60000 65536"/>
                    <a:gd name="T14" fmla="*/ 0 60000 65536"/>
                    <a:gd name="T15" fmla="*/ 0 w 447"/>
                    <a:gd name="T16" fmla="*/ 0 h 289"/>
                    <a:gd name="T17" fmla="*/ 447 w 447"/>
                    <a:gd name="T18" fmla="*/ 289 h 289"/>
                  </a:gdLst>
                  <a:ahLst/>
                  <a:cxnLst>
                    <a:cxn ang="T10">
                      <a:pos x="T0" y="T1"/>
                    </a:cxn>
                    <a:cxn ang="T11">
                      <a:pos x="T2" y="T3"/>
                    </a:cxn>
                    <a:cxn ang="T12">
                      <a:pos x="T4" y="T5"/>
                    </a:cxn>
                    <a:cxn ang="T13">
                      <a:pos x="T6" y="T7"/>
                    </a:cxn>
                    <a:cxn ang="T14">
                      <a:pos x="T8" y="T9"/>
                    </a:cxn>
                  </a:cxnLst>
                  <a:rect l="T15" t="T16" r="T17" b="T18"/>
                  <a:pathLst>
                    <a:path w="447" h="289">
                      <a:moveTo>
                        <a:pt x="0" y="0"/>
                      </a:moveTo>
                      <a:lnTo>
                        <a:pt x="0" y="147"/>
                      </a:lnTo>
                      <a:lnTo>
                        <a:pt x="447" y="289"/>
                      </a:lnTo>
                      <a:lnTo>
                        <a:pt x="447" y="140"/>
                      </a:lnTo>
                      <a:lnTo>
                        <a:pt x="0" y="0"/>
                      </a:lnTo>
                      <a:close/>
                    </a:path>
                  </a:pathLst>
                </a:custGeom>
                <a:solidFill>
                  <a:srgbClr val="646C89"/>
                </a:solidFill>
                <a:ln w="9525">
                  <a:noFill/>
                  <a:round/>
                  <a:headEnd/>
                  <a:tailEnd/>
                </a:ln>
              </p:spPr>
              <p:txBody>
                <a:bodyPr/>
                <a:lstStyle/>
                <a:p>
                  <a:endParaRPr lang="zh-TW" altLang="en-US"/>
                </a:p>
              </p:txBody>
            </p:sp>
            <p:sp>
              <p:nvSpPr>
                <p:cNvPr id="21811" name="Freeform 184"/>
                <p:cNvSpPr>
                  <a:spLocks/>
                </p:cNvSpPr>
                <p:nvPr/>
              </p:nvSpPr>
              <p:spPr bwMode="auto">
                <a:xfrm>
                  <a:off x="3033" y="2737"/>
                  <a:ext cx="432" cy="258"/>
                </a:xfrm>
                <a:custGeom>
                  <a:avLst/>
                  <a:gdLst>
                    <a:gd name="T0" fmla="*/ 0 w 432"/>
                    <a:gd name="T1" fmla="*/ 0 h 258"/>
                    <a:gd name="T2" fmla="*/ 0 w 432"/>
                    <a:gd name="T3" fmla="*/ 121 h 258"/>
                    <a:gd name="T4" fmla="*/ 432 w 432"/>
                    <a:gd name="T5" fmla="*/ 258 h 258"/>
                    <a:gd name="T6" fmla="*/ 432 w 432"/>
                    <a:gd name="T7" fmla="*/ 135 h 258"/>
                    <a:gd name="T8" fmla="*/ 0 w 432"/>
                    <a:gd name="T9" fmla="*/ 0 h 258"/>
                    <a:gd name="T10" fmla="*/ 0 60000 65536"/>
                    <a:gd name="T11" fmla="*/ 0 60000 65536"/>
                    <a:gd name="T12" fmla="*/ 0 60000 65536"/>
                    <a:gd name="T13" fmla="*/ 0 60000 65536"/>
                    <a:gd name="T14" fmla="*/ 0 60000 65536"/>
                    <a:gd name="T15" fmla="*/ 0 w 432"/>
                    <a:gd name="T16" fmla="*/ 0 h 258"/>
                    <a:gd name="T17" fmla="*/ 432 w 432"/>
                    <a:gd name="T18" fmla="*/ 258 h 258"/>
                  </a:gdLst>
                  <a:ahLst/>
                  <a:cxnLst>
                    <a:cxn ang="T10">
                      <a:pos x="T0" y="T1"/>
                    </a:cxn>
                    <a:cxn ang="T11">
                      <a:pos x="T2" y="T3"/>
                    </a:cxn>
                    <a:cxn ang="T12">
                      <a:pos x="T4" y="T5"/>
                    </a:cxn>
                    <a:cxn ang="T13">
                      <a:pos x="T6" y="T7"/>
                    </a:cxn>
                    <a:cxn ang="T14">
                      <a:pos x="T8" y="T9"/>
                    </a:cxn>
                  </a:cxnLst>
                  <a:rect l="T15" t="T16" r="T17" b="T18"/>
                  <a:pathLst>
                    <a:path w="432" h="258">
                      <a:moveTo>
                        <a:pt x="0" y="0"/>
                      </a:moveTo>
                      <a:lnTo>
                        <a:pt x="0" y="121"/>
                      </a:lnTo>
                      <a:lnTo>
                        <a:pt x="432" y="258"/>
                      </a:lnTo>
                      <a:lnTo>
                        <a:pt x="432" y="135"/>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21812" name="Freeform 185"/>
                <p:cNvSpPr>
                  <a:spLocks/>
                </p:cNvSpPr>
                <p:nvPr/>
              </p:nvSpPr>
              <p:spPr bwMode="auto">
                <a:xfrm>
                  <a:off x="3473" y="2782"/>
                  <a:ext cx="321" cy="229"/>
                </a:xfrm>
                <a:custGeom>
                  <a:avLst/>
                  <a:gdLst>
                    <a:gd name="T0" fmla="*/ 0 w 321"/>
                    <a:gd name="T1" fmla="*/ 78 h 229"/>
                    <a:gd name="T2" fmla="*/ 0 w 321"/>
                    <a:gd name="T3" fmla="*/ 229 h 229"/>
                    <a:gd name="T4" fmla="*/ 321 w 321"/>
                    <a:gd name="T5" fmla="*/ 149 h 229"/>
                    <a:gd name="T6" fmla="*/ 321 w 321"/>
                    <a:gd name="T7" fmla="*/ 0 h 229"/>
                    <a:gd name="T8" fmla="*/ 0 w 321"/>
                    <a:gd name="T9" fmla="*/ 78 h 229"/>
                    <a:gd name="T10" fmla="*/ 0 60000 65536"/>
                    <a:gd name="T11" fmla="*/ 0 60000 65536"/>
                    <a:gd name="T12" fmla="*/ 0 60000 65536"/>
                    <a:gd name="T13" fmla="*/ 0 60000 65536"/>
                    <a:gd name="T14" fmla="*/ 0 60000 65536"/>
                    <a:gd name="T15" fmla="*/ 0 w 321"/>
                    <a:gd name="T16" fmla="*/ 0 h 229"/>
                    <a:gd name="T17" fmla="*/ 321 w 321"/>
                    <a:gd name="T18" fmla="*/ 229 h 229"/>
                  </a:gdLst>
                  <a:ahLst/>
                  <a:cxnLst>
                    <a:cxn ang="T10">
                      <a:pos x="T0" y="T1"/>
                    </a:cxn>
                    <a:cxn ang="T11">
                      <a:pos x="T2" y="T3"/>
                    </a:cxn>
                    <a:cxn ang="T12">
                      <a:pos x="T4" y="T5"/>
                    </a:cxn>
                    <a:cxn ang="T13">
                      <a:pos x="T6" y="T7"/>
                    </a:cxn>
                    <a:cxn ang="T14">
                      <a:pos x="T8" y="T9"/>
                    </a:cxn>
                  </a:cxnLst>
                  <a:rect l="T15" t="T16" r="T17" b="T18"/>
                  <a:pathLst>
                    <a:path w="321" h="229">
                      <a:moveTo>
                        <a:pt x="0" y="78"/>
                      </a:moveTo>
                      <a:lnTo>
                        <a:pt x="0" y="229"/>
                      </a:lnTo>
                      <a:lnTo>
                        <a:pt x="321" y="149"/>
                      </a:lnTo>
                      <a:lnTo>
                        <a:pt x="321" y="0"/>
                      </a:lnTo>
                      <a:lnTo>
                        <a:pt x="0" y="78"/>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21813" name="Freeform 186"/>
                <p:cNvSpPr>
                  <a:spLocks/>
                </p:cNvSpPr>
                <p:nvPr/>
              </p:nvSpPr>
              <p:spPr bwMode="auto">
                <a:xfrm>
                  <a:off x="3026" y="2642"/>
                  <a:ext cx="768" cy="218"/>
                </a:xfrm>
                <a:custGeom>
                  <a:avLst/>
                  <a:gdLst>
                    <a:gd name="T0" fmla="*/ 0 w 768"/>
                    <a:gd name="T1" fmla="*/ 78 h 218"/>
                    <a:gd name="T2" fmla="*/ 324 w 768"/>
                    <a:gd name="T3" fmla="*/ 0 h 218"/>
                    <a:gd name="T4" fmla="*/ 768 w 768"/>
                    <a:gd name="T5" fmla="*/ 140 h 218"/>
                    <a:gd name="T6" fmla="*/ 447 w 768"/>
                    <a:gd name="T7" fmla="*/ 218 h 218"/>
                    <a:gd name="T8" fmla="*/ 0 w 768"/>
                    <a:gd name="T9" fmla="*/ 78 h 218"/>
                    <a:gd name="T10" fmla="*/ 0 60000 65536"/>
                    <a:gd name="T11" fmla="*/ 0 60000 65536"/>
                    <a:gd name="T12" fmla="*/ 0 60000 65536"/>
                    <a:gd name="T13" fmla="*/ 0 60000 65536"/>
                    <a:gd name="T14" fmla="*/ 0 60000 65536"/>
                    <a:gd name="T15" fmla="*/ 0 w 768"/>
                    <a:gd name="T16" fmla="*/ 0 h 218"/>
                    <a:gd name="T17" fmla="*/ 768 w 768"/>
                    <a:gd name="T18" fmla="*/ 218 h 218"/>
                  </a:gdLst>
                  <a:ahLst/>
                  <a:cxnLst>
                    <a:cxn ang="T10">
                      <a:pos x="T0" y="T1"/>
                    </a:cxn>
                    <a:cxn ang="T11">
                      <a:pos x="T2" y="T3"/>
                    </a:cxn>
                    <a:cxn ang="T12">
                      <a:pos x="T4" y="T5"/>
                    </a:cxn>
                    <a:cxn ang="T13">
                      <a:pos x="T6" y="T7"/>
                    </a:cxn>
                    <a:cxn ang="T14">
                      <a:pos x="T8" y="T9"/>
                    </a:cxn>
                  </a:cxnLst>
                  <a:rect l="T15" t="T16" r="T17" b="T18"/>
                  <a:pathLst>
                    <a:path w="768" h="218">
                      <a:moveTo>
                        <a:pt x="0" y="78"/>
                      </a:moveTo>
                      <a:lnTo>
                        <a:pt x="324" y="0"/>
                      </a:lnTo>
                      <a:lnTo>
                        <a:pt x="768" y="140"/>
                      </a:lnTo>
                      <a:lnTo>
                        <a:pt x="447" y="218"/>
                      </a:lnTo>
                      <a:lnTo>
                        <a:pt x="0" y="78"/>
                      </a:lnTo>
                      <a:close/>
                    </a:path>
                  </a:pathLst>
                </a:custGeom>
                <a:gradFill rotWithShape="1">
                  <a:gsLst>
                    <a:gs pos="0">
                      <a:srgbClr val="C0C1C6"/>
                    </a:gs>
                    <a:gs pos="100000">
                      <a:srgbClr val="DFE0E5"/>
                    </a:gs>
                  </a:gsLst>
                  <a:lin ang="5400000" scaled="1"/>
                </a:gradFill>
                <a:ln w="9525">
                  <a:noFill/>
                  <a:round/>
                  <a:headEnd/>
                  <a:tailEnd/>
                </a:ln>
              </p:spPr>
              <p:txBody>
                <a:bodyPr/>
                <a:lstStyle/>
                <a:p>
                  <a:endParaRPr lang="zh-TW" altLang="en-US"/>
                </a:p>
              </p:txBody>
            </p:sp>
            <p:sp>
              <p:nvSpPr>
                <p:cNvPr id="21814" name="Freeform 187"/>
                <p:cNvSpPr>
                  <a:spLocks/>
                </p:cNvSpPr>
                <p:nvPr/>
              </p:nvSpPr>
              <p:spPr bwMode="auto">
                <a:xfrm>
                  <a:off x="3194" y="2808"/>
                  <a:ext cx="83" cy="104"/>
                </a:xfrm>
                <a:custGeom>
                  <a:avLst/>
                  <a:gdLst>
                    <a:gd name="T0" fmla="*/ 32927 w 35"/>
                    <a:gd name="T1" fmla="*/ 19318 h 44"/>
                    <a:gd name="T2" fmla="*/ 21151 w 35"/>
                    <a:gd name="T3" fmla="*/ 42047 h 44"/>
                    <a:gd name="T4" fmla="*/ 2092 w 35"/>
                    <a:gd name="T5" fmla="*/ 23532 h 44"/>
                    <a:gd name="T6" fmla="*/ 13121 w 35"/>
                    <a:gd name="T7" fmla="*/ 872 h 44"/>
                    <a:gd name="T8" fmla="*/ 32927 w 35"/>
                    <a:gd name="T9" fmla="*/ 19318 h 44"/>
                    <a:gd name="T10" fmla="*/ 0 60000 65536"/>
                    <a:gd name="T11" fmla="*/ 0 60000 65536"/>
                    <a:gd name="T12" fmla="*/ 0 60000 65536"/>
                    <a:gd name="T13" fmla="*/ 0 60000 65536"/>
                    <a:gd name="T14" fmla="*/ 0 60000 65536"/>
                    <a:gd name="T15" fmla="*/ 0 w 35"/>
                    <a:gd name="T16" fmla="*/ 0 h 44"/>
                    <a:gd name="T17" fmla="*/ 35 w 35"/>
                    <a:gd name="T18" fmla="*/ 44 h 44"/>
                  </a:gdLst>
                  <a:ahLst/>
                  <a:cxnLst>
                    <a:cxn ang="T10">
                      <a:pos x="T0" y="T1"/>
                    </a:cxn>
                    <a:cxn ang="T11">
                      <a:pos x="T2" y="T3"/>
                    </a:cxn>
                    <a:cxn ang="T12">
                      <a:pos x="T4" y="T5"/>
                    </a:cxn>
                    <a:cxn ang="T13">
                      <a:pos x="T6" y="T7"/>
                    </a:cxn>
                    <a:cxn ang="T14">
                      <a:pos x="T8" y="T9"/>
                    </a:cxn>
                  </a:cxnLst>
                  <a:rect l="T15" t="T16" r="T17" b="T18"/>
                  <a:pathLst>
                    <a:path w="35" h="44">
                      <a:moveTo>
                        <a:pt x="33" y="20"/>
                      </a:moveTo>
                      <a:cubicBezTo>
                        <a:pt x="35" y="32"/>
                        <a:pt x="30" y="42"/>
                        <a:pt x="21" y="43"/>
                      </a:cubicBezTo>
                      <a:cubicBezTo>
                        <a:pt x="13" y="44"/>
                        <a:pt x="4" y="36"/>
                        <a:pt x="2" y="24"/>
                      </a:cubicBezTo>
                      <a:cubicBezTo>
                        <a:pt x="0" y="12"/>
                        <a:pt x="5" y="2"/>
                        <a:pt x="13" y="1"/>
                      </a:cubicBezTo>
                      <a:cubicBezTo>
                        <a:pt x="22" y="0"/>
                        <a:pt x="31" y="8"/>
                        <a:pt x="33" y="20"/>
                      </a:cubicBezTo>
                      <a:close/>
                    </a:path>
                  </a:pathLst>
                </a:custGeom>
                <a:solidFill>
                  <a:srgbClr val="363B49"/>
                </a:solidFill>
                <a:ln w="9525">
                  <a:noFill/>
                  <a:round/>
                  <a:headEnd/>
                  <a:tailEnd/>
                </a:ln>
              </p:spPr>
              <p:txBody>
                <a:bodyPr/>
                <a:lstStyle/>
                <a:p>
                  <a:endParaRPr lang="zh-TW" altLang="en-US"/>
                </a:p>
              </p:txBody>
            </p:sp>
            <p:sp>
              <p:nvSpPr>
                <p:cNvPr id="21815" name="Freeform 188"/>
                <p:cNvSpPr>
                  <a:spLocks/>
                </p:cNvSpPr>
                <p:nvPr/>
              </p:nvSpPr>
              <p:spPr bwMode="auto">
                <a:xfrm>
                  <a:off x="3203" y="2820"/>
                  <a:ext cx="64" cy="80"/>
                </a:xfrm>
                <a:custGeom>
                  <a:avLst/>
                  <a:gdLst>
                    <a:gd name="T0" fmla="*/ 24839 w 27"/>
                    <a:gd name="T1" fmla="*/ 13913 h 34"/>
                    <a:gd name="T2" fmla="*/ 15941 w 27"/>
                    <a:gd name="T3" fmla="*/ 31235 h 34"/>
                    <a:gd name="T4" fmla="*/ 877 w 27"/>
                    <a:gd name="T5" fmla="*/ 17965 h 34"/>
                    <a:gd name="T6" fmla="*/ 10107 w 27"/>
                    <a:gd name="T7" fmla="*/ 859 h 34"/>
                    <a:gd name="T8" fmla="*/ 24839 w 27"/>
                    <a:gd name="T9" fmla="*/ 13913 h 34"/>
                    <a:gd name="T10" fmla="*/ 0 60000 65536"/>
                    <a:gd name="T11" fmla="*/ 0 60000 65536"/>
                    <a:gd name="T12" fmla="*/ 0 60000 65536"/>
                    <a:gd name="T13" fmla="*/ 0 60000 65536"/>
                    <a:gd name="T14" fmla="*/ 0 60000 65536"/>
                    <a:gd name="T15" fmla="*/ 0 w 27"/>
                    <a:gd name="T16" fmla="*/ 0 h 34"/>
                    <a:gd name="T17" fmla="*/ 27 w 27"/>
                    <a:gd name="T18" fmla="*/ 34 h 34"/>
                  </a:gdLst>
                  <a:ahLst/>
                  <a:cxnLst>
                    <a:cxn ang="T10">
                      <a:pos x="T0" y="T1"/>
                    </a:cxn>
                    <a:cxn ang="T11">
                      <a:pos x="T2" y="T3"/>
                    </a:cxn>
                    <a:cxn ang="T12">
                      <a:pos x="T4" y="T5"/>
                    </a:cxn>
                    <a:cxn ang="T13">
                      <a:pos x="T6" y="T7"/>
                    </a:cxn>
                    <a:cxn ang="T14">
                      <a:pos x="T8" y="T9"/>
                    </a:cxn>
                  </a:cxnLst>
                  <a:rect l="T15" t="T16" r="T17" b="T18"/>
                  <a:pathLst>
                    <a:path w="27" h="34">
                      <a:moveTo>
                        <a:pt x="25" y="15"/>
                      </a:moveTo>
                      <a:cubicBezTo>
                        <a:pt x="27" y="25"/>
                        <a:pt x="23" y="33"/>
                        <a:pt x="16" y="33"/>
                      </a:cubicBezTo>
                      <a:cubicBezTo>
                        <a:pt x="10" y="34"/>
                        <a:pt x="3" y="28"/>
                        <a:pt x="1" y="19"/>
                      </a:cubicBezTo>
                      <a:cubicBezTo>
                        <a:pt x="0" y="10"/>
                        <a:pt x="4" y="2"/>
                        <a:pt x="10" y="1"/>
                      </a:cubicBezTo>
                      <a:cubicBezTo>
                        <a:pt x="17" y="0"/>
                        <a:pt x="24" y="6"/>
                        <a:pt x="25" y="15"/>
                      </a:cubicBezTo>
                      <a:close/>
                    </a:path>
                  </a:pathLst>
                </a:custGeom>
                <a:solidFill>
                  <a:srgbClr val="DFE0E5"/>
                </a:solidFill>
                <a:ln w="9525">
                  <a:noFill/>
                  <a:round/>
                  <a:headEnd/>
                  <a:tailEnd/>
                </a:ln>
              </p:spPr>
              <p:txBody>
                <a:bodyPr/>
                <a:lstStyle/>
                <a:p>
                  <a:endParaRPr lang="zh-TW" altLang="en-US"/>
                </a:p>
              </p:txBody>
            </p:sp>
            <p:sp>
              <p:nvSpPr>
                <p:cNvPr id="21816" name="Freeform 189"/>
                <p:cNvSpPr>
                  <a:spLocks/>
                </p:cNvSpPr>
                <p:nvPr/>
              </p:nvSpPr>
              <p:spPr bwMode="auto">
                <a:xfrm>
                  <a:off x="3206" y="2855"/>
                  <a:ext cx="61" cy="48"/>
                </a:xfrm>
                <a:custGeom>
                  <a:avLst/>
                  <a:gdLst>
                    <a:gd name="T0" fmla="*/ 13641 w 26"/>
                    <a:gd name="T1" fmla="*/ 19670 h 20"/>
                    <a:gd name="T2" fmla="*/ 0 w 26"/>
                    <a:gd name="T3" fmla="*/ 4620 h 20"/>
                    <a:gd name="T4" fmla="*/ 854 w 26"/>
                    <a:gd name="T5" fmla="*/ 4620 h 20"/>
                    <a:gd name="T6" fmla="*/ 14851 w 26"/>
                    <a:gd name="T7" fmla="*/ 21041 h 20"/>
                    <a:gd name="T8" fmla="*/ 21815 w 26"/>
                    <a:gd name="T9" fmla="*/ 967 h 20"/>
                    <a:gd name="T10" fmla="*/ 21815 w 26"/>
                    <a:gd name="T11" fmla="*/ 0 h 20"/>
                    <a:gd name="T12" fmla="*/ 13641 w 26"/>
                    <a:gd name="T13" fmla="*/ 19670 h 20"/>
                    <a:gd name="T14" fmla="*/ 0 60000 65536"/>
                    <a:gd name="T15" fmla="*/ 0 60000 65536"/>
                    <a:gd name="T16" fmla="*/ 0 60000 65536"/>
                    <a:gd name="T17" fmla="*/ 0 60000 65536"/>
                    <a:gd name="T18" fmla="*/ 0 60000 65536"/>
                    <a:gd name="T19" fmla="*/ 0 60000 65536"/>
                    <a:gd name="T20" fmla="*/ 0 60000 65536"/>
                    <a:gd name="T21" fmla="*/ 0 w 26"/>
                    <a:gd name="T22" fmla="*/ 0 h 20"/>
                    <a:gd name="T23" fmla="*/ 26 w 26"/>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0">
                      <a:moveTo>
                        <a:pt x="15" y="18"/>
                      </a:moveTo>
                      <a:cubicBezTo>
                        <a:pt x="9" y="19"/>
                        <a:pt x="2" y="12"/>
                        <a:pt x="0" y="4"/>
                      </a:cubicBezTo>
                      <a:cubicBezTo>
                        <a:pt x="0" y="4"/>
                        <a:pt x="0" y="4"/>
                        <a:pt x="1" y="4"/>
                      </a:cubicBezTo>
                      <a:cubicBezTo>
                        <a:pt x="2" y="13"/>
                        <a:pt x="9" y="20"/>
                        <a:pt x="16" y="19"/>
                      </a:cubicBezTo>
                      <a:cubicBezTo>
                        <a:pt x="22" y="18"/>
                        <a:pt x="26" y="10"/>
                        <a:pt x="24" y="1"/>
                      </a:cubicBezTo>
                      <a:cubicBezTo>
                        <a:pt x="24" y="1"/>
                        <a:pt x="24" y="1"/>
                        <a:pt x="24" y="0"/>
                      </a:cubicBezTo>
                      <a:cubicBezTo>
                        <a:pt x="26" y="9"/>
                        <a:pt x="22" y="17"/>
                        <a:pt x="15" y="18"/>
                      </a:cubicBezTo>
                      <a:close/>
                    </a:path>
                  </a:pathLst>
                </a:custGeom>
                <a:solidFill>
                  <a:srgbClr val="A6ACBE"/>
                </a:solidFill>
                <a:ln w="9525">
                  <a:noFill/>
                  <a:round/>
                  <a:headEnd/>
                  <a:tailEnd/>
                </a:ln>
              </p:spPr>
              <p:txBody>
                <a:bodyPr/>
                <a:lstStyle/>
                <a:p>
                  <a:endParaRPr lang="zh-TW" altLang="en-US"/>
                </a:p>
              </p:txBody>
            </p:sp>
            <p:sp>
              <p:nvSpPr>
                <p:cNvPr id="21817" name="Freeform 190"/>
                <p:cNvSpPr>
                  <a:spLocks/>
                </p:cNvSpPr>
                <p:nvPr/>
              </p:nvSpPr>
              <p:spPr bwMode="auto">
                <a:xfrm>
                  <a:off x="3203" y="2817"/>
                  <a:ext cx="59" cy="48"/>
                </a:xfrm>
                <a:custGeom>
                  <a:avLst/>
                  <a:gdLst>
                    <a:gd name="T0" fmla="*/ 9898 w 25"/>
                    <a:gd name="T1" fmla="*/ 2321 h 20"/>
                    <a:gd name="T2" fmla="*/ 24015 w 25"/>
                    <a:gd name="T3" fmla="*/ 17350 h 20"/>
                    <a:gd name="T4" fmla="*/ 24015 w 25"/>
                    <a:gd name="T5" fmla="*/ 17350 h 20"/>
                    <a:gd name="T6" fmla="*/ 9898 w 25"/>
                    <a:gd name="T7" fmla="*/ 967 h 20"/>
                    <a:gd name="T8" fmla="*/ 868 w 25"/>
                    <a:gd name="T9" fmla="*/ 21041 h 20"/>
                    <a:gd name="T10" fmla="*/ 868 w 25"/>
                    <a:gd name="T11" fmla="*/ 21970 h 20"/>
                    <a:gd name="T12" fmla="*/ 9898 w 25"/>
                    <a:gd name="T13" fmla="*/ 2321 h 20"/>
                    <a:gd name="T14" fmla="*/ 0 60000 65536"/>
                    <a:gd name="T15" fmla="*/ 0 60000 65536"/>
                    <a:gd name="T16" fmla="*/ 0 60000 65536"/>
                    <a:gd name="T17" fmla="*/ 0 60000 65536"/>
                    <a:gd name="T18" fmla="*/ 0 60000 65536"/>
                    <a:gd name="T19" fmla="*/ 0 60000 65536"/>
                    <a:gd name="T20" fmla="*/ 0 60000 65536"/>
                    <a:gd name="T21" fmla="*/ 0 w 25"/>
                    <a:gd name="T22" fmla="*/ 0 h 20"/>
                    <a:gd name="T23" fmla="*/ 25 w 25"/>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20">
                      <a:moveTo>
                        <a:pt x="10" y="2"/>
                      </a:moveTo>
                      <a:cubicBezTo>
                        <a:pt x="17" y="2"/>
                        <a:pt x="23" y="8"/>
                        <a:pt x="25" y="16"/>
                      </a:cubicBezTo>
                      <a:cubicBezTo>
                        <a:pt x="25" y="16"/>
                        <a:pt x="25" y="16"/>
                        <a:pt x="25" y="16"/>
                      </a:cubicBezTo>
                      <a:cubicBezTo>
                        <a:pt x="23" y="7"/>
                        <a:pt x="17" y="0"/>
                        <a:pt x="10" y="1"/>
                      </a:cubicBezTo>
                      <a:cubicBezTo>
                        <a:pt x="4" y="2"/>
                        <a:pt x="0" y="10"/>
                        <a:pt x="1" y="19"/>
                      </a:cubicBezTo>
                      <a:cubicBezTo>
                        <a:pt x="1" y="19"/>
                        <a:pt x="1" y="19"/>
                        <a:pt x="1" y="20"/>
                      </a:cubicBezTo>
                      <a:cubicBezTo>
                        <a:pt x="0" y="11"/>
                        <a:pt x="4" y="3"/>
                        <a:pt x="10" y="2"/>
                      </a:cubicBezTo>
                      <a:close/>
                    </a:path>
                  </a:pathLst>
                </a:custGeom>
                <a:solidFill>
                  <a:srgbClr val="A6ACBE"/>
                </a:solidFill>
                <a:ln w="9525">
                  <a:noFill/>
                  <a:round/>
                  <a:headEnd/>
                  <a:tailEnd/>
                </a:ln>
              </p:spPr>
              <p:txBody>
                <a:bodyPr/>
                <a:lstStyle/>
                <a:p>
                  <a:endParaRPr lang="zh-TW" altLang="en-US"/>
                </a:p>
              </p:txBody>
            </p:sp>
            <p:sp>
              <p:nvSpPr>
                <p:cNvPr id="21818" name="Freeform 191"/>
                <p:cNvSpPr>
                  <a:spLocks/>
                </p:cNvSpPr>
                <p:nvPr/>
              </p:nvSpPr>
              <p:spPr bwMode="auto">
                <a:xfrm>
                  <a:off x="3218" y="2836"/>
                  <a:ext cx="35" cy="48"/>
                </a:xfrm>
                <a:custGeom>
                  <a:avLst/>
                  <a:gdLst>
                    <a:gd name="T0" fmla="*/ 12451 w 15"/>
                    <a:gd name="T1" fmla="*/ 10121 h 20"/>
                    <a:gd name="T2" fmla="*/ 7889 w 15"/>
                    <a:gd name="T3" fmla="*/ 21041 h 20"/>
                    <a:gd name="T4" fmla="*/ 0 w 15"/>
                    <a:gd name="T5" fmla="*/ 11878 h 20"/>
                    <a:gd name="T6" fmla="*/ 5336 w 15"/>
                    <a:gd name="T7" fmla="*/ 967 h 20"/>
                    <a:gd name="T8" fmla="*/ 12451 w 15"/>
                    <a:gd name="T9" fmla="*/ 10121 h 20"/>
                    <a:gd name="T10" fmla="*/ 0 60000 65536"/>
                    <a:gd name="T11" fmla="*/ 0 60000 65536"/>
                    <a:gd name="T12" fmla="*/ 0 60000 65536"/>
                    <a:gd name="T13" fmla="*/ 0 60000 65536"/>
                    <a:gd name="T14" fmla="*/ 0 60000 65536"/>
                    <a:gd name="T15" fmla="*/ 0 w 15"/>
                    <a:gd name="T16" fmla="*/ 0 h 20"/>
                    <a:gd name="T17" fmla="*/ 15 w 15"/>
                    <a:gd name="T18" fmla="*/ 20 h 20"/>
                  </a:gdLst>
                  <a:ahLst/>
                  <a:cxnLst>
                    <a:cxn ang="T10">
                      <a:pos x="T0" y="T1"/>
                    </a:cxn>
                    <a:cxn ang="T11">
                      <a:pos x="T2" y="T3"/>
                    </a:cxn>
                    <a:cxn ang="T12">
                      <a:pos x="T4" y="T5"/>
                    </a:cxn>
                    <a:cxn ang="T13">
                      <a:pos x="T6" y="T7"/>
                    </a:cxn>
                    <a:cxn ang="T14">
                      <a:pos x="T8" y="T9"/>
                    </a:cxn>
                  </a:cxnLst>
                  <a:rect l="T15" t="T16" r="T17" b="T18"/>
                  <a:pathLst>
                    <a:path w="15" h="20">
                      <a:moveTo>
                        <a:pt x="14" y="9"/>
                      </a:moveTo>
                      <a:cubicBezTo>
                        <a:pt x="15" y="14"/>
                        <a:pt x="13" y="19"/>
                        <a:pt x="9" y="19"/>
                      </a:cubicBezTo>
                      <a:cubicBezTo>
                        <a:pt x="5" y="20"/>
                        <a:pt x="1" y="16"/>
                        <a:pt x="0" y="11"/>
                      </a:cubicBezTo>
                      <a:cubicBezTo>
                        <a:pt x="0" y="6"/>
                        <a:pt x="2" y="1"/>
                        <a:pt x="6" y="1"/>
                      </a:cubicBezTo>
                      <a:cubicBezTo>
                        <a:pt x="9" y="0"/>
                        <a:pt x="13" y="4"/>
                        <a:pt x="14" y="9"/>
                      </a:cubicBezTo>
                      <a:close/>
                    </a:path>
                  </a:pathLst>
                </a:custGeom>
                <a:solidFill>
                  <a:srgbClr val="A0CC3A"/>
                </a:solidFill>
                <a:ln w="9525">
                  <a:noFill/>
                  <a:round/>
                  <a:headEnd/>
                  <a:tailEnd/>
                </a:ln>
              </p:spPr>
              <p:txBody>
                <a:bodyPr/>
                <a:lstStyle/>
                <a:p>
                  <a:endParaRPr lang="zh-TW" altLang="en-US"/>
                </a:p>
              </p:txBody>
            </p:sp>
            <p:sp>
              <p:nvSpPr>
                <p:cNvPr id="21819" name="Freeform 192"/>
                <p:cNvSpPr>
                  <a:spLocks noEditPoints="1"/>
                </p:cNvSpPr>
                <p:nvPr/>
              </p:nvSpPr>
              <p:spPr bwMode="auto">
                <a:xfrm>
                  <a:off x="3215" y="2834"/>
                  <a:ext cx="40" cy="52"/>
                </a:xfrm>
                <a:custGeom>
                  <a:avLst/>
                  <a:gdLst>
                    <a:gd name="T0" fmla="*/ 13275 w 17"/>
                    <a:gd name="T1" fmla="*/ 9956 h 22"/>
                    <a:gd name="T2" fmla="*/ 12412 w 17"/>
                    <a:gd name="T3" fmla="*/ 17789 h 22"/>
                    <a:gd name="T4" fmla="*/ 9534 w 17"/>
                    <a:gd name="T5" fmla="*/ 18514 h 22"/>
                    <a:gd name="T6" fmla="*/ 2021 w 17"/>
                    <a:gd name="T7" fmla="*/ 11513 h 22"/>
                    <a:gd name="T8" fmla="*/ 3532 w 17"/>
                    <a:gd name="T9" fmla="*/ 4871 h 22"/>
                    <a:gd name="T10" fmla="*/ 6412 w 17"/>
                    <a:gd name="T11" fmla="*/ 2971 h 22"/>
                    <a:gd name="T12" fmla="*/ 13275 w 17"/>
                    <a:gd name="T13" fmla="*/ 9956 h 22"/>
                    <a:gd name="T14" fmla="*/ 5642 w 17"/>
                    <a:gd name="T15" fmla="*/ 872 h 22"/>
                    <a:gd name="T16" fmla="*/ 2021 w 17"/>
                    <a:gd name="T17" fmla="*/ 2971 h 22"/>
                    <a:gd name="T18" fmla="*/ 0 w 17"/>
                    <a:gd name="T19" fmla="*/ 11513 h 22"/>
                    <a:gd name="T20" fmla="*/ 9534 w 17"/>
                    <a:gd name="T21" fmla="*/ 20575 h 22"/>
                    <a:gd name="T22" fmla="*/ 13913 w 17"/>
                    <a:gd name="T23" fmla="*/ 18514 h 22"/>
                    <a:gd name="T24" fmla="*/ 15087 w 17"/>
                    <a:gd name="T25" fmla="*/ 9956 h 22"/>
                    <a:gd name="T26" fmla="*/ 5642 w 17"/>
                    <a:gd name="T27" fmla="*/ 872 h 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22"/>
                    <a:gd name="T44" fmla="*/ 17 w 17"/>
                    <a:gd name="T45" fmla="*/ 22 h 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22">
                      <a:moveTo>
                        <a:pt x="14" y="10"/>
                      </a:moveTo>
                      <a:cubicBezTo>
                        <a:pt x="15" y="13"/>
                        <a:pt x="14" y="16"/>
                        <a:pt x="13" y="18"/>
                      </a:cubicBezTo>
                      <a:cubicBezTo>
                        <a:pt x="12" y="19"/>
                        <a:pt x="11" y="19"/>
                        <a:pt x="10" y="19"/>
                      </a:cubicBezTo>
                      <a:cubicBezTo>
                        <a:pt x="7" y="20"/>
                        <a:pt x="3" y="16"/>
                        <a:pt x="2" y="12"/>
                      </a:cubicBezTo>
                      <a:cubicBezTo>
                        <a:pt x="2" y="9"/>
                        <a:pt x="2" y="6"/>
                        <a:pt x="4" y="5"/>
                      </a:cubicBezTo>
                      <a:cubicBezTo>
                        <a:pt x="4" y="3"/>
                        <a:pt x="6" y="3"/>
                        <a:pt x="7" y="3"/>
                      </a:cubicBezTo>
                      <a:cubicBezTo>
                        <a:pt x="10" y="2"/>
                        <a:pt x="13" y="6"/>
                        <a:pt x="14" y="10"/>
                      </a:cubicBezTo>
                      <a:close/>
                      <a:moveTo>
                        <a:pt x="6" y="1"/>
                      </a:moveTo>
                      <a:cubicBezTo>
                        <a:pt x="5" y="1"/>
                        <a:pt x="3" y="2"/>
                        <a:pt x="2" y="3"/>
                      </a:cubicBezTo>
                      <a:cubicBezTo>
                        <a:pt x="0" y="6"/>
                        <a:pt x="0" y="9"/>
                        <a:pt x="0" y="12"/>
                      </a:cubicBezTo>
                      <a:cubicBezTo>
                        <a:pt x="2" y="18"/>
                        <a:pt x="6" y="22"/>
                        <a:pt x="10" y="21"/>
                      </a:cubicBezTo>
                      <a:cubicBezTo>
                        <a:pt x="12" y="21"/>
                        <a:pt x="13" y="20"/>
                        <a:pt x="15" y="19"/>
                      </a:cubicBezTo>
                      <a:cubicBezTo>
                        <a:pt x="16" y="16"/>
                        <a:pt x="17" y="13"/>
                        <a:pt x="16" y="10"/>
                      </a:cubicBezTo>
                      <a:cubicBezTo>
                        <a:pt x="15" y="4"/>
                        <a:pt x="11" y="0"/>
                        <a:pt x="6" y="1"/>
                      </a:cubicBezTo>
                      <a:close/>
                    </a:path>
                  </a:pathLst>
                </a:custGeom>
                <a:solidFill>
                  <a:srgbClr val="646C89"/>
                </a:solidFill>
                <a:ln w="9525">
                  <a:noFill/>
                  <a:round/>
                  <a:headEnd/>
                  <a:tailEnd/>
                </a:ln>
              </p:spPr>
              <p:txBody>
                <a:bodyPr/>
                <a:lstStyle/>
                <a:p>
                  <a:endParaRPr lang="zh-TW" altLang="en-US"/>
                </a:p>
              </p:txBody>
            </p:sp>
            <p:sp>
              <p:nvSpPr>
                <p:cNvPr id="21820" name="Freeform 193"/>
                <p:cNvSpPr>
                  <a:spLocks/>
                </p:cNvSpPr>
                <p:nvPr/>
              </p:nvSpPr>
              <p:spPr bwMode="auto">
                <a:xfrm>
                  <a:off x="3062" y="2798"/>
                  <a:ext cx="16" cy="24"/>
                </a:xfrm>
                <a:custGeom>
                  <a:avLst/>
                  <a:gdLst>
                    <a:gd name="T0" fmla="*/ 5291 w 7"/>
                    <a:gd name="T1" fmla="*/ 5570 h 10"/>
                    <a:gd name="T2" fmla="*/ 2999 w 7"/>
                    <a:gd name="T3" fmla="*/ 11088 h 10"/>
                    <a:gd name="T4" fmla="*/ 0 w 7"/>
                    <a:gd name="T5" fmla="*/ 5570 h 10"/>
                    <a:gd name="T6" fmla="*/ 2315 w 7"/>
                    <a:gd name="T7" fmla="*/ 0 h 10"/>
                    <a:gd name="T8" fmla="*/ 5291 w 7"/>
                    <a:gd name="T9" fmla="*/ 5570 h 10"/>
                    <a:gd name="T10" fmla="*/ 0 60000 65536"/>
                    <a:gd name="T11" fmla="*/ 0 60000 65536"/>
                    <a:gd name="T12" fmla="*/ 0 60000 65536"/>
                    <a:gd name="T13" fmla="*/ 0 60000 65536"/>
                    <a:gd name="T14" fmla="*/ 0 60000 65536"/>
                    <a:gd name="T15" fmla="*/ 0 w 7"/>
                    <a:gd name="T16" fmla="*/ 0 h 10"/>
                    <a:gd name="T17" fmla="*/ 7 w 7"/>
                    <a:gd name="T18" fmla="*/ 10 h 10"/>
                  </a:gdLst>
                  <a:ahLst/>
                  <a:cxnLst>
                    <a:cxn ang="T10">
                      <a:pos x="T0" y="T1"/>
                    </a:cxn>
                    <a:cxn ang="T11">
                      <a:pos x="T2" y="T3"/>
                    </a:cxn>
                    <a:cxn ang="T12">
                      <a:pos x="T4" y="T5"/>
                    </a:cxn>
                    <a:cxn ang="T13">
                      <a:pos x="T6" y="T7"/>
                    </a:cxn>
                    <a:cxn ang="T14">
                      <a:pos x="T8" y="T9"/>
                    </a:cxn>
                  </a:cxnLst>
                  <a:rect l="T15" t="T16" r="T17" b="T18"/>
                  <a:pathLst>
                    <a:path w="7" h="10">
                      <a:moveTo>
                        <a:pt x="7" y="5"/>
                      </a:moveTo>
                      <a:cubicBezTo>
                        <a:pt x="7" y="7"/>
                        <a:pt x="6" y="9"/>
                        <a:pt x="4" y="10"/>
                      </a:cubicBezTo>
                      <a:cubicBezTo>
                        <a:pt x="2" y="10"/>
                        <a:pt x="1" y="8"/>
                        <a:pt x="0" y="5"/>
                      </a:cubicBezTo>
                      <a:cubicBezTo>
                        <a:pt x="0" y="3"/>
                        <a:pt x="1" y="1"/>
                        <a:pt x="3" y="0"/>
                      </a:cubicBezTo>
                      <a:cubicBezTo>
                        <a:pt x="4" y="0"/>
                        <a:pt x="6" y="2"/>
                        <a:pt x="7" y="5"/>
                      </a:cubicBezTo>
                      <a:close/>
                    </a:path>
                  </a:pathLst>
                </a:custGeom>
                <a:solidFill>
                  <a:srgbClr val="A0CC3A"/>
                </a:solidFill>
                <a:ln w="9525">
                  <a:noFill/>
                  <a:round/>
                  <a:headEnd/>
                  <a:tailEnd/>
                </a:ln>
              </p:spPr>
              <p:txBody>
                <a:bodyPr/>
                <a:lstStyle/>
                <a:p>
                  <a:endParaRPr lang="zh-TW" altLang="en-US"/>
                </a:p>
              </p:txBody>
            </p:sp>
            <p:sp>
              <p:nvSpPr>
                <p:cNvPr id="21821" name="Freeform 194"/>
                <p:cNvSpPr>
                  <a:spLocks noEditPoints="1"/>
                </p:cNvSpPr>
                <p:nvPr/>
              </p:nvSpPr>
              <p:spPr bwMode="auto">
                <a:xfrm>
                  <a:off x="3059" y="2796"/>
                  <a:ext cx="22" cy="29"/>
                </a:xfrm>
                <a:custGeom>
                  <a:avLst/>
                  <a:gdLst>
                    <a:gd name="T0" fmla="*/ 8998 w 9"/>
                    <a:gd name="T1" fmla="*/ 7153 h 12"/>
                    <a:gd name="T2" fmla="*/ 7856 w 9"/>
                    <a:gd name="T3" fmla="*/ 10542 h 12"/>
                    <a:gd name="T4" fmla="*/ 6209 w 9"/>
                    <a:gd name="T5" fmla="*/ 11528 h 12"/>
                    <a:gd name="T6" fmla="*/ 2540 w 9"/>
                    <a:gd name="T7" fmla="*/ 7153 h 12"/>
                    <a:gd name="T8" fmla="*/ 3681 w 9"/>
                    <a:gd name="T9" fmla="*/ 3376 h 12"/>
                    <a:gd name="T10" fmla="*/ 5138 w 9"/>
                    <a:gd name="T11" fmla="*/ 2383 h 12"/>
                    <a:gd name="T12" fmla="*/ 8998 w 9"/>
                    <a:gd name="T13" fmla="*/ 7153 h 12"/>
                    <a:gd name="T14" fmla="*/ 3681 w 9"/>
                    <a:gd name="T15" fmla="*/ 0 h 12"/>
                    <a:gd name="T16" fmla="*/ 1039 w 9"/>
                    <a:gd name="T17" fmla="*/ 2383 h 12"/>
                    <a:gd name="T18" fmla="*/ 0 w 9"/>
                    <a:gd name="T19" fmla="*/ 8159 h 12"/>
                    <a:gd name="T20" fmla="*/ 6209 w 9"/>
                    <a:gd name="T21" fmla="*/ 13918 h 12"/>
                    <a:gd name="T22" fmla="*/ 10457 w 9"/>
                    <a:gd name="T23" fmla="*/ 11528 h 12"/>
                    <a:gd name="T24" fmla="*/ 11538 w 9"/>
                    <a:gd name="T25" fmla="*/ 5759 h 12"/>
                    <a:gd name="T26" fmla="*/ 3681 w 9"/>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2"/>
                    <a:gd name="T44" fmla="*/ 9 w 9"/>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2">
                      <a:moveTo>
                        <a:pt x="7" y="6"/>
                      </a:moveTo>
                      <a:cubicBezTo>
                        <a:pt x="7" y="7"/>
                        <a:pt x="7" y="8"/>
                        <a:pt x="6" y="9"/>
                      </a:cubicBezTo>
                      <a:cubicBezTo>
                        <a:pt x="6" y="9"/>
                        <a:pt x="6" y="10"/>
                        <a:pt x="5" y="10"/>
                      </a:cubicBezTo>
                      <a:cubicBezTo>
                        <a:pt x="4" y="10"/>
                        <a:pt x="2" y="8"/>
                        <a:pt x="2" y="6"/>
                      </a:cubicBezTo>
                      <a:cubicBezTo>
                        <a:pt x="2" y="5"/>
                        <a:pt x="2" y="4"/>
                        <a:pt x="3" y="3"/>
                      </a:cubicBezTo>
                      <a:cubicBezTo>
                        <a:pt x="3" y="3"/>
                        <a:pt x="3" y="2"/>
                        <a:pt x="4" y="2"/>
                      </a:cubicBezTo>
                      <a:cubicBezTo>
                        <a:pt x="5" y="2"/>
                        <a:pt x="6" y="4"/>
                        <a:pt x="7" y="6"/>
                      </a:cubicBezTo>
                      <a:close/>
                      <a:moveTo>
                        <a:pt x="3" y="0"/>
                      </a:moveTo>
                      <a:cubicBezTo>
                        <a:pt x="2" y="0"/>
                        <a:pt x="2" y="1"/>
                        <a:pt x="1" y="2"/>
                      </a:cubicBezTo>
                      <a:cubicBezTo>
                        <a:pt x="0" y="3"/>
                        <a:pt x="0" y="5"/>
                        <a:pt x="0" y="7"/>
                      </a:cubicBezTo>
                      <a:cubicBezTo>
                        <a:pt x="1" y="10"/>
                        <a:pt x="3" y="12"/>
                        <a:pt x="5" y="12"/>
                      </a:cubicBezTo>
                      <a:cubicBezTo>
                        <a:pt x="6" y="12"/>
                        <a:pt x="7" y="11"/>
                        <a:pt x="8" y="10"/>
                      </a:cubicBezTo>
                      <a:cubicBezTo>
                        <a:pt x="9" y="9"/>
                        <a:pt x="9" y="7"/>
                        <a:pt x="9" y="5"/>
                      </a:cubicBezTo>
                      <a:cubicBezTo>
                        <a:pt x="8" y="2"/>
                        <a:pt x="6" y="0"/>
                        <a:pt x="3" y="0"/>
                      </a:cubicBezTo>
                      <a:close/>
                    </a:path>
                  </a:pathLst>
                </a:custGeom>
                <a:solidFill>
                  <a:srgbClr val="646C89"/>
                </a:solidFill>
                <a:ln w="9525">
                  <a:noFill/>
                  <a:round/>
                  <a:headEnd/>
                  <a:tailEnd/>
                </a:ln>
              </p:spPr>
              <p:txBody>
                <a:bodyPr/>
                <a:lstStyle/>
                <a:p>
                  <a:endParaRPr lang="zh-TW" altLang="en-US"/>
                </a:p>
              </p:txBody>
            </p:sp>
            <p:sp>
              <p:nvSpPr>
                <p:cNvPr id="21822" name="Freeform 195"/>
                <p:cNvSpPr>
                  <a:spLocks/>
                </p:cNvSpPr>
                <p:nvPr/>
              </p:nvSpPr>
              <p:spPr bwMode="auto">
                <a:xfrm>
                  <a:off x="3092" y="2808"/>
                  <a:ext cx="19" cy="24"/>
                </a:xfrm>
                <a:custGeom>
                  <a:avLst/>
                  <a:gdLst>
                    <a:gd name="T0" fmla="*/ 8077 w 8"/>
                    <a:gd name="T1" fmla="*/ 5570 h 10"/>
                    <a:gd name="T2" fmla="*/ 4997 w 8"/>
                    <a:gd name="T3" fmla="*/ 11088 h 10"/>
                    <a:gd name="T4" fmla="*/ 886 w 8"/>
                    <a:gd name="T5" fmla="*/ 6538 h 10"/>
                    <a:gd name="T6" fmla="*/ 3028 w 8"/>
                    <a:gd name="T7" fmla="*/ 0 h 10"/>
                    <a:gd name="T8" fmla="*/ 8077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5"/>
                      </a:moveTo>
                      <a:cubicBezTo>
                        <a:pt x="8" y="7"/>
                        <a:pt x="7" y="10"/>
                        <a:pt x="5" y="10"/>
                      </a:cubicBezTo>
                      <a:cubicBezTo>
                        <a:pt x="3" y="10"/>
                        <a:pt x="1" y="8"/>
                        <a:pt x="1" y="6"/>
                      </a:cubicBezTo>
                      <a:cubicBezTo>
                        <a:pt x="0" y="3"/>
                        <a:pt x="1" y="1"/>
                        <a:pt x="3" y="0"/>
                      </a:cubicBezTo>
                      <a:cubicBezTo>
                        <a:pt x="5" y="0"/>
                        <a:pt x="7" y="2"/>
                        <a:pt x="8" y="5"/>
                      </a:cubicBezTo>
                      <a:close/>
                    </a:path>
                  </a:pathLst>
                </a:custGeom>
                <a:solidFill>
                  <a:srgbClr val="A0CC3A"/>
                </a:solidFill>
                <a:ln w="9525">
                  <a:noFill/>
                  <a:round/>
                  <a:headEnd/>
                  <a:tailEnd/>
                </a:ln>
              </p:spPr>
              <p:txBody>
                <a:bodyPr/>
                <a:lstStyle/>
                <a:p>
                  <a:endParaRPr lang="zh-TW" altLang="en-US"/>
                </a:p>
              </p:txBody>
            </p:sp>
            <p:sp>
              <p:nvSpPr>
                <p:cNvPr id="21823" name="Freeform 196"/>
                <p:cNvSpPr>
                  <a:spLocks noEditPoints="1"/>
                </p:cNvSpPr>
                <p:nvPr/>
              </p:nvSpPr>
              <p:spPr bwMode="auto">
                <a:xfrm>
                  <a:off x="3090" y="2806"/>
                  <a:ext cx="24" cy="28"/>
                </a:xfrm>
                <a:custGeom>
                  <a:avLst/>
                  <a:gdLst>
                    <a:gd name="T0" fmla="*/ 8767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8767 w 10"/>
                    <a:gd name="T13" fmla="*/ 5336 h 12"/>
                    <a:gd name="T14" fmla="*/ 4620 w 10"/>
                    <a:gd name="T15" fmla="*/ 828 h 12"/>
                    <a:gd name="T16" fmla="*/ 2321 w 10"/>
                    <a:gd name="T17" fmla="*/ 1932 h 12"/>
                    <a:gd name="T18" fmla="*/ 967 w 10"/>
                    <a:gd name="T19" fmla="*/ 5957 h 12"/>
                    <a:gd name="T20" fmla="*/ 6538 w 10"/>
                    <a:gd name="T21" fmla="*/ 10519 h 12"/>
                    <a:gd name="T22" fmla="*/ 10121 w 10"/>
                    <a:gd name="T23" fmla="*/ 8717 h 12"/>
                    <a:gd name="T24" fmla="*/ 11088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8" y="6"/>
                      </a:moveTo>
                      <a:cubicBezTo>
                        <a:pt x="8" y="7"/>
                        <a:pt x="8" y="8"/>
                        <a:pt x="7" y="9"/>
                      </a:cubicBezTo>
                      <a:cubicBezTo>
                        <a:pt x="7" y="9"/>
                        <a:pt x="7" y="10"/>
                        <a:pt x="6" y="10"/>
                      </a:cubicBezTo>
                      <a:cubicBezTo>
                        <a:pt x="5" y="10"/>
                        <a:pt x="3" y="9"/>
                        <a:pt x="3" y="6"/>
                      </a:cubicBezTo>
                      <a:cubicBezTo>
                        <a:pt x="3" y="5"/>
                        <a:pt x="3" y="4"/>
                        <a:pt x="3" y="3"/>
                      </a:cubicBezTo>
                      <a:cubicBezTo>
                        <a:pt x="4" y="3"/>
                        <a:pt x="4" y="3"/>
                        <a:pt x="4" y="2"/>
                      </a:cubicBezTo>
                      <a:cubicBezTo>
                        <a:pt x="6" y="2"/>
                        <a:pt x="7" y="4"/>
                        <a:pt x="8" y="6"/>
                      </a:cubicBezTo>
                      <a:close/>
                      <a:moveTo>
                        <a:pt x="4" y="1"/>
                      </a:moveTo>
                      <a:cubicBezTo>
                        <a:pt x="3" y="1"/>
                        <a:pt x="2" y="1"/>
                        <a:pt x="2" y="2"/>
                      </a:cubicBezTo>
                      <a:cubicBezTo>
                        <a:pt x="1" y="3"/>
                        <a:pt x="0" y="5"/>
                        <a:pt x="1" y="7"/>
                      </a:cubicBezTo>
                      <a:cubicBezTo>
                        <a:pt x="1" y="10"/>
                        <a:pt x="4" y="12"/>
                        <a:pt x="6" y="12"/>
                      </a:cubicBezTo>
                      <a:cubicBezTo>
                        <a:pt x="7" y="12"/>
                        <a:pt x="8" y="11"/>
                        <a:pt x="9" y="10"/>
                      </a:cubicBezTo>
                      <a:cubicBezTo>
                        <a:pt x="10" y="9"/>
                        <a:pt x="10" y="7"/>
                        <a:pt x="10" y="6"/>
                      </a:cubicBezTo>
                      <a:cubicBezTo>
                        <a:pt x="9" y="2"/>
                        <a:pt x="7" y="0"/>
                        <a:pt x="4" y="1"/>
                      </a:cubicBezTo>
                      <a:close/>
                    </a:path>
                  </a:pathLst>
                </a:custGeom>
                <a:solidFill>
                  <a:srgbClr val="646C89"/>
                </a:solidFill>
                <a:ln w="9525">
                  <a:noFill/>
                  <a:round/>
                  <a:headEnd/>
                  <a:tailEnd/>
                </a:ln>
              </p:spPr>
              <p:txBody>
                <a:bodyPr/>
                <a:lstStyle/>
                <a:p>
                  <a:endParaRPr lang="zh-TW" altLang="en-US"/>
                </a:p>
              </p:txBody>
            </p:sp>
            <p:sp>
              <p:nvSpPr>
                <p:cNvPr id="21824" name="Freeform 197"/>
                <p:cNvSpPr>
                  <a:spLocks/>
                </p:cNvSpPr>
                <p:nvPr/>
              </p:nvSpPr>
              <p:spPr bwMode="auto">
                <a:xfrm>
                  <a:off x="3126" y="2817"/>
                  <a:ext cx="18" cy="24"/>
                </a:xfrm>
                <a:custGeom>
                  <a:avLst/>
                  <a:gdLst>
                    <a:gd name="T0" fmla="*/ 4657 w 8"/>
                    <a:gd name="T1" fmla="*/ 5570 h 10"/>
                    <a:gd name="T2" fmla="*/ 3224 w 8"/>
                    <a:gd name="T3" fmla="*/ 11088 h 10"/>
                    <a:gd name="T4" fmla="*/ 637 w 8"/>
                    <a:gd name="T5" fmla="*/ 6538 h 10"/>
                    <a:gd name="T6" fmla="*/ 2070 w 8"/>
                    <a:gd name="T7" fmla="*/ 967 h 10"/>
                    <a:gd name="T8" fmla="*/ 4657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1" y="6"/>
                      </a:cubicBezTo>
                      <a:cubicBezTo>
                        <a:pt x="0" y="3"/>
                        <a:pt x="1" y="1"/>
                        <a:pt x="3" y="1"/>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21825" name="Freeform 198"/>
                <p:cNvSpPr>
                  <a:spLocks noEditPoints="1"/>
                </p:cNvSpPr>
                <p:nvPr/>
              </p:nvSpPr>
              <p:spPr bwMode="auto">
                <a:xfrm>
                  <a:off x="3123" y="2815"/>
                  <a:ext cx="24" cy="28"/>
                </a:xfrm>
                <a:custGeom>
                  <a:avLst/>
                  <a:gdLst>
                    <a:gd name="T0" fmla="*/ 7800 w 10"/>
                    <a:gd name="T1" fmla="*/ 5336 h 12"/>
                    <a:gd name="T2" fmla="*/ 7800 w 10"/>
                    <a:gd name="T3" fmla="*/ 7889 h 12"/>
                    <a:gd name="T4" fmla="*/ 6538 w 10"/>
                    <a:gd name="T5" fmla="*/ 8717 h 12"/>
                    <a:gd name="T6" fmla="*/ 3250 w 10"/>
                    <a:gd name="T7" fmla="*/ 5957 h 12"/>
                    <a:gd name="T8" fmla="*/ 3250 w 10"/>
                    <a:gd name="T9" fmla="*/ 2553 h 12"/>
                    <a:gd name="T10" fmla="*/ 4620 w 10"/>
                    <a:gd name="T11" fmla="*/ 2553 h 12"/>
                    <a:gd name="T12" fmla="*/ 7800 w 10"/>
                    <a:gd name="T13" fmla="*/ 5336 h 12"/>
                    <a:gd name="T14" fmla="*/ 4620 w 10"/>
                    <a:gd name="T15" fmla="*/ 828 h 12"/>
                    <a:gd name="T16" fmla="*/ 2321 w 10"/>
                    <a:gd name="T17" fmla="*/ 1932 h 12"/>
                    <a:gd name="T18" fmla="*/ 967 w 10"/>
                    <a:gd name="T19" fmla="*/ 5957 h 12"/>
                    <a:gd name="T20" fmla="*/ 6538 w 10"/>
                    <a:gd name="T21" fmla="*/ 10519 h 12"/>
                    <a:gd name="T22" fmla="*/ 10121 w 10"/>
                    <a:gd name="T23" fmla="*/ 8717 h 12"/>
                    <a:gd name="T24" fmla="*/ 10121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8" y="7"/>
                        <a:pt x="8" y="9"/>
                        <a:pt x="7" y="9"/>
                      </a:cubicBezTo>
                      <a:cubicBezTo>
                        <a:pt x="7" y="10"/>
                        <a:pt x="6" y="10"/>
                        <a:pt x="6" y="10"/>
                      </a:cubicBezTo>
                      <a:cubicBezTo>
                        <a:pt x="4" y="10"/>
                        <a:pt x="3" y="9"/>
                        <a:pt x="3" y="7"/>
                      </a:cubicBezTo>
                      <a:cubicBezTo>
                        <a:pt x="2" y="5"/>
                        <a:pt x="3" y="4"/>
                        <a:pt x="3" y="3"/>
                      </a:cubicBezTo>
                      <a:cubicBezTo>
                        <a:pt x="3" y="3"/>
                        <a:pt x="4" y="3"/>
                        <a:pt x="4" y="3"/>
                      </a:cubicBezTo>
                      <a:cubicBezTo>
                        <a:pt x="6" y="2"/>
                        <a:pt x="7" y="4"/>
                        <a:pt x="7" y="6"/>
                      </a:cubicBezTo>
                      <a:close/>
                      <a:moveTo>
                        <a:pt x="4" y="1"/>
                      </a:moveTo>
                      <a:cubicBezTo>
                        <a:pt x="3" y="1"/>
                        <a:pt x="2" y="1"/>
                        <a:pt x="2" y="2"/>
                      </a:cubicBezTo>
                      <a:cubicBezTo>
                        <a:pt x="1" y="3"/>
                        <a:pt x="0" y="5"/>
                        <a:pt x="1" y="7"/>
                      </a:cubicBezTo>
                      <a:cubicBezTo>
                        <a:pt x="1" y="10"/>
                        <a:pt x="4" y="12"/>
                        <a:pt x="6" y="12"/>
                      </a:cubicBezTo>
                      <a:cubicBezTo>
                        <a:pt x="7" y="12"/>
                        <a:pt x="8" y="11"/>
                        <a:pt x="9" y="10"/>
                      </a:cubicBezTo>
                      <a:cubicBezTo>
                        <a:pt x="9" y="9"/>
                        <a:pt x="10" y="8"/>
                        <a:pt x="9" y="6"/>
                      </a:cubicBezTo>
                      <a:cubicBezTo>
                        <a:pt x="9" y="3"/>
                        <a:pt x="6" y="0"/>
                        <a:pt x="4" y="1"/>
                      </a:cubicBezTo>
                      <a:close/>
                    </a:path>
                  </a:pathLst>
                </a:custGeom>
                <a:solidFill>
                  <a:srgbClr val="646C89"/>
                </a:solidFill>
                <a:ln w="9525">
                  <a:noFill/>
                  <a:round/>
                  <a:headEnd/>
                  <a:tailEnd/>
                </a:ln>
              </p:spPr>
              <p:txBody>
                <a:bodyPr/>
                <a:lstStyle/>
                <a:p>
                  <a:endParaRPr lang="zh-TW" altLang="en-US"/>
                </a:p>
              </p:txBody>
            </p:sp>
            <p:sp>
              <p:nvSpPr>
                <p:cNvPr id="21826" name="Freeform 199"/>
                <p:cNvSpPr>
                  <a:spLocks/>
                </p:cNvSpPr>
                <p:nvPr/>
              </p:nvSpPr>
              <p:spPr bwMode="auto">
                <a:xfrm>
                  <a:off x="3159" y="2829"/>
                  <a:ext cx="18" cy="22"/>
                </a:xfrm>
                <a:custGeom>
                  <a:avLst/>
                  <a:gdLst>
                    <a:gd name="T0" fmla="*/ 4657 w 8"/>
                    <a:gd name="T1" fmla="*/ 5138 h 9"/>
                    <a:gd name="T2" fmla="*/ 3224 w 8"/>
                    <a:gd name="T3" fmla="*/ 11538 h 9"/>
                    <a:gd name="T4" fmla="*/ 0 w 8"/>
                    <a:gd name="T5" fmla="*/ 6209 h 9"/>
                    <a:gd name="T6" fmla="*/ 2070 w 8"/>
                    <a:gd name="T7" fmla="*/ 0 h 9"/>
                    <a:gd name="T8" fmla="*/ 4657 w 8"/>
                    <a:gd name="T9" fmla="*/ 5138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7" y="4"/>
                      </a:moveTo>
                      <a:cubicBezTo>
                        <a:pt x="8" y="7"/>
                        <a:pt x="7" y="9"/>
                        <a:pt x="5" y="9"/>
                      </a:cubicBezTo>
                      <a:cubicBezTo>
                        <a:pt x="3" y="9"/>
                        <a:pt x="1" y="8"/>
                        <a:pt x="0" y="5"/>
                      </a:cubicBezTo>
                      <a:cubicBezTo>
                        <a:pt x="0" y="2"/>
                        <a:pt x="1" y="0"/>
                        <a:pt x="3" y="0"/>
                      </a:cubicBezTo>
                      <a:cubicBezTo>
                        <a:pt x="5" y="0"/>
                        <a:pt x="7" y="1"/>
                        <a:pt x="7" y="4"/>
                      </a:cubicBezTo>
                      <a:close/>
                    </a:path>
                  </a:pathLst>
                </a:custGeom>
                <a:solidFill>
                  <a:srgbClr val="A0CC3A"/>
                </a:solidFill>
                <a:ln w="9525">
                  <a:noFill/>
                  <a:round/>
                  <a:headEnd/>
                  <a:tailEnd/>
                </a:ln>
              </p:spPr>
              <p:txBody>
                <a:bodyPr/>
                <a:lstStyle/>
                <a:p>
                  <a:endParaRPr lang="zh-TW" altLang="en-US"/>
                </a:p>
              </p:txBody>
            </p:sp>
            <p:sp>
              <p:nvSpPr>
                <p:cNvPr id="21827" name="Freeform 200"/>
                <p:cNvSpPr>
                  <a:spLocks noEditPoints="1"/>
                </p:cNvSpPr>
                <p:nvPr/>
              </p:nvSpPr>
              <p:spPr bwMode="auto">
                <a:xfrm>
                  <a:off x="3156" y="2825"/>
                  <a:ext cx="24" cy="30"/>
                </a:xfrm>
                <a:custGeom>
                  <a:avLst/>
                  <a:gdLst>
                    <a:gd name="T0" fmla="*/ 7800 w 10"/>
                    <a:gd name="T1" fmla="*/ 4858 h 13"/>
                    <a:gd name="T2" fmla="*/ 7800 w 10"/>
                    <a:gd name="T3" fmla="*/ 7265 h 13"/>
                    <a:gd name="T4" fmla="*/ 6538 w 10"/>
                    <a:gd name="T5" fmla="*/ 7998 h 13"/>
                    <a:gd name="T6" fmla="*/ 2321 w 10"/>
                    <a:gd name="T7" fmla="*/ 5555 h 13"/>
                    <a:gd name="T8" fmla="*/ 3250 w 10"/>
                    <a:gd name="T9" fmla="*/ 3148 h 13"/>
                    <a:gd name="T10" fmla="*/ 4620 w 10"/>
                    <a:gd name="T11" fmla="*/ 2407 h 13"/>
                    <a:gd name="T12" fmla="*/ 7800 w 10"/>
                    <a:gd name="T13" fmla="*/ 4858 h 13"/>
                    <a:gd name="T14" fmla="*/ 4620 w 10"/>
                    <a:gd name="T15" fmla="*/ 798 h 13"/>
                    <a:gd name="T16" fmla="*/ 967 w 10"/>
                    <a:gd name="T17" fmla="*/ 1842 h 13"/>
                    <a:gd name="T18" fmla="*/ 0 w 10"/>
                    <a:gd name="T19" fmla="*/ 5555 h 13"/>
                    <a:gd name="T20" fmla="*/ 6538 w 10"/>
                    <a:gd name="T21" fmla="*/ 9810 h 13"/>
                    <a:gd name="T22" fmla="*/ 8767 w 10"/>
                    <a:gd name="T23" fmla="*/ 8760 h 13"/>
                    <a:gd name="T24" fmla="*/ 10121 w 10"/>
                    <a:gd name="T25" fmla="*/ 4858 h 13"/>
                    <a:gd name="T26" fmla="*/ 4620 w 10"/>
                    <a:gd name="T27" fmla="*/ 798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3"/>
                    <a:gd name="T44" fmla="*/ 10 w 10"/>
                    <a:gd name="T45" fmla="*/ 13 h 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3">
                      <a:moveTo>
                        <a:pt x="7" y="6"/>
                      </a:moveTo>
                      <a:cubicBezTo>
                        <a:pt x="8" y="7"/>
                        <a:pt x="7" y="9"/>
                        <a:pt x="7" y="9"/>
                      </a:cubicBezTo>
                      <a:cubicBezTo>
                        <a:pt x="7" y="10"/>
                        <a:pt x="6" y="10"/>
                        <a:pt x="6" y="10"/>
                      </a:cubicBezTo>
                      <a:cubicBezTo>
                        <a:pt x="4" y="10"/>
                        <a:pt x="3" y="9"/>
                        <a:pt x="2" y="7"/>
                      </a:cubicBezTo>
                      <a:cubicBezTo>
                        <a:pt x="2" y="6"/>
                        <a:pt x="2" y="4"/>
                        <a:pt x="3" y="4"/>
                      </a:cubicBezTo>
                      <a:cubicBezTo>
                        <a:pt x="3" y="3"/>
                        <a:pt x="4" y="3"/>
                        <a:pt x="4" y="3"/>
                      </a:cubicBezTo>
                      <a:cubicBezTo>
                        <a:pt x="5" y="3"/>
                        <a:pt x="7" y="4"/>
                        <a:pt x="7" y="6"/>
                      </a:cubicBezTo>
                      <a:close/>
                      <a:moveTo>
                        <a:pt x="4" y="1"/>
                      </a:moveTo>
                      <a:cubicBezTo>
                        <a:pt x="3" y="1"/>
                        <a:pt x="2" y="2"/>
                        <a:pt x="1" y="2"/>
                      </a:cubicBezTo>
                      <a:cubicBezTo>
                        <a:pt x="0" y="4"/>
                        <a:pt x="0" y="5"/>
                        <a:pt x="0" y="7"/>
                      </a:cubicBezTo>
                      <a:cubicBezTo>
                        <a:pt x="1" y="10"/>
                        <a:pt x="3" y="13"/>
                        <a:pt x="6" y="12"/>
                      </a:cubicBezTo>
                      <a:cubicBezTo>
                        <a:pt x="7" y="12"/>
                        <a:pt x="8" y="12"/>
                        <a:pt x="8" y="11"/>
                      </a:cubicBezTo>
                      <a:cubicBezTo>
                        <a:pt x="9" y="9"/>
                        <a:pt x="10" y="8"/>
                        <a:pt x="9" y="6"/>
                      </a:cubicBezTo>
                      <a:cubicBezTo>
                        <a:pt x="9" y="3"/>
                        <a:pt x="6" y="0"/>
                        <a:pt x="4" y="1"/>
                      </a:cubicBezTo>
                      <a:close/>
                    </a:path>
                  </a:pathLst>
                </a:custGeom>
                <a:solidFill>
                  <a:srgbClr val="646C89"/>
                </a:solidFill>
                <a:ln w="9525">
                  <a:noFill/>
                  <a:round/>
                  <a:headEnd/>
                  <a:tailEnd/>
                </a:ln>
              </p:spPr>
              <p:txBody>
                <a:bodyPr/>
                <a:lstStyle/>
                <a:p>
                  <a:endParaRPr lang="zh-TW" altLang="en-US"/>
                </a:p>
              </p:txBody>
            </p:sp>
            <p:sp>
              <p:nvSpPr>
                <p:cNvPr id="21828" name="Freeform 201"/>
                <p:cNvSpPr>
                  <a:spLocks/>
                </p:cNvSpPr>
                <p:nvPr/>
              </p:nvSpPr>
              <p:spPr bwMode="auto">
                <a:xfrm>
                  <a:off x="3296" y="2877"/>
                  <a:ext cx="18" cy="23"/>
                </a:xfrm>
                <a:custGeom>
                  <a:avLst/>
                  <a:gdLst>
                    <a:gd name="T0" fmla="*/ 5168 w 8"/>
                    <a:gd name="T1" fmla="*/ 3080 h 10"/>
                    <a:gd name="T2" fmla="*/ 3224 w 8"/>
                    <a:gd name="T3" fmla="*/ 7084 h 10"/>
                    <a:gd name="T4" fmla="*/ 637 w 8"/>
                    <a:gd name="T5" fmla="*/ 4110 h 10"/>
                    <a:gd name="T6" fmla="*/ 2587 w 8"/>
                    <a:gd name="T7" fmla="*/ 0 h 10"/>
                    <a:gd name="T8" fmla="*/ 5168 w 8"/>
                    <a:gd name="T9" fmla="*/ 308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4"/>
                      </a:moveTo>
                      <a:cubicBezTo>
                        <a:pt x="8" y="7"/>
                        <a:pt x="7" y="9"/>
                        <a:pt x="5" y="9"/>
                      </a:cubicBezTo>
                      <a:cubicBezTo>
                        <a:pt x="3" y="10"/>
                        <a:pt x="1" y="8"/>
                        <a:pt x="1" y="5"/>
                      </a:cubicBezTo>
                      <a:cubicBezTo>
                        <a:pt x="0" y="3"/>
                        <a:pt x="2" y="0"/>
                        <a:pt x="4" y="0"/>
                      </a:cubicBezTo>
                      <a:cubicBezTo>
                        <a:pt x="5" y="0"/>
                        <a:pt x="7" y="2"/>
                        <a:pt x="8" y="4"/>
                      </a:cubicBezTo>
                      <a:close/>
                    </a:path>
                  </a:pathLst>
                </a:custGeom>
                <a:solidFill>
                  <a:srgbClr val="A0CC3A"/>
                </a:solidFill>
                <a:ln w="9525">
                  <a:noFill/>
                  <a:round/>
                  <a:headEnd/>
                  <a:tailEnd/>
                </a:ln>
              </p:spPr>
              <p:txBody>
                <a:bodyPr/>
                <a:lstStyle/>
                <a:p>
                  <a:endParaRPr lang="zh-TW" altLang="en-US"/>
                </a:p>
              </p:txBody>
            </p:sp>
            <p:sp>
              <p:nvSpPr>
                <p:cNvPr id="21829" name="Freeform 202"/>
                <p:cNvSpPr>
                  <a:spLocks noEditPoints="1"/>
                </p:cNvSpPr>
                <p:nvPr/>
              </p:nvSpPr>
              <p:spPr bwMode="auto">
                <a:xfrm>
                  <a:off x="3296" y="2874"/>
                  <a:ext cx="21" cy="29"/>
                </a:xfrm>
                <a:custGeom>
                  <a:avLst/>
                  <a:gdLst>
                    <a:gd name="T0" fmla="*/ 5957 w 9"/>
                    <a:gd name="T1" fmla="*/ 7153 h 12"/>
                    <a:gd name="T2" fmla="*/ 5336 w 9"/>
                    <a:gd name="T3" fmla="*/ 10542 h 12"/>
                    <a:gd name="T4" fmla="*/ 4508 w 9"/>
                    <a:gd name="T5" fmla="*/ 10542 h 12"/>
                    <a:gd name="T6" fmla="*/ 1932 w 9"/>
                    <a:gd name="T7" fmla="*/ 7153 h 12"/>
                    <a:gd name="T8" fmla="*/ 1932 w 9"/>
                    <a:gd name="T9" fmla="*/ 3376 h 12"/>
                    <a:gd name="T10" fmla="*/ 3381 w 9"/>
                    <a:gd name="T11" fmla="*/ 2383 h 12"/>
                    <a:gd name="T12" fmla="*/ 5957 w 9"/>
                    <a:gd name="T13" fmla="*/ 7153 h 12"/>
                    <a:gd name="T14" fmla="*/ 2553 w 9"/>
                    <a:gd name="T15" fmla="*/ 0 h 12"/>
                    <a:gd name="T16" fmla="*/ 828 w 9"/>
                    <a:gd name="T17" fmla="*/ 2383 h 12"/>
                    <a:gd name="T18" fmla="*/ 0 w 9"/>
                    <a:gd name="T19" fmla="*/ 7153 h 12"/>
                    <a:gd name="T20" fmla="*/ 4508 w 9"/>
                    <a:gd name="T21" fmla="*/ 12932 h 12"/>
                    <a:gd name="T22" fmla="*/ 7117 w 9"/>
                    <a:gd name="T23" fmla="*/ 11528 h 12"/>
                    <a:gd name="T24" fmla="*/ 7889 w 9"/>
                    <a:gd name="T25" fmla="*/ 5759 h 12"/>
                    <a:gd name="T26" fmla="*/ 2553 w 9"/>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2"/>
                    <a:gd name="T44" fmla="*/ 9 w 9"/>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2">
                      <a:moveTo>
                        <a:pt x="7" y="6"/>
                      </a:moveTo>
                      <a:cubicBezTo>
                        <a:pt x="7" y="7"/>
                        <a:pt x="7" y="8"/>
                        <a:pt x="6" y="9"/>
                      </a:cubicBezTo>
                      <a:cubicBezTo>
                        <a:pt x="6" y="9"/>
                        <a:pt x="6" y="9"/>
                        <a:pt x="5" y="9"/>
                      </a:cubicBezTo>
                      <a:cubicBezTo>
                        <a:pt x="4" y="10"/>
                        <a:pt x="2" y="8"/>
                        <a:pt x="2" y="6"/>
                      </a:cubicBezTo>
                      <a:cubicBezTo>
                        <a:pt x="2" y="5"/>
                        <a:pt x="2" y="4"/>
                        <a:pt x="2" y="3"/>
                      </a:cubicBezTo>
                      <a:cubicBezTo>
                        <a:pt x="3" y="3"/>
                        <a:pt x="3" y="2"/>
                        <a:pt x="4" y="2"/>
                      </a:cubicBezTo>
                      <a:cubicBezTo>
                        <a:pt x="5" y="2"/>
                        <a:pt x="6" y="3"/>
                        <a:pt x="7" y="6"/>
                      </a:cubicBezTo>
                      <a:close/>
                      <a:moveTo>
                        <a:pt x="3" y="0"/>
                      </a:moveTo>
                      <a:cubicBezTo>
                        <a:pt x="2" y="0"/>
                        <a:pt x="2" y="1"/>
                        <a:pt x="1" y="2"/>
                      </a:cubicBezTo>
                      <a:cubicBezTo>
                        <a:pt x="0" y="3"/>
                        <a:pt x="0" y="5"/>
                        <a:pt x="0" y="6"/>
                      </a:cubicBezTo>
                      <a:cubicBezTo>
                        <a:pt x="1" y="10"/>
                        <a:pt x="3" y="12"/>
                        <a:pt x="5" y="11"/>
                      </a:cubicBezTo>
                      <a:cubicBezTo>
                        <a:pt x="6" y="11"/>
                        <a:pt x="7" y="11"/>
                        <a:pt x="8" y="10"/>
                      </a:cubicBezTo>
                      <a:cubicBezTo>
                        <a:pt x="9" y="9"/>
                        <a:pt x="9" y="7"/>
                        <a:pt x="9" y="5"/>
                      </a:cubicBezTo>
                      <a:cubicBezTo>
                        <a:pt x="8" y="2"/>
                        <a:pt x="6" y="0"/>
                        <a:pt x="3" y="0"/>
                      </a:cubicBezTo>
                      <a:close/>
                    </a:path>
                  </a:pathLst>
                </a:custGeom>
                <a:solidFill>
                  <a:srgbClr val="646C89"/>
                </a:solidFill>
                <a:ln w="9525">
                  <a:noFill/>
                  <a:round/>
                  <a:headEnd/>
                  <a:tailEnd/>
                </a:ln>
              </p:spPr>
              <p:txBody>
                <a:bodyPr/>
                <a:lstStyle/>
                <a:p>
                  <a:endParaRPr lang="zh-TW" altLang="en-US"/>
                </a:p>
              </p:txBody>
            </p:sp>
            <p:sp>
              <p:nvSpPr>
                <p:cNvPr id="21830" name="Freeform 203"/>
                <p:cNvSpPr>
                  <a:spLocks/>
                </p:cNvSpPr>
                <p:nvPr/>
              </p:nvSpPr>
              <p:spPr bwMode="auto">
                <a:xfrm>
                  <a:off x="3329" y="2886"/>
                  <a:ext cx="18" cy="24"/>
                </a:xfrm>
                <a:custGeom>
                  <a:avLst/>
                  <a:gdLst>
                    <a:gd name="T0" fmla="*/ 5168 w 8"/>
                    <a:gd name="T1" fmla="*/ 4620 h 10"/>
                    <a:gd name="T2" fmla="*/ 3224 w 8"/>
                    <a:gd name="T3" fmla="*/ 11088 h 10"/>
                    <a:gd name="T4" fmla="*/ 637 w 8"/>
                    <a:gd name="T5" fmla="*/ 5570 h 10"/>
                    <a:gd name="T6" fmla="*/ 2070 w 8"/>
                    <a:gd name="T7" fmla="*/ 0 h 10"/>
                    <a:gd name="T8" fmla="*/ 5168 w 8"/>
                    <a:gd name="T9" fmla="*/ 462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4"/>
                      </a:moveTo>
                      <a:cubicBezTo>
                        <a:pt x="8" y="7"/>
                        <a:pt x="7" y="9"/>
                        <a:pt x="5" y="10"/>
                      </a:cubicBezTo>
                      <a:cubicBezTo>
                        <a:pt x="3" y="10"/>
                        <a:pt x="1" y="8"/>
                        <a:pt x="1" y="5"/>
                      </a:cubicBezTo>
                      <a:cubicBezTo>
                        <a:pt x="0" y="3"/>
                        <a:pt x="1" y="1"/>
                        <a:pt x="3" y="0"/>
                      </a:cubicBezTo>
                      <a:cubicBezTo>
                        <a:pt x="5" y="0"/>
                        <a:pt x="7" y="2"/>
                        <a:pt x="8" y="4"/>
                      </a:cubicBezTo>
                      <a:close/>
                    </a:path>
                  </a:pathLst>
                </a:custGeom>
                <a:solidFill>
                  <a:srgbClr val="A0CC3A"/>
                </a:solidFill>
                <a:ln w="9525">
                  <a:noFill/>
                  <a:round/>
                  <a:headEnd/>
                  <a:tailEnd/>
                </a:ln>
              </p:spPr>
              <p:txBody>
                <a:bodyPr/>
                <a:lstStyle/>
                <a:p>
                  <a:endParaRPr lang="zh-TW" altLang="en-US"/>
                </a:p>
              </p:txBody>
            </p:sp>
            <p:sp>
              <p:nvSpPr>
                <p:cNvPr id="21831" name="Freeform 204"/>
                <p:cNvSpPr>
                  <a:spLocks noEditPoints="1"/>
                </p:cNvSpPr>
                <p:nvPr/>
              </p:nvSpPr>
              <p:spPr bwMode="auto">
                <a:xfrm>
                  <a:off x="3326" y="2884"/>
                  <a:ext cx="24" cy="28"/>
                </a:xfrm>
                <a:custGeom>
                  <a:avLst/>
                  <a:gdLst>
                    <a:gd name="T0" fmla="*/ 8767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8767 w 10"/>
                    <a:gd name="T13" fmla="*/ 5336 h 12"/>
                    <a:gd name="T14" fmla="*/ 4620 w 10"/>
                    <a:gd name="T15" fmla="*/ 0 h 12"/>
                    <a:gd name="T16" fmla="*/ 2321 w 10"/>
                    <a:gd name="T17" fmla="*/ 1932 h 12"/>
                    <a:gd name="T18" fmla="*/ 967 w 10"/>
                    <a:gd name="T19" fmla="*/ 5957 h 12"/>
                    <a:gd name="T20" fmla="*/ 6538 w 10"/>
                    <a:gd name="T21" fmla="*/ 10519 h 12"/>
                    <a:gd name="T22" fmla="*/ 10121 w 10"/>
                    <a:gd name="T23" fmla="*/ 8717 h 12"/>
                    <a:gd name="T24" fmla="*/ 11088 w 10"/>
                    <a:gd name="T25" fmla="*/ 4508 h 12"/>
                    <a:gd name="T26" fmla="*/ 4620 w 10"/>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8" y="6"/>
                      </a:moveTo>
                      <a:cubicBezTo>
                        <a:pt x="8" y="7"/>
                        <a:pt x="8" y="8"/>
                        <a:pt x="7" y="9"/>
                      </a:cubicBezTo>
                      <a:cubicBezTo>
                        <a:pt x="7" y="9"/>
                        <a:pt x="7" y="10"/>
                        <a:pt x="6" y="10"/>
                      </a:cubicBezTo>
                      <a:cubicBezTo>
                        <a:pt x="5" y="10"/>
                        <a:pt x="3" y="8"/>
                        <a:pt x="3" y="6"/>
                      </a:cubicBezTo>
                      <a:cubicBezTo>
                        <a:pt x="3" y="5"/>
                        <a:pt x="3" y="4"/>
                        <a:pt x="3" y="3"/>
                      </a:cubicBezTo>
                      <a:cubicBezTo>
                        <a:pt x="4" y="3"/>
                        <a:pt x="4" y="2"/>
                        <a:pt x="4" y="2"/>
                      </a:cubicBezTo>
                      <a:cubicBezTo>
                        <a:pt x="6" y="2"/>
                        <a:pt x="7" y="4"/>
                        <a:pt x="8" y="6"/>
                      </a:cubicBezTo>
                      <a:close/>
                      <a:moveTo>
                        <a:pt x="4" y="0"/>
                      </a:moveTo>
                      <a:cubicBezTo>
                        <a:pt x="3" y="0"/>
                        <a:pt x="2" y="1"/>
                        <a:pt x="2" y="2"/>
                      </a:cubicBezTo>
                      <a:cubicBezTo>
                        <a:pt x="1" y="3"/>
                        <a:pt x="0" y="5"/>
                        <a:pt x="1" y="7"/>
                      </a:cubicBezTo>
                      <a:cubicBezTo>
                        <a:pt x="1" y="10"/>
                        <a:pt x="4" y="12"/>
                        <a:pt x="6" y="12"/>
                      </a:cubicBezTo>
                      <a:cubicBezTo>
                        <a:pt x="7" y="12"/>
                        <a:pt x="8" y="11"/>
                        <a:pt x="9" y="10"/>
                      </a:cubicBezTo>
                      <a:cubicBezTo>
                        <a:pt x="10" y="9"/>
                        <a:pt x="10" y="7"/>
                        <a:pt x="10" y="5"/>
                      </a:cubicBezTo>
                      <a:cubicBezTo>
                        <a:pt x="9" y="2"/>
                        <a:pt x="7" y="0"/>
                        <a:pt x="4" y="0"/>
                      </a:cubicBezTo>
                      <a:close/>
                    </a:path>
                  </a:pathLst>
                </a:custGeom>
                <a:solidFill>
                  <a:srgbClr val="646C89"/>
                </a:solidFill>
                <a:ln w="9525">
                  <a:noFill/>
                  <a:round/>
                  <a:headEnd/>
                  <a:tailEnd/>
                </a:ln>
              </p:spPr>
              <p:txBody>
                <a:bodyPr/>
                <a:lstStyle/>
                <a:p>
                  <a:endParaRPr lang="zh-TW" altLang="en-US"/>
                </a:p>
              </p:txBody>
            </p:sp>
            <p:sp>
              <p:nvSpPr>
                <p:cNvPr id="21832" name="Freeform 205"/>
                <p:cNvSpPr>
                  <a:spLocks/>
                </p:cNvSpPr>
                <p:nvPr/>
              </p:nvSpPr>
              <p:spPr bwMode="auto">
                <a:xfrm>
                  <a:off x="3362" y="2895"/>
                  <a:ext cx="19" cy="24"/>
                </a:xfrm>
                <a:custGeom>
                  <a:avLst/>
                  <a:gdLst>
                    <a:gd name="T0" fmla="*/ 7191 w 8"/>
                    <a:gd name="T1" fmla="*/ 5570 h 10"/>
                    <a:gd name="T2" fmla="*/ 4997 w 8"/>
                    <a:gd name="T3" fmla="*/ 11088 h 10"/>
                    <a:gd name="T4" fmla="*/ 886 w 8"/>
                    <a:gd name="T5" fmla="*/ 6538 h 10"/>
                    <a:gd name="T6" fmla="*/ 3028 w 8"/>
                    <a:gd name="T7" fmla="*/ 0 h 10"/>
                    <a:gd name="T8" fmla="*/ 7191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1" y="6"/>
                      </a:cubicBezTo>
                      <a:cubicBezTo>
                        <a:pt x="0" y="3"/>
                        <a:pt x="1" y="1"/>
                        <a:pt x="3" y="0"/>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21833" name="Freeform 206"/>
                <p:cNvSpPr>
                  <a:spLocks noEditPoints="1"/>
                </p:cNvSpPr>
                <p:nvPr/>
              </p:nvSpPr>
              <p:spPr bwMode="auto">
                <a:xfrm>
                  <a:off x="3359" y="2893"/>
                  <a:ext cx="24" cy="28"/>
                </a:xfrm>
                <a:custGeom>
                  <a:avLst/>
                  <a:gdLst>
                    <a:gd name="T0" fmla="*/ 7800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7800 w 10"/>
                    <a:gd name="T13" fmla="*/ 5336 h 12"/>
                    <a:gd name="T14" fmla="*/ 4620 w 10"/>
                    <a:gd name="T15" fmla="*/ 0 h 12"/>
                    <a:gd name="T16" fmla="*/ 967 w 10"/>
                    <a:gd name="T17" fmla="*/ 1932 h 12"/>
                    <a:gd name="T18" fmla="*/ 967 w 10"/>
                    <a:gd name="T19" fmla="*/ 5957 h 12"/>
                    <a:gd name="T20" fmla="*/ 6538 w 10"/>
                    <a:gd name="T21" fmla="*/ 10519 h 12"/>
                    <a:gd name="T22" fmla="*/ 10121 w 10"/>
                    <a:gd name="T23" fmla="*/ 8717 h 12"/>
                    <a:gd name="T24" fmla="*/ 10121 w 10"/>
                    <a:gd name="T25" fmla="*/ 4508 h 12"/>
                    <a:gd name="T26" fmla="*/ 4620 w 10"/>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8" y="7"/>
                        <a:pt x="7" y="8"/>
                        <a:pt x="7" y="9"/>
                      </a:cubicBezTo>
                      <a:cubicBezTo>
                        <a:pt x="7" y="9"/>
                        <a:pt x="6" y="10"/>
                        <a:pt x="6" y="10"/>
                      </a:cubicBezTo>
                      <a:cubicBezTo>
                        <a:pt x="4" y="10"/>
                        <a:pt x="3" y="8"/>
                        <a:pt x="3" y="6"/>
                      </a:cubicBezTo>
                      <a:cubicBezTo>
                        <a:pt x="2" y="5"/>
                        <a:pt x="3" y="4"/>
                        <a:pt x="3" y="3"/>
                      </a:cubicBezTo>
                      <a:cubicBezTo>
                        <a:pt x="3" y="3"/>
                        <a:pt x="4" y="2"/>
                        <a:pt x="4" y="2"/>
                      </a:cubicBezTo>
                      <a:cubicBezTo>
                        <a:pt x="6" y="2"/>
                        <a:pt x="7" y="4"/>
                        <a:pt x="7" y="6"/>
                      </a:cubicBezTo>
                      <a:close/>
                      <a:moveTo>
                        <a:pt x="4" y="0"/>
                      </a:moveTo>
                      <a:cubicBezTo>
                        <a:pt x="3" y="1"/>
                        <a:pt x="2" y="1"/>
                        <a:pt x="1" y="2"/>
                      </a:cubicBezTo>
                      <a:cubicBezTo>
                        <a:pt x="1" y="3"/>
                        <a:pt x="0" y="5"/>
                        <a:pt x="1" y="7"/>
                      </a:cubicBezTo>
                      <a:cubicBezTo>
                        <a:pt x="1" y="10"/>
                        <a:pt x="4" y="12"/>
                        <a:pt x="6" y="12"/>
                      </a:cubicBezTo>
                      <a:cubicBezTo>
                        <a:pt x="7" y="12"/>
                        <a:pt x="8" y="11"/>
                        <a:pt x="9" y="10"/>
                      </a:cubicBezTo>
                      <a:cubicBezTo>
                        <a:pt x="9" y="9"/>
                        <a:pt x="10" y="7"/>
                        <a:pt x="9" y="5"/>
                      </a:cubicBezTo>
                      <a:cubicBezTo>
                        <a:pt x="9" y="2"/>
                        <a:pt x="6" y="0"/>
                        <a:pt x="4" y="0"/>
                      </a:cubicBezTo>
                      <a:close/>
                    </a:path>
                  </a:pathLst>
                </a:custGeom>
                <a:solidFill>
                  <a:srgbClr val="646C89"/>
                </a:solidFill>
                <a:ln w="9525">
                  <a:noFill/>
                  <a:round/>
                  <a:headEnd/>
                  <a:tailEnd/>
                </a:ln>
              </p:spPr>
              <p:txBody>
                <a:bodyPr/>
                <a:lstStyle/>
                <a:p>
                  <a:endParaRPr lang="zh-TW" altLang="en-US"/>
                </a:p>
              </p:txBody>
            </p:sp>
            <p:sp>
              <p:nvSpPr>
                <p:cNvPr id="21834" name="Freeform 207"/>
                <p:cNvSpPr>
                  <a:spLocks/>
                </p:cNvSpPr>
                <p:nvPr/>
              </p:nvSpPr>
              <p:spPr bwMode="auto">
                <a:xfrm>
                  <a:off x="3395" y="2905"/>
                  <a:ext cx="19" cy="24"/>
                </a:xfrm>
                <a:custGeom>
                  <a:avLst/>
                  <a:gdLst>
                    <a:gd name="T0" fmla="*/ 7191 w 8"/>
                    <a:gd name="T1" fmla="*/ 5570 h 10"/>
                    <a:gd name="T2" fmla="*/ 4997 w 8"/>
                    <a:gd name="T3" fmla="*/ 11088 h 10"/>
                    <a:gd name="T4" fmla="*/ 0 w 8"/>
                    <a:gd name="T5" fmla="*/ 6538 h 10"/>
                    <a:gd name="T6" fmla="*/ 3028 w 8"/>
                    <a:gd name="T7" fmla="*/ 967 h 10"/>
                    <a:gd name="T8" fmla="*/ 7191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0" y="6"/>
                      </a:cubicBezTo>
                      <a:cubicBezTo>
                        <a:pt x="0" y="3"/>
                        <a:pt x="1" y="1"/>
                        <a:pt x="3" y="1"/>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21835" name="Freeform 208"/>
                <p:cNvSpPr>
                  <a:spLocks noEditPoints="1"/>
                </p:cNvSpPr>
                <p:nvPr/>
              </p:nvSpPr>
              <p:spPr bwMode="auto">
                <a:xfrm>
                  <a:off x="3392" y="2903"/>
                  <a:ext cx="24" cy="28"/>
                </a:xfrm>
                <a:custGeom>
                  <a:avLst/>
                  <a:gdLst>
                    <a:gd name="T0" fmla="*/ 7800 w 10"/>
                    <a:gd name="T1" fmla="*/ 5336 h 12"/>
                    <a:gd name="T2" fmla="*/ 7800 w 10"/>
                    <a:gd name="T3" fmla="*/ 7889 h 12"/>
                    <a:gd name="T4" fmla="*/ 6538 w 10"/>
                    <a:gd name="T5" fmla="*/ 8717 h 12"/>
                    <a:gd name="T6" fmla="*/ 2321 w 10"/>
                    <a:gd name="T7" fmla="*/ 5957 h 12"/>
                    <a:gd name="T8" fmla="*/ 3250 w 10"/>
                    <a:gd name="T9" fmla="*/ 2553 h 12"/>
                    <a:gd name="T10" fmla="*/ 4620 w 10"/>
                    <a:gd name="T11" fmla="*/ 2553 h 12"/>
                    <a:gd name="T12" fmla="*/ 7800 w 10"/>
                    <a:gd name="T13" fmla="*/ 5336 h 12"/>
                    <a:gd name="T14" fmla="*/ 4620 w 10"/>
                    <a:gd name="T15" fmla="*/ 828 h 12"/>
                    <a:gd name="T16" fmla="*/ 967 w 10"/>
                    <a:gd name="T17" fmla="*/ 1932 h 12"/>
                    <a:gd name="T18" fmla="*/ 0 w 10"/>
                    <a:gd name="T19" fmla="*/ 5957 h 12"/>
                    <a:gd name="T20" fmla="*/ 6538 w 10"/>
                    <a:gd name="T21" fmla="*/ 10519 h 12"/>
                    <a:gd name="T22" fmla="*/ 8767 w 10"/>
                    <a:gd name="T23" fmla="*/ 8717 h 12"/>
                    <a:gd name="T24" fmla="*/ 10121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7" y="7"/>
                        <a:pt x="7" y="8"/>
                        <a:pt x="7" y="9"/>
                      </a:cubicBezTo>
                      <a:cubicBezTo>
                        <a:pt x="6" y="10"/>
                        <a:pt x="6" y="10"/>
                        <a:pt x="6" y="10"/>
                      </a:cubicBezTo>
                      <a:cubicBezTo>
                        <a:pt x="4" y="10"/>
                        <a:pt x="3" y="9"/>
                        <a:pt x="2" y="7"/>
                      </a:cubicBezTo>
                      <a:cubicBezTo>
                        <a:pt x="2" y="5"/>
                        <a:pt x="2" y="4"/>
                        <a:pt x="3" y="3"/>
                      </a:cubicBezTo>
                      <a:cubicBezTo>
                        <a:pt x="3" y="3"/>
                        <a:pt x="3" y="3"/>
                        <a:pt x="4" y="3"/>
                      </a:cubicBezTo>
                      <a:cubicBezTo>
                        <a:pt x="5" y="2"/>
                        <a:pt x="7" y="4"/>
                        <a:pt x="7" y="6"/>
                      </a:cubicBezTo>
                      <a:close/>
                      <a:moveTo>
                        <a:pt x="4" y="1"/>
                      </a:moveTo>
                      <a:cubicBezTo>
                        <a:pt x="3" y="1"/>
                        <a:pt x="2" y="1"/>
                        <a:pt x="1" y="2"/>
                      </a:cubicBezTo>
                      <a:cubicBezTo>
                        <a:pt x="0" y="3"/>
                        <a:pt x="0" y="5"/>
                        <a:pt x="0" y="7"/>
                      </a:cubicBezTo>
                      <a:cubicBezTo>
                        <a:pt x="1" y="10"/>
                        <a:pt x="3" y="12"/>
                        <a:pt x="6" y="12"/>
                      </a:cubicBezTo>
                      <a:cubicBezTo>
                        <a:pt x="7" y="12"/>
                        <a:pt x="8" y="11"/>
                        <a:pt x="8" y="10"/>
                      </a:cubicBezTo>
                      <a:cubicBezTo>
                        <a:pt x="9" y="9"/>
                        <a:pt x="10" y="7"/>
                        <a:pt x="9" y="6"/>
                      </a:cubicBezTo>
                      <a:cubicBezTo>
                        <a:pt x="9" y="2"/>
                        <a:pt x="6" y="0"/>
                        <a:pt x="4" y="1"/>
                      </a:cubicBezTo>
                      <a:close/>
                    </a:path>
                  </a:pathLst>
                </a:custGeom>
                <a:solidFill>
                  <a:srgbClr val="646C89"/>
                </a:solidFill>
                <a:ln w="9525">
                  <a:noFill/>
                  <a:round/>
                  <a:headEnd/>
                  <a:tailEnd/>
                </a:ln>
              </p:spPr>
              <p:txBody>
                <a:bodyPr/>
                <a:lstStyle/>
                <a:p>
                  <a:endParaRPr lang="zh-TW" altLang="en-US"/>
                </a:p>
              </p:txBody>
            </p:sp>
            <p:sp>
              <p:nvSpPr>
                <p:cNvPr id="21836" name="Freeform 209"/>
                <p:cNvSpPr>
                  <a:spLocks noEditPoints="1"/>
                </p:cNvSpPr>
                <p:nvPr/>
              </p:nvSpPr>
              <p:spPr bwMode="auto">
                <a:xfrm>
                  <a:off x="3024" y="2638"/>
                  <a:ext cx="774" cy="376"/>
                </a:xfrm>
                <a:custGeom>
                  <a:avLst/>
                  <a:gdLst>
                    <a:gd name="T0" fmla="*/ 132807 w 328"/>
                    <a:gd name="T1" fmla="*/ 2975 h 159"/>
                    <a:gd name="T2" fmla="*/ 313392 w 328"/>
                    <a:gd name="T3" fmla="*/ 61520 h 159"/>
                    <a:gd name="T4" fmla="*/ 312524 w 328"/>
                    <a:gd name="T5" fmla="*/ 59602 h 159"/>
                    <a:gd name="T6" fmla="*/ 312524 w 328"/>
                    <a:gd name="T7" fmla="*/ 121216 h 159"/>
                    <a:gd name="T8" fmla="*/ 313392 w 328"/>
                    <a:gd name="T9" fmla="*/ 120299 h 159"/>
                    <a:gd name="T10" fmla="*/ 182478 w 328"/>
                    <a:gd name="T11" fmla="*/ 152632 h 159"/>
                    <a:gd name="T12" fmla="*/ 182478 w 328"/>
                    <a:gd name="T13" fmla="*/ 152632 h 159"/>
                    <a:gd name="T14" fmla="*/ 2048 w 328"/>
                    <a:gd name="T15" fmla="*/ 93903 h 159"/>
                    <a:gd name="T16" fmla="*/ 2919 w 328"/>
                    <a:gd name="T17" fmla="*/ 94816 h 159"/>
                    <a:gd name="T18" fmla="*/ 2919 w 328"/>
                    <a:gd name="T19" fmla="*/ 34235 h 159"/>
                    <a:gd name="T20" fmla="*/ 2048 w 328"/>
                    <a:gd name="T21" fmla="*/ 35124 h 159"/>
                    <a:gd name="T22" fmla="*/ 132807 w 328"/>
                    <a:gd name="T23" fmla="*/ 2975 h 159"/>
                    <a:gd name="T24" fmla="*/ 132807 w 328"/>
                    <a:gd name="T25" fmla="*/ 2975 h 159"/>
                    <a:gd name="T26" fmla="*/ 0 w 328"/>
                    <a:gd name="T27" fmla="*/ 34235 h 159"/>
                    <a:gd name="T28" fmla="*/ 0 w 328"/>
                    <a:gd name="T29" fmla="*/ 94816 h 159"/>
                    <a:gd name="T30" fmla="*/ 868 w 328"/>
                    <a:gd name="T31" fmla="*/ 95984 h 159"/>
                    <a:gd name="T32" fmla="*/ 181609 w 328"/>
                    <a:gd name="T33" fmla="*/ 155451 h 159"/>
                    <a:gd name="T34" fmla="*/ 182478 w 328"/>
                    <a:gd name="T35" fmla="*/ 155451 h 159"/>
                    <a:gd name="T36" fmla="*/ 313392 w 328"/>
                    <a:gd name="T37" fmla="*/ 123274 h 159"/>
                    <a:gd name="T38" fmla="*/ 315285 w 328"/>
                    <a:gd name="T39" fmla="*/ 121216 h 159"/>
                    <a:gd name="T40" fmla="*/ 315285 w 328"/>
                    <a:gd name="T41" fmla="*/ 59602 h 159"/>
                    <a:gd name="T42" fmla="*/ 314579 w 328"/>
                    <a:gd name="T43" fmla="*/ 58796 h 159"/>
                    <a:gd name="T44" fmla="*/ 132807 w 328"/>
                    <a:gd name="T45" fmla="*/ 0 h 159"/>
                    <a:gd name="T46" fmla="*/ 132807 w 328"/>
                    <a:gd name="T47" fmla="*/ 0 h 159"/>
                    <a:gd name="T48" fmla="*/ 868 w 328"/>
                    <a:gd name="T49" fmla="*/ 33062 h 159"/>
                    <a:gd name="T50" fmla="*/ 0 w 328"/>
                    <a:gd name="T51" fmla="*/ 34235 h 15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8"/>
                    <a:gd name="T79" fmla="*/ 0 h 159"/>
                    <a:gd name="T80" fmla="*/ 328 w 328"/>
                    <a:gd name="T81" fmla="*/ 159 h 15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8" h="159">
                      <a:moveTo>
                        <a:pt x="138" y="3"/>
                      </a:moveTo>
                      <a:cubicBezTo>
                        <a:pt x="326" y="63"/>
                        <a:pt x="326" y="63"/>
                        <a:pt x="326" y="63"/>
                      </a:cubicBezTo>
                      <a:cubicBezTo>
                        <a:pt x="325" y="62"/>
                        <a:pt x="325" y="62"/>
                        <a:pt x="325" y="61"/>
                      </a:cubicBezTo>
                      <a:cubicBezTo>
                        <a:pt x="325" y="124"/>
                        <a:pt x="325" y="124"/>
                        <a:pt x="325" y="124"/>
                      </a:cubicBezTo>
                      <a:cubicBezTo>
                        <a:pt x="325" y="124"/>
                        <a:pt x="325" y="123"/>
                        <a:pt x="326" y="123"/>
                      </a:cubicBezTo>
                      <a:cubicBezTo>
                        <a:pt x="190" y="156"/>
                        <a:pt x="190" y="156"/>
                        <a:pt x="190" y="156"/>
                      </a:cubicBezTo>
                      <a:cubicBezTo>
                        <a:pt x="190" y="156"/>
                        <a:pt x="190" y="156"/>
                        <a:pt x="190" y="156"/>
                      </a:cubicBezTo>
                      <a:cubicBezTo>
                        <a:pt x="2" y="96"/>
                        <a:pt x="2" y="96"/>
                        <a:pt x="2" y="96"/>
                      </a:cubicBezTo>
                      <a:cubicBezTo>
                        <a:pt x="3" y="96"/>
                        <a:pt x="3" y="96"/>
                        <a:pt x="3" y="97"/>
                      </a:cubicBezTo>
                      <a:cubicBezTo>
                        <a:pt x="3" y="35"/>
                        <a:pt x="3" y="35"/>
                        <a:pt x="3" y="35"/>
                      </a:cubicBezTo>
                      <a:cubicBezTo>
                        <a:pt x="3" y="36"/>
                        <a:pt x="2" y="36"/>
                        <a:pt x="2" y="36"/>
                      </a:cubicBezTo>
                      <a:cubicBezTo>
                        <a:pt x="138" y="3"/>
                        <a:pt x="138" y="3"/>
                        <a:pt x="138" y="3"/>
                      </a:cubicBezTo>
                      <a:cubicBezTo>
                        <a:pt x="138" y="3"/>
                        <a:pt x="138" y="3"/>
                        <a:pt x="138" y="3"/>
                      </a:cubicBezTo>
                      <a:close/>
                      <a:moveTo>
                        <a:pt x="0" y="35"/>
                      </a:moveTo>
                      <a:cubicBezTo>
                        <a:pt x="0" y="97"/>
                        <a:pt x="0" y="97"/>
                        <a:pt x="0" y="97"/>
                      </a:cubicBezTo>
                      <a:cubicBezTo>
                        <a:pt x="0" y="98"/>
                        <a:pt x="0" y="98"/>
                        <a:pt x="1" y="98"/>
                      </a:cubicBezTo>
                      <a:cubicBezTo>
                        <a:pt x="189" y="159"/>
                        <a:pt x="189" y="159"/>
                        <a:pt x="189" y="159"/>
                      </a:cubicBezTo>
                      <a:cubicBezTo>
                        <a:pt x="190" y="159"/>
                        <a:pt x="190" y="159"/>
                        <a:pt x="190" y="159"/>
                      </a:cubicBezTo>
                      <a:cubicBezTo>
                        <a:pt x="326" y="126"/>
                        <a:pt x="326" y="126"/>
                        <a:pt x="326" y="126"/>
                      </a:cubicBezTo>
                      <a:cubicBezTo>
                        <a:pt x="327" y="126"/>
                        <a:pt x="328" y="125"/>
                        <a:pt x="328" y="124"/>
                      </a:cubicBezTo>
                      <a:cubicBezTo>
                        <a:pt x="328" y="61"/>
                        <a:pt x="328" y="61"/>
                        <a:pt x="328" y="61"/>
                      </a:cubicBezTo>
                      <a:cubicBezTo>
                        <a:pt x="328" y="60"/>
                        <a:pt x="327" y="60"/>
                        <a:pt x="327" y="60"/>
                      </a:cubicBezTo>
                      <a:cubicBezTo>
                        <a:pt x="138" y="0"/>
                        <a:pt x="138" y="0"/>
                        <a:pt x="138" y="0"/>
                      </a:cubicBezTo>
                      <a:cubicBezTo>
                        <a:pt x="138" y="0"/>
                        <a:pt x="138" y="0"/>
                        <a:pt x="138" y="0"/>
                      </a:cubicBezTo>
                      <a:cubicBezTo>
                        <a:pt x="1" y="34"/>
                        <a:pt x="1" y="34"/>
                        <a:pt x="1" y="34"/>
                      </a:cubicBezTo>
                      <a:cubicBezTo>
                        <a:pt x="0" y="34"/>
                        <a:pt x="0" y="34"/>
                        <a:pt x="0" y="35"/>
                      </a:cubicBezTo>
                      <a:close/>
                    </a:path>
                  </a:pathLst>
                </a:custGeom>
                <a:solidFill>
                  <a:srgbClr val="231F20"/>
                </a:solidFill>
                <a:ln w="9525">
                  <a:noFill/>
                  <a:round/>
                  <a:headEnd/>
                  <a:tailEnd/>
                </a:ln>
              </p:spPr>
              <p:txBody>
                <a:bodyPr/>
                <a:lstStyle/>
                <a:p>
                  <a:endParaRPr lang="zh-TW" altLang="en-US"/>
                </a:p>
              </p:txBody>
            </p:sp>
          </p:grpSp>
          <p:grpSp>
            <p:nvGrpSpPr>
              <p:cNvPr id="50" name="Group 32"/>
              <p:cNvGrpSpPr>
                <a:grpSpLocks/>
              </p:cNvGrpSpPr>
              <p:nvPr/>
            </p:nvGrpSpPr>
            <p:grpSpPr bwMode="auto">
              <a:xfrm>
                <a:off x="6381750" y="5029180"/>
                <a:ext cx="457200" cy="577752"/>
                <a:chOff x="4368" y="2704"/>
                <a:chExt cx="416" cy="543"/>
              </a:xfrm>
            </p:grpSpPr>
            <p:sp>
              <p:nvSpPr>
                <p:cNvPr id="21792" name="Freeform 33"/>
                <p:cNvSpPr>
                  <a:spLocks/>
                </p:cNvSpPr>
                <p:nvPr/>
              </p:nvSpPr>
              <p:spPr bwMode="auto">
                <a:xfrm>
                  <a:off x="4449" y="3164"/>
                  <a:ext cx="203" cy="59"/>
                </a:xfrm>
                <a:custGeom>
                  <a:avLst/>
                  <a:gdLst>
                    <a:gd name="T0" fmla="*/ 0 w 203"/>
                    <a:gd name="T1" fmla="*/ 10 h 59"/>
                    <a:gd name="T2" fmla="*/ 163 w 203"/>
                    <a:gd name="T3" fmla="*/ 59 h 59"/>
                    <a:gd name="T4" fmla="*/ 203 w 203"/>
                    <a:gd name="T5" fmla="*/ 50 h 59"/>
                    <a:gd name="T6" fmla="*/ 40 w 203"/>
                    <a:gd name="T7" fmla="*/ 0 h 59"/>
                    <a:gd name="T8" fmla="*/ 0 w 203"/>
                    <a:gd name="T9" fmla="*/ 10 h 59"/>
                    <a:gd name="T10" fmla="*/ 0 60000 65536"/>
                    <a:gd name="T11" fmla="*/ 0 60000 65536"/>
                    <a:gd name="T12" fmla="*/ 0 60000 65536"/>
                    <a:gd name="T13" fmla="*/ 0 60000 65536"/>
                    <a:gd name="T14" fmla="*/ 0 60000 65536"/>
                    <a:gd name="T15" fmla="*/ 0 w 203"/>
                    <a:gd name="T16" fmla="*/ 0 h 59"/>
                    <a:gd name="T17" fmla="*/ 203 w 203"/>
                    <a:gd name="T18" fmla="*/ 59 h 59"/>
                  </a:gdLst>
                  <a:ahLst/>
                  <a:cxnLst>
                    <a:cxn ang="T10">
                      <a:pos x="T0" y="T1"/>
                    </a:cxn>
                    <a:cxn ang="T11">
                      <a:pos x="T2" y="T3"/>
                    </a:cxn>
                    <a:cxn ang="T12">
                      <a:pos x="T4" y="T5"/>
                    </a:cxn>
                    <a:cxn ang="T13">
                      <a:pos x="T6" y="T7"/>
                    </a:cxn>
                    <a:cxn ang="T14">
                      <a:pos x="T8" y="T9"/>
                    </a:cxn>
                  </a:cxnLst>
                  <a:rect l="T15" t="T16" r="T17" b="T18"/>
                  <a:pathLst>
                    <a:path w="203" h="59">
                      <a:moveTo>
                        <a:pt x="0" y="10"/>
                      </a:moveTo>
                      <a:lnTo>
                        <a:pt x="163" y="59"/>
                      </a:lnTo>
                      <a:lnTo>
                        <a:pt x="203" y="50"/>
                      </a:lnTo>
                      <a:lnTo>
                        <a:pt x="40" y="0"/>
                      </a:lnTo>
                      <a:lnTo>
                        <a:pt x="0" y="10"/>
                      </a:lnTo>
                      <a:close/>
                    </a:path>
                  </a:pathLst>
                </a:custGeom>
                <a:solidFill>
                  <a:srgbClr val="646C89"/>
                </a:solidFill>
                <a:ln w="9525">
                  <a:noFill/>
                  <a:round/>
                  <a:headEnd/>
                  <a:tailEnd/>
                </a:ln>
              </p:spPr>
              <p:txBody>
                <a:bodyPr/>
                <a:lstStyle/>
                <a:p>
                  <a:endParaRPr lang="zh-TW" altLang="en-US"/>
                </a:p>
              </p:txBody>
            </p:sp>
            <p:sp>
              <p:nvSpPr>
                <p:cNvPr id="21793" name="Freeform 34"/>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919BAD"/>
                </a:solidFill>
                <a:ln w="9525">
                  <a:noFill/>
                  <a:round/>
                  <a:headEnd/>
                  <a:tailEnd/>
                </a:ln>
              </p:spPr>
              <p:txBody>
                <a:bodyPr/>
                <a:lstStyle/>
                <a:p>
                  <a:endParaRPr lang="zh-TW" altLang="en-US"/>
                </a:p>
              </p:txBody>
            </p:sp>
            <p:sp>
              <p:nvSpPr>
                <p:cNvPr id="21794" name="Freeform 35"/>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F474C"/>
                </a:solidFill>
                <a:ln w="9525">
                  <a:noFill/>
                  <a:round/>
                  <a:headEnd/>
                  <a:tailEnd/>
                </a:ln>
              </p:spPr>
              <p:txBody>
                <a:bodyPr/>
                <a:lstStyle/>
                <a:p>
                  <a:endParaRPr lang="zh-TW" altLang="en-US"/>
                </a:p>
              </p:txBody>
            </p:sp>
            <p:sp>
              <p:nvSpPr>
                <p:cNvPr id="21795" name="Freeform 36"/>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535B61"/>
                </a:solidFill>
                <a:ln w="9525">
                  <a:noFill/>
                  <a:round/>
                  <a:headEnd/>
                  <a:tailEnd/>
                </a:ln>
              </p:spPr>
              <p:txBody>
                <a:bodyPr/>
                <a:lstStyle/>
                <a:p>
                  <a:endParaRPr lang="zh-TW" altLang="en-US"/>
                </a:p>
              </p:txBody>
            </p:sp>
            <p:sp>
              <p:nvSpPr>
                <p:cNvPr id="21796" name="Freeform 37"/>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3F474C"/>
                </a:solidFill>
                <a:ln w="9525">
                  <a:noFill/>
                  <a:round/>
                  <a:headEnd/>
                  <a:tailEnd/>
                </a:ln>
              </p:spPr>
              <p:txBody>
                <a:bodyPr/>
                <a:lstStyle/>
                <a:p>
                  <a:endParaRPr lang="zh-TW" altLang="en-US"/>
                </a:p>
              </p:txBody>
            </p:sp>
            <p:sp>
              <p:nvSpPr>
                <p:cNvPr id="21797" name="Freeform 38"/>
                <p:cNvSpPr>
                  <a:spLocks/>
                </p:cNvSpPr>
                <p:nvPr/>
              </p:nvSpPr>
              <p:spPr bwMode="auto">
                <a:xfrm>
                  <a:off x="4394" y="2739"/>
                  <a:ext cx="40" cy="376"/>
                </a:xfrm>
                <a:custGeom>
                  <a:avLst/>
                  <a:gdLst>
                    <a:gd name="T0" fmla="*/ 0 w 40"/>
                    <a:gd name="T1" fmla="*/ 10 h 376"/>
                    <a:gd name="T2" fmla="*/ 0 w 40"/>
                    <a:gd name="T3" fmla="*/ 376 h 376"/>
                    <a:gd name="T4" fmla="*/ 40 w 40"/>
                    <a:gd name="T5" fmla="*/ 366 h 376"/>
                    <a:gd name="T6" fmla="*/ 40 w 40"/>
                    <a:gd name="T7" fmla="*/ 0 h 376"/>
                    <a:gd name="T8" fmla="*/ 0 w 40"/>
                    <a:gd name="T9" fmla="*/ 10 h 376"/>
                    <a:gd name="T10" fmla="*/ 0 60000 65536"/>
                    <a:gd name="T11" fmla="*/ 0 60000 65536"/>
                    <a:gd name="T12" fmla="*/ 0 60000 65536"/>
                    <a:gd name="T13" fmla="*/ 0 60000 65536"/>
                    <a:gd name="T14" fmla="*/ 0 60000 65536"/>
                    <a:gd name="T15" fmla="*/ 0 w 40"/>
                    <a:gd name="T16" fmla="*/ 0 h 376"/>
                    <a:gd name="T17" fmla="*/ 40 w 40"/>
                    <a:gd name="T18" fmla="*/ 376 h 376"/>
                  </a:gdLst>
                  <a:ahLst/>
                  <a:cxnLst>
                    <a:cxn ang="T10">
                      <a:pos x="T0" y="T1"/>
                    </a:cxn>
                    <a:cxn ang="T11">
                      <a:pos x="T2" y="T3"/>
                    </a:cxn>
                    <a:cxn ang="T12">
                      <a:pos x="T4" y="T5"/>
                    </a:cxn>
                    <a:cxn ang="T13">
                      <a:pos x="T6" y="T7"/>
                    </a:cxn>
                    <a:cxn ang="T14">
                      <a:pos x="T8" y="T9"/>
                    </a:cxn>
                  </a:cxnLst>
                  <a:rect l="T15" t="T16" r="T17" b="T18"/>
                  <a:pathLst>
                    <a:path w="40" h="376">
                      <a:moveTo>
                        <a:pt x="0" y="10"/>
                      </a:moveTo>
                      <a:lnTo>
                        <a:pt x="0" y="376"/>
                      </a:lnTo>
                      <a:lnTo>
                        <a:pt x="40" y="366"/>
                      </a:lnTo>
                      <a:lnTo>
                        <a:pt x="40" y="0"/>
                      </a:lnTo>
                      <a:lnTo>
                        <a:pt x="0" y="10"/>
                      </a:lnTo>
                      <a:close/>
                    </a:path>
                  </a:pathLst>
                </a:custGeom>
                <a:solidFill>
                  <a:srgbClr val="363B49"/>
                </a:solidFill>
                <a:ln w="9525">
                  <a:noFill/>
                  <a:round/>
                  <a:headEnd/>
                  <a:tailEnd/>
                </a:ln>
              </p:spPr>
              <p:txBody>
                <a:bodyPr/>
                <a:lstStyle/>
                <a:p>
                  <a:endParaRPr lang="zh-TW" altLang="en-US"/>
                </a:p>
              </p:txBody>
            </p:sp>
            <p:sp>
              <p:nvSpPr>
                <p:cNvPr id="21798" name="Freeform 39"/>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A6ACBE"/>
                </a:solidFill>
                <a:ln w="9525">
                  <a:noFill/>
                  <a:round/>
                  <a:headEnd/>
                  <a:tailEnd/>
                </a:ln>
              </p:spPr>
              <p:txBody>
                <a:bodyPr/>
                <a:lstStyle/>
                <a:p>
                  <a:endParaRPr lang="zh-TW" altLang="en-US"/>
                </a:p>
              </p:txBody>
            </p:sp>
            <p:sp>
              <p:nvSpPr>
                <p:cNvPr id="21799" name="Freeform 40"/>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63B49"/>
                </a:solidFill>
                <a:ln w="9525">
                  <a:noFill/>
                  <a:round/>
                  <a:headEnd/>
                  <a:tailEnd/>
                </a:ln>
              </p:spPr>
              <p:txBody>
                <a:bodyPr/>
                <a:lstStyle/>
                <a:p>
                  <a:endParaRPr lang="zh-TW" altLang="en-US"/>
                </a:p>
              </p:txBody>
            </p:sp>
            <p:sp>
              <p:nvSpPr>
                <p:cNvPr id="21800" name="Freeform 41"/>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363B49"/>
                </a:solidFill>
                <a:ln w="9525">
                  <a:noFill/>
                  <a:round/>
                  <a:headEnd/>
                  <a:tailEnd/>
                </a:ln>
              </p:spPr>
              <p:txBody>
                <a:bodyPr/>
                <a:lstStyle/>
                <a:p>
                  <a:endParaRPr lang="zh-TW" altLang="en-US"/>
                </a:p>
              </p:txBody>
            </p:sp>
            <p:sp>
              <p:nvSpPr>
                <p:cNvPr id="21801" name="Freeform 42"/>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231F20"/>
                </a:solidFill>
                <a:ln w="9525">
                  <a:noFill/>
                  <a:round/>
                  <a:headEnd/>
                  <a:tailEnd/>
                </a:ln>
              </p:spPr>
              <p:txBody>
                <a:bodyPr/>
                <a:lstStyle/>
                <a:p>
                  <a:endParaRPr lang="zh-TW" altLang="en-US"/>
                </a:p>
              </p:txBody>
            </p:sp>
            <p:sp>
              <p:nvSpPr>
                <p:cNvPr id="21802" name="Freeform 43"/>
                <p:cNvSpPr>
                  <a:spLocks/>
                </p:cNvSpPr>
                <p:nvPr/>
              </p:nvSpPr>
              <p:spPr bwMode="auto">
                <a:xfrm>
                  <a:off x="4380" y="3101"/>
                  <a:ext cx="400" cy="115"/>
                </a:xfrm>
                <a:custGeom>
                  <a:avLst/>
                  <a:gdLst>
                    <a:gd name="T0" fmla="*/ 0 w 400"/>
                    <a:gd name="T1" fmla="*/ 9 h 115"/>
                    <a:gd name="T2" fmla="*/ 362 w 400"/>
                    <a:gd name="T3" fmla="*/ 115 h 115"/>
                    <a:gd name="T4" fmla="*/ 400 w 400"/>
                    <a:gd name="T5" fmla="*/ 106 h 115"/>
                    <a:gd name="T6" fmla="*/ 40 w 400"/>
                    <a:gd name="T7" fmla="*/ 0 h 115"/>
                    <a:gd name="T8" fmla="*/ 0 w 400"/>
                    <a:gd name="T9" fmla="*/ 9 h 115"/>
                    <a:gd name="T10" fmla="*/ 0 60000 65536"/>
                    <a:gd name="T11" fmla="*/ 0 60000 65536"/>
                    <a:gd name="T12" fmla="*/ 0 60000 65536"/>
                    <a:gd name="T13" fmla="*/ 0 60000 65536"/>
                    <a:gd name="T14" fmla="*/ 0 60000 65536"/>
                    <a:gd name="T15" fmla="*/ 0 w 400"/>
                    <a:gd name="T16" fmla="*/ 0 h 115"/>
                    <a:gd name="T17" fmla="*/ 400 w 400"/>
                    <a:gd name="T18" fmla="*/ 115 h 115"/>
                  </a:gdLst>
                  <a:ahLst/>
                  <a:cxnLst>
                    <a:cxn ang="T10">
                      <a:pos x="T0" y="T1"/>
                    </a:cxn>
                    <a:cxn ang="T11">
                      <a:pos x="T2" y="T3"/>
                    </a:cxn>
                    <a:cxn ang="T12">
                      <a:pos x="T4" y="T5"/>
                    </a:cxn>
                    <a:cxn ang="T13">
                      <a:pos x="T6" y="T7"/>
                    </a:cxn>
                    <a:cxn ang="T14">
                      <a:pos x="T8" y="T9"/>
                    </a:cxn>
                  </a:cxnLst>
                  <a:rect l="T15" t="T16" r="T17" b="T18"/>
                  <a:pathLst>
                    <a:path w="400" h="115">
                      <a:moveTo>
                        <a:pt x="0" y="9"/>
                      </a:moveTo>
                      <a:lnTo>
                        <a:pt x="362" y="115"/>
                      </a:lnTo>
                      <a:lnTo>
                        <a:pt x="400" y="106"/>
                      </a:lnTo>
                      <a:lnTo>
                        <a:pt x="40" y="0"/>
                      </a:lnTo>
                      <a:lnTo>
                        <a:pt x="0" y="9"/>
                      </a:lnTo>
                      <a:close/>
                    </a:path>
                  </a:pathLst>
                </a:custGeom>
                <a:solidFill>
                  <a:srgbClr val="363B49"/>
                </a:solidFill>
                <a:ln w="9525">
                  <a:noFill/>
                  <a:round/>
                  <a:headEnd/>
                  <a:tailEnd/>
                </a:ln>
              </p:spPr>
              <p:txBody>
                <a:bodyPr/>
                <a:lstStyle/>
                <a:p>
                  <a:endParaRPr lang="zh-TW" altLang="en-US"/>
                </a:p>
              </p:txBody>
            </p:sp>
            <p:sp>
              <p:nvSpPr>
                <p:cNvPr id="21803" name="Freeform 44"/>
                <p:cNvSpPr>
                  <a:spLocks/>
                </p:cNvSpPr>
                <p:nvPr/>
              </p:nvSpPr>
              <p:spPr bwMode="auto">
                <a:xfrm>
                  <a:off x="4373" y="2709"/>
                  <a:ext cx="409" cy="120"/>
                </a:xfrm>
                <a:custGeom>
                  <a:avLst/>
                  <a:gdLst>
                    <a:gd name="T0" fmla="*/ 0 w 409"/>
                    <a:gd name="T1" fmla="*/ 9 h 120"/>
                    <a:gd name="T2" fmla="*/ 369 w 409"/>
                    <a:gd name="T3" fmla="*/ 120 h 120"/>
                    <a:gd name="T4" fmla="*/ 409 w 409"/>
                    <a:gd name="T5" fmla="*/ 111 h 120"/>
                    <a:gd name="T6" fmla="*/ 40 w 409"/>
                    <a:gd name="T7" fmla="*/ 0 h 120"/>
                    <a:gd name="T8" fmla="*/ 0 w 409"/>
                    <a:gd name="T9" fmla="*/ 9 h 120"/>
                    <a:gd name="T10" fmla="*/ 0 60000 65536"/>
                    <a:gd name="T11" fmla="*/ 0 60000 65536"/>
                    <a:gd name="T12" fmla="*/ 0 60000 65536"/>
                    <a:gd name="T13" fmla="*/ 0 60000 65536"/>
                    <a:gd name="T14" fmla="*/ 0 60000 65536"/>
                    <a:gd name="T15" fmla="*/ 0 w 409"/>
                    <a:gd name="T16" fmla="*/ 0 h 120"/>
                    <a:gd name="T17" fmla="*/ 409 w 409"/>
                    <a:gd name="T18" fmla="*/ 120 h 120"/>
                  </a:gdLst>
                  <a:ahLst/>
                  <a:cxnLst>
                    <a:cxn ang="T10">
                      <a:pos x="T0" y="T1"/>
                    </a:cxn>
                    <a:cxn ang="T11">
                      <a:pos x="T2" y="T3"/>
                    </a:cxn>
                    <a:cxn ang="T12">
                      <a:pos x="T4" y="T5"/>
                    </a:cxn>
                    <a:cxn ang="T13">
                      <a:pos x="T6" y="T7"/>
                    </a:cxn>
                    <a:cxn ang="T14">
                      <a:pos x="T8" y="T9"/>
                    </a:cxn>
                  </a:cxnLst>
                  <a:rect l="T15" t="T16" r="T17" b="T18"/>
                  <a:pathLst>
                    <a:path w="409" h="120">
                      <a:moveTo>
                        <a:pt x="0" y="9"/>
                      </a:moveTo>
                      <a:lnTo>
                        <a:pt x="369" y="120"/>
                      </a:lnTo>
                      <a:lnTo>
                        <a:pt x="409" y="111"/>
                      </a:lnTo>
                      <a:lnTo>
                        <a:pt x="40" y="0"/>
                      </a:lnTo>
                      <a:lnTo>
                        <a:pt x="0" y="9"/>
                      </a:lnTo>
                      <a:close/>
                    </a:path>
                  </a:pathLst>
                </a:custGeom>
                <a:solidFill>
                  <a:srgbClr val="DFE0E5"/>
                </a:solidFill>
                <a:ln w="9525">
                  <a:noFill/>
                  <a:round/>
                  <a:headEnd/>
                  <a:tailEnd/>
                </a:ln>
              </p:spPr>
              <p:txBody>
                <a:bodyPr/>
                <a:lstStyle/>
                <a:p>
                  <a:endParaRPr lang="zh-TW" altLang="en-US"/>
                </a:p>
              </p:txBody>
            </p:sp>
            <p:sp>
              <p:nvSpPr>
                <p:cNvPr id="21804" name="Freeform 45"/>
                <p:cNvSpPr>
                  <a:spLocks/>
                </p:cNvSpPr>
                <p:nvPr/>
              </p:nvSpPr>
              <p:spPr bwMode="auto">
                <a:xfrm>
                  <a:off x="4742" y="2820"/>
                  <a:ext cx="40" cy="422"/>
                </a:xfrm>
                <a:custGeom>
                  <a:avLst/>
                  <a:gdLst>
                    <a:gd name="T0" fmla="*/ 0 w 40"/>
                    <a:gd name="T1" fmla="*/ 9 h 422"/>
                    <a:gd name="T2" fmla="*/ 0 w 40"/>
                    <a:gd name="T3" fmla="*/ 422 h 422"/>
                    <a:gd name="T4" fmla="*/ 40 w 40"/>
                    <a:gd name="T5" fmla="*/ 413 h 422"/>
                    <a:gd name="T6" fmla="*/ 40 w 40"/>
                    <a:gd name="T7" fmla="*/ 0 h 422"/>
                    <a:gd name="T8" fmla="*/ 0 w 40"/>
                    <a:gd name="T9" fmla="*/ 9 h 422"/>
                    <a:gd name="T10" fmla="*/ 0 60000 65536"/>
                    <a:gd name="T11" fmla="*/ 0 60000 65536"/>
                    <a:gd name="T12" fmla="*/ 0 60000 65536"/>
                    <a:gd name="T13" fmla="*/ 0 60000 65536"/>
                    <a:gd name="T14" fmla="*/ 0 60000 65536"/>
                    <a:gd name="T15" fmla="*/ 0 w 40"/>
                    <a:gd name="T16" fmla="*/ 0 h 422"/>
                    <a:gd name="T17" fmla="*/ 40 w 40"/>
                    <a:gd name="T18" fmla="*/ 422 h 422"/>
                  </a:gdLst>
                  <a:ahLst/>
                  <a:cxnLst>
                    <a:cxn ang="T10">
                      <a:pos x="T0" y="T1"/>
                    </a:cxn>
                    <a:cxn ang="T11">
                      <a:pos x="T2" y="T3"/>
                    </a:cxn>
                    <a:cxn ang="T12">
                      <a:pos x="T4" y="T5"/>
                    </a:cxn>
                    <a:cxn ang="T13">
                      <a:pos x="T6" y="T7"/>
                    </a:cxn>
                    <a:cxn ang="T14">
                      <a:pos x="T8" y="T9"/>
                    </a:cxn>
                  </a:cxnLst>
                  <a:rect l="T15" t="T16" r="T17" b="T18"/>
                  <a:pathLst>
                    <a:path w="40" h="422">
                      <a:moveTo>
                        <a:pt x="0" y="9"/>
                      </a:moveTo>
                      <a:lnTo>
                        <a:pt x="0" y="422"/>
                      </a:lnTo>
                      <a:lnTo>
                        <a:pt x="40" y="413"/>
                      </a:lnTo>
                      <a:lnTo>
                        <a:pt x="40" y="0"/>
                      </a:lnTo>
                      <a:lnTo>
                        <a:pt x="0" y="9"/>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21805" name="Freeform 46"/>
                <p:cNvSpPr>
                  <a:spLocks/>
                </p:cNvSpPr>
                <p:nvPr/>
              </p:nvSpPr>
              <p:spPr bwMode="auto">
                <a:xfrm>
                  <a:off x="4406" y="2751"/>
                  <a:ext cx="322" cy="449"/>
                </a:xfrm>
                <a:custGeom>
                  <a:avLst/>
                  <a:gdLst>
                    <a:gd name="T0" fmla="*/ 0 w 322"/>
                    <a:gd name="T1" fmla="*/ 357 h 449"/>
                    <a:gd name="T2" fmla="*/ 322 w 322"/>
                    <a:gd name="T3" fmla="*/ 449 h 449"/>
                    <a:gd name="T4" fmla="*/ 322 w 322"/>
                    <a:gd name="T5" fmla="*/ 95 h 449"/>
                    <a:gd name="T6" fmla="*/ 0 w 322"/>
                    <a:gd name="T7" fmla="*/ 0 h 449"/>
                    <a:gd name="T8" fmla="*/ 0 w 322"/>
                    <a:gd name="T9" fmla="*/ 357 h 449"/>
                    <a:gd name="T10" fmla="*/ 0 60000 65536"/>
                    <a:gd name="T11" fmla="*/ 0 60000 65536"/>
                    <a:gd name="T12" fmla="*/ 0 60000 65536"/>
                    <a:gd name="T13" fmla="*/ 0 60000 65536"/>
                    <a:gd name="T14" fmla="*/ 0 60000 65536"/>
                    <a:gd name="T15" fmla="*/ 0 w 322"/>
                    <a:gd name="T16" fmla="*/ 0 h 449"/>
                    <a:gd name="T17" fmla="*/ 322 w 322"/>
                    <a:gd name="T18" fmla="*/ 449 h 449"/>
                  </a:gdLst>
                  <a:ahLst/>
                  <a:cxnLst>
                    <a:cxn ang="T10">
                      <a:pos x="T0" y="T1"/>
                    </a:cxn>
                    <a:cxn ang="T11">
                      <a:pos x="T2" y="T3"/>
                    </a:cxn>
                    <a:cxn ang="T12">
                      <a:pos x="T4" y="T5"/>
                    </a:cxn>
                    <a:cxn ang="T13">
                      <a:pos x="T6" y="T7"/>
                    </a:cxn>
                    <a:cxn ang="T14">
                      <a:pos x="T8" y="T9"/>
                    </a:cxn>
                  </a:cxnLst>
                  <a:rect l="T15" t="T16" r="T17" b="T18"/>
                  <a:pathLst>
                    <a:path w="322" h="449">
                      <a:moveTo>
                        <a:pt x="0" y="357"/>
                      </a:moveTo>
                      <a:lnTo>
                        <a:pt x="322" y="449"/>
                      </a:lnTo>
                      <a:lnTo>
                        <a:pt x="322" y="95"/>
                      </a:lnTo>
                      <a:lnTo>
                        <a:pt x="0" y="0"/>
                      </a:lnTo>
                      <a:lnTo>
                        <a:pt x="0" y="357"/>
                      </a:lnTo>
                      <a:close/>
                    </a:path>
                  </a:pathLst>
                </a:custGeom>
                <a:solidFill>
                  <a:srgbClr val="3874BA"/>
                </a:solidFill>
                <a:ln w="9525">
                  <a:noFill/>
                  <a:round/>
                  <a:headEnd/>
                  <a:tailEnd/>
                </a:ln>
              </p:spPr>
              <p:txBody>
                <a:bodyPr/>
                <a:lstStyle/>
                <a:p>
                  <a:endParaRPr lang="zh-TW" altLang="en-US"/>
                </a:p>
              </p:txBody>
            </p:sp>
            <p:sp>
              <p:nvSpPr>
                <p:cNvPr id="21806" name="Freeform 47"/>
                <p:cNvSpPr>
                  <a:spLocks/>
                </p:cNvSpPr>
                <p:nvPr/>
              </p:nvSpPr>
              <p:spPr bwMode="auto">
                <a:xfrm>
                  <a:off x="4416" y="2768"/>
                  <a:ext cx="297" cy="304"/>
                </a:xfrm>
                <a:custGeom>
                  <a:avLst/>
                  <a:gdLst>
                    <a:gd name="T0" fmla="*/ 0 w 126"/>
                    <a:gd name="T1" fmla="*/ 0 h 129"/>
                    <a:gd name="T2" fmla="*/ 0 w 126"/>
                    <a:gd name="T3" fmla="*/ 84818 h 129"/>
                    <a:gd name="T4" fmla="*/ 55383 w 126"/>
                    <a:gd name="T5" fmla="*/ 102917 h 129"/>
                    <a:gd name="T6" fmla="*/ 120056 w 126"/>
                    <a:gd name="T7" fmla="*/ 122627 h 129"/>
                    <a:gd name="T8" fmla="*/ 120056 w 126"/>
                    <a:gd name="T9" fmla="*/ 36332 h 129"/>
                    <a:gd name="T10" fmla="*/ 0 w 126"/>
                    <a:gd name="T11" fmla="*/ 0 h 129"/>
                    <a:gd name="T12" fmla="*/ 0 60000 65536"/>
                    <a:gd name="T13" fmla="*/ 0 60000 65536"/>
                    <a:gd name="T14" fmla="*/ 0 60000 65536"/>
                    <a:gd name="T15" fmla="*/ 0 60000 65536"/>
                    <a:gd name="T16" fmla="*/ 0 60000 65536"/>
                    <a:gd name="T17" fmla="*/ 0 60000 65536"/>
                    <a:gd name="T18" fmla="*/ 0 w 126"/>
                    <a:gd name="T19" fmla="*/ 0 h 129"/>
                    <a:gd name="T20" fmla="*/ 126 w 126"/>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26" h="129">
                      <a:moveTo>
                        <a:pt x="0" y="0"/>
                      </a:moveTo>
                      <a:cubicBezTo>
                        <a:pt x="0" y="89"/>
                        <a:pt x="0" y="89"/>
                        <a:pt x="0" y="89"/>
                      </a:cubicBezTo>
                      <a:cubicBezTo>
                        <a:pt x="0" y="89"/>
                        <a:pt x="30" y="124"/>
                        <a:pt x="58" y="108"/>
                      </a:cubicBezTo>
                      <a:cubicBezTo>
                        <a:pt x="86" y="91"/>
                        <a:pt x="126" y="129"/>
                        <a:pt x="126" y="129"/>
                      </a:cubicBezTo>
                      <a:cubicBezTo>
                        <a:pt x="126" y="38"/>
                        <a:pt x="126" y="38"/>
                        <a:pt x="126" y="38"/>
                      </a:cubicBezTo>
                      <a:lnTo>
                        <a:pt x="0" y="0"/>
                      </a:lnTo>
                      <a:close/>
                    </a:path>
                  </a:pathLst>
                </a:custGeom>
                <a:gradFill rotWithShape="1">
                  <a:gsLst>
                    <a:gs pos="0">
                      <a:srgbClr val="94B4DA"/>
                    </a:gs>
                    <a:gs pos="100000">
                      <a:srgbClr val="3874BA"/>
                    </a:gs>
                  </a:gsLst>
                  <a:lin ang="5400000" scaled="1"/>
                </a:gradFill>
                <a:ln w="9525">
                  <a:noFill/>
                  <a:round/>
                  <a:headEnd/>
                  <a:tailEnd/>
                </a:ln>
              </p:spPr>
              <p:txBody>
                <a:bodyPr/>
                <a:lstStyle/>
                <a:p>
                  <a:endParaRPr lang="zh-TW" altLang="en-US"/>
                </a:p>
              </p:txBody>
            </p:sp>
            <p:sp>
              <p:nvSpPr>
                <p:cNvPr id="21807" name="Freeform 48"/>
                <p:cNvSpPr>
                  <a:spLocks/>
                </p:cNvSpPr>
                <p:nvPr/>
              </p:nvSpPr>
              <p:spPr bwMode="auto">
                <a:xfrm>
                  <a:off x="4394" y="2751"/>
                  <a:ext cx="334" cy="463"/>
                </a:xfrm>
                <a:custGeom>
                  <a:avLst/>
                  <a:gdLst>
                    <a:gd name="T0" fmla="*/ 334 w 334"/>
                    <a:gd name="T1" fmla="*/ 463 h 463"/>
                    <a:gd name="T2" fmla="*/ 334 w 334"/>
                    <a:gd name="T3" fmla="*/ 458 h 463"/>
                    <a:gd name="T4" fmla="*/ 7 w 334"/>
                    <a:gd name="T5" fmla="*/ 361 h 463"/>
                    <a:gd name="T6" fmla="*/ 7 w 334"/>
                    <a:gd name="T7" fmla="*/ 0 h 463"/>
                    <a:gd name="T8" fmla="*/ 0 w 334"/>
                    <a:gd name="T9" fmla="*/ 0 h 463"/>
                    <a:gd name="T10" fmla="*/ 3 w 334"/>
                    <a:gd name="T11" fmla="*/ 364 h 463"/>
                    <a:gd name="T12" fmla="*/ 3 w 334"/>
                    <a:gd name="T13" fmla="*/ 364 h 463"/>
                    <a:gd name="T14" fmla="*/ 334 w 334"/>
                    <a:gd name="T15" fmla="*/ 463 h 463"/>
                    <a:gd name="T16" fmla="*/ 0 60000 65536"/>
                    <a:gd name="T17" fmla="*/ 0 60000 65536"/>
                    <a:gd name="T18" fmla="*/ 0 60000 65536"/>
                    <a:gd name="T19" fmla="*/ 0 60000 65536"/>
                    <a:gd name="T20" fmla="*/ 0 60000 65536"/>
                    <a:gd name="T21" fmla="*/ 0 60000 65536"/>
                    <a:gd name="T22" fmla="*/ 0 60000 65536"/>
                    <a:gd name="T23" fmla="*/ 0 60000 65536"/>
                    <a:gd name="T24" fmla="*/ 0 w 334"/>
                    <a:gd name="T25" fmla="*/ 0 h 463"/>
                    <a:gd name="T26" fmla="*/ 334 w 334"/>
                    <a:gd name="T27" fmla="*/ 463 h 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 h="463">
                      <a:moveTo>
                        <a:pt x="334" y="463"/>
                      </a:moveTo>
                      <a:lnTo>
                        <a:pt x="334" y="458"/>
                      </a:lnTo>
                      <a:lnTo>
                        <a:pt x="7" y="361"/>
                      </a:lnTo>
                      <a:lnTo>
                        <a:pt x="7" y="0"/>
                      </a:lnTo>
                      <a:lnTo>
                        <a:pt x="0" y="0"/>
                      </a:lnTo>
                      <a:lnTo>
                        <a:pt x="3" y="364"/>
                      </a:lnTo>
                      <a:lnTo>
                        <a:pt x="334" y="463"/>
                      </a:lnTo>
                      <a:close/>
                    </a:path>
                  </a:pathLst>
                </a:custGeom>
                <a:solidFill>
                  <a:srgbClr val="DFE0E5"/>
                </a:solidFill>
                <a:ln w="9525">
                  <a:noFill/>
                  <a:round/>
                  <a:headEnd/>
                  <a:tailEnd/>
                </a:ln>
              </p:spPr>
              <p:txBody>
                <a:bodyPr/>
                <a:lstStyle/>
                <a:p>
                  <a:endParaRPr lang="zh-TW" altLang="en-US"/>
                </a:p>
              </p:txBody>
            </p:sp>
            <p:sp>
              <p:nvSpPr>
                <p:cNvPr id="21808" name="Freeform 49"/>
                <p:cNvSpPr>
                  <a:spLocks noEditPoints="1"/>
                </p:cNvSpPr>
                <p:nvPr/>
              </p:nvSpPr>
              <p:spPr bwMode="auto">
                <a:xfrm>
                  <a:off x="4373" y="2718"/>
                  <a:ext cx="371" cy="524"/>
                </a:xfrm>
                <a:custGeom>
                  <a:avLst/>
                  <a:gdLst>
                    <a:gd name="T0" fmla="*/ 0 w 157"/>
                    <a:gd name="T1" fmla="*/ 0 h 222"/>
                    <a:gd name="T2" fmla="*/ 0 w 157"/>
                    <a:gd name="T3" fmla="*/ 168570 h 222"/>
                    <a:gd name="T4" fmla="*/ 152672 w 157"/>
                    <a:gd name="T5" fmla="*/ 213927 h 222"/>
                    <a:gd name="T6" fmla="*/ 152672 w 157"/>
                    <a:gd name="T7" fmla="*/ 45288 h 222"/>
                    <a:gd name="T8" fmla="*/ 0 w 157"/>
                    <a:gd name="T9" fmla="*/ 0 h 222"/>
                    <a:gd name="T10" fmla="*/ 143962 w 157"/>
                    <a:gd name="T11" fmla="*/ 201263 h 222"/>
                    <a:gd name="T12" fmla="*/ 9951 w 157"/>
                    <a:gd name="T13" fmla="*/ 162053 h 222"/>
                    <a:gd name="T14" fmla="*/ 8694 w 157"/>
                    <a:gd name="T15" fmla="*/ 13466 h 222"/>
                    <a:gd name="T16" fmla="*/ 143962 w 157"/>
                    <a:gd name="T17" fmla="*/ 51864 h 222"/>
                    <a:gd name="T18" fmla="*/ 143962 w 157"/>
                    <a:gd name="T19" fmla="*/ 201263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
                    <a:gd name="T31" fmla="*/ 0 h 222"/>
                    <a:gd name="T32" fmla="*/ 157 w 157"/>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 h="222">
                      <a:moveTo>
                        <a:pt x="0" y="0"/>
                      </a:moveTo>
                      <a:cubicBezTo>
                        <a:pt x="0" y="175"/>
                        <a:pt x="0" y="175"/>
                        <a:pt x="0" y="175"/>
                      </a:cubicBezTo>
                      <a:cubicBezTo>
                        <a:pt x="157" y="222"/>
                        <a:pt x="157" y="222"/>
                        <a:pt x="157" y="222"/>
                      </a:cubicBezTo>
                      <a:cubicBezTo>
                        <a:pt x="157" y="47"/>
                        <a:pt x="157" y="47"/>
                        <a:pt x="157" y="47"/>
                      </a:cubicBezTo>
                      <a:lnTo>
                        <a:pt x="0" y="0"/>
                      </a:lnTo>
                      <a:close/>
                      <a:moveTo>
                        <a:pt x="148" y="209"/>
                      </a:moveTo>
                      <a:cubicBezTo>
                        <a:pt x="121" y="200"/>
                        <a:pt x="25" y="173"/>
                        <a:pt x="10" y="168"/>
                      </a:cubicBezTo>
                      <a:cubicBezTo>
                        <a:pt x="10" y="153"/>
                        <a:pt x="9" y="39"/>
                        <a:pt x="9" y="14"/>
                      </a:cubicBezTo>
                      <a:cubicBezTo>
                        <a:pt x="37" y="22"/>
                        <a:pt x="133" y="49"/>
                        <a:pt x="148" y="54"/>
                      </a:cubicBezTo>
                      <a:cubicBezTo>
                        <a:pt x="148" y="68"/>
                        <a:pt x="148" y="183"/>
                        <a:pt x="148" y="209"/>
                      </a:cubicBezTo>
                      <a:close/>
                    </a:path>
                  </a:pathLst>
                </a:custGeom>
                <a:solidFill>
                  <a:srgbClr val="A6ACBE"/>
                </a:solidFill>
                <a:ln w="9525">
                  <a:noFill/>
                  <a:round/>
                  <a:headEnd/>
                  <a:tailEnd/>
                </a:ln>
              </p:spPr>
              <p:txBody>
                <a:bodyPr/>
                <a:lstStyle/>
                <a:p>
                  <a:endParaRPr lang="zh-TW" altLang="en-US"/>
                </a:p>
              </p:txBody>
            </p:sp>
            <p:sp>
              <p:nvSpPr>
                <p:cNvPr id="21809" name="Freeform 50"/>
                <p:cNvSpPr>
                  <a:spLocks noEditPoints="1"/>
                </p:cNvSpPr>
                <p:nvPr/>
              </p:nvSpPr>
              <p:spPr bwMode="auto">
                <a:xfrm>
                  <a:off x="4368" y="2704"/>
                  <a:ext cx="416" cy="543"/>
                </a:xfrm>
                <a:custGeom>
                  <a:avLst/>
                  <a:gdLst>
                    <a:gd name="T0" fmla="*/ 2061 w 176"/>
                    <a:gd name="T1" fmla="*/ 6894 h 230"/>
                    <a:gd name="T2" fmla="*/ 18514 w 176"/>
                    <a:gd name="T3" fmla="*/ 2920 h 230"/>
                    <a:gd name="T4" fmla="*/ 17789 w 176"/>
                    <a:gd name="T5" fmla="*/ 2920 h 230"/>
                    <a:gd name="T6" fmla="*/ 170704 w 176"/>
                    <a:gd name="T7" fmla="*/ 48346 h 230"/>
                    <a:gd name="T8" fmla="*/ 168643 w 176"/>
                    <a:gd name="T9" fmla="*/ 47437 h 230"/>
                    <a:gd name="T10" fmla="*/ 168643 w 176"/>
                    <a:gd name="T11" fmla="*/ 216277 h 230"/>
                    <a:gd name="T12" fmla="*/ 170704 w 176"/>
                    <a:gd name="T13" fmla="*/ 215040 h 230"/>
                    <a:gd name="T14" fmla="*/ 153816 w 176"/>
                    <a:gd name="T15" fmla="*/ 219079 h 230"/>
                    <a:gd name="T16" fmla="*/ 155000 w 176"/>
                    <a:gd name="T17" fmla="*/ 219079 h 230"/>
                    <a:gd name="T18" fmla="*/ 117009 w 176"/>
                    <a:gd name="T19" fmla="*/ 207648 h 230"/>
                    <a:gd name="T20" fmla="*/ 115769 w 176"/>
                    <a:gd name="T21" fmla="*/ 207648 h 230"/>
                    <a:gd name="T22" fmla="*/ 115769 w 176"/>
                    <a:gd name="T23" fmla="*/ 208451 h 230"/>
                    <a:gd name="T24" fmla="*/ 114948 w 176"/>
                    <a:gd name="T25" fmla="*/ 213357 h 230"/>
                    <a:gd name="T26" fmla="*/ 117009 w 176"/>
                    <a:gd name="T27" fmla="*/ 212119 h 230"/>
                    <a:gd name="T28" fmla="*/ 100093 w 176"/>
                    <a:gd name="T29" fmla="*/ 216277 h 230"/>
                    <a:gd name="T30" fmla="*/ 101282 w 176"/>
                    <a:gd name="T31" fmla="*/ 216277 h 230"/>
                    <a:gd name="T32" fmla="*/ 32985 w 176"/>
                    <a:gd name="T33" fmla="*/ 195844 h 230"/>
                    <a:gd name="T34" fmla="*/ 34147 w 176"/>
                    <a:gd name="T35" fmla="*/ 197081 h 230"/>
                    <a:gd name="T36" fmla="*/ 34147 w 176"/>
                    <a:gd name="T37" fmla="*/ 192236 h 230"/>
                    <a:gd name="T38" fmla="*/ 32985 w 176"/>
                    <a:gd name="T39" fmla="*/ 194132 h 230"/>
                    <a:gd name="T40" fmla="*/ 49873 w 176"/>
                    <a:gd name="T41" fmla="*/ 190090 h 230"/>
                    <a:gd name="T42" fmla="*/ 50745 w 176"/>
                    <a:gd name="T43" fmla="*/ 189221 h 230"/>
                    <a:gd name="T44" fmla="*/ 49873 w 176"/>
                    <a:gd name="T45" fmla="*/ 187170 h 230"/>
                    <a:gd name="T46" fmla="*/ 2061 w 176"/>
                    <a:gd name="T47" fmla="*/ 173014 h 230"/>
                    <a:gd name="T48" fmla="*/ 2971 w 176"/>
                    <a:gd name="T49" fmla="*/ 174563 h 230"/>
                    <a:gd name="T50" fmla="*/ 2971 w 176"/>
                    <a:gd name="T51" fmla="*/ 5713 h 230"/>
                    <a:gd name="T52" fmla="*/ 2061 w 176"/>
                    <a:gd name="T53" fmla="*/ 6894 h 230"/>
                    <a:gd name="T54" fmla="*/ 872 w 176"/>
                    <a:gd name="T55" fmla="*/ 175734 h 230"/>
                    <a:gd name="T56" fmla="*/ 48632 w 176"/>
                    <a:gd name="T57" fmla="*/ 190090 h 230"/>
                    <a:gd name="T58" fmla="*/ 47816 w 176"/>
                    <a:gd name="T59" fmla="*/ 188041 h 230"/>
                    <a:gd name="T60" fmla="*/ 48632 w 176"/>
                    <a:gd name="T61" fmla="*/ 187170 h 230"/>
                    <a:gd name="T62" fmla="*/ 32091 w 176"/>
                    <a:gd name="T63" fmla="*/ 190999 h 230"/>
                    <a:gd name="T64" fmla="*/ 31363 w 176"/>
                    <a:gd name="T65" fmla="*/ 192236 h 230"/>
                    <a:gd name="T66" fmla="*/ 31363 w 176"/>
                    <a:gd name="T67" fmla="*/ 197081 h 230"/>
                    <a:gd name="T68" fmla="*/ 32091 w 176"/>
                    <a:gd name="T69" fmla="*/ 198608 h 230"/>
                    <a:gd name="T70" fmla="*/ 100093 w 176"/>
                    <a:gd name="T71" fmla="*/ 219079 h 230"/>
                    <a:gd name="T72" fmla="*/ 101282 w 176"/>
                    <a:gd name="T73" fmla="*/ 219079 h 230"/>
                    <a:gd name="T74" fmla="*/ 117009 w 176"/>
                    <a:gd name="T75" fmla="*/ 215040 h 230"/>
                    <a:gd name="T76" fmla="*/ 117882 w 176"/>
                    <a:gd name="T77" fmla="*/ 213357 h 230"/>
                    <a:gd name="T78" fmla="*/ 118770 w 176"/>
                    <a:gd name="T79" fmla="*/ 208451 h 230"/>
                    <a:gd name="T80" fmla="*/ 117882 w 176"/>
                    <a:gd name="T81" fmla="*/ 210568 h 230"/>
                    <a:gd name="T82" fmla="*/ 117009 w 176"/>
                    <a:gd name="T83" fmla="*/ 210568 h 230"/>
                    <a:gd name="T84" fmla="*/ 153816 w 176"/>
                    <a:gd name="T85" fmla="*/ 222000 h 230"/>
                    <a:gd name="T86" fmla="*/ 155000 w 176"/>
                    <a:gd name="T87" fmla="*/ 222000 h 230"/>
                    <a:gd name="T88" fmla="*/ 170704 w 176"/>
                    <a:gd name="T89" fmla="*/ 218333 h 230"/>
                    <a:gd name="T90" fmla="*/ 171392 w 176"/>
                    <a:gd name="T91" fmla="*/ 216277 h 230"/>
                    <a:gd name="T92" fmla="*/ 171392 w 176"/>
                    <a:gd name="T93" fmla="*/ 47437 h 230"/>
                    <a:gd name="T94" fmla="*/ 170704 w 176"/>
                    <a:gd name="T95" fmla="*/ 46200 h 230"/>
                    <a:gd name="T96" fmla="*/ 18514 w 176"/>
                    <a:gd name="T97" fmla="*/ 0 h 230"/>
                    <a:gd name="T98" fmla="*/ 18514 w 176"/>
                    <a:gd name="T99" fmla="*/ 0 h 230"/>
                    <a:gd name="T100" fmla="*/ 872 w 176"/>
                    <a:gd name="T101" fmla="*/ 3674 h 230"/>
                    <a:gd name="T102" fmla="*/ 0 w 176"/>
                    <a:gd name="T103" fmla="*/ 5713 h 230"/>
                    <a:gd name="T104" fmla="*/ 0 w 176"/>
                    <a:gd name="T105" fmla="*/ 174563 h 230"/>
                    <a:gd name="T106" fmla="*/ 872 w 176"/>
                    <a:gd name="T107" fmla="*/ 175734 h 2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230"/>
                    <a:gd name="T164" fmla="*/ 176 w 176"/>
                    <a:gd name="T165" fmla="*/ 230 h 2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230">
                      <a:moveTo>
                        <a:pt x="2" y="7"/>
                      </a:moveTo>
                      <a:cubicBezTo>
                        <a:pt x="19" y="3"/>
                        <a:pt x="19" y="3"/>
                        <a:pt x="19" y="3"/>
                      </a:cubicBezTo>
                      <a:cubicBezTo>
                        <a:pt x="19" y="3"/>
                        <a:pt x="19" y="3"/>
                        <a:pt x="18" y="3"/>
                      </a:cubicBezTo>
                      <a:cubicBezTo>
                        <a:pt x="175" y="50"/>
                        <a:pt x="175" y="50"/>
                        <a:pt x="175" y="50"/>
                      </a:cubicBezTo>
                      <a:cubicBezTo>
                        <a:pt x="174" y="50"/>
                        <a:pt x="173" y="50"/>
                        <a:pt x="173" y="49"/>
                      </a:cubicBezTo>
                      <a:cubicBezTo>
                        <a:pt x="173" y="224"/>
                        <a:pt x="173" y="224"/>
                        <a:pt x="173" y="224"/>
                      </a:cubicBezTo>
                      <a:cubicBezTo>
                        <a:pt x="173" y="223"/>
                        <a:pt x="174" y="223"/>
                        <a:pt x="175" y="223"/>
                      </a:cubicBezTo>
                      <a:cubicBezTo>
                        <a:pt x="158" y="227"/>
                        <a:pt x="158" y="227"/>
                        <a:pt x="158" y="227"/>
                      </a:cubicBezTo>
                      <a:cubicBezTo>
                        <a:pt x="158" y="227"/>
                        <a:pt x="159" y="227"/>
                        <a:pt x="159" y="227"/>
                      </a:cubicBezTo>
                      <a:cubicBezTo>
                        <a:pt x="120" y="215"/>
                        <a:pt x="120" y="215"/>
                        <a:pt x="120" y="215"/>
                      </a:cubicBezTo>
                      <a:cubicBezTo>
                        <a:pt x="120" y="215"/>
                        <a:pt x="120" y="215"/>
                        <a:pt x="119" y="215"/>
                      </a:cubicBezTo>
                      <a:cubicBezTo>
                        <a:pt x="119" y="215"/>
                        <a:pt x="119" y="216"/>
                        <a:pt x="119" y="216"/>
                      </a:cubicBezTo>
                      <a:cubicBezTo>
                        <a:pt x="118" y="221"/>
                        <a:pt x="118" y="221"/>
                        <a:pt x="118" y="221"/>
                      </a:cubicBezTo>
                      <a:cubicBezTo>
                        <a:pt x="118" y="221"/>
                        <a:pt x="119" y="220"/>
                        <a:pt x="120" y="220"/>
                      </a:cubicBezTo>
                      <a:cubicBezTo>
                        <a:pt x="103" y="224"/>
                        <a:pt x="103" y="224"/>
                        <a:pt x="103" y="224"/>
                      </a:cubicBezTo>
                      <a:cubicBezTo>
                        <a:pt x="103" y="224"/>
                        <a:pt x="103" y="224"/>
                        <a:pt x="104" y="224"/>
                      </a:cubicBezTo>
                      <a:cubicBezTo>
                        <a:pt x="34" y="203"/>
                        <a:pt x="34" y="203"/>
                        <a:pt x="34" y="203"/>
                      </a:cubicBezTo>
                      <a:cubicBezTo>
                        <a:pt x="35" y="203"/>
                        <a:pt x="35" y="203"/>
                        <a:pt x="35" y="204"/>
                      </a:cubicBezTo>
                      <a:cubicBezTo>
                        <a:pt x="35" y="199"/>
                        <a:pt x="35" y="199"/>
                        <a:pt x="35" y="199"/>
                      </a:cubicBezTo>
                      <a:cubicBezTo>
                        <a:pt x="35" y="200"/>
                        <a:pt x="35" y="201"/>
                        <a:pt x="34" y="201"/>
                      </a:cubicBezTo>
                      <a:cubicBezTo>
                        <a:pt x="51" y="197"/>
                        <a:pt x="51" y="197"/>
                        <a:pt x="51" y="197"/>
                      </a:cubicBezTo>
                      <a:cubicBezTo>
                        <a:pt x="51" y="197"/>
                        <a:pt x="52" y="196"/>
                        <a:pt x="52" y="196"/>
                      </a:cubicBezTo>
                      <a:cubicBezTo>
                        <a:pt x="52" y="195"/>
                        <a:pt x="51" y="194"/>
                        <a:pt x="51" y="194"/>
                      </a:cubicBezTo>
                      <a:cubicBezTo>
                        <a:pt x="2" y="179"/>
                        <a:pt x="2" y="179"/>
                        <a:pt x="2" y="179"/>
                      </a:cubicBezTo>
                      <a:cubicBezTo>
                        <a:pt x="3" y="180"/>
                        <a:pt x="3" y="180"/>
                        <a:pt x="3" y="181"/>
                      </a:cubicBezTo>
                      <a:cubicBezTo>
                        <a:pt x="3" y="6"/>
                        <a:pt x="3" y="6"/>
                        <a:pt x="3" y="6"/>
                      </a:cubicBezTo>
                      <a:cubicBezTo>
                        <a:pt x="3" y="7"/>
                        <a:pt x="3" y="7"/>
                        <a:pt x="2" y="7"/>
                      </a:cubicBezTo>
                      <a:close/>
                      <a:moveTo>
                        <a:pt x="1" y="182"/>
                      </a:moveTo>
                      <a:cubicBezTo>
                        <a:pt x="50" y="197"/>
                        <a:pt x="50" y="197"/>
                        <a:pt x="50" y="197"/>
                      </a:cubicBezTo>
                      <a:cubicBezTo>
                        <a:pt x="49" y="197"/>
                        <a:pt x="49" y="196"/>
                        <a:pt x="49" y="195"/>
                      </a:cubicBezTo>
                      <a:cubicBezTo>
                        <a:pt x="49" y="195"/>
                        <a:pt x="49" y="194"/>
                        <a:pt x="50" y="194"/>
                      </a:cubicBezTo>
                      <a:cubicBezTo>
                        <a:pt x="33" y="198"/>
                        <a:pt x="33" y="198"/>
                        <a:pt x="33" y="198"/>
                      </a:cubicBezTo>
                      <a:cubicBezTo>
                        <a:pt x="33" y="198"/>
                        <a:pt x="32" y="199"/>
                        <a:pt x="32" y="199"/>
                      </a:cubicBezTo>
                      <a:cubicBezTo>
                        <a:pt x="32" y="204"/>
                        <a:pt x="32" y="204"/>
                        <a:pt x="32" y="204"/>
                      </a:cubicBezTo>
                      <a:cubicBezTo>
                        <a:pt x="32" y="205"/>
                        <a:pt x="32" y="205"/>
                        <a:pt x="33" y="206"/>
                      </a:cubicBezTo>
                      <a:cubicBezTo>
                        <a:pt x="103" y="227"/>
                        <a:pt x="103" y="227"/>
                        <a:pt x="103" y="227"/>
                      </a:cubicBezTo>
                      <a:cubicBezTo>
                        <a:pt x="103" y="227"/>
                        <a:pt x="103" y="227"/>
                        <a:pt x="104" y="227"/>
                      </a:cubicBezTo>
                      <a:cubicBezTo>
                        <a:pt x="120" y="223"/>
                        <a:pt x="120" y="223"/>
                        <a:pt x="120" y="223"/>
                      </a:cubicBezTo>
                      <a:cubicBezTo>
                        <a:pt x="121" y="223"/>
                        <a:pt x="121" y="222"/>
                        <a:pt x="121" y="221"/>
                      </a:cubicBezTo>
                      <a:cubicBezTo>
                        <a:pt x="122" y="216"/>
                        <a:pt x="122" y="216"/>
                        <a:pt x="122" y="216"/>
                      </a:cubicBezTo>
                      <a:cubicBezTo>
                        <a:pt x="122" y="217"/>
                        <a:pt x="121" y="217"/>
                        <a:pt x="121" y="218"/>
                      </a:cubicBezTo>
                      <a:cubicBezTo>
                        <a:pt x="121" y="218"/>
                        <a:pt x="120" y="218"/>
                        <a:pt x="120" y="218"/>
                      </a:cubicBezTo>
                      <a:cubicBezTo>
                        <a:pt x="158" y="230"/>
                        <a:pt x="158" y="230"/>
                        <a:pt x="158" y="230"/>
                      </a:cubicBezTo>
                      <a:cubicBezTo>
                        <a:pt x="158" y="230"/>
                        <a:pt x="159" y="230"/>
                        <a:pt x="159" y="230"/>
                      </a:cubicBezTo>
                      <a:cubicBezTo>
                        <a:pt x="175" y="226"/>
                        <a:pt x="175" y="226"/>
                        <a:pt x="175" y="226"/>
                      </a:cubicBezTo>
                      <a:cubicBezTo>
                        <a:pt x="176" y="225"/>
                        <a:pt x="176" y="225"/>
                        <a:pt x="176" y="224"/>
                      </a:cubicBezTo>
                      <a:cubicBezTo>
                        <a:pt x="176" y="49"/>
                        <a:pt x="176" y="49"/>
                        <a:pt x="176" y="49"/>
                      </a:cubicBezTo>
                      <a:cubicBezTo>
                        <a:pt x="176" y="48"/>
                        <a:pt x="176" y="48"/>
                        <a:pt x="175" y="48"/>
                      </a:cubicBezTo>
                      <a:cubicBezTo>
                        <a:pt x="19" y="0"/>
                        <a:pt x="19" y="0"/>
                        <a:pt x="19" y="0"/>
                      </a:cubicBezTo>
                      <a:cubicBezTo>
                        <a:pt x="19" y="0"/>
                        <a:pt x="19" y="0"/>
                        <a:pt x="19" y="0"/>
                      </a:cubicBezTo>
                      <a:cubicBezTo>
                        <a:pt x="1" y="4"/>
                        <a:pt x="1" y="4"/>
                        <a:pt x="1" y="4"/>
                      </a:cubicBezTo>
                      <a:cubicBezTo>
                        <a:pt x="1" y="5"/>
                        <a:pt x="0" y="5"/>
                        <a:pt x="0" y="6"/>
                      </a:cubicBezTo>
                      <a:cubicBezTo>
                        <a:pt x="0" y="181"/>
                        <a:pt x="0" y="181"/>
                        <a:pt x="0" y="181"/>
                      </a:cubicBezTo>
                      <a:cubicBezTo>
                        <a:pt x="0" y="182"/>
                        <a:pt x="1" y="182"/>
                        <a:pt x="1" y="182"/>
                      </a:cubicBezTo>
                      <a:close/>
                    </a:path>
                  </a:pathLst>
                </a:custGeom>
                <a:solidFill>
                  <a:srgbClr val="231F20"/>
                </a:solidFill>
                <a:ln w="9525">
                  <a:noFill/>
                  <a:round/>
                  <a:headEnd/>
                  <a:tailEnd/>
                </a:ln>
              </p:spPr>
              <p:txBody>
                <a:bodyPr/>
                <a:lstStyle/>
                <a:p>
                  <a:endParaRPr lang="zh-TW" altLang="en-US"/>
                </a:p>
              </p:txBody>
            </p:sp>
          </p:grpSp>
        </p:grpSp>
        <p:grpSp>
          <p:nvGrpSpPr>
            <p:cNvPr id="51" name="Group 797"/>
            <p:cNvGrpSpPr>
              <a:grpSpLocks/>
            </p:cNvGrpSpPr>
            <p:nvPr/>
          </p:nvGrpSpPr>
          <p:grpSpPr bwMode="auto">
            <a:xfrm>
              <a:off x="2895599" y="5562600"/>
              <a:ext cx="293582" cy="533139"/>
              <a:chOff x="145" y="1491"/>
              <a:chExt cx="166" cy="302"/>
            </a:xfrm>
          </p:grpSpPr>
          <p:sp>
            <p:nvSpPr>
              <p:cNvPr id="21784" name="Freeform 4"/>
              <p:cNvSpPr>
                <a:spLocks/>
              </p:cNvSpPr>
              <p:nvPr/>
            </p:nvSpPr>
            <p:spPr bwMode="auto">
              <a:xfrm>
                <a:off x="150" y="1600"/>
                <a:ext cx="158" cy="190"/>
              </a:xfrm>
              <a:custGeom>
                <a:avLst/>
                <a:gdLst>
                  <a:gd name="T0" fmla="*/ 1937 w 100"/>
                  <a:gd name="T1" fmla="*/ 4744 h 120"/>
                  <a:gd name="T2" fmla="*/ 2953 w 100"/>
                  <a:gd name="T3" fmla="*/ 4397 h 120"/>
                  <a:gd name="T4" fmla="*/ 3890 w 100"/>
                  <a:gd name="T5" fmla="*/ 0 h 120"/>
                  <a:gd name="T6" fmla="*/ 0 w 100"/>
                  <a:gd name="T7" fmla="*/ 0 h 120"/>
                  <a:gd name="T8" fmla="*/ 986 w 100"/>
                  <a:gd name="T9" fmla="*/ 4397 h 120"/>
                  <a:gd name="T10" fmla="*/ 1937 w 100"/>
                  <a:gd name="T11" fmla="*/ 4744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6"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gradFill rotWithShape="1">
                <a:gsLst>
                  <a:gs pos="0">
                    <a:srgbClr val="2B588E"/>
                  </a:gs>
                  <a:gs pos="50000">
                    <a:srgbClr val="3874BA"/>
                  </a:gs>
                  <a:gs pos="100000">
                    <a:srgbClr val="2B588E"/>
                  </a:gs>
                </a:gsLst>
                <a:lin ang="0" scaled="1"/>
              </a:gradFill>
              <a:ln w="9525">
                <a:noFill/>
                <a:round/>
                <a:headEnd/>
                <a:tailEnd/>
              </a:ln>
            </p:spPr>
            <p:txBody>
              <a:bodyPr/>
              <a:lstStyle/>
              <a:p>
                <a:endParaRPr lang="zh-TW" altLang="en-US"/>
              </a:p>
            </p:txBody>
          </p:sp>
          <p:sp>
            <p:nvSpPr>
              <p:cNvPr id="21785" name="Oval 5"/>
              <p:cNvSpPr>
                <a:spLocks noChangeArrowheads="1"/>
              </p:cNvSpPr>
              <p:nvPr/>
            </p:nvSpPr>
            <p:spPr bwMode="auto">
              <a:xfrm>
                <a:off x="150" y="1569"/>
                <a:ext cx="159" cy="61"/>
              </a:xfrm>
              <a:prstGeom prst="ellipse">
                <a:avLst/>
              </a:prstGeom>
              <a:solidFill>
                <a:srgbClr val="6BA5D9"/>
              </a:solidFill>
              <a:ln w="9525">
                <a:noFill/>
                <a:round/>
                <a:headEnd/>
                <a:tailEnd/>
              </a:ln>
            </p:spPr>
            <p:txBody>
              <a:bodyPr/>
              <a:lstStyle/>
              <a:p>
                <a:endParaRPr lang="zh-TW" altLang="zh-TW">
                  <a:ea typeface="新細明體" charset="-120"/>
                </a:endParaRPr>
              </a:p>
            </p:txBody>
          </p:sp>
          <p:sp>
            <p:nvSpPr>
              <p:cNvPr id="21786" name="Freeform 6"/>
              <p:cNvSpPr>
                <a:spLocks/>
              </p:cNvSpPr>
              <p:nvPr/>
            </p:nvSpPr>
            <p:spPr bwMode="auto">
              <a:xfrm>
                <a:off x="150" y="1598"/>
                <a:ext cx="159" cy="32"/>
              </a:xfrm>
              <a:custGeom>
                <a:avLst/>
                <a:gdLst>
                  <a:gd name="T0" fmla="*/ 1883 w 101"/>
                  <a:gd name="T1" fmla="*/ 806 h 20"/>
                  <a:gd name="T2" fmla="*/ 0 w 101"/>
                  <a:gd name="T3" fmla="*/ 0 h 20"/>
                  <a:gd name="T4" fmla="*/ 0 w 101"/>
                  <a:gd name="T5" fmla="*/ 54 h 20"/>
                  <a:gd name="T6" fmla="*/ 1883 w 101"/>
                  <a:gd name="T7" fmla="*/ 861 h 20"/>
                  <a:gd name="T8" fmla="*/ 3807 w 101"/>
                  <a:gd name="T9" fmla="*/ 54 h 20"/>
                  <a:gd name="T10" fmla="*/ 3758 w 101"/>
                  <a:gd name="T11" fmla="*/ 0 h 20"/>
                  <a:gd name="T12" fmla="*/ 1883 w 101"/>
                  <a:gd name="T13" fmla="*/ 806 h 20"/>
                  <a:gd name="T14" fmla="*/ 0 60000 65536"/>
                  <a:gd name="T15" fmla="*/ 0 60000 65536"/>
                  <a:gd name="T16" fmla="*/ 0 60000 65536"/>
                  <a:gd name="T17" fmla="*/ 0 60000 65536"/>
                  <a:gd name="T18" fmla="*/ 0 60000 65536"/>
                  <a:gd name="T19" fmla="*/ 0 60000 65536"/>
                  <a:gd name="T20" fmla="*/ 0 60000 65536"/>
                  <a:gd name="T21" fmla="*/ 0 w 101"/>
                  <a:gd name="T22" fmla="*/ 0 h 20"/>
                  <a:gd name="T23" fmla="*/ 101 w 101"/>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 h="20">
                    <a:moveTo>
                      <a:pt x="50" y="19"/>
                    </a:moveTo>
                    <a:cubicBezTo>
                      <a:pt x="23" y="19"/>
                      <a:pt x="1" y="10"/>
                      <a:pt x="0" y="0"/>
                    </a:cubicBezTo>
                    <a:cubicBezTo>
                      <a:pt x="0" y="0"/>
                      <a:pt x="0" y="0"/>
                      <a:pt x="0" y="1"/>
                    </a:cubicBezTo>
                    <a:cubicBezTo>
                      <a:pt x="0" y="11"/>
                      <a:pt x="22" y="20"/>
                      <a:pt x="50" y="20"/>
                    </a:cubicBezTo>
                    <a:cubicBezTo>
                      <a:pt x="78" y="20"/>
                      <a:pt x="101" y="11"/>
                      <a:pt x="101" y="1"/>
                    </a:cubicBezTo>
                    <a:cubicBezTo>
                      <a:pt x="101" y="0"/>
                      <a:pt x="100" y="0"/>
                      <a:pt x="100" y="0"/>
                    </a:cubicBezTo>
                    <a:cubicBezTo>
                      <a:pt x="100" y="10"/>
                      <a:pt x="78" y="19"/>
                      <a:pt x="50" y="19"/>
                    </a:cubicBezTo>
                    <a:close/>
                  </a:path>
                </a:pathLst>
              </a:custGeom>
              <a:solidFill>
                <a:srgbClr val="135BA7"/>
              </a:solidFill>
              <a:ln w="9525">
                <a:noFill/>
                <a:round/>
                <a:headEnd/>
                <a:tailEnd/>
              </a:ln>
            </p:spPr>
            <p:txBody>
              <a:bodyPr/>
              <a:lstStyle/>
              <a:p>
                <a:endParaRPr lang="zh-TW" altLang="en-US"/>
              </a:p>
            </p:txBody>
          </p:sp>
          <p:sp>
            <p:nvSpPr>
              <p:cNvPr id="21787" name="Oval 7"/>
              <p:cNvSpPr>
                <a:spLocks noChangeArrowheads="1"/>
              </p:cNvSpPr>
              <p:nvPr/>
            </p:nvSpPr>
            <p:spPr bwMode="auto">
              <a:xfrm>
                <a:off x="178" y="1570"/>
                <a:ext cx="101" cy="51"/>
              </a:xfrm>
              <a:prstGeom prst="ellipse">
                <a:avLst/>
              </a:prstGeom>
              <a:gradFill rotWithShape="1">
                <a:gsLst>
                  <a:gs pos="0">
                    <a:srgbClr val="324C64"/>
                  </a:gs>
                  <a:gs pos="100000">
                    <a:srgbClr val="6BA5D9"/>
                  </a:gs>
                </a:gsLst>
                <a:path path="shape">
                  <a:fillToRect l="50000" t="50000" r="50000" b="50000"/>
                </a:path>
              </a:gradFill>
              <a:ln w="9525" algn="ctr">
                <a:noFill/>
                <a:round/>
                <a:headEnd/>
                <a:tailEnd/>
              </a:ln>
            </p:spPr>
            <p:txBody>
              <a:bodyPr/>
              <a:lstStyle/>
              <a:p>
                <a:endParaRPr lang="zh-TW" altLang="zh-TW">
                  <a:ea typeface="新細明體" charset="-120"/>
                </a:endParaRPr>
              </a:p>
            </p:txBody>
          </p:sp>
          <p:sp>
            <p:nvSpPr>
              <p:cNvPr id="21788" name="Oval 8"/>
              <p:cNvSpPr>
                <a:spLocks noChangeArrowheads="1"/>
              </p:cNvSpPr>
              <p:nvPr/>
            </p:nvSpPr>
            <p:spPr bwMode="auto">
              <a:xfrm>
                <a:off x="176" y="1494"/>
                <a:ext cx="105" cy="104"/>
              </a:xfrm>
              <a:prstGeom prst="ellipse">
                <a:avLst/>
              </a:prstGeom>
              <a:gradFill rotWithShape="1">
                <a:gsLst>
                  <a:gs pos="0">
                    <a:srgbClr val="6BA5D9"/>
                  </a:gs>
                  <a:gs pos="100000">
                    <a:srgbClr val="5C8EBB"/>
                  </a:gs>
                </a:gsLst>
                <a:lin ang="5400000" scaled="1"/>
              </a:gradFill>
              <a:ln w="9525">
                <a:noFill/>
                <a:round/>
                <a:headEnd/>
                <a:tailEnd/>
              </a:ln>
            </p:spPr>
            <p:txBody>
              <a:bodyPr/>
              <a:lstStyle/>
              <a:p>
                <a:endParaRPr lang="zh-TW" altLang="zh-TW">
                  <a:ea typeface="新細明體" charset="-120"/>
                </a:endParaRPr>
              </a:p>
            </p:txBody>
          </p:sp>
          <p:sp>
            <p:nvSpPr>
              <p:cNvPr id="21789" name="Freeform 9"/>
              <p:cNvSpPr>
                <a:spLocks/>
              </p:cNvSpPr>
              <p:nvPr/>
            </p:nvSpPr>
            <p:spPr bwMode="auto">
              <a:xfrm>
                <a:off x="145" y="1491"/>
                <a:ext cx="166" cy="302"/>
              </a:xfrm>
              <a:custGeom>
                <a:avLst/>
                <a:gdLst>
                  <a:gd name="T0" fmla="*/ 4095 w 105"/>
                  <a:gd name="T1" fmla="*/ 2688 h 191"/>
                  <a:gd name="T2" fmla="*/ 3149 w 105"/>
                  <a:gd name="T3" fmla="*/ 1992 h 191"/>
                  <a:gd name="T4" fmla="*/ 3217 w 105"/>
                  <a:gd name="T5" fmla="*/ 2035 h 191"/>
                  <a:gd name="T6" fmla="*/ 3217 w 105"/>
                  <a:gd name="T7" fmla="*/ 2074 h 191"/>
                  <a:gd name="T8" fmla="*/ 3230 w 105"/>
                  <a:gd name="T9" fmla="*/ 696 h 191"/>
                  <a:gd name="T10" fmla="*/ 2074 w 105"/>
                  <a:gd name="T11" fmla="*/ 0 h 191"/>
                  <a:gd name="T12" fmla="*/ 885 w 105"/>
                  <a:gd name="T13" fmla="*/ 696 h 191"/>
                  <a:gd name="T14" fmla="*/ 938 w 105"/>
                  <a:gd name="T15" fmla="*/ 2074 h 191"/>
                  <a:gd name="T16" fmla="*/ 938 w 105"/>
                  <a:gd name="T17" fmla="*/ 2035 h 191"/>
                  <a:gd name="T18" fmla="*/ 987 w 105"/>
                  <a:gd name="T19" fmla="*/ 1992 h 191"/>
                  <a:gd name="T20" fmla="*/ 82 w 105"/>
                  <a:gd name="T21" fmla="*/ 2818 h 191"/>
                  <a:gd name="T22" fmla="*/ 206 w 105"/>
                  <a:gd name="T23" fmla="*/ 3279 h 191"/>
                  <a:gd name="T24" fmla="*/ 270 w 105"/>
                  <a:gd name="T25" fmla="*/ 3743 h 191"/>
                  <a:gd name="T26" fmla="*/ 593 w 105"/>
                  <a:gd name="T27" fmla="*/ 5155 h 191"/>
                  <a:gd name="T28" fmla="*/ 885 w 105"/>
                  <a:gd name="T29" fmla="*/ 6582 h 191"/>
                  <a:gd name="T30" fmla="*/ 1020 w 105"/>
                  <a:gd name="T31" fmla="*/ 6938 h 191"/>
                  <a:gd name="T32" fmla="*/ 1020 w 105"/>
                  <a:gd name="T33" fmla="*/ 6938 h 191"/>
                  <a:gd name="T34" fmla="*/ 1094 w 105"/>
                  <a:gd name="T35" fmla="*/ 7183 h 191"/>
                  <a:gd name="T36" fmla="*/ 2212 w 105"/>
                  <a:gd name="T37" fmla="*/ 7400 h 191"/>
                  <a:gd name="T38" fmla="*/ 3110 w 105"/>
                  <a:gd name="T39" fmla="*/ 7046 h 191"/>
                  <a:gd name="T40" fmla="*/ 3557 w 105"/>
                  <a:gd name="T41" fmla="*/ 5053 h 191"/>
                  <a:gd name="T42" fmla="*/ 3742 w 105"/>
                  <a:gd name="T43" fmla="*/ 4250 h 191"/>
                  <a:gd name="T44" fmla="*/ 3946 w 105"/>
                  <a:gd name="T45" fmla="*/ 3441 h 191"/>
                  <a:gd name="T46" fmla="*/ 3979 w 105"/>
                  <a:gd name="T47" fmla="*/ 3218 h 191"/>
                  <a:gd name="T48" fmla="*/ 4095 w 105"/>
                  <a:gd name="T49" fmla="*/ 2688 h 191"/>
                  <a:gd name="T50" fmla="*/ 4095 w 105"/>
                  <a:gd name="T51" fmla="*/ 2688 h 191"/>
                  <a:gd name="T52" fmla="*/ 4031 w 105"/>
                  <a:gd name="T53" fmla="*/ 2633 h 191"/>
                  <a:gd name="T54" fmla="*/ 3979 w 105"/>
                  <a:gd name="T55" fmla="*/ 2688 h 191"/>
                  <a:gd name="T56" fmla="*/ 3979 w 105"/>
                  <a:gd name="T57" fmla="*/ 2688 h 191"/>
                  <a:gd name="T58" fmla="*/ 3872 w 105"/>
                  <a:gd name="T59" fmla="*/ 3218 h 191"/>
                  <a:gd name="T60" fmla="*/ 3824 w 105"/>
                  <a:gd name="T61" fmla="*/ 3407 h 191"/>
                  <a:gd name="T62" fmla="*/ 3624 w 105"/>
                  <a:gd name="T63" fmla="*/ 4217 h 191"/>
                  <a:gd name="T64" fmla="*/ 3437 w 105"/>
                  <a:gd name="T65" fmla="*/ 5053 h 191"/>
                  <a:gd name="T66" fmla="*/ 3012 w 105"/>
                  <a:gd name="T67" fmla="*/ 7046 h 191"/>
                  <a:gd name="T68" fmla="*/ 2212 w 105"/>
                  <a:gd name="T69" fmla="*/ 7313 h 191"/>
                  <a:gd name="T70" fmla="*/ 1154 w 105"/>
                  <a:gd name="T71" fmla="*/ 7107 h 191"/>
                  <a:gd name="T72" fmla="*/ 1137 w 105"/>
                  <a:gd name="T73" fmla="*/ 6938 h 191"/>
                  <a:gd name="T74" fmla="*/ 1137 w 105"/>
                  <a:gd name="T75" fmla="*/ 6918 h 191"/>
                  <a:gd name="T76" fmla="*/ 1020 w 105"/>
                  <a:gd name="T77" fmla="*/ 6514 h 191"/>
                  <a:gd name="T78" fmla="*/ 692 w 105"/>
                  <a:gd name="T79" fmla="*/ 5107 h 191"/>
                  <a:gd name="T80" fmla="*/ 395 w 105"/>
                  <a:gd name="T81" fmla="*/ 3743 h 191"/>
                  <a:gd name="T82" fmla="*/ 270 w 105"/>
                  <a:gd name="T83" fmla="*/ 3279 h 191"/>
                  <a:gd name="T84" fmla="*/ 206 w 105"/>
                  <a:gd name="T85" fmla="*/ 2767 h 191"/>
                  <a:gd name="T86" fmla="*/ 1020 w 105"/>
                  <a:gd name="T87" fmla="*/ 2095 h 191"/>
                  <a:gd name="T88" fmla="*/ 1067 w 105"/>
                  <a:gd name="T89" fmla="*/ 2074 h 191"/>
                  <a:gd name="T90" fmla="*/ 1020 w 105"/>
                  <a:gd name="T91" fmla="*/ 2035 h 191"/>
                  <a:gd name="T92" fmla="*/ 1020 w 105"/>
                  <a:gd name="T93" fmla="*/ 797 h 191"/>
                  <a:gd name="T94" fmla="*/ 2074 w 105"/>
                  <a:gd name="T95" fmla="*/ 130 h 191"/>
                  <a:gd name="T96" fmla="*/ 3149 w 105"/>
                  <a:gd name="T97" fmla="*/ 797 h 191"/>
                  <a:gd name="T98" fmla="*/ 3110 w 105"/>
                  <a:gd name="T99" fmla="*/ 2035 h 191"/>
                  <a:gd name="T100" fmla="*/ 3110 w 105"/>
                  <a:gd name="T101" fmla="*/ 2074 h 191"/>
                  <a:gd name="T102" fmla="*/ 3149 w 105"/>
                  <a:gd name="T103" fmla="*/ 2095 h 191"/>
                  <a:gd name="T104" fmla="*/ 3979 w 105"/>
                  <a:gd name="T105" fmla="*/ 2688 h 191"/>
                  <a:gd name="T106" fmla="*/ 3979 w 105"/>
                  <a:gd name="T107" fmla="*/ 2688 h 191"/>
                  <a:gd name="T108" fmla="*/ 4031 w 105"/>
                  <a:gd name="T109" fmla="*/ 2750 h 191"/>
                  <a:gd name="T110" fmla="*/ 4095 w 105"/>
                  <a:gd name="T111" fmla="*/ 2688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9"/>
                    </a:moveTo>
                    <a:cubicBezTo>
                      <a:pt x="105" y="61"/>
                      <a:pt x="97" y="55"/>
                      <a:pt x="81" y="51"/>
                    </a:cubicBezTo>
                    <a:cubicBezTo>
                      <a:pt x="82" y="51"/>
                      <a:pt x="82" y="52"/>
                      <a:pt x="82" y="52"/>
                    </a:cubicBezTo>
                    <a:cubicBezTo>
                      <a:pt x="83" y="52"/>
                      <a:pt x="83" y="53"/>
                      <a:pt x="82" y="53"/>
                    </a:cubicBezTo>
                    <a:cubicBezTo>
                      <a:pt x="89" y="43"/>
                      <a:pt x="89" y="30"/>
                      <a:pt x="83" y="18"/>
                    </a:cubicBezTo>
                    <a:cubicBezTo>
                      <a:pt x="77" y="7"/>
                      <a:pt x="66" y="0"/>
                      <a:pt x="53" y="0"/>
                    </a:cubicBezTo>
                    <a:cubicBezTo>
                      <a:pt x="40" y="0"/>
                      <a:pt x="29" y="7"/>
                      <a:pt x="23" y="18"/>
                    </a:cubicBezTo>
                    <a:cubicBezTo>
                      <a:pt x="17" y="30"/>
                      <a:pt x="17" y="43"/>
                      <a:pt x="24" y="53"/>
                    </a:cubicBezTo>
                    <a:cubicBezTo>
                      <a:pt x="24" y="53"/>
                      <a:pt x="24" y="52"/>
                      <a:pt x="24" y="52"/>
                    </a:cubicBezTo>
                    <a:cubicBezTo>
                      <a:pt x="24" y="52"/>
                      <a:pt x="24" y="51"/>
                      <a:pt x="25" y="51"/>
                    </a:cubicBezTo>
                    <a:cubicBezTo>
                      <a:pt x="3" y="57"/>
                      <a:pt x="0" y="66"/>
                      <a:pt x="2" y="72"/>
                    </a:cubicBezTo>
                    <a:cubicBezTo>
                      <a:pt x="5" y="84"/>
                      <a:pt x="5" y="84"/>
                      <a:pt x="5" y="84"/>
                    </a:cubicBezTo>
                    <a:cubicBezTo>
                      <a:pt x="7" y="96"/>
                      <a:pt x="7" y="96"/>
                      <a:pt x="7" y="96"/>
                    </a:cubicBezTo>
                    <a:cubicBezTo>
                      <a:pt x="15" y="132"/>
                      <a:pt x="15" y="132"/>
                      <a:pt x="15" y="132"/>
                    </a:cubicBezTo>
                    <a:cubicBezTo>
                      <a:pt x="23" y="168"/>
                      <a:pt x="23" y="168"/>
                      <a:pt x="23" y="168"/>
                    </a:cubicBezTo>
                    <a:cubicBezTo>
                      <a:pt x="26" y="178"/>
                      <a:pt x="26" y="178"/>
                      <a:pt x="26" y="178"/>
                    </a:cubicBezTo>
                    <a:cubicBezTo>
                      <a:pt x="26" y="178"/>
                      <a:pt x="26" y="178"/>
                      <a:pt x="26" y="178"/>
                    </a:cubicBezTo>
                    <a:cubicBezTo>
                      <a:pt x="26" y="180"/>
                      <a:pt x="27" y="182"/>
                      <a:pt x="28" y="184"/>
                    </a:cubicBezTo>
                    <a:cubicBezTo>
                      <a:pt x="34" y="189"/>
                      <a:pt x="43" y="191"/>
                      <a:pt x="57" y="190"/>
                    </a:cubicBezTo>
                    <a:cubicBezTo>
                      <a:pt x="63"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4" y="78"/>
                      <a:pt x="105" y="73"/>
                      <a:pt x="105" y="69"/>
                    </a:cubicBezTo>
                    <a:cubicBezTo>
                      <a:pt x="105" y="69"/>
                      <a:pt x="105" y="69"/>
                      <a:pt x="105" y="69"/>
                    </a:cubicBezTo>
                    <a:cubicBezTo>
                      <a:pt x="105" y="68"/>
                      <a:pt x="104" y="67"/>
                      <a:pt x="103" y="67"/>
                    </a:cubicBezTo>
                    <a:cubicBezTo>
                      <a:pt x="103" y="67"/>
                      <a:pt x="102" y="68"/>
                      <a:pt x="102" y="69"/>
                    </a:cubicBezTo>
                    <a:cubicBezTo>
                      <a:pt x="102" y="69"/>
                      <a:pt x="102" y="69"/>
                      <a:pt x="102" y="69"/>
                    </a:cubicBezTo>
                    <a:cubicBezTo>
                      <a:pt x="102" y="72"/>
                      <a:pt x="101" y="77"/>
                      <a:pt x="99" y="82"/>
                    </a:cubicBezTo>
                    <a:cubicBezTo>
                      <a:pt x="99" y="84"/>
                      <a:pt x="98" y="86"/>
                      <a:pt x="98" y="87"/>
                    </a:cubicBezTo>
                    <a:cubicBezTo>
                      <a:pt x="93" y="108"/>
                      <a:pt x="93" y="108"/>
                      <a:pt x="93" y="108"/>
                    </a:cubicBezTo>
                    <a:cubicBezTo>
                      <a:pt x="88" y="129"/>
                      <a:pt x="88" y="129"/>
                      <a:pt x="88" y="129"/>
                    </a:cubicBezTo>
                    <a:cubicBezTo>
                      <a:pt x="77" y="180"/>
                      <a:pt x="77" y="180"/>
                      <a:pt x="77" y="180"/>
                    </a:cubicBezTo>
                    <a:cubicBezTo>
                      <a:pt x="76" y="183"/>
                      <a:pt x="72" y="186"/>
                      <a:pt x="57" y="187"/>
                    </a:cubicBezTo>
                    <a:cubicBezTo>
                      <a:pt x="44" y="188"/>
                      <a:pt x="35" y="186"/>
                      <a:pt x="30" y="182"/>
                    </a:cubicBezTo>
                    <a:cubicBezTo>
                      <a:pt x="29" y="181"/>
                      <a:pt x="29" y="179"/>
                      <a:pt x="29" y="178"/>
                    </a:cubicBezTo>
                    <a:cubicBezTo>
                      <a:pt x="29" y="177"/>
                      <a:pt x="29" y="177"/>
                      <a:pt x="29" y="177"/>
                    </a:cubicBezTo>
                    <a:cubicBezTo>
                      <a:pt x="26" y="167"/>
                      <a:pt x="26" y="167"/>
                      <a:pt x="26" y="167"/>
                    </a:cubicBezTo>
                    <a:cubicBezTo>
                      <a:pt x="18" y="131"/>
                      <a:pt x="18" y="131"/>
                      <a:pt x="18" y="131"/>
                    </a:cubicBezTo>
                    <a:cubicBezTo>
                      <a:pt x="10" y="96"/>
                      <a:pt x="10" y="96"/>
                      <a:pt x="10" y="96"/>
                    </a:cubicBezTo>
                    <a:cubicBezTo>
                      <a:pt x="7" y="84"/>
                      <a:pt x="7" y="84"/>
                      <a:pt x="7" y="84"/>
                    </a:cubicBezTo>
                    <a:cubicBezTo>
                      <a:pt x="5" y="71"/>
                      <a:pt x="5" y="71"/>
                      <a:pt x="5" y="71"/>
                    </a:cubicBezTo>
                    <a:cubicBezTo>
                      <a:pt x="3" y="62"/>
                      <a:pt x="15" y="57"/>
                      <a:pt x="26" y="54"/>
                    </a:cubicBezTo>
                    <a:cubicBezTo>
                      <a:pt x="26" y="54"/>
                      <a:pt x="26" y="54"/>
                      <a:pt x="27" y="53"/>
                    </a:cubicBezTo>
                    <a:cubicBezTo>
                      <a:pt x="27" y="53"/>
                      <a:pt x="27" y="52"/>
                      <a:pt x="26" y="52"/>
                    </a:cubicBezTo>
                    <a:cubicBezTo>
                      <a:pt x="20" y="42"/>
                      <a:pt x="20" y="30"/>
                      <a:pt x="26" y="20"/>
                    </a:cubicBezTo>
                    <a:cubicBezTo>
                      <a:pt x="31" y="9"/>
                      <a:pt x="42" y="3"/>
                      <a:pt x="53" y="3"/>
                    </a:cubicBezTo>
                    <a:cubicBezTo>
                      <a:pt x="65" y="3"/>
                      <a:pt x="75" y="9"/>
                      <a:pt x="81" y="20"/>
                    </a:cubicBezTo>
                    <a:cubicBezTo>
                      <a:pt x="86" y="30"/>
                      <a:pt x="86" y="42"/>
                      <a:pt x="80" y="52"/>
                    </a:cubicBezTo>
                    <a:cubicBezTo>
                      <a:pt x="79" y="52"/>
                      <a:pt x="79" y="53"/>
                      <a:pt x="80" y="53"/>
                    </a:cubicBezTo>
                    <a:cubicBezTo>
                      <a:pt x="80" y="54"/>
                      <a:pt x="80" y="54"/>
                      <a:pt x="81" y="54"/>
                    </a:cubicBezTo>
                    <a:cubicBezTo>
                      <a:pt x="95" y="58"/>
                      <a:pt x="102" y="63"/>
                      <a:pt x="102" y="69"/>
                    </a:cubicBezTo>
                    <a:cubicBezTo>
                      <a:pt x="102" y="69"/>
                      <a:pt x="102" y="69"/>
                      <a:pt x="102" y="69"/>
                    </a:cubicBezTo>
                    <a:cubicBezTo>
                      <a:pt x="102" y="69"/>
                      <a:pt x="103" y="70"/>
                      <a:pt x="103" y="70"/>
                    </a:cubicBezTo>
                    <a:cubicBezTo>
                      <a:pt x="104" y="70"/>
                      <a:pt x="105" y="69"/>
                      <a:pt x="105" y="69"/>
                    </a:cubicBezTo>
                    <a:close/>
                  </a:path>
                </a:pathLst>
              </a:custGeom>
              <a:solidFill>
                <a:srgbClr val="231F20"/>
              </a:solidFill>
              <a:ln w="9525">
                <a:noFill/>
                <a:round/>
                <a:headEnd/>
                <a:tailEnd/>
              </a:ln>
            </p:spPr>
            <p:txBody>
              <a:bodyPr/>
              <a:lstStyle/>
              <a:p>
                <a:endParaRPr lang="zh-TW" altLang="en-US"/>
              </a:p>
            </p:txBody>
          </p:sp>
        </p:grpSp>
      </p:grpSp>
      <p:sp>
        <p:nvSpPr>
          <p:cNvPr id="315" name="Rounded Rectangle 314"/>
          <p:cNvSpPr/>
          <p:nvPr/>
        </p:nvSpPr>
        <p:spPr>
          <a:xfrm>
            <a:off x="2803461" y="3505922"/>
            <a:ext cx="857473" cy="1143000"/>
          </a:xfrm>
          <a:prstGeom prst="roundRect">
            <a:avLst>
              <a:gd name="adj" fmla="val 4688"/>
            </a:avLst>
          </a:prstGeom>
          <a:solidFill>
            <a:schemeClr val="bg1">
              <a:lumMod val="85000"/>
            </a:schemeClr>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pic>
        <p:nvPicPr>
          <p:cNvPr id="21540" name="Picture 19" descr="WANScaler_icon"/>
          <p:cNvPicPr>
            <a:picLocks noChangeAspect="1" noChangeArrowheads="1"/>
          </p:cNvPicPr>
          <p:nvPr/>
        </p:nvPicPr>
        <p:blipFill>
          <a:blip r:embed="rId7" cstate="print">
            <a:lum bright="-6000" contrast="6000"/>
          </a:blip>
          <a:srcRect/>
          <a:stretch>
            <a:fillRect/>
          </a:stretch>
        </p:blipFill>
        <p:spPr bwMode="auto">
          <a:xfrm>
            <a:off x="2857054" y="3599585"/>
            <a:ext cx="787208" cy="1143000"/>
          </a:xfrm>
          <a:prstGeom prst="rect">
            <a:avLst/>
          </a:prstGeom>
          <a:noFill/>
          <a:ln w="9525">
            <a:noFill/>
            <a:miter lim="800000"/>
            <a:headEnd/>
            <a:tailEnd/>
          </a:ln>
        </p:spPr>
      </p:pic>
      <p:sp>
        <p:nvSpPr>
          <p:cNvPr id="320" name="TextBox 319"/>
          <p:cNvSpPr txBox="1"/>
          <p:nvPr/>
        </p:nvSpPr>
        <p:spPr>
          <a:xfrm>
            <a:off x="2642686" y="4690198"/>
            <a:ext cx="1123051" cy="3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err="1">
                <a:solidFill>
                  <a:schemeClr val="tx1"/>
                </a:solidFill>
              </a:rPr>
              <a:t>WANScaler</a:t>
            </a:r>
            <a:endParaRPr lang="en-US" sz="1400" b="1" dirty="0">
              <a:solidFill>
                <a:schemeClr val="tx1"/>
              </a:solidFill>
            </a:endParaRPr>
          </a:p>
        </p:txBody>
      </p:sp>
      <p:sp>
        <p:nvSpPr>
          <p:cNvPr id="21542" name="TextBox 36"/>
          <p:cNvSpPr txBox="1">
            <a:spLocks noChangeArrowheads="1"/>
          </p:cNvSpPr>
          <p:nvPr/>
        </p:nvSpPr>
        <p:spPr bwMode="auto">
          <a:xfrm>
            <a:off x="5264428" y="6155460"/>
            <a:ext cx="1042273" cy="276999"/>
          </a:xfrm>
          <a:prstGeom prst="rect">
            <a:avLst/>
          </a:prstGeom>
          <a:noFill/>
          <a:ln w="9525">
            <a:noFill/>
            <a:miter lim="800000"/>
            <a:headEnd/>
            <a:tailEnd/>
          </a:ln>
        </p:spPr>
        <p:txBody>
          <a:bodyPr wrap="none">
            <a:spAutoFit/>
          </a:bodyPr>
          <a:lstStyle/>
          <a:p>
            <a:pPr algn="ctr"/>
            <a:r>
              <a:rPr lang="en-US" altLang="zh-TW" sz="1200" b="1">
                <a:ea typeface="新細明體" charset="-120"/>
              </a:rPr>
              <a:t>Blade Chassis</a:t>
            </a:r>
          </a:p>
        </p:txBody>
      </p:sp>
      <p:grpSp>
        <p:nvGrpSpPr>
          <p:cNvPr id="52" name="Group 294"/>
          <p:cNvGrpSpPr>
            <a:grpSpLocks/>
          </p:cNvGrpSpPr>
          <p:nvPr/>
        </p:nvGrpSpPr>
        <p:grpSpPr bwMode="auto">
          <a:xfrm>
            <a:off x="5193668" y="5399810"/>
            <a:ext cx="1200463" cy="704850"/>
            <a:chOff x="4857750" y="4810125"/>
            <a:chExt cx="1600200" cy="704850"/>
          </a:xfrm>
        </p:grpSpPr>
        <p:sp>
          <p:nvSpPr>
            <p:cNvPr id="319" name="Rectangle 318"/>
            <p:cNvSpPr/>
            <p:nvPr/>
          </p:nvSpPr>
          <p:spPr>
            <a:xfrm>
              <a:off x="5518503" y="481012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1" name="Rectangle 320"/>
            <p:cNvSpPr/>
            <p:nvPr/>
          </p:nvSpPr>
          <p:spPr>
            <a:xfrm>
              <a:off x="5181600" y="4876800"/>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2" name="Rectangle 321"/>
            <p:cNvSpPr/>
            <p:nvPr/>
          </p:nvSpPr>
          <p:spPr>
            <a:xfrm>
              <a:off x="5800725" y="490537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3" name="Rectangle 322"/>
            <p:cNvSpPr/>
            <p:nvPr/>
          </p:nvSpPr>
          <p:spPr>
            <a:xfrm>
              <a:off x="4857750" y="494347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4" name="Rectangle 323"/>
            <p:cNvSpPr/>
            <p:nvPr/>
          </p:nvSpPr>
          <p:spPr>
            <a:xfrm>
              <a:off x="5467350" y="4972050"/>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5" name="Rectangle 324"/>
            <p:cNvSpPr/>
            <p:nvPr/>
          </p:nvSpPr>
          <p:spPr>
            <a:xfrm>
              <a:off x="5143500" y="503872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6" name="Rectangle 325"/>
            <p:cNvSpPr/>
            <p:nvPr/>
          </p:nvSpPr>
          <p:spPr>
            <a:xfrm>
              <a:off x="6091062" y="500062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7" name="Rectangle 326"/>
            <p:cNvSpPr/>
            <p:nvPr/>
          </p:nvSpPr>
          <p:spPr>
            <a:xfrm>
              <a:off x="5757687" y="5067300"/>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 name="Rectangle 327"/>
            <p:cNvSpPr/>
            <p:nvPr/>
          </p:nvSpPr>
          <p:spPr>
            <a:xfrm>
              <a:off x="5433837" y="513397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53" name="Group 296"/>
          <p:cNvGrpSpPr>
            <a:grpSpLocks/>
          </p:cNvGrpSpPr>
          <p:nvPr/>
        </p:nvGrpSpPr>
        <p:grpSpPr bwMode="auto">
          <a:xfrm>
            <a:off x="5687907" y="4990236"/>
            <a:ext cx="227469" cy="644525"/>
            <a:chOff x="1905000" y="3254375"/>
            <a:chExt cx="482600" cy="1025525"/>
          </a:xfrm>
        </p:grpSpPr>
        <p:grpSp>
          <p:nvGrpSpPr>
            <p:cNvPr id="54" name="Group 174"/>
            <p:cNvGrpSpPr>
              <a:grpSpLocks/>
            </p:cNvGrpSpPr>
            <p:nvPr/>
          </p:nvGrpSpPr>
          <p:grpSpPr bwMode="auto">
            <a:xfrm>
              <a:off x="1905000" y="3886200"/>
              <a:ext cx="482600" cy="393700"/>
              <a:chOff x="3598" y="2782"/>
              <a:chExt cx="454" cy="369"/>
            </a:xfrm>
          </p:grpSpPr>
          <p:sp>
            <p:nvSpPr>
              <p:cNvPr id="2176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176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76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77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77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77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55" name="Group 174"/>
            <p:cNvGrpSpPr>
              <a:grpSpLocks/>
            </p:cNvGrpSpPr>
            <p:nvPr/>
          </p:nvGrpSpPr>
          <p:grpSpPr bwMode="auto">
            <a:xfrm>
              <a:off x="1905000" y="3568700"/>
              <a:ext cx="482600" cy="393700"/>
              <a:chOff x="3598" y="2782"/>
              <a:chExt cx="454" cy="369"/>
            </a:xfrm>
          </p:grpSpPr>
          <p:sp>
            <p:nvSpPr>
              <p:cNvPr id="2176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176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76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76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76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76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56" name="Group 174"/>
            <p:cNvGrpSpPr>
              <a:grpSpLocks/>
            </p:cNvGrpSpPr>
            <p:nvPr/>
          </p:nvGrpSpPr>
          <p:grpSpPr bwMode="auto">
            <a:xfrm>
              <a:off x="1905000" y="3254375"/>
              <a:ext cx="482600" cy="393700"/>
              <a:chOff x="3598" y="2782"/>
              <a:chExt cx="454" cy="369"/>
            </a:xfrm>
          </p:grpSpPr>
          <p:sp>
            <p:nvSpPr>
              <p:cNvPr id="2175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175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75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75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75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76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57" name="Group 297"/>
          <p:cNvGrpSpPr>
            <a:grpSpLocks/>
          </p:cNvGrpSpPr>
          <p:nvPr/>
        </p:nvGrpSpPr>
        <p:grpSpPr bwMode="auto">
          <a:xfrm>
            <a:off x="5459247" y="5050561"/>
            <a:ext cx="227469" cy="644525"/>
            <a:chOff x="1905000" y="3254375"/>
            <a:chExt cx="482600" cy="1025525"/>
          </a:xfrm>
        </p:grpSpPr>
        <p:grpSp>
          <p:nvGrpSpPr>
            <p:cNvPr id="58" name="Group 174"/>
            <p:cNvGrpSpPr>
              <a:grpSpLocks/>
            </p:cNvGrpSpPr>
            <p:nvPr/>
          </p:nvGrpSpPr>
          <p:grpSpPr bwMode="auto">
            <a:xfrm>
              <a:off x="1905000" y="3886200"/>
              <a:ext cx="482600" cy="393700"/>
              <a:chOff x="3598" y="2782"/>
              <a:chExt cx="454" cy="369"/>
            </a:xfrm>
          </p:grpSpPr>
          <p:sp>
            <p:nvSpPr>
              <p:cNvPr id="2174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174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74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74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75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75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59" name="Group 174"/>
            <p:cNvGrpSpPr>
              <a:grpSpLocks/>
            </p:cNvGrpSpPr>
            <p:nvPr/>
          </p:nvGrpSpPr>
          <p:grpSpPr bwMode="auto">
            <a:xfrm>
              <a:off x="1905000" y="3568700"/>
              <a:ext cx="482600" cy="393700"/>
              <a:chOff x="3598" y="2782"/>
              <a:chExt cx="454" cy="369"/>
            </a:xfrm>
          </p:grpSpPr>
          <p:sp>
            <p:nvSpPr>
              <p:cNvPr id="2174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174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74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74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74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74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60" name="Group 174"/>
            <p:cNvGrpSpPr>
              <a:grpSpLocks/>
            </p:cNvGrpSpPr>
            <p:nvPr/>
          </p:nvGrpSpPr>
          <p:grpSpPr bwMode="auto">
            <a:xfrm>
              <a:off x="1905000" y="3254375"/>
              <a:ext cx="482600" cy="393700"/>
              <a:chOff x="3598" y="2782"/>
              <a:chExt cx="454" cy="369"/>
            </a:xfrm>
          </p:grpSpPr>
          <p:sp>
            <p:nvSpPr>
              <p:cNvPr id="2173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173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73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73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73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73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61" name="Group 298"/>
          <p:cNvGrpSpPr>
            <a:grpSpLocks/>
          </p:cNvGrpSpPr>
          <p:nvPr/>
        </p:nvGrpSpPr>
        <p:grpSpPr bwMode="auto">
          <a:xfrm>
            <a:off x="5229397" y="5104536"/>
            <a:ext cx="227468" cy="644525"/>
            <a:chOff x="1905000" y="3254375"/>
            <a:chExt cx="482600" cy="1025525"/>
          </a:xfrm>
        </p:grpSpPr>
        <p:grpSp>
          <p:nvGrpSpPr>
            <p:cNvPr id="62" name="Group 174"/>
            <p:cNvGrpSpPr>
              <a:grpSpLocks/>
            </p:cNvGrpSpPr>
            <p:nvPr/>
          </p:nvGrpSpPr>
          <p:grpSpPr bwMode="auto">
            <a:xfrm>
              <a:off x="1905000" y="3886200"/>
              <a:ext cx="482600" cy="393700"/>
              <a:chOff x="3598" y="2782"/>
              <a:chExt cx="454" cy="369"/>
            </a:xfrm>
          </p:grpSpPr>
          <p:sp>
            <p:nvSpPr>
              <p:cNvPr id="2172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172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72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72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72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73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63" name="Group 174"/>
            <p:cNvGrpSpPr>
              <a:grpSpLocks/>
            </p:cNvGrpSpPr>
            <p:nvPr/>
          </p:nvGrpSpPr>
          <p:grpSpPr bwMode="auto">
            <a:xfrm>
              <a:off x="1905000" y="3568700"/>
              <a:ext cx="482600" cy="393700"/>
              <a:chOff x="3598" y="2782"/>
              <a:chExt cx="454" cy="369"/>
            </a:xfrm>
          </p:grpSpPr>
          <p:sp>
            <p:nvSpPr>
              <p:cNvPr id="2171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172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72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72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72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72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1504" name="Group 174"/>
            <p:cNvGrpSpPr>
              <a:grpSpLocks/>
            </p:cNvGrpSpPr>
            <p:nvPr/>
          </p:nvGrpSpPr>
          <p:grpSpPr bwMode="auto">
            <a:xfrm>
              <a:off x="1905000" y="3254375"/>
              <a:ext cx="482600" cy="393700"/>
              <a:chOff x="3598" y="2782"/>
              <a:chExt cx="454" cy="369"/>
            </a:xfrm>
          </p:grpSpPr>
          <p:sp>
            <p:nvSpPr>
              <p:cNvPr id="2171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171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71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71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71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71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1505" name="Group 971"/>
          <p:cNvGrpSpPr>
            <a:grpSpLocks/>
          </p:cNvGrpSpPr>
          <p:nvPr/>
        </p:nvGrpSpPr>
        <p:grpSpPr bwMode="auto">
          <a:xfrm>
            <a:off x="5443765" y="5085486"/>
            <a:ext cx="685979" cy="758825"/>
            <a:chOff x="5343525" y="4946455"/>
            <a:chExt cx="914400" cy="758825"/>
          </a:xfrm>
        </p:grpSpPr>
        <p:grpSp>
          <p:nvGrpSpPr>
            <p:cNvPr id="21507" name="Group 60"/>
            <p:cNvGrpSpPr>
              <a:grpSpLocks/>
            </p:cNvGrpSpPr>
            <p:nvPr/>
          </p:nvGrpSpPr>
          <p:grpSpPr bwMode="auto">
            <a:xfrm>
              <a:off x="5954619" y="4946459"/>
              <a:ext cx="303306" cy="644525"/>
              <a:chOff x="1905000" y="3254375"/>
              <a:chExt cx="482600" cy="1025525"/>
            </a:xfrm>
          </p:grpSpPr>
          <p:grpSp>
            <p:nvGrpSpPr>
              <p:cNvPr id="21508" name="Group 174"/>
              <p:cNvGrpSpPr>
                <a:grpSpLocks/>
              </p:cNvGrpSpPr>
              <p:nvPr/>
            </p:nvGrpSpPr>
            <p:grpSpPr bwMode="auto">
              <a:xfrm>
                <a:off x="1905000" y="3886200"/>
                <a:ext cx="482600" cy="393700"/>
                <a:chOff x="3598" y="2782"/>
                <a:chExt cx="454" cy="369"/>
              </a:xfrm>
            </p:grpSpPr>
            <p:sp>
              <p:nvSpPr>
                <p:cNvPr id="2170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170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70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70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70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70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1509" name="Group 174"/>
              <p:cNvGrpSpPr>
                <a:grpSpLocks/>
              </p:cNvGrpSpPr>
              <p:nvPr/>
            </p:nvGrpSpPr>
            <p:grpSpPr bwMode="auto">
              <a:xfrm>
                <a:off x="1905000" y="3568700"/>
                <a:ext cx="482600" cy="393700"/>
                <a:chOff x="3598" y="2782"/>
                <a:chExt cx="454" cy="369"/>
              </a:xfrm>
            </p:grpSpPr>
            <p:sp>
              <p:nvSpPr>
                <p:cNvPr id="2169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169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70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70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70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70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1511" name="Group 174"/>
              <p:cNvGrpSpPr>
                <a:grpSpLocks/>
              </p:cNvGrpSpPr>
              <p:nvPr/>
            </p:nvGrpSpPr>
            <p:grpSpPr bwMode="auto">
              <a:xfrm>
                <a:off x="1905000" y="3254375"/>
                <a:ext cx="482600" cy="393700"/>
                <a:chOff x="3598" y="2782"/>
                <a:chExt cx="454" cy="369"/>
              </a:xfrm>
            </p:grpSpPr>
            <p:sp>
              <p:nvSpPr>
                <p:cNvPr id="2169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169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69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69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69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69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1512" name="Group 61"/>
            <p:cNvGrpSpPr>
              <a:grpSpLocks/>
            </p:cNvGrpSpPr>
            <p:nvPr/>
          </p:nvGrpSpPr>
          <p:grpSpPr bwMode="auto">
            <a:xfrm>
              <a:off x="5649819" y="5006784"/>
              <a:ext cx="303306" cy="644525"/>
              <a:chOff x="1905000" y="3254375"/>
              <a:chExt cx="482600" cy="1025525"/>
            </a:xfrm>
          </p:grpSpPr>
          <p:grpSp>
            <p:nvGrpSpPr>
              <p:cNvPr id="21513" name="Group 174"/>
              <p:cNvGrpSpPr>
                <a:grpSpLocks/>
              </p:cNvGrpSpPr>
              <p:nvPr/>
            </p:nvGrpSpPr>
            <p:grpSpPr bwMode="auto">
              <a:xfrm>
                <a:off x="1905000" y="3886200"/>
                <a:ext cx="482600" cy="393700"/>
                <a:chOff x="3598" y="2782"/>
                <a:chExt cx="454" cy="369"/>
              </a:xfrm>
            </p:grpSpPr>
            <p:sp>
              <p:nvSpPr>
                <p:cNvPr id="2168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168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68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68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68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68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1516" name="Group 174"/>
              <p:cNvGrpSpPr>
                <a:grpSpLocks/>
              </p:cNvGrpSpPr>
              <p:nvPr/>
            </p:nvGrpSpPr>
            <p:grpSpPr bwMode="auto">
              <a:xfrm>
                <a:off x="1905000" y="3568700"/>
                <a:ext cx="482600" cy="393700"/>
                <a:chOff x="3598" y="2782"/>
                <a:chExt cx="454" cy="369"/>
              </a:xfrm>
            </p:grpSpPr>
            <p:sp>
              <p:nvSpPr>
                <p:cNvPr id="2167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167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67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68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68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68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1517" name="Group 174"/>
              <p:cNvGrpSpPr>
                <a:grpSpLocks/>
              </p:cNvGrpSpPr>
              <p:nvPr/>
            </p:nvGrpSpPr>
            <p:grpSpPr bwMode="auto">
              <a:xfrm>
                <a:off x="1905000" y="3254375"/>
                <a:ext cx="482600" cy="393700"/>
                <a:chOff x="3598" y="2782"/>
                <a:chExt cx="454" cy="369"/>
              </a:xfrm>
            </p:grpSpPr>
            <p:sp>
              <p:nvSpPr>
                <p:cNvPr id="2167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167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67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67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67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67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1518" name="Group 83"/>
            <p:cNvGrpSpPr>
              <a:grpSpLocks/>
            </p:cNvGrpSpPr>
            <p:nvPr/>
          </p:nvGrpSpPr>
          <p:grpSpPr bwMode="auto">
            <a:xfrm>
              <a:off x="5343525" y="5060759"/>
              <a:ext cx="303306" cy="644525"/>
              <a:chOff x="1905000" y="3254375"/>
              <a:chExt cx="482600" cy="1025525"/>
            </a:xfrm>
          </p:grpSpPr>
          <p:grpSp>
            <p:nvGrpSpPr>
              <p:cNvPr id="21519" name="Group 174"/>
              <p:cNvGrpSpPr>
                <a:grpSpLocks/>
              </p:cNvGrpSpPr>
              <p:nvPr/>
            </p:nvGrpSpPr>
            <p:grpSpPr bwMode="auto">
              <a:xfrm>
                <a:off x="1905000" y="3886200"/>
                <a:ext cx="482600" cy="393700"/>
                <a:chOff x="3598" y="2782"/>
                <a:chExt cx="454" cy="369"/>
              </a:xfrm>
            </p:grpSpPr>
            <p:sp>
              <p:nvSpPr>
                <p:cNvPr id="2166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166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66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66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66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66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1520" name="Group 174"/>
              <p:cNvGrpSpPr>
                <a:grpSpLocks/>
              </p:cNvGrpSpPr>
              <p:nvPr/>
            </p:nvGrpSpPr>
            <p:grpSpPr bwMode="auto">
              <a:xfrm>
                <a:off x="1905000" y="3568700"/>
                <a:ext cx="482600" cy="393700"/>
                <a:chOff x="3598" y="2782"/>
                <a:chExt cx="454" cy="369"/>
              </a:xfrm>
            </p:grpSpPr>
            <p:sp>
              <p:nvSpPr>
                <p:cNvPr id="2165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165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65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65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66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66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1521" name="Group 174"/>
              <p:cNvGrpSpPr>
                <a:grpSpLocks/>
              </p:cNvGrpSpPr>
              <p:nvPr/>
            </p:nvGrpSpPr>
            <p:grpSpPr bwMode="auto">
              <a:xfrm>
                <a:off x="1905000" y="3254375"/>
                <a:ext cx="482600" cy="393700"/>
                <a:chOff x="3598" y="2782"/>
                <a:chExt cx="454" cy="369"/>
              </a:xfrm>
            </p:grpSpPr>
            <p:sp>
              <p:nvSpPr>
                <p:cNvPr id="2165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165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65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65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65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65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grpSp>
        <p:nvGrpSpPr>
          <p:cNvPr id="21524" name="Group 972"/>
          <p:cNvGrpSpPr>
            <a:grpSpLocks/>
          </p:cNvGrpSpPr>
          <p:nvPr/>
        </p:nvGrpSpPr>
        <p:grpSpPr bwMode="auto">
          <a:xfrm>
            <a:off x="5650988" y="5164860"/>
            <a:ext cx="707415" cy="768350"/>
            <a:chOff x="5619750" y="5025832"/>
            <a:chExt cx="942975" cy="768350"/>
          </a:xfrm>
        </p:grpSpPr>
        <p:grpSp>
          <p:nvGrpSpPr>
            <p:cNvPr id="21525" name="Group 60"/>
            <p:cNvGrpSpPr>
              <a:grpSpLocks/>
            </p:cNvGrpSpPr>
            <p:nvPr/>
          </p:nvGrpSpPr>
          <p:grpSpPr bwMode="auto">
            <a:xfrm>
              <a:off x="6259419" y="5025836"/>
              <a:ext cx="303306" cy="644525"/>
              <a:chOff x="1905000" y="3254375"/>
              <a:chExt cx="482600" cy="1025525"/>
            </a:xfrm>
          </p:grpSpPr>
          <p:grpSp>
            <p:nvGrpSpPr>
              <p:cNvPr id="21526" name="Group 174"/>
              <p:cNvGrpSpPr>
                <a:grpSpLocks/>
              </p:cNvGrpSpPr>
              <p:nvPr/>
            </p:nvGrpSpPr>
            <p:grpSpPr bwMode="auto">
              <a:xfrm>
                <a:off x="1905000" y="3886200"/>
                <a:ext cx="482600" cy="393700"/>
                <a:chOff x="3598" y="2782"/>
                <a:chExt cx="454" cy="369"/>
              </a:xfrm>
            </p:grpSpPr>
            <p:sp>
              <p:nvSpPr>
                <p:cNvPr id="2163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163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64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64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64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64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1527" name="Group 174"/>
              <p:cNvGrpSpPr>
                <a:grpSpLocks/>
              </p:cNvGrpSpPr>
              <p:nvPr/>
            </p:nvGrpSpPr>
            <p:grpSpPr bwMode="auto">
              <a:xfrm>
                <a:off x="1905000" y="3568700"/>
                <a:ext cx="482600" cy="393700"/>
                <a:chOff x="3598" y="2782"/>
                <a:chExt cx="454" cy="369"/>
              </a:xfrm>
            </p:grpSpPr>
            <p:sp>
              <p:nvSpPr>
                <p:cNvPr id="2163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163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63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63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63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63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1528" name="Group 174"/>
              <p:cNvGrpSpPr>
                <a:grpSpLocks/>
              </p:cNvGrpSpPr>
              <p:nvPr/>
            </p:nvGrpSpPr>
            <p:grpSpPr bwMode="auto">
              <a:xfrm>
                <a:off x="1905000" y="3254375"/>
                <a:ext cx="482600" cy="393700"/>
                <a:chOff x="3598" y="2782"/>
                <a:chExt cx="454" cy="369"/>
              </a:xfrm>
            </p:grpSpPr>
            <p:sp>
              <p:nvSpPr>
                <p:cNvPr id="2162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162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62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62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63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63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1530" name="Group 61"/>
            <p:cNvGrpSpPr>
              <a:grpSpLocks/>
            </p:cNvGrpSpPr>
            <p:nvPr/>
          </p:nvGrpSpPr>
          <p:grpSpPr bwMode="auto">
            <a:xfrm>
              <a:off x="5954619" y="5086161"/>
              <a:ext cx="303306" cy="644525"/>
              <a:chOff x="1905000" y="3254375"/>
              <a:chExt cx="482600" cy="1025525"/>
            </a:xfrm>
          </p:grpSpPr>
          <p:grpSp>
            <p:nvGrpSpPr>
              <p:cNvPr id="21531" name="Group 174"/>
              <p:cNvGrpSpPr>
                <a:grpSpLocks/>
              </p:cNvGrpSpPr>
              <p:nvPr/>
            </p:nvGrpSpPr>
            <p:grpSpPr bwMode="auto">
              <a:xfrm>
                <a:off x="1905000" y="3886200"/>
                <a:ext cx="482600" cy="393700"/>
                <a:chOff x="3598" y="2782"/>
                <a:chExt cx="454" cy="369"/>
              </a:xfrm>
            </p:grpSpPr>
            <p:sp>
              <p:nvSpPr>
                <p:cNvPr id="2161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161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61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62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62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62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1532" name="Group 174"/>
              <p:cNvGrpSpPr>
                <a:grpSpLocks/>
              </p:cNvGrpSpPr>
              <p:nvPr/>
            </p:nvGrpSpPr>
            <p:grpSpPr bwMode="auto">
              <a:xfrm>
                <a:off x="1905000" y="3568700"/>
                <a:ext cx="482600" cy="393700"/>
                <a:chOff x="3598" y="2782"/>
                <a:chExt cx="454" cy="369"/>
              </a:xfrm>
            </p:grpSpPr>
            <p:sp>
              <p:nvSpPr>
                <p:cNvPr id="2161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161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61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61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61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61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1533" name="Group 174"/>
              <p:cNvGrpSpPr>
                <a:grpSpLocks/>
              </p:cNvGrpSpPr>
              <p:nvPr/>
            </p:nvGrpSpPr>
            <p:grpSpPr bwMode="auto">
              <a:xfrm>
                <a:off x="1905000" y="3254375"/>
                <a:ext cx="482600" cy="393700"/>
                <a:chOff x="3598" y="2782"/>
                <a:chExt cx="454" cy="369"/>
              </a:xfrm>
            </p:grpSpPr>
            <p:sp>
              <p:nvSpPr>
                <p:cNvPr id="2160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160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60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60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60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61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1535" name="Group 83"/>
            <p:cNvGrpSpPr>
              <a:grpSpLocks/>
            </p:cNvGrpSpPr>
            <p:nvPr/>
          </p:nvGrpSpPr>
          <p:grpSpPr bwMode="auto">
            <a:xfrm>
              <a:off x="5619750" y="5149661"/>
              <a:ext cx="303306" cy="644525"/>
              <a:chOff x="1905000" y="3254375"/>
              <a:chExt cx="482600" cy="1025525"/>
            </a:xfrm>
          </p:grpSpPr>
          <p:grpSp>
            <p:nvGrpSpPr>
              <p:cNvPr id="21537" name="Group 174"/>
              <p:cNvGrpSpPr>
                <a:grpSpLocks/>
              </p:cNvGrpSpPr>
              <p:nvPr/>
            </p:nvGrpSpPr>
            <p:grpSpPr bwMode="auto">
              <a:xfrm>
                <a:off x="1905000" y="3886200"/>
                <a:ext cx="482600" cy="393700"/>
                <a:chOff x="3598" y="2782"/>
                <a:chExt cx="454" cy="369"/>
              </a:xfrm>
            </p:grpSpPr>
            <p:sp>
              <p:nvSpPr>
                <p:cNvPr id="2159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159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59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59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60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60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1538" name="Group 174"/>
              <p:cNvGrpSpPr>
                <a:grpSpLocks/>
              </p:cNvGrpSpPr>
              <p:nvPr/>
            </p:nvGrpSpPr>
            <p:grpSpPr bwMode="auto">
              <a:xfrm>
                <a:off x="1905000" y="3568700"/>
                <a:ext cx="482600" cy="393700"/>
                <a:chOff x="3598" y="2782"/>
                <a:chExt cx="454" cy="369"/>
              </a:xfrm>
            </p:grpSpPr>
            <p:sp>
              <p:nvSpPr>
                <p:cNvPr id="2159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159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59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59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59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59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1539" name="Group 174"/>
              <p:cNvGrpSpPr>
                <a:grpSpLocks/>
              </p:cNvGrpSpPr>
              <p:nvPr/>
            </p:nvGrpSpPr>
            <p:grpSpPr bwMode="auto">
              <a:xfrm>
                <a:off x="1905000" y="3254375"/>
                <a:ext cx="482600" cy="393700"/>
                <a:chOff x="3598" y="2782"/>
                <a:chExt cx="454" cy="369"/>
              </a:xfrm>
            </p:grpSpPr>
            <p:sp>
              <p:nvSpPr>
                <p:cNvPr id="2158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158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58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58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58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58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grpSp>
        <p:nvGrpSpPr>
          <p:cNvPr id="21541" name="Group 174"/>
          <p:cNvGrpSpPr>
            <a:grpSpLocks/>
          </p:cNvGrpSpPr>
          <p:nvPr/>
        </p:nvGrpSpPr>
        <p:grpSpPr bwMode="auto">
          <a:xfrm>
            <a:off x="7780380" y="5520460"/>
            <a:ext cx="619286" cy="673100"/>
            <a:chOff x="3598" y="2782"/>
            <a:chExt cx="454" cy="369"/>
          </a:xfrm>
        </p:grpSpPr>
        <p:sp>
          <p:nvSpPr>
            <p:cNvPr id="2157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157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57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57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57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57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1543" name="Group 174"/>
          <p:cNvGrpSpPr>
            <a:grpSpLocks/>
          </p:cNvGrpSpPr>
          <p:nvPr/>
        </p:nvGrpSpPr>
        <p:grpSpPr bwMode="auto">
          <a:xfrm>
            <a:off x="7780380" y="4520335"/>
            <a:ext cx="619286" cy="673100"/>
            <a:chOff x="3598" y="2782"/>
            <a:chExt cx="454" cy="369"/>
          </a:xfrm>
        </p:grpSpPr>
        <p:sp>
          <p:nvSpPr>
            <p:cNvPr id="2156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156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56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56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57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57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1544" name="Group 174"/>
          <p:cNvGrpSpPr>
            <a:grpSpLocks/>
          </p:cNvGrpSpPr>
          <p:nvPr/>
        </p:nvGrpSpPr>
        <p:grpSpPr bwMode="auto">
          <a:xfrm>
            <a:off x="7780380" y="3531322"/>
            <a:ext cx="619286" cy="673100"/>
            <a:chOff x="3598" y="2782"/>
            <a:chExt cx="454" cy="369"/>
          </a:xfrm>
        </p:grpSpPr>
        <p:sp>
          <p:nvSpPr>
            <p:cNvPr id="2156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156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156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156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156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156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sp>
        <p:nvSpPr>
          <p:cNvPr id="21552" name="TextBox 36"/>
          <p:cNvSpPr txBox="1">
            <a:spLocks noChangeArrowheads="1"/>
          </p:cNvSpPr>
          <p:nvPr/>
        </p:nvSpPr>
        <p:spPr bwMode="auto">
          <a:xfrm>
            <a:off x="5054329" y="4683848"/>
            <a:ext cx="1500578" cy="276225"/>
          </a:xfrm>
          <a:prstGeom prst="rect">
            <a:avLst/>
          </a:prstGeom>
          <a:noFill/>
          <a:ln w="9525">
            <a:noFill/>
            <a:miter lim="800000"/>
            <a:headEnd/>
            <a:tailEnd/>
          </a:ln>
        </p:spPr>
        <p:txBody>
          <a:bodyPr>
            <a:spAutoFit/>
          </a:bodyPr>
          <a:lstStyle/>
          <a:p>
            <a:pPr algn="ctr"/>
            <a:r>
              <a:rPr lang="en-US" altLang="zh-TW" sz="1200" b="1">
                <a:ea typeface="新細明體" charset="-120"/>
              </a:rPr>
              <a:t>Xen, Hyper-V, VM</a:t>
            </a:r>
          </a:p>
        </p:txBody>
      </p:sp>
      <p:sp>
        <p:nvSpPr>
          <p:cNvPr id="531" name="Rectangle 530"/>
          <p:cNvSpPr/>
          <p:nvPr/>
        </p:nvSpPr>
        <p:spPr>
          <a:xfrm>
            <a:off x="5000738" y="1456460"/>
            <a:ext cx="1607762" cy="192881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557" name="Rectangle 556"/>
          <p:cNvSpPr/>
          <p:nvPr/>
        </p:nvSpPr>
        <p:spPr>
          <a:xfrm>
            <a:off x="7251605" y="6477722"/>
            <a:ext cx="1768538" cy="3492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558" name="Rectangle 557"/>
          <p:cNvSpPr/>
          <p:nvPr/>
        </p:nvSpPr>
        <p:spPr>
          <a:xfrm>
            <a:off x="766963" y="1397723"/>
            <a:ext cx="4233775" cy="392906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530" name="TextBox 529"/>
          <p:cNvSpPr txBox="1"/>
          <p:nvPr/>
        </p:nvSpPr>
        <p:spPr>
          <a:xfrm>
            <a:off x="7680341" y="4169498"/>
            <a:ext cx="857473" cy="276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200" b="1" dirty="0">
                <a:solidFill>
                  <a:schemeClr val="tx1"/>
                </a:solidFill>
              </a:rPr>
              <a:t>Profiles</a:t>
            </a:r>
          </a:p>
        </p:txBody>
      </p:sp>
      <p:sp>
        <p:nvSpPr>
          <p:cNvPr id="533" name="TextBox 532"/>
          <p:cNvSpPr txBox="1"/>
          <p:nvPr/>
        </p:nvSpPr>
        <p:spPr>
          <a:xfrm>
            <a:off x="7833606" y="5164474"/>
            <a:ext cx="50449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sz="1200" b="1" dirty="0">
                <a:solidFill>
                  <a:schemeClr val="tx1"/>
                </a:solidFill>
              </a:rPr>
              <a:t>Apps</a:t>
            </a:r>
          </a:p>
        </p:txBody>
      </p:sp>
      <p:sp>
        <p:nvSpPr>
          <p:cNvPr id="540" name="TextBox 539"/>
          <p:cNvSpPr txBox="1"/>
          <p:nvPr/>
        </p:nvSpPr>
        <p:spPr>
          <a:xfrm>
            <a:off x="7920839" y="6150311"/>
            <a:ext cx="36099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sz="1200" b="1" dirty="0">
                <a:solidFill>
                  <a:schemeClr val="tx1"/>
                </a:solidFill>
              </a:rPr>
              <a:t>OS</a:t>
            </a:r>
          </a:p>
        </p:txBody>
      </p:sp>
      <p:sp>
        <p:nvSpPr>
          <p:cNvPr id="556" name="Rectangle 555"/>
          <p:cNvSpPr/>
          <p:nvPr/>
        </p:nvSpPr>
        <p:spPr>
          <a:xfrm>
            <a:off x="6579917" y="3326535"/>
            <a:ext cx="2358052" cy="31432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1"/>
                                        </p:tgtEl>
                                        <p:attrNameLst>
                                          <p:attrName>style.visibility</p:attrName>
                                        </p:attrNameLst>
                                      </p:cBhvr>
                                      <p:to>
                                        <p:strVal val="visible"/>
                                      </p:to>
                                    </p:set>
                                    <p:animEffect transition="in" filter="fade">
                                      <p:cBhvr>
                                        <p:cTn id="7" dur="1000"/>
                                        <p:tgtEl>
                                          <p:spTgt spid="5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6"/>
                                        </p:tgtEl>
                                        <p:attrNameLst>
                                          <p:attrName>style.visibility</p:attrName>
                                        </p:attrNameLst>
                                      </p:cBhvr>
                                      <p:to>
                                        <p:strVal val="visible"/>
                                      </p:to>
                                    </p:set>
                                    <p:animEffect transition="in" filter="fade">
                                      <p:cBhvr>
                                        <p:cTn id="10" dur="1000"/>
                                        <p:tgtEl>
                                          <p:spTgt spid="5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7"/>
                                        </p:tgtEl>
                                        <p:attrNameLst>
                                          <p:attrName>style.visibility</p:attrName>
                                        </p:attrNameLst>
                                      </p:cBhvr>
                                      <p:to>
                                        <p:strVal val="visible"/>
                                      </p:to>
                                    </p:set>
                                    <p:animEffect transition="in" filter="fade">
                                      <p:cBhvr>
                                        <p:cTn id="13" dur="1000"/>
                                        <p:tgtEl>
                                          <p:spTgt spid="5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58"/>
                                        </p:tgtEl>
                                        <p:attrNameLst>
                                          <p:attrName>style.visibility</p:attrName>
                                        </p:attrNameLst>
                                      </p:cBhvr>
                                      <p:to>
                                        <p:strVal val="visible"/>
                                      </p:to>
                                    </p:set>
                                    <p:animEffect transition="in" filter="fade">
                                      <p:cBhvr>
                                        <p:cTn id="16" dur="1000"/>
                                        <p:tgtEl>
                                          <p:spTgt spid="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 grpId="0" animBg="1"/>
      <p:bldP spid="557" grpId="0" animBg="1"/>
      <p:bldP spid="558" grpId="0" animBg="1"/>
      <p:bldP spid="55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528"/>
          <p:cNvSpPr>
            <a:spLocks noGrp="1"/>
          </p:cNvSpPr>
          <p:nvPr>
            <p:ph type="title"/>
          </p:nvPr>
        </p:nvSpPr>
        <p:spPr>
          <a:xfrm>
            <a:off x="195313" y="428625"/>
            <a:ext cx="8717645" cy="506413"/>
          </a:xfrm>
        </p:spPr>
        <p:txBody>
          <a:bodyPr>
            <a:normAutofit fontScale="90000"/>
          </a:bodyPr>
          <a:lstStyle/>
          <a:p>
            <a:r>
              <a:rPr lang="en-US" altLang="zh-TW" smtClean="0">
                <a:ea typeface="新細明體" charset="-120"/>
              </a:rPr>
              <a:t>Virtual Desktop Infrastructure</a:t>
            </a:r>
          </a:p>
        </p:txBody>
      </p:sp>
      <p:sp>
        <p:nvSpPr>
          <p:cNvPr id="22531" name="Content Placeholder 3"/>
          <p:cNvSpPr>
            <a:spLocks noGrp="1"/>
          </p:cNvSpPr>
          <p:nvPr>
            <p:ph sz="half" idx="1"/>
          </p:nvPr>
        </p:nvSpPr>
        <p:spPr>
          <a:xfrm>
            <a:off x="195314" y="1071564"/>
            <a:ext cx="4537463" cy="2357437"/>
          </a:xfrm>
        </p:spPr>
        <p:txBody>
          <a:bodyPr/>
          <a:lstStyle/>
          <a:p>
            <a:r>
              <a:rPr altLang="zh-TW" sz="2000" smtClean="0">
                <a:ea typeface="新細明體" charset="-120"/>
              </a:rPr>
              <a:t>Agnostic to desktop hosting infrastructure</a:t>
            </a:r>
          </a:p>
          <a:p>
            <a:r>
              <a:rPr altLang="zh-TW" sz="2000" smtClean="0">
                <a:ea typeface="新細明體" charset="-120"/>
              </a:rPr>
              <a:t>Enable management of desktops to optimize:</a:t>
            </a:r>
          </a:p>
          <a:p>
            <a:pPr lvl="1">
              <a:buFont typeface="Arial" charset="0"/>
              <a:buChar char="-"/>
            </a:pPr>
            <a:r>
              <a:rPr lang="en-US" altLang="zh-TW" sz="1800" smtClean="0">
                <a:ea typeface="新細明體" charset="-120"/>
              </a:rPr>
              <a:t>Power consumption</a:t>
            </a:r>
          </a:p>
          <a:p>
            <a:pPr lvl="1">
              <a:buFont typeface="Arial" charset="0"/>
              <a:buChar char="-"/>
            </a:pPr>
            <a:r>
              <a:rPr lang="en-US" altLang="zh-TW" sz="1800" smtClean="0">
                <a:ea typeface="新細明體" charset="-120"/>
              </a:rPr>
              <a:t>Infrastructure utilization</a:t>
            </a:r>
          </a:p>
          <a:p>
            <a:pPr lvl="2"/>
            <a:endParaRPr lang="en-US" altLang="zh-TW" sz="1800" smtClean="0">
              <a:ea typeface="新細明體" charset="-120"/>
            </a:endParaRPr>
          </a:p>
        </p:txBody>
      </p:sp>
      <p:sp>
        <p:nvSpPr>
          <p:cNvPr id="5" name="Content Placeholder 4"/>
          <p:cNvSpPr>
            <a:spLocks noGrp="1"/>
          </p:cNvSpPr>
          <p:nvPr>
            <p:ph sz="half" idx="2"/>
          </p:nvPr>
        </p:nvSpPr>
        <p:spPr>
          <a:xfrm>
            <a:off x="4625592" y="1071563"/>
            <a:ext cx="4287367" cy="5214937"/>
          </a:xfrm>
        </p:spPr>
        <p:txBody>
          <a:bodyPr/>
          <a:lstStyle/>
          <a:p>
            <a:pPr lvl="1"/>
            <a:r>
              <a:rPr lang="en-US" altLang="zh-TW" sz="2000" smtClean="0">
                <a:ea typeface="新細明體" charset="-120"/>
              </a:rPr>
              <a:t>Virtual Machine Support</a:t>
            </a:r>
          </a:p>
          <a:p>
            <a:pPr lvl="2">
              <a:buFont typeface="Arial" charset="0"/>
              <a:buChar char="-"/>
            </a:pPr>
            <a:r>
              <a:rPr lang="en-US" altLang="zh-TW" sz="1800" smtClean="0">
                <a:ea typeface="新細明體" charset="-120"/>
              </a:rPr>
              <a:t>XenServer</a:t>
            </a:r>
          </a:p>
          <a:p>
            <a:pPr lvl="2">
              <a:buFont typeface="Arial" charset="0"/>
              <a:buChar char="-"/>
            </a:pPr>
            <a:r>
              <a:rPr lang="en-US" altLang="zh-TW" sz="1800" smtClean="0">
                <a:ea typeface="新細明體" charset="-120"/>
              </a:rPr>
              <a:t>Hyper-V</a:t>
            </a:r>
          </a:p>
          <a:p>
            <a:pPr lvl="2">
              <a:buFont typeface="Arial" charset="0"/>
              <a:buChar char="-"/>
            </a:pPr>
            <a:r>
              <a:rPr lang="en-US" altLang="zh-TW" sz="1800" smtClean="0">
                <a:ea typeface="新細明體" charset="-120"/>
              </a:rPr>
              <a:t>VMware VI3 </a:t>
            </a:r>
          </a:p>
          <a:p>
            <a:pPr lvl="1"/>
            <a:r>
              <a:rPr lang="en-US" altLang="zh-TW" sz="2000" smtClean="0">
                <a:ea typeface="新細明體" charset="-120"/>
              </a:rPr>
              <a:t>Blade PC’s</a:t>
            </a:r>
          </a:p>
          <a:p>
            <a:pPr lvl="2">
              <a:buFont typeface="Arial" charset="0"/>
              <a:buChar char="-"/>
            </a:pPr>
            <a:r>
              <a:rPr lang="en-US" altLang="zh-TW" sz="1800" smtClean="0">
                <a:ea typeface="新細明體" charset="-120"/>
              </a:rPr>
              <a:t>Power for specialized users</a:t>
            </a:r>
          </a:p>
          <a:p>
            <a:pPr lvl="1"/>
            <a:r>
              <a:rPr lang="en-US" altLang="zh-TW" sz="2000" smtClean="0">
                <a:ea typeface="新細明體" charset="-120"/>
              </a:rPr>
              <a:t>Integration to VM infrastructure</a:t>
            </a:r>
          </a:p>
          <a:p>
            <a:pPr lvl="2">
              <a:buFont typeface="Arial" charset="0"/>
              <a:buChar char="-"/>
            </a:pPr>
            <a:r>
              <a:rPr lang="en-US" altLang="zh-TW" sz="1800" smtClean="0">
                <a:ea typeface="新細明體" charset="-120"/>
              </a:rPr>
              <a:t>Start</a:t>
            </a:r>
          </a:p>
          <a:p>
            <a:pPr lvl="2">
              <a:buFont typeface="Arial" charset="0"/>
              <a:buChar char="-"/>
            </a:pPr>
            <a:r>
              <a:rPr lang="en-US" altLang="zh-TW" sz="1800" smtClean="0">
                <a:ea typeface="新細明體" charset="-120"/>
              </a:rPr>
              <a:t>Suspend</a:t>
            </a:r>
          </a:p>
          <a:p>
            <a:pPr lvl="2">
              <a:buFont typeface="Arial" charset="0"/>
              <a:buChar char="-"/>
            </a:pPr>
            <a:r>
              <a:rPr lang="en-US" altLang="zh-TW" sz="1800" smtClean="0">
                <a:ea typeface="新細明體" charset="-120"/>
              </a:rPr>
              <a:t>Resume</a:t>
            </a:r>
          </a:p>
          <a:p>
            <a:pPr lvl="2">
              <a:buFont typeface="Arial" charset="0"/>
              <a:buChar char="-"/>
            </a:pPr>
            <a:r>
              <a:rPr lang="en-US" altLang="zh-TW" sz="1800" smtClean="0">
                <a:ea typeface="新細明體" charset="-120"/>
              </a:rPr>
              <a:t>Shutdown</a:t>
            </a:r>
          </a:p>
          <a:p>
            <a:pPr lvl="1"/>
            <a:r>
              <a:rPr lang="en-US" altLang="zh-TW" sz="2000" smtClean="0">
                <a:ea typeface="新細明體" charset="-120"/>
              </a:rPr>
              <a:t>Traditional PC’s</a:t>
            </a:r>
          </a:p>
          <a:p>
            <a:pPr lvl="2">
              <a:buFont typeface="Arial" charset="0"/>
              <a:buChar char="-"/>
            </a:pPr>
            <a:r>
              <a:rPr lang="en-US" altLang="zh-TW" sz="1800" smtClean="0">
                <a:ea typeface="新細明體" charset="-120"/>
              </a:rPr>
              <a:t>Migration and remote access</a:t>
            </a:r>
          </a:p>
          <a:p>
            <a:pPr lvl="1"/>
            <a:r>
              <a:rPr lang="zh-TW" altLang="zh-TW" sz="2000" smtClean="0">
                <a:ea typeface="新細明體" charset="-120"/>
              </a:rPr>
              <a:t>SDK coming</a:t>
            </a:r>
            <a:endParaRPr lang="en-US" altLang="zh-TW" sz="2000" smtClean="0">
              <a:ea typeface="新細明體" charset="-120"/>
            </a:endParaRPr>
          </a:p>
        </p:txBody>
      </p:sp>
      <p:sp>
        <p:nvSpPr>
          <p:cNvPr id="7" name="TextBox 6"/>
          <p:cNvSpPr txBox="1"/>
          <p:nvPr/>
        </p:nvSpPr>
        <p:spPr>
          <a:xfrm>
            <a:off x="177450" y="3110662"/>
            <a:ext cx="1071842"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100" b="1" dirty="0">
                <a:solidFill>
                  <a:schemeClr val="tx1"/>
                </a:solidFill>
              </a:rPr>
              <a:t>Desktop Delivery</a:t>
            </a:r>
            <a:br>
              <a:rPr lang="en-US" sz="1100" b="1" dirty="0">
                <a:solidFill>
                  <a:schemeClr val="tx1"/>
                </a:solidFill>
              </a:rPr>
            </a:br>
            <a:r>
              <a:rPr lang="en-US" sz="1100" b="1" dirty="0">
                <a:solidFill>
                  <a:schemeClr val="tx1"/>
                </a:solidFill>
              </a:rPr>
              <a:t>Controller</a:t>
            </a:r>
          </a:p>
        </p:txBody>
      </p:sp>
      <p:cxnSp>
        <p:nvCxnSpPr>
          <p:cNvPr id="74" name="Straight Connector 73"/>
          <p:cNvCxnSpPr/>
          <p:nvPr/>
        </p:nvCxnSpPr>
        <p:spPr>
          <a:xfrm flipV="1">
            <a:off x="1036114" y="3962400"/>
            <a:ext cx="463274" cy="1588"/>
          </a:xfrm>
          <a:prstGeom prst="line">
            <a:avLst/>
          </a:prstGeom>
          <a:ln w="571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flipH="1" flipV="1">
            <a:off x="694919" y="4719241"/>
            <a:ext cx="1582737" cy="2382"/>
          </a:xfrm>
          <a:prstGeom prst="line">
            <a:avLst/>
          </a:prstGeom>
          <a:ln w="57150">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536" name="Picture 2"/>
          <p:cNvPicPr>
            <a:picLocks noChangeAspect="1" noChangeArrowheads="1"/>
          </p:cNvPicPr>
          <p:nvPr/>
        </p:nvPicPr>
        <p:blipFill>
          <a:blip r:embed="rId3" cstate="print"/>
          <a:srcRect/>
          <a:stretch>
            <a:fillRect/>
          </a:stretch>
        </p:blipFill>
        <p:spPr bwMode="auto">
          <a:xfrm>
            <a:off x="1892396" y="3571875"/>
            <a:ext cx="1256436" cy="2482850"/>
          </a:xfrm>
          <a:prstGeom prst="rect">
            <a:avLst/>
          </a:prstGeom>
          <a:noFill/>
          <a:ln w="9525">
            <a:noFill/>
            <a:miter lim="800000"/>
            <a:headEnd/>
            <a:tailEnd/>
          </a:ln>
        </p:spPr>
      </p:pic>
      <p:pic>
        <p:nvPicPr>
          <p:cNvPr id="22537" name="Picture 3"/>
          <p:cNvPicPr>
            <a:picLocks noChangeAspect="1" noChangeArrowheads="1"/>
          </p:cNvPicPr>
          <p:nvPr/>
        </p:nvPicPr>
        <p:blipFill>
          <a:blip r:embed="rId4" cstate="print"/>
          <a:srcRect/>
          <a:stretch>
            <a:fillRect/>
          </a:stretch>
        </p:blipFill>
        <p:spPr bwMode="auto">
          <a:xfrm>
            <a:off x="391818" y="3571876"/>
            <a:ext cx="646677" cy="906463"/>
          </a:xfrm>
          <a:prstGeom prst="rect">
            <a:avLst/>
          </a:prstGeom>
          <a:noFill/>
          <a:ln w="9525">
            <a:noFill/>
            <a:miter lim="800000"/>
            <a:headEnd/>
            <a:tailEnd/>
          </a:ln>
        </p:spPr>
      </p:pic>
      <p:cxnSp>
        <p:nvCxnSpPr>
          <p:cNvPr id="84" name="Straight Connector 83"/>
          <p:cNvCxnSpPr/>
          <p:nvPr/>
        </p:nvCxnSpPr>
        <p:spPr>
          <a:xfrm>
            <a:off x="1530353" y="4344988"/>
            <a:ext cx="469228" cy="0"/>
          </a:xfrm>
          <a:prstGeom prst="line">
            <a:avLst/>
          </a:prstGeom>
          <a:ln w="5715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463660" y="5483225"/>
            <a:ext cx="535921" cy="1588"/>
          </a:xfrm>
          <a:prstGeom prst="line">
            <a:avLst/>
          </a:prstGeom>
          <a:ln w="5715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1945988" y="3195638"/>
            <a:ext cx="1125434" cy="430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100" b="1" dirty="0">
                <a:solidFill>
                  <a:schemeClr val="tx1"/>
                </a:solidFill>
              </a:rPr>
              <a:t>Virtual Desktop Infrastructure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left)">
                                      <p:cBhvr>
                                        <p:cTn id="7" dur="500"/>
                                        <p:tgtEl>
                                          <p:spTgt spid="7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wipe(left)">
                                      <p:cBhvr>
                                        <p:cTn id="14" dur="500"/>
                                        <p:tgtEl>
                                          <p:spTgt spid="84"/>
                                        </p:tgtEl>
                                      </p:cBhvr>
                                    </p:animEffect>
                                  </p:childTnLst>
                                </p:cTn>
                              </p:par>
                              <p:par>
                                <p:cTn id="15" presetID="22" presetClass="entr" presetSubtype="8"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wipe(left)">
                                      <p:cBhvr>
                                        <p:cTn id="17" dur="500"/>
                                        <p:tgtEl>
                                          <p:spTgt spid="9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11" end="11"/>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
                                            <p:txEl>
                                              <p:pRg st="12" end="12"/>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95313" y="428625"/>
            <a:ext cx="8717645" cy="506413"/>
          </a:xfrm>
        </p:spPr>
        <p:txBody>
          <a:bodyPr>
            <a:normAutofit fontScale="90000"/>
          </a:bodyPr>
          <a:lstStyle/>
          <a:p>
            <a:r>
              <a:rPr lang="en-US" altLang="zh-TW" dirty="0" err="1" smtClean="0">
                <a:ea typeface="新細明體" charset="-120"/>
              </a:rPr>
              <a:t>XenServer</a:t>
            </a:r>
            <a:endParaRPr lang="en-US" altLang="zh-TW" dirty="0" smtClean="0">
              <a:ea typeface="新細明體" charset="-120"/>
            </a:endParaRPr>
          </a:p>
        </p:txBody>
      </p:sp>
      <p:sp>
        <p:nvSpPr>
          <p:cNvPr id="5" name="AutoShape 2"/>
          <p:cNvSpPr>
            <a:spLocks/>
          </p:cNvSpPr>
          <p:nvPr/>
        </p:nvSpPr>
        <p:spPr bwMode="auto">
          <a:xfrm>
            <a:off x="4036080" y="1381125"/>
            <a:ext cx="2411643" cy="1976438"/>
          </a:xfrm>
          <a:prstGeom prst="roundRect">
            <a:avLst>
              <a:gd name="adj" fmla="val 2628"/>
            </a:avLst>
          </a:prstGeom>
          <a:ln w="3175">
            <a:solidFill>
              <a:schemeClr val="accent3">
                <a:lumMod val="85000"/>
              </a:schemeClr>
            </a:solidFill>
            <a:headEnd/>
            <a:tailEnd/>
          </a:ln>
        </p:spPr>
        <p:style>
          <a:lnRef idx="3">
            <a:schemeClr val="lt1"/>
          </a:lnRef>
          <a:fillRef idx="1">
            <a:schemeClr val="accent3"/>
          </a:fillRef>
          <a:effectRef idx="1">
            <a:schemeClr val="accent3"/>
          </a:effectRef>
          <a:fontRef idx="minor">
            <a:schemeClr val="lt1"/>
          </a:fontRef>
        </p:style>
        <p:txBody>
          <a:bodyPr/>
          <a:lstStyle/>
          <a:p>
            <a:pPr algn="ctr">
              <a:spcBef>
                <a:spcPct val="50000"/>
              </a:spcBef>
            </a:pPr>
            <a:endParaRPr lang="zh-TW" altLang="zh-TW" sz="1600">
              <a:solidFill>
                <a:srgbClr val="FFFFFF"/>
              </a:solidFill>
              <a:ea typeface="新細明體" charset="-120"/>
            </a:endParaRPr>
          </a:p>
        </p:txBody>
      </p:sp>
      <p:sp>
        <p:nvSpPr>
          <p:cNvPr id="9" name="Text Box 5"/>
          <p:cNvSpPr txBox="1">
            <a:spLocks noChangeArrowheads="1"/>
          </p:cNvSpPr>
          <p:nvPr/>
        </p:nvSpPr>
        <p:spPr bwMode="auto">
          <a:xfrm>
            <a:off x="4047989" y="1398589"/>
            <a:ext cx="2393780" cy="307777"/>
          </a:xfrm>
          <a:prstGeom prst="rect">
            <a:avLst/>
          </a:prstGeom>
          <a:noFill/>
          <a:ln w="9525">
            <a:noFill/>
            <a:miter lim="800000"/>
            <a:headEnd/>
            <a:tailEnd/>
          </a:ln>
        </p:spPr>
        <p:txBody>
          <a:bodyPr>
            <a:spAutoFit/>
          </a:bodyPr>
          <a:lstStyle/>
          <a:p>
            <a:pPr algn="ctr" eaLnBrk="0" hangingPunct="0">
              <a:spcBef>
                <a:spcPct val="50000"/>
              </a:spcBef>
              <a:defRPr/>
            </a:pPr>
            <a:r>
              <a:rPr lang="en-US" sz="1400" b="1" kern="0" dirty="0">
                <a:solidFill>
                  <a:schemeClr val="accent1"/>
                </a:solidFill>
              </a:rPr>
              <a:t>Near Bare Metal Performance</a:t>
            </a:r>
          </a:p>
        </p:txBody>
      </p:sp>
      <p:sp>
        <p:nvSpPr>
          <p:cNvPr id="32" name="AutoShape 2"/>
          <p:cNvSpPr>
            <a:spLocks/>
          </p:cNvSpPr>
          <p:nvPr/>
        </p:nvSpPr>
        <p:spPr bwMode="auto">
          <a:xfrm>
            <a:off x="4036080" y="3714750"/>
            <a:ext cx="2411643" cy="1976438"/>
          </a:xfrm>
          <a:prstGeom prst="roundRect">
            <a:avLst>
              <a:gd name="adj" fmla="val 2628"/>
            </a:avLst>
          </a:prstGeom>
          <a:ln w="3175">
            <a:solidFill>
              <a:schemeClr val="accent3">
                <a:lumMod val="85000"/>
              </a:schemeClr>
            </a:solidFill>
            <a:headEnd/>
            <a:tailEnd/>
          </a:ln>
        </p:spPr>
        <p:style>
          <a:lnRef idx="3">
            <a:schemeClr val="lt1"/>
          </a:lnRef>
          <a:fillRef idx="1">
            <a:schemeClr val="accent3"/>
          </a:fillRef>
          <a:effectRef idx="1">
            <a:schemeClr val="accent3"/>
          </a:effectRef>
          <a:fontRef idx="minor">
            <a:schemeClr val="lt1"/>
          </a:fontRef>
        </p:style>
        <p:txBody>
          <a:bodyPr/>
          <a:lstStyle/>
          <a:p>
            <a:pPr algn="ctr">
              <a:spcBef>
                <a:spcPct val="50000"/>
              </a:spcBef>
            </a:pPr>
            <a:endParaRPr lang="zh-TW" altLang="zh-TW" sz="1600">
              <a:solidFill>
                <a:srgbClr val="FFFFFF"/>
              </a:solidFill>
              <a:ea typeface="新細明體" charset="-120"/>
            </a:endParaRPr>
          </a:p>
        </p:txBody>
      </p:sp>
      <p:sp>
        <p:nvSpPr>
          <p:cNvPr id="36" name="Text Box 5"/>
          <p:cNvSpPr txBox="1">
            <a:spLocks noChangeArrowheads="1"/>
          </p:cNvSpPr>
          <p:nvPr/>
        </p:nvSpPr>
        <p:spPr bwMode="auto">
          <a:xfrm>
            <a:off x="4047989" y="3714750"/>
            <a:ext cx="2393780" cy="523220"/>
          </a:xfrm>
          <a:prstGeom prst="rect">
            <a:avLst/>
          </a:prstGeom>
          <a:noFill/>
          <a:ln w="9525">
            <a:noFill/>
            <a:miter lim="800000"/>
            <a:headEnd/>
            <a:tailEnd/>
          </a:ln>
        </p:spPr>
        <p:txBody>
          <a:bodyPr>
            <a:spAutoFit/>
          </a:bodyPr>
          <a:lstStyle/>
          <a:p>
            <a:pPr algn="ctr" eaLnBrk="0" hangingPunct="0">
              <a:spcBef>
                <a:spcPct val="50000"/>
              </a:spcBef>
              <a:defRPr/>
            </a:pPr>
            <a:r>
              <a:rPr lang="en-US" sz="1400" b="1" kern="0" dirty="0">
                <a:solidFill>
                  <a:schemeClr val="accent1"/>
                </a:solidFill>
              </a:rPr>
              <a:t>Next Generation </a:t>
            </a:r>
            <a:br>
              <a:rPr lang="en-US" sz="1400" b="1" kern="0" dirty="0">
                <a:solidFill>
                  <a:schemeClr val="accent1"/>
                </a:solidFill>
              </a:rPr>
            </a:br>
            <a:r>
              <a:rPr lang="en-US" sz="1400" b="1" kern="0" dirty="0">
                <a:solidFill>
                  <a:schemeClr val="accent1"/>
                </a:solidFill>
              </a:rPr>
              <a:t>Management Architecture</a:t>
            </a:r>
          </a:p>
        </p:txBody>
      </p:sp>
      <p:sp>
        <p:nvSpPr>
          <p:cNvPr id="37" name="TextBox 36"/>
          <p:cNvSpPr txBox="1">
            <a:spLocks noChangeArrowheads="1"/>
          </p:cNvSpPr>
          <p:nvPr/>
        </p:nvSpPr>
        <p:spPr bwMode="auto">
          <a:xfrm>
            <a:off x="4036080" y="5348289"/>
            <a:ext cx="2405689" cy="286232"/>
          </a:xfrm>
          <a:prstGeom prst="rect">
            <a:avLst/>
          </a:prstGeom>
          <a:noFill/>
          <a:ln w="9525">
            <a:noFill/>
            <a:miter lim="800000"/>
            <a:headEnd/>
            <a:tailEnd/>
          </a:ln>
        </p:spPr>
        <p:txBody>
          <a:bodyPr>
            <a:spAutoFit/>
          </a:bodyPr>
          <a:lstStyle/>
          <a:p>
            <a:pPr algn="ctr">
              <a:lnSpc>
                <a:spcPct val="90000"/>
              </a:lnSpc>
              <a:spcBef>
                <a:spcPct val="20000"/>
              </a:spcBef>
            </a:pPr>
            <a:r>
              <a:rPr lang="en-US" altLang="zh-TW" sz="1400" b="1" dirty="0">
                <a:solidFill>
                  <a:schemeClr val="accent1"/>
                </a:solidFill>
                <a:ea typeface="新細明體" charset="-120"/>
              </a:rPr>
              <a:t>Clustered Management Layer</a:t>
            </a:r>
            <a:endParaRPr lang="en-US" altLang="zh-TW" sz="1400" dirty="0">
              <a:solidFill>
                <a:schemeClr val="accent1"/>
              </a:solidFill>
              <a:ea typeface="新細明體" charset="-120"/>
            </a:endParaRPr>
          </a:p>
        </p:txBody>
      </p:sp>
      <p:grpSp>
        <p:nvGrpSpPr>
          <p:cNvPr id="2" name="Group 40"/>
          <p:cNvGrpSpPr>
            <a:grpSpLocks/>
          </p:cNvGrpSpPr>
          <p:nvPr/>
        </p:nvGrpSpPr>
        <p:grpSpPr bwMode="auto">
          <a:xfrm>
            <a:off x="4848297" y="4429125"/>
            <a:ext cx="741952" cy="757238"/>
            <a:chOff x="5854813" y="4034567"/>
            <a:chExt cx="2382739" cy="1823325"/>
          </a:xfrm>
        </p:grpSpPr>
        <p:pic>
          <p:nvPicPr>
            <p:cNvPr id="33" name="Picture 6" descr="product_only_arch"/>
            <p:cNvPicPr>
              <a:picLocks noChangeAspect="1" noChangeArrowheads="1"/>
            </p:cNvPicPr>
            <p:nvPr/>
          </p:nvPicPr>
          <p:blipFill>
            <a:blip r:embed="rId3" cstate="print"/>
            <a:srcRect/>
            <a:stretch>
              <a:fillRect/>
            </a:stretch>
          </p:blipFill>
          <p:spPr bwMode="auto">
            <a:xfrm>
              <a:off x="5854813" y="4034567"/>
              <a:ext cx="872014" cy="619242"/>
            </a:xfrm>
            <a:prstGeom prst="rect">
              <a:avLst/>
            </a:prstGeom>
            <a:ln>
              <a:noFill/>
            </a:ln>
            <a:effectLst>
              <a:outerShdw blurRad="292100" dist="139700" dir="2700000" algn="tl" rotWithShape="0">
                <a:srgbClr val="333333">
                  <a:alpha val="65000"/>
                </a:srgbClr>
              </a:outerShdw>
            </a:effectLst>
          </p:spPr>
        </p:pic>
        <p:pic>
          <p:nvPicPr>
            <p:cNvPr id="34" name="Picture 33" descr="product_only_arch"/>
            <p:cNvPicPr>
              <a:picLocks noChangeAspect="1" noChangeArrowheads="1"/>
            </p:cNvPicPr>
            <p:nvPr/>
          </p:nvPicPr>
          <p:blipFill>
            <a:blip r:embed="rId3" cstate="print"/>
            <a:srcRect/>
            <a:stretch>
              <a:fillRect/>
            </a:stretch>
          </p:blipFill>
          <p:spPr bwMode="auto">
            <a:xfrm>
              <a:off x="5912181" y="5238650"/>
              <a:ext cx="872014" cy="619242"/>
            </a:xfrm>
            <a:prstGeom prst="rect">
              <a:avLst/>
            </a:prstGeom>
            <a:ln>
              <a:noFill/>
            </a:ln>
            <a:effectLst>
              <a:outerShdw blurRad="292100" dist="139700" dir="2700000" algn="tl" rotWithShape="0">
                <a:srgbClr val="333333">
                  <a:alpha val="65000"/>
                </a:srgbClr>
              </a:outerShdw>
            </a:effectLst>
          </p:spPr>
        </p:pic>
        <p:pic>
          <p:nvPicPr>
            <p:cNvPr id="35" name="Picture 6" descr="product_only_arch"/>
            <p:cNvPicPr>
              <a:picLocks noChangeAspect="1" noChangeArrowheads="1"/>
            </p:cNvPicPr>
            <p:nvPr/>
          </p:nvPicPr>
          <p:blipFill>
            <a:blip r:embed="rId3" cstate="print"/>
            <a:srcRect/>
            <a:stretch>
              <a:fillRect/>
            </a:stretch>
          </p:blipFill>
          <p:spPr bwMode="auto">
            <a:xfrm>
              <a:off x="7365538" y="4546780"/>
              <a:ext cx="872014" cy="619242"/>
            </a:xfrm>
            <a:prstGeom prst="rect">
              <a:avLst/>
            </a:prstGeom>
            <a:ln>
              <a:noFill/>
            </a:ln>
            <a:effectLst>
              <a:outerShdw blurRad="292100" dist="139700" dir="2700000" algn="tl" rotWithShape="0">
                <a:srgbClr val="333333">
                  <a:alpha val="65000"/>
                </a:srgbClr>
              </a:outerShdw>
            </a:effectLst>
          </p:spPr>
        </p:pic>
        <p:sp>
          <p:nvSpPr>
            <p:cNvPr id="38" name="Arc 37"/>
            <p:cNvSpPr/>
            <p:nvPr/>
          </p:nvSpPr>
          <p:spPr bwMode="auto">
            <a:xfrm rot="21393159">
              <a:off x="6394084" y="4164531"/>
              <a:ext cx="1013526" cy="902106"/>
            </a:xfrm>
            <a:prstGeom prst="arc">
              <a:avLst>
                <a:gd name="adj1" fmla="val 15417209"/>
                <a:gd name="adj2" fmla="val 585578"/>
              </a:avLst>
            </a:prstGeom>
            <a:ln w="38100">
              <a:solidFill>
                <a:srgbClr val="0070C0"/>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a:lstStyle/>
            <a:p>
              <a:pPr algn="ctr">
                <a:spcBef>
                  <a:spcPct val="50000"/>
                </a:spcBef>
                <a:defRPr/>
              </a:pPr>
              <a:endParaRPr lang="zh-TW" altLang="zh-TW" sz="1400"/>
            </a:p>
          </p:txBody>
        </p:sp>
        <p:sp>
          <p:nvSpPr>
            <p:cNvPr id="39" name="Arc 38"/>
            <p:cNvSpPr/>
            <p:nvPr/>
          </p:nvSpPr>
          <p:spPr bwMode="auto">
            <a:xfrm rot="6434493">
              <a:off x="6505283" y="4527414"/>
              <a:ext cx="1012959" cy="898788"/>
            </a:xfrm>
            <a:prstGeom prst="arc">
              <a:avLst>
                <a:gd name="adj1" fmla="val 15627303"/>
                <a:gd name="adj2" fmla="val 905888"/>
              </a:avLst>
            </a:prstGeom>
            <a:ln w="38100">
              <a:solidFill>
                <a:srgbClr val="0070C0"/>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a:lstStyle/>
            <a:p>
              <a:pPr algn="ctr">
                <a:spcBef>
                  <a:spcPct val="50000"/>
                </a:spcBef>
                <a:defRPr/>
              </a:pPr>
              <a:endParaRPr lang="zh-TW" altLang="zh-TW" sz="1400"/>
            </a:p>
          </p:txBody>
        </p:sp>
        <p:sp>
          <p:nvSpPr>
            <p:cNvPr id="40" name="Arc 39"/>
            <p:cNvSpPr/>
            <p:nvPr/>
          </p:nvSpPr>
          <p:spPr bwMode="auto">
            <a:xfrm rot="12957745">
              <a:off x="6049868" y="4447395"/>
              <a:ext cx="1013526" cy="898284"/>
            </a:xfrm>
            <a:prstGeom prst="arc">
              <a:avLst>
                <a:gd name="adj1" fmla="val 15225679"/>
                <a:gd name="adj2" fmla="val 872855"/>
              </a:avLst>
            </a:prstGeom>
            <a:ln w="38100">
              <a:solidFill>
                <a:srgbClr val="0070C0"/>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a:lstStyle/>
            <a:p>
              <a:pPr algn="ctr">
                <a:spcBef>
                  <a:spcPct val="50000"/>
                </a:spcBef>
                <a:defRPr/>
              </a:pPr>
              <a:endParaRPr lang="zh-TW" altLang="zh-TW" sz="1200"/>
            </a:p>
          </p:txBody>
        </p:sp>
      </p:grpSp>
      <p:sp>
        <p:nvSpPr>
          <p:cNvPr id="42" name="AutoShape 2"/>
          <p:cNvSpPr>
            <a:spLocks/>
          </p:cNvSpPr>
          <p:nvPr/>
        </p:nvSpPr>
        <p:spPr bwMode="auto">
          <a:xfrm>
            <a:off x="6608500" y="3714750"/>
            <a:ext cx="2411643" cy="1976438"/>
          </a:xfrm>
          <a:prstGeom prst="roundRect">
            <a:avLst>
              <a:gd name="adj" fmla="val 2628"/>
            </a:avLst>
          </a:prstGeom>
          <a:ln w="3175">
            <a:solidFill>
              <a:schemeClr val="accent3">
                <a:lumMod val="85000"/>
              </a:schemeClr>
            </a:solidFill>
            <a:headEnd/>
            <a:tailEnd/>
          </a:ln>
        </p:spPr>
        <p:style>
          <a:lnRef idx="3">
            <a:schemeClr val="lt1"/>
          </a:lnRef>
          <a:fillRef idx="1">
            <a:schemeClr val="accent3"/>
          </a:fillRef>
          <a:effectRef idx="1">
            <a:schemeClr val="accent3"/>
          </a:effectRef>
          <a:fontRef idx="minor">
            <a:schemeClr val="lt1"/>
          </a:fontRef>
        </p:style>
        <p:txBody>
          <a:bodyPr/>
          <a:lstStyle/>
          <a:p>
            <a:pPr algn="ctr">
              <a:spcBef>
                <a:spcPct val="50000"/>
              </a:spcBef>
            </a:pPr>
            <a:endParaRPr lang="zh-TW" altLang="zh-TW" sz="1600">
              <a:solidFill>
                <a:srgbClr val="FFFFFF"/>
              </a:solidFill>
              <a:ea typeface="新細明體" charset="-120"/>
            </a:endParaRPr>
          </a:p>
        </p:txBody>
      </p:sp>
      <p:sp>
        <p:nvSpPr>
          <p:cNvPr id="46" name="Text Box 5"/>
          <p:cNvSpPr txBox="1">
            <a:spLocks noChangeArrowheads="1"/>
          </p:cNvSpPr>
          <p:nvPr/>
        </p:nvSpPr>
        <p:spPr bwMode="auto">
          <a:xfrm>
            <a:off x="6620409" y="3714750"/>
            <a:ext cx="2393780" cy="584775"/>
          </a:xfrm>
          <a:prstGeom prst="rect">
            <a:avLst/>
          </a:prstGeom>
          <a:noFill/>
          <a:ln w="9525">
            <a:noFill/>
            <a:miter lim="800000"/>
            <a:headEnd/>
            <a:tailEnd/>
          </a:ln>
        </p:spPr>
        <p:txBody>
          <a:bodyPr>
            <a:spAutoFit/>
          </a:bodyPr>
          <a:lstStyle/>
          <a:p>
            <a:pPr algn="ctr" eaLnBrk="0" hangingPunct="0">
              <a:spcBef>
                <a:spcPct val="50000"/>
              </a:spcBef>
              <a:defRPr/>
            </a:pPr>
            <a:r>
              <a:rPr lang="en-US" sz="1600" b="1" kern="0" dirty="0">
                <a:solidFill>
                  <a:schemeClr val="accent1"/>
                </a:solidFill>
              </a:rPr>
              <a:t>XenMotion: Live Relocation</a:t>
            </a:r>
          </a:p>
        </p:txBody>
      </p:sp>
      <p:pic>
        <p:nvPicPr>
          <p:cNvPr id="65" name="Picture 4" descr="http://www.carbodydesign.com/news/2005-06-30-honda-nsx/1-mid.jpg"/>
          <p:cNvPicPr>
            <a:picLocks noChangeAspect="1" noChangeArrowheads="1"/>
          </p:cNvPicPr>
          <p:nvPr/>
        </p:nvPicPr>
        <p:blipFill>
          <a:blip r:embed="rId4" cstate="print"/>
          <a:srcRect t="10744" b="11613"/>
          <a:stretch>
            <a:fillRect/>
          </a:stretch>
        </p:blipFill>
        <p:spPr bwMode="auto">
          <a:xfrm>
            <a:off x="4569619" y="2295525"/>
            <a:ext cx="1449368" cy="800100"/>
          </a:xfrm>
          <a:prstGeom prst="rect">
            <a:avLst/>
          </a:prstGeom>
          <a:noFill/>
          <a:ln w="9525">
            <a:noFill/>
            <a:miter lim="800000"/>
            <a:headEnd/>
            <a:tailEnd/>
          </a:ln>
        </p:spPr>
      </p:pic>
      <p:sp>
        <p:nvSpPr>
          <p:cNvPr id="62" name="Rectangle 3"/>
          <p:cNvSpPr>
            <a:spLocks noGrp="1" noChangeArrowheads="1"/>
          </p:cNvSpPr>
          <p:nvPr>
            <p:ph idx="4294967295"/>
          </p:nvPr>
        </p:nvSpPr>
        <p:spPr>
          <a:xfrm>
            <a:off x="4196856" y="1881188"/>
            <a:ext cx="2304460" cy="1357312"/>
          </a:xfrm>
        </p:spPr>
        <p:txBody>
          <a:bodyPr lIns="0" tIns="0" rIns="0" bIns="0"/>
          <a:lstStyle/>
          <a:p>
            <a:pPr marL="168275" indent="-168275" eaLnBrk="1" hangingPunct="1">
              <a:lnSpc>
                <a:spcPct val="110000"/>
              </a:lnSpc>
              <a:spcBef>
                <a:spcPct val="0"/>
              </a:spcBef>
              <a:spcAft>
                <a:spcPct val="0"/>
              </a:spcAft>
              <a:buFontTx/>
              <a:buNone/>
            </a:pPr>
            <a:r>
              <a:rPr altLang="zh-TW" sz="1400" smtClean="0">
                <a:ea typeface="新細明體" charset="-120"/>
              </a:rPr>
              <a:t>Native 64 bit hypervisor</a:t>
            </a:r>
          </a:p>
        </p:txBody>
      </p:sp>
      <p:sp>
        <p:nvSpPr>
          <p:cNvPr id="52" name="AutoShape 2"/>
          <p:cNvSpPr>
            <a:spLocks/>
          </p:cNvSpPr>
          <p:nvPr/>
        </p:nvSpPr>
        <p:spPr bwMode="auto">
          <a:xfrm>
            <a:off x="6608500" y="1381125"/>
            <a:ext cx="2411643" cy="1976438"/>
          </a:xfrm>
          <a:prstGeom prst="roundRect">
            <a:avLst>
              <a:gd name="adj" fmla="val 2628"/>
            </a:avLst>
          </a:prstGeom>
          <a:ln w="3175">
            <a:solidFill>
              <a:schemeClr val="accent3">
                <a:lumMod val="85000"/>
              </a:schemeClr>
            </a:solidFill>
            <a:headEnd/>
            <a:tailEnd/>
          </a:ln>
        </p:spPr>
        <p:style>
          <a:lnRef idx="3">
            <a:schemeClr val="lt1"/>
          </a:lnRef>
          <a:fillRef idx="1">
            <a:schemeClr val="accent3"/>
          </a:fillRef>
          <a:effectRef idx="1">
            <a:schemeClr val="accent3"/>
          </a:effectRef>
          <a:fontRef idx="minor">
            <a:schemeClr val="lt1"/>
          </a:fontRef>
        </p:style>
        <p:txBody>
          <a:bodyPr/>
          <a:lstStyle/>
          <a:p>
            <a:pPr algn="ctr">
              <a:spcBef>
                <a:spcPct val="50000"/>
              </a:spcBef>
            </a:pPr>
            <a:endParaRPr lang="zh-TW" altLang="zh-TW" sz="1600">
              <a:solidFill>
                <a:srgbClr val="FFFFFF"/>
              </a:solidFill>
              <a:ea typeface="新細明體" charset="-120"/>
            </a:endParaRPr>
          </a:p>
        </p:txBody>
      </p:sp>
      <p:sp>
        <p:nvSpPr>
          <p:cNvPr id="56" name="Text Box 5"/>
          <p:cNvSpPr txBox="1">
            <a:spLocks noChangeArrowheads="1"/>
          </p:cNvSpPr>
          <p:nvPr/>
        </p:nvSpPr>
        <p:spPr bwMode="auto">
          <a:xfrm>
            <a:off x="6620409" y="1398589"/>
            <a:ext cx="2393780" cy="339725"/>
          </a:xfrm>
          <a:prstGeom prst="rect">
            <a:avLst/>
          </a:prstGeom>
          <a:noFill/>
          <a:ln w="9525">
            <a:noFill/>
            <a:miter lim="800000"/>
            <a:headEnd/>
            <a:tailEnd/>
          </a:ln>
        </p:spPr>
        <p:txBody>
          <a:bodyPr>
            <a:spAutoFit/>
          </a:bodyPr>
          <a:lstStyle/>
          <a:p>
            <a:pPr algn="ctr" eaLnBrk="0" hangingPunct="0">
              <a:spcBef>
                <a:spcPct val="50000"/>
              </a:spcBef>
              <a:defRPr/>
            </a:pPr>
            <a:r>
              <a:rPr lang="en-US" sz="1600" b="1" kern="0" dirty="0">
                <a:solidFill>
                  <a:schemeClr val="accent1"/>
                </a:solidFill>
              </a:rPr>
              <a:t>Resource Pools</a:t>
            </a:r>
          </a:p>
        </p:txBody>
      </p:sp>
      <p:sp>
        <p:nvSpPr>
          <p:cNvPr id="66" name="AutoShape 2"/>
          <p:cNvSpPr>
            <a:spLocks/>
          </p:cNvSpPr>
          <p:nvPr/>
        </p:nvSpPr>
        <p:spPr bwMode="auto">
          <a:xfrm>
            <a:off x="6700202" y="2024063"/>
            <a:ext cx="2223476" cy="1143000"/>
          </a:xfrm>
          <a:prstGeom prst="roundRect">
            <a:avLst>
              <a:gd name="adj" fmla="val 2545"/>
            </a:avLst>
          </a:prstGeom>
          <a:ln w="3175">
            <a:solidFill>
              <a:schemeClr val="bg1">
                <a:lumMod val="85000"/>
              </a:schemeClr>
            </a:solidFill>
            <a:headEnd/>
            <a:tailEnd/>
          </a:ln>
        </p:spPr>
        <p:style>
          <a:lnRef idx="3">
            <a:schemeClr val="lt1"/>
          </a:lnRef>
          <a:fillRef idx="1">
            <a:schemeClr val="accent3"/>
          </a:fillRef>
          <a:effectRef idx="1">
            <a:schemeClr val="accent3"/>
          </a:effectRef>
          <a:fontRef idx="minor">
            <a:schemeClr val="lt1"/>
          </a:fontRef>
        </p:style>
        <p:txBody>
          <a:bodyPr/>
          <a:lstStyle/>
          <a:p>
            <a:pPr algn="ctr">
              <a:spcBef>
                <a:spcPct val="50000"/>
              </a:spcBef>
            </a:pPr>
            <a:endParaRPr lang="zh-TW" altLang="zh-TW" sz="2000">
              <a:solidFill>
                <a:srgbClr val="FFFFFF"/>
              </a:solidFill>
              <a:ea typeface="新細明體" charset="-120"/>
            </a:endParaRPr>
          </a:p>
        </p:txBody>
      </p:sp>
      <p:pic>
        <p:nvPicPr>
          <p:cNvPr id="68" name="Picture 5" descr="product_only_arch"/>
          <p:cNvPicPr>
            <a:picLocks noChangeAspect="1" noChangeArrowheads="1"/>
          </p:cNvPicPr>
          <p:nvPr/>
        </p:nvPicPr>
        <p:blipFill>
          <a:blip r:embed="rId5" cstate="print"/>
          <a:srcRect/>
          <a:stretch>
            <a:fillRect/>
          </a:stretch>
        </p:blipFill>
        <p:spPr bwMode="auto">
          <a:xfrm>
            <a:off x="7841117" y="2095500"/>
            <a:ext cx="1071842" cy="1011238"/>
          </a:xfrm>
          <a:prstGeom prst="rect">
            <a:avLst/>
          </a:prstGeom>
          <a:noFill/>
          <a:ln w="9525">
            <a:noFill/>
            <a:miter lim="800000"/>
            <a:headEnd/>
            <a:tailEnd/>
          </a:ln>
        </p:spPr>
      </p:pic>
      <p:pic>
        <p:nvPicPr>
          <p:cNvPr id="69" name="Picture 6" descr="product_only_arch"/>
          <p:cNvPicPr>
            <a:picLocks noChangeAspect="1" noChangeArrowheads="1"/>
          </p:cNvPicPr>
          <p:nvPr/>
        </p:nvPicPr>
        <p:blipFill>
          <a:blip r:embed="rId5" cstate="print"/>
          <a:srcRect/>
          <a:stretch>
            <a:fillRect/>
          </a:stretch>
        </p:blipFill>
        <p:spPr bwMode="auto">
          <a:xfrm>
            <a:off x="6753793" y="2095500"/>
            <a:ext cx="1071842" cy="1011238"/>
          </a:xfrm>
          <a:prstGeom prst="rect">
            <a:avLst/>
          </a:prstGeom>
          <a:noFill/>
          <a:ln w="9525">
            <a:noFill/>
            <a:miter lim="800000"/>
            <a:headEnd/>
            <a:tailEnd/>
          </a:ln>
        </p:spPr>
      </p:pic>
      <p:pic>
        <p:nvPicPr>
          <p:cNvPr id="72" name="Picture 10"/>
          <p:cNvPicPr>
            <a:picLocks noChangeAspect="1" noChangeArrowheads="1"/>
          </p:cNvPicPr>
          <p:nvPr/>
        </p:nvPicPr>
        <p:blipFill>
          <a:blip r:embed="rId6" cstate="print"/>
          <a:srcRect/>
          <a:stretch>
            <a:fillRect/>
          </a:stretch>
        </p:blipFill>
        <p:spPr bwMode="auto">
          <a:xfrm>
            <a:off x="6653756" y="4283075"/>
            <a:ext cx="1150443" cy="1289050"/>
          </a:xfrm>
          <a:prstGeom prst="rect">
            <a:avLst/>
          </a:prstGeom>
          <a:noFill/>
          <a:ln w="9525">
            <a:noFill/>
            <a:miter lim="800000"/>
            <a:headEnd/>
            <a:tailEnd/>
          </a:ln>
        </p:spPr>
      </p:pic>
      <p:pic>
        <p:nvPicPr>
          <p:cNvPr id="73" name="Picture 11"/>
          <p:cNvPicPr>
            <a:picLocks noChangeAspect="1" noChangeArrowheads="1"/>
          </p:cNvPicPr>
          <p:nvPr/>
        </p:nvPicPr>
        <p:blipFill>
          <a:blip r:embed="rId6" cstate="print"/>
          <a:srcRect/>
          <a:stretch>
            <a:fillRect/>
          </a:stretch>
        </p:blipFill>
        <p:spPr bwMode="auto">
          <a:xfrm>
            <a:off x="7832781" y="4283075"/>
            <a:ext cx="1150443" cy="1289050"/>
          </a:xfrm>
          <a:prstGeom prst="rect">
            <a:avLst/>
          </a:prstGeom>
          <a:noFill/>
          <a:ln w="9525">
            <a:noFill/>
            <a:miter lim="800000"/>
            <a:headEnd/>
            <a:tailEnd/>
          </a:ln>
        </p:spPr>
      </p:pic>
      <p:pic>
        <p:nvPicPr>
          <p:cNvPr id="75" name="Picture 17"/>
          <p:cNvPicPr>
            <a:picLocks noChangeAspect="1" noChangeArrowheads="1"/>
          </p:cNvPicPr>
          <p:nvPr/>
        </p:nvPicPr>
        <p:blipFill>
          <a:blip r:embed="rId7" cstate="print"/>
          <a:srcRect/>
          <a:stretch>
            <a:fillRect/>
          </a:stretch>
        </p:blipFill>
        <p:spPr bwMode="auto">
          <a:xfrm>
            <a:off x="7527902" y="4732338"/>
            <a:ext cx="191740" cy="334962"/>
          </a:xfrm>
          <a:prstGeom prst="rect">
            <a:avLst/>
          </a:prstGeom>
          <a:noFill/>
          <a:ln w="9525">
            <a:noFill/>
            <a:miter lim="800000"/>
            <a:headEnd/>
            <a:tailEnd/>
          </a:ln>
        </p:spPr>
      </p:pic>
      <p:pic>
        <p:nvPicPr>
          <p:cNvPr id="76" name="Picture 18"/>
          <p:cNvPicPr>
            <a:picLocks noChangeAspect="1" noChangeArrowheads="1"/>
          </p:cNvPicPr>
          <p:nvPr/>
        </p:nvPicPr>
        <p:blipFill>
          <a:blip r:embed="rId8" cstate="print"/>
          <a:srcRect/>
          <a:stretch>
            <a:fillRect/>
          </a:stretch>
        </p:blipFill>
        <p:spPr bwMode="auto">
          <a:xfrm>
            <a:off x="7305197" y="4732338"/>
            <a:ext cx="192931" cy="336550"/>
          </a:xfrm>
          <a:prstGeom prst="rect">
            <a:avLst/>
          </a:prstGeom>
          <a:noFill/>
          <a:ln w="9525">
            <a:noFill/>
            <a:miter lim="800000"/>
            <a:headEnd/>
            <a:tailEnd/>
          </a:ln>
        </p:spPr>
      </p:pic>
      <p:pic>
        <p:nvPicPr>
          <p:cNvPr id="78" name="Picture 17"/>
          <p:cNvPicPr>
            <a:picLocks noChangeAspect="1" noChangeArrowheads="1"/>
          </p:cNvPicPr>
          <p:nvPr/>
        </p:nvPicPr>
        <p:blipFill>
          <a:blip r:embed="rId7" cstate="print"/>
          <a:srcRect/>
          <a:stretch>
            <a:fillRect/>
          </a:stretch>
        </p:blipFill>
        <p:spPr bwMode="auto">
          <a:xfrm>
            <a:off x="8706928" y="4732338"/>
            <a:ext cx="191740" cy="334962"/>
          </a:xfrm>
          <a:prstGeom prst="rect">
            <a:avLst/>
          </a:prstGeom>
          <a:noFill/>
          <a:ln w="9525">
            <a:noFill/>
            <a:miter lim="800000"/>
            <a:headEnd/>
            <a:tailEnd/>
          </a:ln>
        </p:spPr>
      </p:pic>
      <p:pic>
        <p:nvPicPr>
          <p:cNvPr id="79" name="Picture 18"/>
          <p:cNvPicPr>
            <a:picLocks noChangeAspect="1" noChangeArrowheads="1"/>
          </p:cNvPicPr>
          <p:nvPr/>
        </p:nvPicPr>
        <p:blipFill>
          <a:blip r:embed="rId8" cstate="print"/>
          <a:srcRect/>
          <a:stretch>
            <a:fillRect/>
          </a:stretch>
        </p:blipFill>
        <p:spPr bwMode="auto">
          <a:xfrm>
            <a:off x="8484223" y="4732338"/>
            <a:ext cx="192931" cy="336550"/>
          </a:xfrm>
          <a:prstGeom prst="rect">
            <a:avLst/>
          </a:prstGeom>
          <a:noFill/>
          <a:ln w="9525">
            <a:noFill/>
            <a:miter lim="800000"/>
            <a:headEnd/>
            <a:tailEnd/>
          </a:ln>
        </p:spPr>
      </p:pic>
      <p:pic>
        <p:nvPicPr>
          <p:cNvPr id="81" name="Picture 17"/>
          <p:cNvPicPr>
            <a:picLocks noChangeAspect="1" noChangeArrowheads="1"/>
          </p:cNvPicPr>
          <p:nvPr/>
        </p:nvPicPr>
        <p:blipFill>
          <a:blip r:embed="rId7" cstate="print"/>
          <a:srcRect/>
          <a:stretch>
            <a:fillRect/>
          </a:stretch>
        </p:blipFill>
        <p:spPr bwMode="auto">
          <a:xfrm>
            <a:off x="8706928" y="4354514"/>
            <a:ext cx="191740" cy="333375"/>
          </a:xfrm>
          <a:prstGeom prst="rect">
            <a:avLst/>
          </a:prstGeom>
          <a:noFill/>
          <a:ln w="9525">
            <a:noFill/>
            <a:miter lim="800000"/>
            <a:headEnd/>
            <a:tailEnd/>
          </a:ln>
        </p:spPr>
      </p:pic>
      <p:pic>
        <p:nvPicPr>
          <p:cNvPr id="82" name="Picture 18"/>
          <p:cNvPicPr>
            <a:picLocks noChangeAspect="1" noChangeArrowheads="1"/>
          </p:cNvPicPr>
          <p:nvPr/>
        </p:nvPicPr>
        <p:blipFill>
          <a:blip r:embed="rId8" cstate="print"/>
          <a:srcRect/>
          <a:stretch>
            <a:fillRect/>
          </a:stretch>
        </p:blipFill>
        <p:spPr bwMode="auto">
          <a:xfrm>
            <a:off x="8484223" y="4354513"/>
            <a:ext cx="192931" cy="336550"/>
          </a:xfrm>
          <a:prstGeom prst="rect">
            <a:avLst/>
          </a:prstGeom>
          <a:noFill/>
          <a:ln w="9525">
            <a:noFill/>
            <a:miter lim="800000"/>
            <a:headEnd/>
            <a:tailEnd/>
          </a:ln>
        </p:spPr>
      </p:pic>
      <p:pic>
        <p:nvPicPr>
          <p:cNvPr id="84" name="Picture 17"/>
          <p:cNvPicPr>
            <a:picLocks noChangeAspect="1" noChangeArrowheads="1"/>
          </p:cNvPicPr>
          <p:nvPr/>
        </p:nvPicPr>
        <p:blipFill>
          <a:blip r:embed="rId7" cstate="print"/>
          <a:srcRect/>
          <a:stretch>
            <a:fillRect/>
          </a:stretch>
        </p:blipFill>
        <p:spPr bwMode="auto">
          <a:xfrm>
            <a:off x="7527902" y="4354514"/>
            <a:ext cx="191740" cy="333375"/>
          </a:xfrm>
          <a:prstGeom prst="rect">
            <a:avLst/>
          </a:prstGeom>
          <a:noFill/>
          <a:ln w="9525">
            <a:noFill/>
            <a:miter lim="800000"/>
            <a:headEnd/>
            <a:tailEnd/>
          </a:ln>
        </p:spPr>
      </p:pic>
      <p:pic>
        <p:nvPicPr>
          <p:cNvPr id="85" name="Picture 18"/>
          <p:cNvPicPr>
            <a:picLocks noChangeAspect="1" noChangeArrowheads="1"/>
          </p:cNvPicPr>
          <p:nvPr/>
        </p:nvPicPr>
        <p:blipFill>
          <a:blip r:embed="rId8" cstate="print"/>
          <a:srcRect/>
          <a:stretch>
            <a:fillRect/>
          </a:stretch>
        </p:blipFill>
        <p:spPr bwMode="auto">
          <a:xfrm>
            <a:off x="7305197" y="4354513"/>
            <a:ext cx="192931" cy="336550"/>
          </a:xfrm>
          <a:prstGeom prst="rect">
            <a:avLst/>
          </a:prstGeom>
          <a:noFill/>
          <a:ln w="9525">
            <a:noFill/>
            <a:miter lim="800000"/>
            <a:headEnd/>
            <a:tailEnd/>
          </a:ln>
        </p:spPr>
      </p:pic>
      <p:sp>
        <p:nvSpPr>
          <p:cNvPr id="86" name="Left-Right Arrow 85"/>
          <p:cNvSpPr/>
          <p:nvPr/>
        </p:nvSpPr>
        <p:spPr>
          <a:xfrm>
            <a:off x="7724406" y="4413250"/>
            <a:ext cx="750289" cy="230188"/>
          </a:xfrm>
          <a:prstGeom prst="leftRightArrow">
            <a:avLst>
              <a:gd name="adj1" fmla="val 41795"/>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3581" name="Content Placeholder 3"/>
          <p:cNvSpPr>
            <a:spLocks noGrp="1"/>
          </p:cNvSpPr>
          <p:nvPr>
            <p:ph sz="half" idx="1"/>
          </p:nvPr>
        </p:nvSpPr>
        <p:spPr>
          <a:xfrm>
            <a:off x="195314" y="1000125"/>
            <a:ext cx="3733582" cy="5214938"/>
          </a:xfrm>
        </p:spPr>
        <p:txBody>
          <a:bodyPr>
            <a:normAutofit fontScale="85000" lnSpcReduction="20000"/>
          </a:bodyPr>
          <a:lstStyle/>
          <a:p>
            <a:pPr>
              <a:buFontTx/>
              <a:buNone/>
            </a:pPr>
            <a:r>
              <a:rPr altLang="zh-TW" sz="2400" b="1" dirty="0" smtClean="0">
                <a:solidFill>
                  <a:schemeClr val="accent1"/>
                </a:solidFill>
                <a:ea typeface="新細明體" charset="-120"/>
              </a:rPr>
              <a:t>Fast: </a:t>
            </a:r>
          </a:p>
          <a:p>
            <a:pPr lvl="1"/>
            <a:r>
              <a:rPr lang="en-US" altLang="zh-TW" sz="2000" dirty="0" smtClean="0">
                <a:ea typeface="新細明體" charset="-120"/>
              </a:rPr>
              <a:t>Para-virtualization sheds the </a:t>
            </a:r>
            <a:br>
              <a:rPr lang="en-US" altLang="zh-TW" sz="2000" dirty="0" smtClean="0">
                <a:ea typeface="新細明體" charset="-120"/>
              </a:rPr>
            </a:br>
            <a:r>
              <a:rPr lang="en-US" altLang="zh-TW" sz="2000" dirty="0" smtClean="0">
                <a:ea typeface="新細明體" charset="-120"/>
              </a:rPr>
              <a:t>‘middle man’</a:t>
            </a:r>
          </a:p>
          <a:p>
            <a:pPr>
              <a:buFontTx/>
              <a:buNone/>
            </a:pPr>
            <a:endParaRPr lang="en-US" altLang="zh-TW" sz="2400" b="1" dirty="0" smtClean="0">
              <a:solidFill>
                <a:schemeClr val="accent1"/>
              </a:solidFill>
              <a:ea typeface="新細明體" charset="-120"/>
            </a:endParaRPr>
          </a:p>
          <a:p>
            <a:pPr>
              <a:buFontTx/>
              <a:buNone/>
            </a:pPr>
            <a:r>
              <a:rPr altLang="zh-TW" sz="2400" b="1" dirty="0" smtClean="0">
                <a:solidFill>
                  <a:schemeClr val="accent1"/>
                </a:solidFill>
                <a:ea typeface="新細明體" charset="-120"/>
              </a:rPr>
              <a:t>Secure: </a:t>
            </a:r>
          </a:p>
          <a:p>
            <a:pPr lvl="1"/>
            <a:r>
              <a:rPr lang="en-US" altLang="zh-TW" sz="2000" dirty="0" smtClean="0">
                <a:ea typeface="新細明體" charset="-120"/>
              </a:rPr>
              <a:t>Thin hypervisor drastically reduces attack surface</a:t>
            </a:r>
          </a:p>
          <a:p>
            <a:pPr>
              <a:buFontTx/>
              <a:buNone/>
            </a:pPr>
            <a:endParaRPr lang="en-US" altLang="zh-TW" sz="2400" b="1" dirty="0" smtClean="0">
              <a:solidFill>
                <a:schemeClr val="accent1"/>
              </a:solidFill>
              <a:ea typeface="新細明體" charset="-120"/>
            </a:endParaRPr>
          </a:p>
          <a:p>
            <a:pPr>
              <a:buFontTx/>
              <a:buNone/>
            </a:pPr>
            <a:r>
              <a:rPr altLang="zh-TW" sz="2400" b="1" dirty="0" smtClean="0">
                <a:solidFill>
                  <a:schemeClr val="accent1"/>
                </a:solidFill>
                <a:ea typeface="新細明體" charset="-120"/>
              </a:rPr>
              <a:t>Low maintenance: </a:t>
            </a:r>
          </a:p>
          <a:p>
            <a:pPr lvl="1"/>
            <a:r>
              <a:rPr lang="en-US" altLang="zh-TW" sz="2000" dirty="0" smtClean="0">
                <a:ea typeface="新細明體" charset="-120"/>
              </a:rPr>
              <a:t>No drivers and thin means minimal patching – keeps workload </a:t>
            </a:r>
            <a:r>
              <a:rPr lang="zh-TW" altLang="zh-TW" sz="2000" dirty="0" smtClean="0">
                <a:ea typeface="新細明體" charset="-120"/>
              </a:rPr>
              <a:t>running</a:t>
            </a:r>
          </a:p>
          <a:p>
            <a:pPr>
              <a:buFontTx/>
              <a:buNone/>
            </a:pPr>
            <a:endParaRPr lang="en-US" altLang="zh-TW" sz="2400" b="1" dirty="0" smtClean="0">
              <a:solidFill>
                <a:schemeClr val="accent1"/>
              </a:solidFill>
              <a:ea typeface="新細明體" charset="-120"/>
            </a:endParaRPr>
          </a:p>
          <a:p>
            <a:pPr>
              <a:buFontTx/>
              <a:buNone/>
            </a:pPr>
            <a:r>
              <a:rPr altLang="zh-TW" sz="2400" b="1" dirty="0" err="1" smtClean="0">
                <a:solidFill>
                  <a:schemeClr val="accent1"/>
                </a:solidFill>
                <a:ea typeface="新細明體" charset="-120"/>
              </a:rPr>
              <a:t>XenDesktop</a:t>
            </a:r>
            <a:r>
              <a:rPr altLang="zh-TW" sz="2400" b="1" dirty="0" smtClean="0">
                <a:solidFill>
                  <a:schemeClr val="accent1"/>
                </a:solidFill>
                <a:ea typeface="新細明體" charset="-120"/>
              </a:rPr>
              <a:t> Specific Integration:</a:t>
            </a:r>
          </a:p>
          <a:p>
            <a:pPr lvl="1"/>
            <a:r>
              <a:rPr lang="en-US" altLang="zh-TW" sz="2000" dirty="0" err="1" smtClean="0">
                <a:ea typeface="新細明體" charset="-120"/>
              </a:rPr>
              <a:t>XenDesktop</a:t>
            </a:r>
            <a:r>
              <a:rPr lang="en-US" altLang="zh-TW" sz="2000" dirty="0" smtClean="0">
                <a:ea typeface="新細明體" charset="-120"/>
              </a:rPr>
              <a:t> Specific Templates</a:t>
            </a:r>
          </a:p>
          <a:p>
            <a:pPr lvl="1"/>
            <a:r>
              <a:rPr lang="en-US" altLang="zh-TW" sz="2000" dirty="0" err="1" smtClean="0">
                <a:ea typeface="新細明體" charset="-120"/>
              </a:rPr>
              <a:t>Preboot</a:t>
            </a:r>
            <a:r>
              <a:rPr lang="en-US" altLang="zh-TW" sz="2000" dirty="0" smtClean="0">
                <a:ea typeface="新細明體" charset="-120"/>
              </a:rPr>
              <a:t> </a:t>
            </a:r>
            <a:r>
              <a:rPr lang="en-US" altLang="zh-TW" sz="2000" dirty="0" err="1" smtClean="0">
                <a:ea typeface="新細明體" charset="-120"/>
              </a:rPr>
              <a:t>eXecution</a:t>
            </a:r>
            <a:r>
              <a:rPr lang="en-US" altLang="zh-TW" sz="2000" dirty="0" smtClean="0">
                <a:ea typeface="新細明體" charset="-120"/>
              </a:rPr>
              <a:t> Environment  VMs (&lt;500Kb in size)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xEl>
                                              <p:pRg st="0" end="0"/>
                                            </p:txEl>
                                          </p:spTgt>
                                        </p:tgtEl>
                                        <p:attrNameLst>
                                          <p:attrName>style.visibility</p:attrName>
                                        </p:attrNameLst>
                                      </p:cBhvr>
                                      <p:to>
                                        <p:strVal val="visible"/>
                                      </p:to>
                                    </p:set>
                                    <p:animEffect transition="in" filter="fade">
                                      <p:cBhvr>
                                        <p:cTn id="16" dur="500"/>
                                        <p:tgtEl>
                                          <p:spTgt spid="62">
                                            <p:txEl>
                                              <p:pRg st="0" end="0"/>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par>
                                <p:cTn id="27" presetID="10"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500"/>
                                        <p:tgtEl>
                                          <p:spTgt spid="68"/>
                                        </p:tgtEl>
                                      </p:cBhvr>
                                    </p:animEffect>
                                  </p:childTnLst>
                                </p:cTn>
                              </p:par>
                              <p:par>
                                <p:cTn id="30" presetID="10" presetClass="entr" presetSubtype="0" fill="hold"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par>
                                <p:cTn id="56" presetID="10" presetClass="entr" presetSubtype="0" fill="hold" nodeType="withEffect">
                                  <p:stCondLst>
                                    <p:cond delay="0"/>
                                  </p:stCondLst>
                                  <p:childTnLst>
                                    <p:set>
                                      <p:cBhvr>
                                        <p:cTn id="57" dur="1" fill="hold">
                                          <p:stCondLst>
                                            <p:cond delay="0"/>
                                          </p:stCondLst>
                                        </p:cTn>
                                        <p:tgtEl>
                                          <p:spTgt spid="73"/>
                                        </p:tgtEl>
                                        <p:attrNameLst>
                                          <p:attrName>style.visibility</p:attrName>
                                        </p:attrNameLst>
                                      </p:cBhvr>
                                      <p:to>
                                        <p:strVal val="visible"/>
                                      </p:to>
                                    </p:set>
                                    <p:animEffect transition="in" filter="fade">
                                      <p:cBhvr>
                                        <p:cTn id="58" dur="500"/>
                                        <p:tgtEl>
                                          <p:spTgt spid="73"/>
                                        </p:tgtEl>
                                      </p:cBhvr>
                                    </p:animEffect>
                                  </p:childTnLst>
                                </p:cTn>
                              </p:par>
                              <p:par>
                                <p:cTn id="59" presetID="10" presetClass="entr" presetSubtype="0" fill="hold" nodeType="withEffect">
                                  <p:stCondLst>
                                    <p:cond delay="0"/>
                                  </p:stCondLst>
                                  <p:childTnLst>
                                    <p:set>
                                      <p:cBhvr>
                                        <p:cTn id="60" dur="1" fill="hold">
                                          <p:stCondLst>
                                            <p:cond delay="0"/>
                                          </p:stCondLst>
                                        </p:cTn>
                                        <p:tgtEl>
                                          <p:spTgt spid="75"/>
                                        </p:tgtEl>
                                        <p:attrNameLst>
                                          <p:attrName>style.visibility</p:attrName>
                                        </p:attrNameLst>
                                      </p:cBhvr>
                                      <p:to>
                                        <p:strVal val="visible"/>
                                      </p:to>
                                    </p:set>
                                    <p:animEffect transition="in" filter="fade">
                                      <p:cBhvr>
                                        <p:cTn id="61" dur="500"/>
                                        <p:tgtEl>
                                          <p:spTgt spid="75"/>
                                        </p:tgtEl>
                                      </p:cBhvr>
                                    </p:animEffect>
                                  </p:childTnLst>
                                </p:cTn>
                              </p:par>
                              <p:par>
                                <p:cTn id="62" presetID="10" presetClass="entr" presetSubtype="0" fill="hold" nodeType="withEffect">
                                  <p:stCondLst>
                                    <p:cond delay="0"/>
                                  </p:stCondLst>
                                  <p:childTnLst>
                                    <p:set>
                                      <p:cBhvr>
                                        <p:cTn id="63" dur="1" fill="hold">
                                          <p:stCondLst>
                                            <p:cond delay="0"/>
                                          </p:stCondLst>
                                        </p:cTn>
                                        <p:tgtEl>
                                          <p:spTgt spid="76"/>
                                        </p:tgtEl>
                                        <p:attrNameLst>
                                          <p:attrName>style.visibility</p:attrName>
                                        </p:attrNameLst>
                                      </p:cBhvr>
                                      <p:to>
                                        <p:strVal val="visible"/>
                                      </p:to>
                                    </p:set>
                                    <p:animEffect transition="in" filter="fade">
                                      <p:cBhvr>
                                        <p:cTn id="64" dur="500"/>
                                        <p:tgtEl>
                                          <p:spTgt spid="76"/>
                                        </p:tgtEl>
                                      </p:cBhvr>
                                    </p:animEffect>
                                  </p:childTnLst>
                                </p:cTn>
                              </p:par>
                              <p:par>
                                <p:cTn id="65" presetID="10" presetClass="entr" presetSubtype="0" fill="hold"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500"/>
                                        <p:tgtEl>
                                          <p:spTgt spid="78"/>
                                        </p:tgtEl>
                                      </p:cBhvr>
                                    </p:animEffect>
                                  </p:childTnLst>
                                </p:cTn>
                              </p:par>
                              <p:par>
                                <p:cTn id="68" presetID="10" presetClass="entr" presetSubtype="0" fill="hold" nodeType="with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fade">
                                      <p:cBhvr>
                                        <p:cTn id="70" dur="500"/>
                                        <p:tgtEl>
                                          <p:spTgt spid="79"/>
                                        </p:tgtEl>
                                      </p:cBhvr>
                                    </p:animEffect>
                                  </p:childTnLst>
                                </p:cTn>
                              </p:par>
                              <p:par>
                                <p:cTn id="71" presetID="10" presetClass="entr" presetSubtype="0" fill="hold" nodeType="with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childTnLst>
                                </p:cTn>
                              </p:par>
                              <p:par>
                                <p:cTn id="74" presetID="10" presetClass="entr" presetSubtype="0" fill="hold" nodeType="withEffect">
                                  <p:stCondLst>
                                    <p:cond delay="0"/>
                                  </p:stCondLst>
                                  <p:childTnLst>
                                    <p:set>
                                      <p:cBhvr>
                                        <p:cTn id="75" dur="1" fill="hold">
                                          <p:stCondLst>
                                            <p:cond delay="0"/>
                                          </p:stCondLst>
                                        </p:cTn>
                                        <p:tgtEl>
                                          <p:spTgt spid="82"/>
                                        </p:tgtEl>
                                        <p:attrNameLst>
                                          <p:attrName>style.visibility</p:attrName>
                                        </p:attrNameLst>
                                      </p:cBhvr>
                                      <p:to>
                                        <p:strVal val="visible"/>
                                      </p:to>
                                    </p:set>
                                    <p:animEffect transition="in" filter="fade">
                                      <p:cBhvr>
                                        <p:cTn id="76" dur="500"/>
                                        <p:tgtEl>
                                          <p:spTgt spid="82"/>
                                        </p:tgtEl>
                                      </p:cBhvr>
                                    </p:animEffect>
                                  </p:childTnLst>
                                </p:cTn>
                              </p:par>
                              <p:par>
                                <p:cTn id="77" presetID="10" presetClass="entr" presetSubtype="0" fill="hold"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32" grpId="0" animBg="1"/>
      <p:bldP spid="36" grpId="0"/>
      <p:bldP spid="37" grpId="0"/>
      <p:bldP spid="42" grpId="0" animBg="1"/>
      <p:bldP spid="46" grpId="0"/>
      <p:bldP spid="62" grpId="0" build="p"/>
      <p:bldP spid="52" grpId="0" animBg="1"/>
      <p:bldP spid="56" grpId="0"/>
      <p:bldP spid="66" grpId="0" animBg="1"/>
      <p:bldP spid="8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528"/>
          <p:cNvSpPr>
            <a:spLocks noGrp="1"/>
          </p:cNvSpPr>
          <p:nvPr>
            <p:ph type="title"/>
          </p:nvPr>
        </p:nvSpPr>
        <p:spPr>
          <a:xfrm>
            <a:off x="457200" y="274638"/>
            <a:ext cx="8229600" cy="778098"/>
          </a:xfrm>
        </p:spPr>
        <p:txBody>
          <a:bodyPr/>
          <a:lstStyle/>
          <a:p>
            <a:r>
              <a:rPr lang="en-US" altLang="zh-TW" dirty="0" smtClean="0">
                <a:ea typeface="新細明體" charset="-120"/>
              </a:rPr>
              <a:t>OS, App &amp; Profile Management</a:t>
            </a:r>
          </a:p>
        </p:txBody>
      </p:sp>
      <p:sp>
        <p:nvSpPr>
          <p:cNvPr id="256" name="Isosceles Triangle 255"/>
          <p:cNvSpPr/>
          <p:nvPr/>
        </p:nvSpPr>
        <p:spPr>
          <a:xfrm>
            <a:off x="1199272" y="2861398"/>
            <a:ext cx="400154" cy="608013"/>
          </a:xfrm>
          <a:prstGeom prst="triangle">
            <a:avLst/>
          </a:prstGeom>
          <a:solidFill>
            <a:schemeClr val="bg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50" name="Rounded Rectangle 249"/>
          <p:cNvSpPr/>
          <p:nvPr/>
        </p:nvSpPr>
        <p:spPr>
          <a:xfrm>
            <a:off x="970613" y="1718397"/>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51" name="TextBox 250"/>
          <p:cNvSpPr txBox="1"/>
          <p:nvPr/>
        </p:nvSpPr>
        <p:spPr>
          <a:xfrm>
            <a:off x="856283" y="1397723"/>
            <a:ext cx="1086133" cy="3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err="1">
                <a:solidFill>
                  <a:schemeClr val="tx1"/>
                </a:solidFill>
              </a:rPr>
              <a:t>GoToAssist</a:t>
            </a:r>
            <a:endParaRPr lang="en-US" sz="1400" b="1" dirty="0">
              <a:solidFill>
                <a:schemeClr val="tx1"/>
              </a:solidFill>
            </a:endParaRPr>
          </a:p>
        </p:txBody>
      </p:sp>
      <p:pic>
        <p:nvPicPr>
          <p:cNvPr id="24582" name="Picture 254" descr="GoToAssist copy trans.gif"/>
          <p:cNvPicPr>
            <a:picLocks noChangeAspect="1"/>
          </p:cNvPicPr>
          <p:nvPr/>
        </p:nvPicPr>
        <p:blipFill>
          <a:blip r:embed="rId3" cstate="print"/>
          <a:srcRect/>
          <a:stretch>
            <a:fillRect/>
          </a:stretch>
        </p:blipFill>
        <p:spPr bwMode="auto">
          <a:xfrm>
            <a:off x="1000386" y="1777135"/>
            <a:ext cx="800308" cy="1187450"/>
          </a:xfrm>
          <a:prstGeom prst="rect">
            <a:avLst/>
          </a:prstGeom>
          <a:noFill/>
          <a:ln w="9525">
            <a:noFill/>
            <a:miter lim="800000"/>
            <a:headEnd/>
            <a:tailEnd/>
          </a:ln>
        </p:spPr>
      </p:pic>
      <p:sp>
        <p:nvSpPr>
          <p:cNvPr id="4" name="Freeform 3"/>
          <p:cNvSpPr/>
          <p:nvPr/>
        </p:nvSpPr>
        <p:spPr>
          <a:xfrm>
            <a:off x="5299661" y="2870922"/>
            <a:ext cx="1014677" cy="527050"/>
          </a:xfrm>
          <a:custGeom>
            <a:avLst/>
            <a:gdLst>
              <a:gd name="connsiteX0" fmla="*/ 1048871 w 1353671"/>
              <a:gd name="connsiteY0" fmla="*/ 0 h 770964"/>
              <a:gd name="connsiteX1" fmla="*/ 0 w 1353671"/>
              <a:gd name="connsiteY1" fmla="*/ 762000 h 770964"/>
              <a:gd name="connsiteX2" fmla="*/ 1353671 w 1353671"/>
              <a:gd name="connsiteY2" fmla="*/ 770964 h 770964"/>
              <a:gd name="connsiteX3" fmla="*/ 1048871 w 1353671"/>
              <a:gd name="connsiteY3" fmla="*/ 0 h 770964"/>
            </a:gdLst>
            <a:ahLst/>
            <a:cxnLst>
              <a:cxn ang="0">
                <a:pos x="connsiteX0" y="connsiteY0"/>
              </a:cxn>
              <a:cxn ang="0">
                <a:pos x="connsiteX1" y="connsiteY1"/>
              </a:cxn>
              <a:cxn ang="0">
                <a:pos x="connsiteX2" y="connsiteY2"/>
              </a:cxn>
              <a:cxn ang="0">
                <a:pos x="connsiteX3" y="connsiteY3"/>
              </a:cxn>
            </a:cxnLst>
            <a:rect l="l" t="t" r="r" b="b"/>
            <a:pathLst>
              <a:path w="1353671" h="770964">
                <a:moveTo>
                  <a:pt x="1048871" y="0"/>
                </a:moveTo>
                <a:lnTo>
                  <a:pt x="0" y="762000"/>
                </a:lnTo>
                <a:lnTo>
                  <a:pt x="1353671" y="770964"/>
                </a:lnTo>
                <a:lnTo>
                  <a:pt x="1048871" y="0"/>
                </a:lnTo>
                <a:close/>
              </a:path>
            </a:pathLst>
          </a:custGeom>
          <a:solidFill>
            <a:schemeClr val="bg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zh-TW">
              <a:solidFill>
                <a:srgbClr val="FFFFFF"/>
              </a:solidFill>
            </a:endParaRPr>
          </a:p>
        </p:txBody>
      </p:sp>
      <p:sp>
        <p:nvSpPr>
          <p:cNvPr id="247" name="Rounded Rectangle 246"/>
          <p:cNvSpPr/>
          <p:nvPr/>
        </p:nvSpPr>
        <p:spPr>
          <a:xfrm>
            <a:off x="5709343" y="1718397"/>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48" name="TextBox 247"/>
          <p:cNvSpPr txBox="1"/>
          <p:nvPr/>
        </p:nvSpPr>
        <p:spPr>
          <a:xfrm>
            <a:off x="5448529" y="1397723"/>
            <a:ext cx="1362430" cy="3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a:solidFill>
                  <a:schemeClr val="tx1"/>
                </a:solidFill>
              </a:rPr>
              <a:t>EdgeSight</a:t>
            </a:r>
          </a:p>
        </p:txBody>
      </p:sp>
      <p:pic>
        <p:nvPicPr>
          <p:cNvPr id="24586" name="Picture 50" descr="EdgeSight_icon"/>
          <p:cNvPicPr>
            <a:picLocks noChangeAspect="1" noChangeArrowheads="1"/>
          </p:cNvPicPr>
          <p:nvPr/>
        </p:nvPicPr>
        <p:blipFill>
          <a:blip r:embed="rId4" cstate="print"/>
          <a:srcRect/>
          <a:stretch>
            <a:fillRect/>
          </a:stretch>
        </p:blipFill>
        <p:spPr bwMode="auto">
          <a:xfrm>
            <a:off x="5749835" y="1777135"/>
            <a:ext cx="791972" cy="1173162"/>
          </a:xfrm>
          <a:prstGeom prst="rect">
            <a:avLst/>
          </a:prstGeom>
          <a:noFill/>
          <a:ln w="9525" algn="ctr">
            <a:noFill/>
            <a:miter lim="800000"/>
            <a:headEnd/>
            <a:tailEnd/>
          </a:ln>
        </p:spPr>
      </p:pic>
      <p:cxnSp>
        <p:nvCxnSpPr>
          <p:cNvPr id="24587" name="Straight Arrow Connector 1"/>
          <p:cNvCxnSpPr>
            <a:cxnSpLocks noChangeShapeType="1"/>
          </p:cNvCxnSpPr>
          <p:nvPr/>
        </p:nvCxnSpPr>
        <p:spPr bwMode="auto">
          <a:xfrm rot="10800000">
            <a:off x="1819749" y="4105997"/>
            <a:ext cx="3180988" cy="6350"/>
          </a:xfrm>
          <a:prstGeom prst="straightConnector1">
            <a:avLst/>
          </a:prstGeom>
          <a:noFill/>
          <a:ln w="114300">
            <a:solidFill>
              <a:schemeClr val="accent1"/>
            </a:solidFill>
            <a:round/>
            <a:headEnd/>
            <a:tailEnd type="triangle" w="sm" len="med"/>
          </a:ln>
        </p:spPr>
      </p:cxnSp>
      <p:sp>
        <p:nvSpPr>
          <p:cNvPr id="3" name="Rounded Rectangle 2"/>
          <p:cNvSpPr/>
          <p:nvPr/>
        </p:nvSpPr>
        <p:spPr>
          <a:xfrm>
            <a:off x="5023364" y="3394797"/>
            <a:ext cx="1543452" cy="3074988"/>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5" name="Rounded Rectangle 4"/>
          <p:cNvSpPr/>
          <p:nvPr/>
        </p:nvSpPr>
        <p:spPr>
          <a:xfrm>
            <a:off x="970613" y="3470997"/>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6" name="Rounded Rectangle 5"/>
          <p:cNvSpPr/>
          <p:nvPr/>
        </p:nvSpPr>
        <p:spPr>
          <a:xfrm>
            <a:off x="3880067" y="3505922"/>
            <a:ext cx="857473" cy="1143000"/>
          </a:xfrm>
          <a:prstGeom prst="roundRect">
            <a:avLst>
              <a:gd name="adj" fmla="val 4688"/>
            </a:avLst>
          </a:prstGeom>
          <a:solidFill>
            <a:schemeClr val="bg1">
              <a:lumMod val="85000"/>
            </a:schemeClr>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8" name="Rounded Rectangle 7"/>
          <p:cNvSpPr/>
          <p:nvPr/>
        </p:nvSpPr>
        <p:spPr>
          <a:xfrm>
            <a:off x="7519565" y="3397973"/>
            <a:ext cx="1179026" cy="3071813"/>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33" name="TextBox 32"/>
          <p:cNvSpPr txBox="1"/>
          <p:nvPr/>
        </p:nvSpPr>
        <p:spPr>
          <a:xfrm>
            <a:off x="6948264" y="6469885"/>
            <a:ext cx="217906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gn="ctr">
              <a:defRPr/>
            </a:pPr>
            <a:r>
              <a:rPr lang="en-US" sz="1400" b="1" dirty="0">
                <a:solidFill>
                  <a:schemeClr val="tx1"/>
                </a:solidFill>
              </a:rPr>
              <a:t>Citrix Optimized Storage</a:t>
            </a:r>
          </a:p>
        </p:txBody>
      </p:sp>
      <p:sp>
        <p:nvSpPr>
          <p:cNvPr id="34" name="Rectangle 33"/>
          <p:cNvSpPr/>
          <p:nvPr/>
        </p:nvSpPr>
        <p:spPr>
          <a:xfrm>
            <a:off x="5373525" y="3699580"/>
            <a:ext cx="880762" cy="12192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 name="Group 60"/>
          <p:cNvGrpSpPr>
            <a:grpSpLocks/>
          </p:cNvGrpSpPr>
          <p:nvPr/>
        </p:nvGrpSpPr>
        <p:grpSpPr bwMode="auto">
          <a:xfrm>
            <a:off x="5760554" y="3547198"/>
            <a:ext cx="227468" cy="644525"/>
            <a:chOff x="1905000" y="3254375"/>
            <a:chExt cx="482600" cy="1025525"/>
          </a:xfrm>
        </p:grpSpPr>
        <p:grpSp>
          <p:nvGrpSpPr>
            <p:cNvPr id="7" name="Group 174"/>
            <p:cNvGrpSpPr>
              <a:grpSpLocks/>
            </p:cNvGrpSpPr>
            <p:nvPr/>
          </p:nvGrpSpPr>
          <p:grpSpPr bwMode="auto">
            <a:xfrm>
              <a:off x="1905000" y="3886200"/>
              <a:ext cx="482600" cy="393700"/>
              <a:chOff x="3598" y="2782"/>
              <a:chExt cx="454" cy="369"/>
            </a:xfrm>
          </p:grpSpPr>
          <p:sp>
            <p:nvSpPr>
              <p:cNvPr id="2509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509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10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10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10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10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9" name="Group 174"/>
            <p:cNvGrpSpPr>
              <a:grpSpLocks/>
            </p:cNvGrpSpPr>
            <p:nvPr/>
          </p:nvGrpSpPr>
          <p:grpSpPr bwMode="auto">
            <a:xfrm>
              <a:off x="1905000" y="3568700"/>
              <a:ext cx="482600" cy="393700"/>
              <a:chOff x="3598" y="2782"/>
              <a:chExt cx="454" cy="369"/>
            </a:xfrm>
          </p:grpSpPr>
          <p:sp>
            <p:nvSpPr>
              <p:cNvPr id="2509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509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09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09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09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09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0" name="Group 174"/>
            <p:cNvGrpSpPr>
              <a:grpSpLocks/>
            </p:cNvGrpSpPr>
            <p:nvPr/>
          </p:nvGrpSpPr>
          <p:grpSpPr bwMode="auto">
            <a:xfrm>
              <a:off x="1905000" y="3254375"/>
              <a:ext cx="482600" cy="393700"/>
              <a:chOff x="3598" y="2782"/>
              <a:chExt cx="454" cy="369"/>
            </a:xfrm>
          </p:grpSpPr>
          <p:sp>
            <p:nvSpPr>
              <p:cNvPr id="2508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508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08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08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09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09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1" name="Group 61"/>
          <p:cNvGrpSpPr>
            <a:grpSpLocks/>
          </p:cNvGrpSpPr>
          <p:nvPr/>
        </p:nvGrpSpPr>
        <p:grpSpPr bwMode="auto">
          <a:xfrm>
            <a:off x="5531894" y="3607523"/>
            <a:ext cx="227468" cy="644525"/>
            <a:chOff x="1905000" y="3254375"/>
            <a:chExt cx="482600" cy="1025525"/>
          </a:xfrm>
        </p:grpSpPr>
        <p:grpSp>
          <p:nvGrpSpPr>
            <p:cNvPr id="12" name="Group 174"/>
            <p:cNvGrpSpPr>
              <a:grpSpLocks/>
            </p:cNvGrpSpPr>
            <p:nvPr/>
          </p:nvGrpSpPr>
          <p:grpSpPr bwMode="auto">
            <a:xfrm>
              <a:off x="1905000" y="3886200"/>
              <a:ext cx="482600" cy="393700"/>
              <a:chOff x="3598" y="2782"/>
              <a:chExt cx="454" cy="369"/>
            </a:xfrm>
          </p:grpSpPr>
          <p:sp>
            <p:nvSpPr>
              <p:cNvPr id="2507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507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07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08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08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08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3" name="Group 174"/>
            <p:cNvGrpSpPr>
              <a:grpSpLocks/>
            </p:cNvGrpSpPr>
            <p:nvPr/>
          </p:nvGrpSpPr>
          <p:grpSpPr bwMode="auto">
            <a:xfrm>
              <a:off x="1905000" y="3568700"/>
              <a:ext cx="482600" cy="393700"/>
              <a:chOff x="3598" y="2782"/>
              <a:chExt cx="454" cy="369"/>
            </a:xfrm>
          </p:grpSpPr>
          <p:sp>
            <p:nvSpPr>
              <p:cNvPr id="2507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507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07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07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07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07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4" name="Group 174"/>
            <p:cNvGrpSpPr>
              <a:grpSpLocks/>
            </p:cNvGrpSpPr>
            <p:nvPr/>
          </p:nvGrpSpPr>
          <p:grpSpPr bwMode="auto">
            <a:xfrm>
              <a:off x="1905000" y="3254375"/>
              <a:ext cx="482600" cy="393700"/>
              <a:chOff x="3598" y="2782"/>
              <a:chExt cx="454" cy="369"/>
            </a:xfrm>
          </p:grpSpPr>
          <p:sp>
            <p:nvSpPr>
              <p:cNvPr id="2506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506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06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06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06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07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5" name="Group 83"/>
          <p:cNvGrpSpPr>
            <a:grpSpLocks/>
          </p:cNvGrpSpPr>
          <p:nvPr/>
        </p:nvGrpSpPr>
        <p:grpSpPr bwMode="auto">
          <a:xfrm>
            <a:off x="5302044" y="3661498"/>
            <a:ext cx="227469" cy="644525"/>
            <a:chOff x="1905000" y="3254375"/>
            <a:chExt cx="482600" cy="1025525"/>
          </a:xfrm>
        </p:grpSpPr>
        <p:grpSp>
          <p:nvGrpSpPr>
            <p:cNvPr id="16" name="Group 174"/>
            <p:cNvGrpSpPr>
              <a:grpSpLocks/>
            </p:cNvGrpSpPr>
            <p:nvPr/>
          </p:nvGrpSpPr>
          <p:grpSpPr bwMode="auto">
            <a:xfrm>
              <a:off x="1905000" y="3886200"/>
              <a:ext cx="482600" cy="393700"/>
              <a:chOff x="3598" y="2782"/>
              <a:chExt cx="454" cy="369"/>
            </a:xfrm>
          </p:grpSpPr>
          <p:sp>
            <p:nvSpPr>
              <p:cNvPr id="2505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505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05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05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06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06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7" name="Group 174"/>
            <p:cNvGrpSpPr>
              <a:grpSpLocks/>
            </p:cNvGrpSpPr>
            <p:nvPr/>
          </p:nvGrpSpPr>
          <p:grpSpPr bwMode="auto">
            <a:xfrm>
              <a:off x="1905000" y="3568700"/>
              <a:ext cx="482600" cy="393700"/>
              <a:chOff x="3598" y="2782"/>
              <a:chExt cx="454" cy="369"/>
            </a:xfrm>
          </p:grpSpPr>
          <p:sp>
            <p:nvSpPr>
              <p:cNvPr id="2505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505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05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05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05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05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8" name="Group 174"/>
            <p:cNvGrpSpPr>
              <a:grpSpLocks/>
            </p:cNvGrpSpPr>
            <p:nvPr/>
          </p:nvGrpSpPr>
          <p:grpSpPr bwMode="auto">
            <a:xfrm>
              <a:off x="1905000" y="3254375"/>
              <a:ext cx="482600" cy="393700"/>
              <a:chOff x="3598" y="2782"/>
              <a:chExt cx="454" cy="369"/>
            </a:xfrm>
          </p:grpSpPr>
          <p:sp>
            <p:nvSpPr>
              <p:cNvPr id="2504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504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04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04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04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04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9" name="Group 969"/>
          <p:cNvGrpSpPr>
            <a:grpSpLocks/>
          </p:cNvGrpSpPr>
          <p:nvPr/>
        </p:nvGrpSpPr>
        <p:grpSpPr bwMode="auto">
          <a:xfrm>
            <a:off x="5473538" y="3626573"/>
            <a:ext cx="685979" cy="758825"/>
            <a:chOff x="5400675" y="3130356"/>
            <a:chExt cx="914400" cy="758825"/>
          </a:xfrm>
        </p:grpSpPr>
        <p:grpSp>
          <p:nvGrpSpPr>
            <p:cNvPr id="20" name="Group 60"/>
            <p:cNvGrpSpPr>
              <a:grpSpLocks/>
            </p:cNvGrpSpPr>
            <p:nvPr/>
          </p:nvGrpSpPr>
          <p:grpSpPr bwMode="auto">
            <a:xfrm>
              <a:off x="6011769" y="3130358"/>
              <a:ext cx="303306" cy="644525"/>
              <a:chOff x="1905000" y="3254375"/>
              <a:chExt cx="482600" cy="1025525"/>
            </a:xfrm>
          </p:grpSpPr>
          <p:grpSp>
            <p:nvGrpSpPr>
              <p:cNvPr id="21" name="Group 174"/>
              <p:cNvGrpSpPr>
                <a:grpSpLocks/>
              </p:cNvGrpSpPr>
              <p:nvPr/>
            </p:nvGrpSpPr>
            <p:grpSpPr bwMode="auto">
              <a:xfrm>
                <a:off x="1905000" y="3886200"/>
                <a:ext cx="482600" cy="393700"/>
                <a:chOff x="3598" y="2782"/>
                <a:chExt cx="454" cy="369"/>
              </a:xfrm>
            </p:grpSpPr>
            <p:sp>
              <p:nvSpPr>
                <p:cNvPr id="2503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503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03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03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03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04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2" name="Group 174"/>
              <p:cNvGrpSpPr>
                <a:grpSpLocks/>
              </p:cNvGrpSpPr>
              <p:nvPr/>
            </p:nvGrpSpPr>
            <p:grpSpPr bwMode="auto">
              <a:xfrm>
                <a:off x="1905000" y="3568700"/>
                <a:ext cx="482600" cy="393700"/>
                <a:chOff x="3598" y="2782"/>
                <a:chExt cx="454" cy="369"/>
              </a:xfrm>
            </p:grpSpPr>
            <p:sp>
              <p:nvSpPr>
                <p:cNvPr id="2502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503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03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03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03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03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3" name="Group 174"/>
              <p:cNvGrpSpPr>
                <a:grpSpLocks/>
              </p:cNvGrpSpPr>
              <p:nvPr/>
            </p:nvGrpSpPr>
            <p:grpSpPr bwMode="auto">
              <a:xfrm>
                <a:off x="1905000" y="3254375"/>
                <a:ext cx="482600" cy="393700"/>
                <a:chOff x="3598" y="2782"/>
                <a:chExt cx="454" cy="369"/>
              </a:xfrm>
            </p:grpSpPr>
            <p:sp>
              <p:nvSpPr>
                <p:cNvPr id="2502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502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02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02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02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02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4" name="Group 61"/>
            <p:cNvGrpSpPr>
              <a:grpSpLocks/>
            </p:cNvGrpSpPr>
            <p:nvPr/>
          </p:nvGrpSpPr>
          <p:grpSpPr bwMode="auto">
            <a:xfrm>
              <a:off x="5706969" y="3190683"/>
              <a:ext cx="303306" cy="644525"/>
              <a:chOff x="1905000" y="3254375"/>
              <a:chExt cx="482600" cy="1025525"/>
            </a:xfrm>
          </p:grpSpPr>
          <p:grpSp>
            <p:nvGrpSpPr>
              <p:cNvPr id="25" name="Group 174"/>
              <p:cNvGrpSpPr>
                <a:grpSpLocks/>
              </p:cNvGrpSpPr>
              <p:nvPr/>
            </p:nvGrpSpPr>
            <p:grpSpPr bwMode="auto">
              <a:xfrm>
                <a:off x="1905000" y="3886200"/>
                <a:ext cx="482600" cy="393700"/>
                <a:chOff x="3598" y="2782"/>
                <a:chExt cx="454" cy="369"/>
              </a:xfrm>
            </p:grpSpPr>
            <p:sp>
              <p:nvSpPr>
                <p:cNvPr id="2501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501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01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01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01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01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6" name="Group 174"/>
              <p:cNvGrpSpPr>
                <a:grpSpLocks/>
              </p:cNvGrpSpPr>
              <p:nvPr/>
            </p:nvGrpSpPr>
            <p:grpSpPr bwMode="auto">
              <a:xfrm>
                <a:off x="1905000" y="3568700"/>
                <a:ext cx="482600" cy="393700"/>
                <a:chOff x="3598" y="2782"/>
                <a:chExt cx="454" cy="369"/>
              </a:xfrm>
            </p:grpSpPr>
            <p:sp>
              <p:nvSpPr>
                <p:cNvPr id="2500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500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01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01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01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01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7" name="Group 174"/>
              <p:cNvGrpSpPr>
                <a:grpSpLocks/>
              </p:cNvGrpSpPr>
              <p:nvPr/>
            </p:nvGrpSpPr>
            <p:grpSpPr bwMode="auto">
              <a:xfrm>
                <a:off x="1905000" y="3254375"/>
                <a:ext cx="482600" cy="393700"/>
                <a:chOff x="3598" y="2782"/>
                <a:chExt cx="454" cy="369"/>
              </a:xfrm>
            </p:grpSpPr>
            <p:sp>
              <p:nvSpPr>
                <p:cNvPr id="2500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500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00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00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00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00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8" name="Group 83"/>
            <p:cNvGrpSpPr>
              <a:grpSpLocks/>
            </p:cNvGrpSpPr>
            <p:nvPr/>
          </p:nvGrpSpPr>
          <p:grpSpPr bwMode="auto">
            <a:xfrm>
              <a:off x="5400675" y="3244658"/>
              <a:ext cx="303306" cy="644525"/>
              <a:chOff x="1905000" y="3254375"/>
              <a:chExt cx="482600" cy="1025525"/>
            </a:xfrm>
          </p:grpSpPr>
          <p:grpSp>
            <p:nvGrpSpPr>
              <p:cNvPr id="29" name="Group 174"/>
              <p:cNvGrpSpPr>
                <a:grpSpLocks/>
              </p:cNvGrpSpPr>
              <p:nvPr/>
            </p:nvGrpSpPr>
            <p:grpSpPr bwMode="auto">
              <a:xfrm>
                <a:off x="1905000" y="3886200"/>
                <a:ext cx="482600" cy="393700"/>
                <a:chOff x="3598" y="2782"/>
                <a:chExt cx="454" cy="369"/>
              </a:xfrm>
            </p:grpSpPr>
            <p:sp>
              <p:nvSpPr>
                <p:cNvPr id="2499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499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99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99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99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99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0" name="Group 174"/>
              <p:cNvGrpSpPr>
                <a:grpSpLocks/>
              </p:cNvGrpSpPr>
              <p:nvPr/>
            </p:nvGrpSpPr>
            <p:grpSpPr bwMode="auto">
              <a:xfrm>
                <a:off x="1905000" y="3568700"/>
                <a:ext cx="482600" cy="393700"/>
                <a:chOff x="3598" y="2782"/>
                <a:chExt cx="454" cy="369"/>
              </a:xfrm>
            </p:grpSpPr>
            <p:sp>
              <p:nvSpPr>
                <p:cNvPr id="2498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498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98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99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99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99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1" name="Group 174"/>
              <p:cNvGrpSpPr>
                <a:grpSpLocks/>
              </p:cNvGrpSpPr>
              <p:nvPr/>
            </p:nvGrpSpPr>
            <p:grpSpPr bwMode="auto">
              <a:xfrm>
                <a:off x="1905000" y="3254375"/>
                <a:ext cx="482600" cy="393700"/>
                <a:chOff x="3598" y="2782"/>
                <a:chExt cx="454" cy="369"/>
              </a:xfrm>
            </p:grpSpPr>
            <p:sp>
              <p:nvSpPr>
                <p:cNvPr id="2498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498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98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98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98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98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grpSp>
        <p:nvGrpSpPr>
          <p:cNvPr id="25041" name="Group 970"/>
          <p:cNvGrpSpPr>
            <a:grpSpLocks/>
          </p:cNvGrpSpPr>
          <p:nvPr/>
        </p:nvGrpSpPr>
        <p:grpSpPr bwMode="auto">
          <a:xfrm>
            <a:off x="5659324" y="3709123"/>
            <a:ext cx="685979" cy="758825"/>
            <a:chOff x="5648325" y="3212906"/>
            <a:chExt cx="914400" cy="758825"/>
          </a:xfrm>
        </p:grpSpPr>
        <p:grpSp>
          <p:nvGrpSpPr>
            <p:cNvPr id="25042" name="Group 60"/>
            <p:cNvGrpSpPr>
              <a:grpSpLocks/>
            </p:cNvGrpSpPr>
            <p:nvPr/>
          </p:nvGrpSpPr>
          <p:grpSpPr bwMode="auto">
            <a:xfrm>
              <a:off x="6259419" y="3212908"/>
              <a:ext cx="303306" cy="644525"/>
              <a:chOff x="1905000" y="3254375"/>
              <a:chExt cx="482600" cy="1025525"/>
            </a:xfrm>
          </p:grpSpPr>
          <p:grpSp>
            <p:nvGrpSpPr>
              <p:cNvPr id="25043" name="Group 174"/>
              <p:cNvGrpSpPr>
                <a:grpSpLocks/>
              </p:cNvGrpSpPr>
              <p:nvPr/>
            </p:nvGrpSpPr>
            <p:grpSpPr bwMode="auto">
              <a:xfrm>
                <a:off x="1905000" y="3886200"/>
                <a:ext cx="482600" cy="393700"/>
                <a:chOff x="3598" y="2782"/>
                <a:chExt cx="454" cy="369"/>
              </a:xfrm>
            </p:grpSpPr>
            <p:sp>
              <p:nvSpPr>
                <p:cNvPr id="2496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497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97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97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97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97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2" name="Group 174"/>
              <p:cNvGrpSpPr>
                <a:grpSpLocks/>
              </p:cNvGrpSpPr>
              <p:nvPr/>
            </p:nvGrpSpPr>
            <p:grpSpPr bwMode="auto">
              <a:xfrm>
                <a:off x="1905000" y="3568700"/>
                <a:ext cx="482600" cy="393700"/>
                <a:chOff x="3598" y="2782"/>
                <a:chExt cx="454" cy="369"/>
              </a:xfrm>
            </p:grpSpPr>
            <p:sp>
              <p:nvSpPr>
                <p:cNvPr id="2496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496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96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96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96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96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5" name="Group 174"/>
              <p:cNvGrpSpPr>
                <a:grpSpLocks/>
              </p:cNvGrpSpPr>
              <p:nvPr/>
            </p:nvGrpSpPr>
            <p:grpSpPr bwMode="auto">
              <a:xfrm>
                <a:off x="1905000" y="3254375"/>
                <a:ext cx="482600" cy="393700"/>
                <a:chOff x="3598" y="2782"/>
                <a:chExt cx="454" cy="369"/>
              </a:xfrm>
            </p:grpSpPr>
            <p:sp>
              <p:nvSpPr>
                <p:cNvPr id="2495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495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95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96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96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96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36" name="Group 61"/>
            <p:cNvGrpSpPr>
              <a:grpSpLocks/>
            </p:cNvGrpSpPr>
            <p:nvPr/>
          </p:nvGrpSpPr>
          <p:grpSpPr bwMode="auto">
            <a:xfrm>
              <a:off x="5954619" y="3273233"/>
              <a:ext cx="303306" cy="644525"/>
              <a:chOff x="1905000" y="3254375"/>
              <a:chExt cx="482600" cy="1025525"/>
            </a:xfrm>
          </p:grpSpPr>
          <p:grpSp>
            <p:nvGrpSpPr>
              <p:cNvPr id="37" name="Group 174"/>
              <p:cNvGrpSpPr>
                <a:grpSpLocks/>
              </p:cNvGrpSpPr>
              <p:nvPr/>
            </p:nvGrpSpPr>
            <p:grpSpPr bwMode="auto">
              <a:xfrm>
                <a:off x="1905000" y="3886200"/>
                <a:ext cx="482600" cy="393700"/>
                <a:chOff x="3598" y="2782"/>
                <a:chExt cx="454" cy="369"/>
              </a:xfrm>
            </p:grpSpPr>
            <p:sp>
              <p:nvSpPr>
                <p:cNvPr id="2494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494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95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95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95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95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8" name="Group 174"/>
              <p:cNvGrpSpPr>
                <a:grpSpLocks/>
              </p:cNvGrpSpPr>
              <p:nvPr/>
            </p:nvGrpSpPr>
            <p:grpSpPr bwMode="auto">
              <a:xfrm>
                <a:off x="1905000" y="3568700"/>
                <a:ext cx="482600" cy="393700"/>
                <a:chOff x="3598" y="2782"/>
                <a:chExt cx="454" cy="369"/>
              </a:xfrm>
            </p:grpSpPr>
            <p:sp>
              <p:nvSpPr>
                <p:cNvPr id="2494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494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94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94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94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94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9" name="Group 174"/>
              <p:cNvGrpSpPr>
                <a:grpSpLocks/>
              </p:cNvGrpSpPr>
              <p:nvPr/>
            </p:nvGrpSpPr>
            <p:grpSpPr bwMode="auto">
              <a:xfrm>
                <a:off x="1905000" y="3254375"/>
                <a:ext cx="482600" cy="393700"/>
                <a:chOff x="3598" y="2782"/>
                <a:chExt cx="454" cy="369"/>
              </a:xfrm>
            </p:grpSpPr>
            <p:sp>
              <p:nvSpPr>
                <p:cNvPr id="2493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493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93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93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94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94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40" name="Group 83"/>
            <p:cNvGrpSpPr>
              <a:grpSpLocks/>
            </p:cNvGrpSpPr>
            <p:nvPr/>
          </p:nvGrpSpPr>
          <p:grpSpPr bwMode="auto">
            <a:xfrm>
              <a:off x="5648325" y="3327208"/>
              <a:ext cx="303306" cy="644525"/>
              <a:chOff x="1905000" y="3254375"/>
              <a:chExt cx="482600" cy="1025525"/>
            </a:xfrm>
          </p:grpSpPr>
          <p:grpSp>
            <p:nvGrpSpPr>
              <p:cNvPr id="41" name="Group 174"/>
              <p:cNvGrpSpPr>
                <a:grpSpLocks/>
              </p:cNvGrpSpPr>
              <p:nvPr/>
            </p:nvGrpSpPr>
            <p:grpSpPr bwMode="auto">
              <a:xfrm>
                <a:off x="1905000" y="3886200"/>
                <a:ext cx="482600" cy="393700"/>
                <a:chOff x="3598" y="2782"/>
                <a:chExt cx="454" cy="369"/>
              </a:xfrm>
            </p:grpSpPr>
            <p:sp>
              <p:nvSpPr>
                <p:cNvPr id="2492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492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92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93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93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93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42" name="Group 174"/>
              <p:cNvGrpSpPr>
                <a:grpSpLocks/>
              </p:cNvGrpSpPr>
              <p:nvPr/>
            </p:nvGrpSpPr>
            <p:grpSpPr bwMode="auto">
              <a:xfrm>
                <a:off x="1905000" y="3568700"/>
                <a:ext cx="482600" cy="393700"/>
                <a:chOff x="3598" y="2782"/>
                <a:chExt cx="454" cy="369"/>
              </a:xfrm>
            </p:grpSpPr>
            <p:sp>
              <p:nvSpPr>
                <p:cNvPr id="2492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492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92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92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92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92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43" name="Group 174"/>
              <p:cNvGrpSpPr>
                <a:grpSpLocks/>
              </p:cNvGrpSpPr>
              <p:nvPr/>
            </p:nvGrpSpPr>
            <p:grpSpPr bwMode="auto">
              <a:xfrm>
                <a:off x="1905000" y="3254375"/>
                <a:ext cx="482600" cy="393700"/>
                <a:chOff x="3598" y="2782"/>
                <a:chExt cx="454" cy="369"/>
              </a:xfrm>
            </p:grpSpPr>
            <p:sp>
              <p:nvSpPr>
                <p:cNvPr id="2491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491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91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91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91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92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sp>
        <p:nvSpPr>
          <p:cNvPr id="238" name="TextBox 237"/>
          <p:cNvSpPr txBox="1"/>
          <p:nvPr/>
        </p:nvSpPr>
        <p:spPr>
          <a:xfrm>
            <a:off x="4427984" y="6469885"/>
            <a:ext cx="241252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en-US" sz="1400" b="1" dirty="0">
                <a:solidFill>
                  <a:schemeClr val="tx1"/>
                </a:solidFill>
              </a:rPr>
              <a:t>Virtual Desktop Infrastructure</a:t>
            </a:r>
          </a:p>
        </p:txBody>
      </p:sp>
      <p:sp>
        <p:nvSpPr>
          <p:cNvPr id="239" name="TextBox 238"/>
          <p:cNvSpPr txBox="1"/>
          <p:nvPr/>
        </p:nvSpPr>
        <p:spPr>
          <a:xfrm>
            <a:off x="1009913" y="4690297"/>
            <a:ext cx="90755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en-US" sz="1400" b="1" dirty="0">
                <a:solidFill>
                  <a:schemeClr val="tx1"/>
                </a:solidFill>
              </a:rPr>
              <a:t>ICA Client</a:t>
            </a:r>
          </a:p>
        </p:txBody>
      </p:sp>
      <p:sp>
        <p:nvSpPr>
          <p:cNvPr id="240" name="Rounded Rectangle 239"/>
          <p:cNvSpPr/>
          <p:nvPr/>
        </p:nvSpPr>
        <p:spPr>
          <a:xfrm>
            <a:off x="3857439" y="1718397"/>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41" name="TextBox 240"/>
          <p:cNvSpPr txBox="1"/>
          <p:nvPr/>
        </p:nvSpPr>
        <p:spPr>
          <a:xfrm>
            <a:off x="3339383" y="1233845"/>
            <a:ext cx="1960279"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gn="ctr">
              <a:defRPr/>
            </a:pPr>
            <a:r>
              <a:rPr lang="en-US" sz="1400" b="1" dirty="0">
                <a:solidFill>
                  <a:schemeClr val="tx1"/>
                </a:solidFill>
              </a:rPr>
              <a:t>Desktop Delivery Controller</a:t>
            </a:r>
          </a:p>
        </p:txBody>
      </p:sp>
      <p:pic>
        <p:nvPicPr>
          <p:cNvPr id="24606" name="Picture 24" descr="DesktopServer_icon"/>
          <p:cNvPicPr>
            <a:picLocks noChangeAspect="1" noChangeArrowheads="1"/>
          </p:cNvPicPr>
          <p:nvPr/>
        </p:nvPicPr>
        <p:blipFill>
          <a:blip r:embed="rId5" cstate="print">
            <a:lum bright="-6000" contrast="6000"/>
          </a:blip>
          <a:srcRect/>
          <a:stretch>
            <a:fillRect/>
          </a:stretch>
        </p:blipFill>
        <p:spPr bwMode="auto">
          <a:xfrm>
            <a:off x="3878876" y="1710461"/>
            <a:ext cx="825318" cy="1227137"/>
          </a:xfrm>
          <a:prstGeom prst="rect">
            <a:avLst/>
          </a:prstGeom>
          <a:noFill/>
          <a:ln w="9525">
            <a:noFill/>
            <a:miter lim="800000"/>
            <a:headEnd/>
            <a:tailEnd/>
          </a:ln>
        </p:spPr>
      </p:pic>
      <p:sp>
        <p:nvSpPr>
          <p:cNvPr id="244" name="TextBox 243"/>
          <p:cNvSpPr txBox="1"/>
          <p:nvPr/>
        </p:nvSpPr>
        <p:spPr>
          <a:xfrm>
            <a:off x="3714527" y="4582576"/>
            <a:ext cx="1225472"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a:solidFill>
                  <a:schemeClr val="tx1"/>
                </a:solidFill>
              </a:rPr>
              <a:t>Access Gateway</a:t>
            </a:r>
          </a:p>
        </p:txBody>
      </p:sp>
      <p:pic>
        <p:nvPicPr>
          <p:cNvPr id="24608" name="Picture 21" descr="AccessGateway_icon"/>
          <p:cNvPicPr>
            <a:picLocks noChangeAspect="1" noChangeArrowheads="1"/>
          </p:cNvPicPr>
          <p:nvPr/>
        </p:nvPicPr>
        <p:blipFill>
          <a:blip r:embed="rId6" cstate="print">
            <a:lum bright="-6000" contrast="6000"/>
          </a:blip>
          <a:srcRect/>
          <a:stretch>
            <a:fillRect/>
          </a:stretch>
        </p:blipFill>
        <p:spPr bwMode="auto">
          <a:xfrm>
            <a:off x="3930086" y="3585297"/>
            <a:ext cx="765772" cy="1163638"/>
          </a:xfrm>
          <a:prstGeom prst="rect">
            <a:avLst/>
          </a:prstGeom>
          <a:noFill/>
          <a:ln w="9525">
            <a:noFill/>
            <a:miter lim="800000"/>
            <a:headEnd/>
            <a:tailEnd/>
          </a:ln>
        </p:spPr>
      </p:pic>
      <p:cxnSp>
        <p:nvCxnSpPr>
          <p:cNvPr id="246" name="Straight Connector 245"/>
          <p:cNvCxnSpPr>
            <a:stCxn id="5" idx="3"/>
            <a:endCxn id="240" idx="1"/>
          </p:cNvCxnSpPr>
          <p:nvPr/>
        </p:nvCxnSpPr>
        <p:spPr>
          <a:xfrm flipV="1">
            <a:off x="1828086" y="2289897"/>
            <a:ext cx="2029353" cy="1752600"/>
          </a:xfrm>
          <a:prstGeom prst="line">
            <a:avLst/>
          </a:prstGeom>
          <a:ln w="5715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4" name="Group 252"/>
          <p:cNvGrpSpPr>
            <a:grpSpLocks/>
          </p:cNvGrpSpPr>
          <p:nvPr/>
        </p:nvGrpSpPr>
        <p:grpSpPr bwMode="auto">
          <a:xfrm>
            <a:off x="1113525" y="3623397"/>
            <a:ext cx="628814" cy="762000"/>
            <a:chOff x="2895600" y="5334000"/>
            <a:chExt cx="838200" cy="762000"/>
          </a:xfrm>
        </p:grpSpPr>
        <p:grpSp>
          <p:nvGrpSpPr>
            <p:cNvPr id="45" name="Group 251"/>
            <p:cNvGrpSpPr>
              <a:grpSpLocks/>
            </p:cNvGrpSpPr>
            <p:nvPr/>
          </p:nvGrpSpPr>
          <p:grpSpPr bwMode="auto">
            <a:xfrm>
              <a:off x="3048004" y="5333980"/>
              <a:ext cx="685800" cy="762008"/>
              <a:chOff x="6248405" y="5029180"/>
              <a:chExt cx="685800" cy="762008"/>
            </a:xfrm>
          </p:grpSpPr>
          <p:grpSp>
            <p:nvGrpSpPr>
              <p:cNvPr id="46" name="Group 182"/>
              <p:cNvGrpSpPr>
                <a:grpSpLocks/>
              </p:cNvGrpSpPr>
              <p:nvPr/>
            </p:nvGrpSpPr>
            <p:grpSpPr bwMode="auto">
              <a:xfrm>
                <a:off x="6248405" y="5486389"/>
                <a:ext cx="685800" cy="304799"/>
                <a:chOff x="3024" y="2638"/>
                <a:chExt cx="774" cy="376"/>
              </a:xfrm>
            </p:grpSpPr>
            <p:sp>
              <p:nvSpPr>
                <p:cNvPr id="24882" name="Freeform 183"/>
                <p:cNvSpPr>
                  <a:spLocks/>
                </p:cNvSpPr>
                <p:nvPr/>
              </p:nvSpPr>
              <p:spPr bwMode="auto">
                <a:xfrm>
                  <a:off x="3026" y="2720"/>
                  <a:ext cx="447" cy="289"/>
                </a:xfrm>
                <a:custGeom>
                  <a:avLst/>
                  <a:gdLst>
                    <a:gd name="T0" fmla="*/ 0 w 447"/>
                    <a:gd name="T1" fmla="*/ 0 h 289"/>
                    <a:gd name="T2" fmla="*/ 0 w 447"/>
                    <a:gd name="T3" fmla="*/ 147 h 289"/>
                    <a:gd name="T4" fmla="*/ 447 w 447"/>
                    <a:gd name="T5" fmla="*/ 289 h 289"/>
                    <a:gd name="T6" fmla="*/ 447 w 447"/>
                    <a:gd name="T7" fmla="*/ 140 h 289"/>
                    <a:gd name="T8" fmla="*/ 0 w 447"/>
                    <a:gd name="T9" fmla="*/ 0 h 289"/>
                    <a:gd name="T10" fmla="*/ 0 60000 65536"/>
                    <a:gd name="T11" fmla="*/ 0 60000 65536"/>
                    <a:gd name="T12" fmla="*/ 0 60000 65536"/>
                    <a:gd name="T13" fmla="*/ 0 60000 65536"/>
                    <a:gd name="T14" fmla="*/ 0 60000 65536"/>
                    <a:gd name="T15" fmla="*/ 0 w 447"/>
                    <a:gd name="T16" fmla="*/ 0 h 289"/>
                    <a:gd name="T17" fmla="*/ 447 w 447"/>
                    <a:gd name="T18" fmla="*/ 289 h 289"/>
                  </a:gdLst>
                  <a:ahLst/>
                  <a:cxnLst>
                    <a:cxn ang="T10">
                      <a:pos x="T0" y="T1"/>
                    </a:cxn>
                    <a:cxn ang="T11">
                      <a:pos x="T2" y="T3"/>
                    </a:cxn>
                    <a:cxn ang="T12">
                      <a:pos x="T4" y="T5"/>
                    </a:cxn>
                    <a:cxn ang="T13">
                      <a:pos x="T6" y="T7"/>
                    </a:cxn>
                    <a:cxn ang="T14">
                      <a:pos x="T8" y="T9"/>
                    </a:cxn>
                  </a:cxnLst>
                  <a:rect l="T15" t="T16" r="T17" b="T18"/>
                  <a:pathLst>
                    <a:path w="447" h="289">
                      <a:moveTo>
                        <a:pt x="0" y="0"/>
                      </a:moveTo>
                      <a:lnTo>
                        <a:pt x="0" y="147"/>
                      </a:lnTo>
                      <a:lnTo>
                        <a:pt x="447" y="289"/>
                      </a:lnTo>
                      <a:lnTo>
                        <a:pt x="447" y="140"/>
                      </a:lnTo>
                      <a:lnTo>
                        <a:pt x="0" y="0"/>
                      </a:lnTo>
                      <a:close/>
                    </a:path>
                  </a:pathLst>
                </a:custGeom>
                <a:solidFill>
                  <a:srgbClr val="646C89"/>
                </a:solidFill>
                <a:ln w="9525">
                  <a:noFill/>
                  <a:round/>
                  <a:headEnd/>
                  <a:tailEnd/>
                </a:ln>
              </p:spPr>
              <p:txBody>
                <a:bodyPr/>
                <a:lstStyle/>
                <a:p>
                  <a:endParaRPr lang="zh-TW" altLang="en-US"/>
                </a:p>
              </p:txBody>
            </p:sp>
            <p:sp>
              <p:nvSpPr>
                <p:cNvPr id="24883" name="Freeform 184"/>
                <p:cNvSpPr>
                  <a:spLocks/>
                </p:cNvSpPr>
                <p:nvPr/>
              </p:nvSpPr>
              <p:spPr bwMode="auto">
                <a:xfrm>
                  <a:off x="3033" y="2737"/>
                  <a:ext cx="432" cy="258"/>
                </a:xfrm>
                <a:custGeom>
                  <a:avLst/>
                  <a:gdLst>
                    <a:gd name="T0" fmla="*/ 0 w 432"/>
                    <a:gd name="T1" fmla="*/ 0 h 258"/>
                    <a:gd name="T2" fmla="*/ 0 w 432"/>
                    <a:gd name="T3" fmla="*/ 121 h 258"/>
                    <a:gd name="T4" fmla="*/ 432 w 432"/>
                    <a:gd name="T5" fmla="*/ 258 h 258"/>
                    <a:gd name="T6" fmla="*/ 432 w 432"/>
                    <a:gd name="T7" fmla="*/ 135 h 258"/>
                    <a:gd name="T8" fmla="*/ 0 w 432"/>
                    <a:gd name="T9" fmla="*/ 0 h 258"/>
                    <a:gd name="T10" fmla="*/ 0 60000 65536"/>
                    <a:gd name="T11" fmla="*/ 0 60000 65536"/>
                    <a:gd name="T12" fmla="*/ 0 60000 65536"/>
                    <a:gd name="T13" fmla="*/ 0 60000 65536"/>
                    <a:gd name="T14" fmla="*/ 0 60000 65536"/>
                    <a:gd name="T15" fmla="*/ 0 w 432"/>
                    <a:gd name="T16" fmla="*/ 0 h 258"/>
                    <a:gd name="T17" fmla="*/ 432 w 432"/>
                    <a:gd name="T18" fmla="*/ 258 h 258"/>
                  </a:gdLst>
                  <a:ahLst/>
                  <a:cxnLst>
                    <a:cxn ang="T10">
                      <a:pos x="T0" y="T1"/>
                    </a:cxn>
                    <a:cxn ang="T11">
                      <a:pos x="T2" y="T3"/>
                    </a:cxn>
                    <a:cxn ang="T12">
                      <a:pos x="T4" y="T5"/>
                    </a:cxn>
                    <a:cxn ang="T13">
                      <a:pos x="T6" y="T7"/>
                    </a:cxn>
                    <a:cxn ang="T14">
                      <a:pos x="T8" y="T9"/>
                    </a:cxn>
                  </a:cxnLst>
                  <a:rect l="T15" t="T16" r="T17" b="T18"/>
                  <a:pathLst>
                    <a:path w="432" h="258">
                      <a:moveTo>
                        <a:pt x="0" y="0"/>
                      </a:moveTo>
                      <a:lnTo>
                        <a:pt x="0" y="121"/>
                      </a:lnTo>
                      <a:lnTo>
                        <a:pt x="432" y="258"/>
                      </a:lnTo>
                      <a:lnTo>
                        <a:pt x="432" y="135"/>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24884" name="Freeform 185"/>
                <p:cNvSpPr>
                  <a:spLocks/>
                </p:cNvSpPr>
                <p:nvPr/>
              </p:nvSpPr>
              <p:spPr bwMode="auto">
                <a:xfrm>
                  <a:off x="3473" y="2782"/>
                  <a:ext cx="321" cy="229"/>
                </a:xfrm>
                <a:custGeom>
                  <a:avLst/>
                  <a:gdLst>
                    <a:gd name="T0" fmla="*/ 0 w 321"/>
                    <a:gd name="T1" fmla="*/ 78 h 229"/>
                    <a:gd name="T2" fmla="*/ 0 w 321"/>
                    <a:gd name="T3" fmla="*/ 229 h 229"/>
                    <a:gd name="T4" fmla="*/ 321 w 321"/>
                    <a:gd name="T5" fmla="*/ 149 h 229"/>
                    <a:gd name="T6" fmla="*/ 321 w 321"/>
                    <a:gd name="T7" fmla="*/ 0 h 229"/>
                    <a:gd name="T8" fmla="*/ 0 w 321"/>
                    <a:gd name="T9" fmla="*/ 78 h 229"/>
                    <a:gd name="T10" fmla="*/ 0 60000 65536"/>
                    <a:gd name="T11" fmla="*/ 0 60000 65536"/>
                    <a:gd name="T12" fmla="*/ 0 60000 65536"/>
                    <a:gd name="T13" fmla="*/ 0 60000 65536"/>
                    <a:gd name="T14" fmla="*/ 0 60000 65536"/>
                    <a:gd name="T15" fmla="*/ 0 w 321"/>
                    <a:gd name="T16" fmla="*/ 0 h 229"/>
                    <a:gd name="T17" fmla="*/ 321 w 321"/>
                    <a:gd name="T18" fmla="*/ 229 h 229"/>
                  </a:gdLst>
                  <a:ahLst/>
                  <a:cxnLst>
                    <a:cxn ang="T10">
                      <a:pos x="T0" y="T1"/>
                    </a:cxn>
                    <a:cxn ang="T11">
                      <a:pos x="T2" y="T3"/>
                    </a:cxn>
                    <a:cxn ang="T12">
                      <a:pos x="T4" y="T5"/>
                    </a:cxn>
                    <a:cxn ang="T13">
                      <a:pos x="T6" y="T7"/>
                    </a:cxn>
                    <a:cxn ang="T14">
                      <a:pos x="T8" y="T9"/>
                    </a:cxn>
                  </a:cxnLst>
                  <a:rect l="T15" t="T16" r="T17" b="T18"/>
                  <a:pathLst>
                    <a:path w="321" h="229">
                      <a:moveTo>
                        <a:pt x="0" y="78"/>
                      </a:moveTo>
                      <a:lnTo>
                        <a:pt x="0" y="229"/>
                      </a:lnTo>
                      <a:lnTo>
                        <a:pt x="321" y="149"/>
                      </a:lnTo>
                      <a:lnTo>
                        <a:pt x="321" y="0"/>
                      </a:lnTo>
                      <a:lnTo>
                        <a:pt x="0" y="78"/>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24885" name="Freeform 186"/>
                <p:cNvSpPr>
                  <a:spLocks/>
                </p:cNvSpPr>
                <p:nvPr/>
              </p:nvSpPr>
              <p:spPr bwMode="auto">
                <a:xfrm>
                  <a:off x="3026" y="2642"/>
                  <a:ext cx="768" cy="218"/>
                </a:xfrm>
                <a:custGeom>
                  <a:avLst/>
                  <a:gdLst>
                    <a:gd name="T0" fmla="*/ 0 w 768"/>
                    <a:gd name="T1" fmla="*/ 78 h 218"/>
                    <a:gd name="T2" fmla="*/ 324 w 768"/>
                    <a:gd name="T3" fmla="*/ 0 h 218"/>
                    <a:gd name="T4" fmla="*/ 768 w 768"/>
                    <a:gd name="T5" fmla="*/ 140 h 218"/>
                    <a:gd name="T6" fmla="*/ 447 w 768"/>
                    <a:gd name="T7" fmla="*/ 218 h 218"/>
                    <a:gd name="T8" fmla="*/ 0 w 768"/>
                    <a:gd name="T9" fmla="*/ 78 h 218"/>
                    <a:gd name="T10" fmla="*/ 0 60000 65536"/>
                    <a:gd name="T11" fmla="*/ 0 60000 65536"/>
                    <a:gd name="T12" fmla="*/ 0 60000 65536"/>
                    <a:gd name="T13" fmla="*/ 0 60000 65536"/>
                    <a:gd name="T14" fmla="*/ 0 60000 65536"/>
                    <a:gd name="T15" fmla="*/ 0 w 768"/>
                    <a:gd name="T16" fmla="*/ 0 h 218"/>
                    <a:gd name="T17" fmla="*/ 768 w 768"/>
                    <a:gd name="T18" fmla="*/ 218 h 218"/>
                  </a:gdLst>
                  <a:ahLst/>
                  <a:cxnLst>
                    <a:cxn ang="T10">
                      <a:pos x="T0" y="T1"/>
                    </a:cxn>
                    <a:cxn ang="T11">
                      <a:pos x="T2" y="T3"/>
                    </a:cxn>
                    <a:cxn ang="T12">
                      <a:pos x="T4" y="T5"/>
                    </a:cxn>
                    <a:cxn ang="T13">
                      <a:pos x="T6" y="T7"/>
                    </a:cxn>
                    <a:cxn ang="T14">
                      <a:pos x="T8" y="T9"/>
                    </a:cxn>
                  </a:cxnLst>
                  <a:rect l="T15" t="T16" r="T17" b="T18"/>
                  <a:pathLst>
                    <a:path w="768" h="218">
                      <a:moveTo>
                        <a:pt x="0" y="78"/>
                      </a:moveTo>
                      <a:lnTo>
                        <a:pt x="324" y="0"/>
                      </a:lnTo>
                      <a:lnTo>
                        <a:pt x="768" y="140"/>
                      </a:lnTo>
                      <a:lnTo>
                        <a:pt x="447" y="218"/>
                      </a:lnTo>
                      <a:lnTo>
                        <a:pt x="0" y="78"/>
                      </a:lnTo>
                      <a:close/>
                    </a:path>
                  </a:pathLst>
                </a:custGeom>
                <a:gradFill rotWithShape="1">
                  <a:gsLst>
                    <a:gs pos="0">
                      <a:srgbClr val="C0C1C6"/>
                    </a:gs>
                    <a:gs pos="100000">
                      <a:srgbClr val="DFE0E5"/>
                    </a:gs>
                  </a:gsLst>
                  <a:lin ang="5400000" scaled="1"/>
                </a:gradFill>
                <a:ln w="9525">
                  <a:noFill/>
                  <a:round/>
                  <a:headEnd/>
                  <a:tailEnd/>
                </a:ln>
              </p:spPr>
              <p:txBody>
                <a:bodyPr/>
                <a:lstStyle/>
                <a:p>
                  <a:endParaRPr lang="zh-TW" altLang="en-US"/>
                </a:p>
              </p:txBody>
            </p:sp>
            <p:sp>
              <p:nvSpPr>
                <p:cNvPr id="24886" name="Freeform 187"/>
                <p:cNvSpPr>
                  <a:spLocks/>
                </p:cNvSpPr>
                <p:nvPr/>
              </p:nvSpPr>
              <p:spPr bwMode="auto">
                <a:xfrm>
                  <a:off x="3194" y="2808"/>
                  <a:ext cx="83" cy="104"/>
                </a:xfrm>
                <a:custGeom>
                  <a:avLst/>
                  <a:gdLst>
                    <a:gd name="T0" fmla="*/ 32927 w 35"/>
                    <a:gd name="T1" fmla="*/ 19318 h 44"/>
                    <a:gd name="T2" fmla="*/ 21151 w 35"/>
                    <a:gd name="T3" fmla="*/ 42047 h 44"/>
                    <a:gd name="T4" fmla="*/ 2092 w 35"/>
                    <a:gd name="T5" fmla="*/ 23532 h 44"/>
                    <a:gd name="T6" fmla="*/ 13121 w 35"/>
                    <a:gd name="T7" fmla="*/ 872 h 44"/>
                    <a:gd name="T8" fmla="*/ 32927 w 35"/>
                    <a:gd name="T9" fmla="*/ 19318 h 44"/>
                    <a:gd name="T10" fmla="*/ 0 60000 65536"/>
                    <a:gd name="T11" fmla="*/ 0 60000 65536"/>
                    <a:gd name="T12" fmla="*/ 0 60000 65536"/>
                    <a:gd name="T13" fmla="*/ 0 60000 65536"/>
                    <a:gd name="T14" fmla="*/ 0 60000 65536"/>
                    <a:gd name="T15" fmla="*/ 0 w 35"/>
                    <a:gd name="T16" fmla="*/ 0 h 44"/>
                    <a:gd name="T17" fmla="*/ 35 w 35"/>
                    <a:gd name="T18" fmla="*/ 44 h 44"/>
                  </a:gdLst>
                  <a:ahLst/>
                  <a:cxnLst>
                    <a:cxn ang="T10">
                      <a:pos x="T0" y="T1"/>
                    </a:cxn>
                    <a:cxn ang="T11">
                      <a:pos x="T2" y="T3"/>
                    </a:cxn>
                    <a:cxn ang="T12">
                      <a:pos x="T4" y="T5"/>
                    </a:cxn>
                    <a:cxn ang="T13">
                      <a:pos x="T6" y="T7"/>
                    </a:cxn>
                    <a:cxn ang="T14">
                      <a:pos x="T8" y="T9"/>
                    </a:cxn>
                  </a:cxnLst>
                  <a:rect l="T15" t="T16" r="T17" b="T18"/>
                  <a:pathLst>
                    <a:path w="35" h="44">
                      <a:moveTo>
                        <a:pt x="33" y="20"/>
                      </a:moveTo>
                      <a:cubicBezTo>
                        <a:pt x="35" y="32"/>
                        <a:pt x="30" y="42"/>
                        <a:pt x="21" y="43"/>
                      </a:cubicBezTo>
                      <a:cubicBezTo>
                        <a:pt x="13" y="44"/>
                        <a:pt x="4" y="36"/>
                        <a:pt x="2" y="24"/>
                      </a:cubicBezTo>
                      <a:cubicBezTo>
                        <a:pt x="0" y="12"/>
                        <a:pt x="5" y="2"/>
                        <a:pt x="13" y="1"/>
                      </a:cubicBezTo>
                      <a:cubicBezTo>
                        <a:pt x="22" y="0"/>
                        <a:pt x="31" y="8"/>
                        <a:pt x="33" y="20"/>
                      </a:cubicBezTo>
                      <a:close/>
                    </a:path>
                  </a:pathLst>
                </a:custGeom>
                <a:solidFill>
                  <a:srgbClr val="363B49"/>
                </a:solidFill>
                <a:ln w="9525">
                  <a:noFill/>
                  <a:round/>
                  <a:headEnd/>
                  <a:tailEnd/>
                </a:ln>
              </p:spPr>
              <p:txBody>
                <a:bodyPr/>
                <a:lstStyle/>
                <a:p>
                  <a:endParaRPr lang="zh-TW" altLang="en-US"/>
                </a:p>
              </p:txBody>
            </p:sp>
            <p:sp>
              <p:nvSpPr>
                <p:cNvPr id="24887" name="Freeform 188"/>
                <p:cNvSpPr>
                  <a:spLocks/>
                </p:cNvSpPr>
                <p:nvPr/>
              </p:nvSpPr>
              <p:spPr bwMode="auto">
                <a:xfrm>
                  <a:off x="3203" y="2820"/>
                  <a:ext cx="64" cy="80"/>
                </a:xfrm>
                <a:custGeom>
                  <a:avLst/>
                  <a:gdLst>
                    <a:gd name="T0" fmla="*/ 24839 w 27"/>
                    <a:gd name="T1" fmla="*/ 13913 h 34"/>
                    <a:gd name="T2" fmla="*/ 15941 w 27"/>
                    <a:gd name="T3" fmla="*/ 31235 h 34"/>
                    <a:gd name="T4" fmla="*/ 877 w 27"/>
                    <a:gd name="T5" fmla="*/ 17965 h 34"/>
                    <a:gd name="T6" fmla="*/ 10107 w 27"/>
                    <a:gd name="T7" fmla="*/ 859 h 34"/>
                    <a:gd name="T8" fmla="*/ 24839 w 27"/>
                    <a:gd name="T9" fmla="*/ 13913 h 34"/>
                    <a:gd name="T10" fmla="*/ 0 60000 65536"/>
                    <a:gd name="T11" fmla="*/ 0 60000 65536"/>
                    <a:gd name="T12" fmla="*/ 0 60000 65536"/>
                    <a:gd name="T13" fmla="*/ 0 60000 65536"/>
                    <a:gd name="T14" fmla="*/ 0 60000 65536"/>
                    <a:gd name="T15" fmla="*/ 0 w 27"/>
                    <a:gd name="T16" fmla="*/ 0 h 34"/>
                    <a:gd name="T17" fmla="*/ 27 w 27"/>
                    <a:gd name="T18" fmla="*/ 34 h 34"/>
                  </a:gdLst>
                  <a:ahLst/>
                  <a:cxnLst>
                    <a:cxn ang="T10">
                      <a:pos x="T0" y="T1"/>
                    </a:cxn>
                    <a:cxn ang="T11">
                      <a:pos x="T2" y="T3"/>
                    </a:cxn>
                    <a:cxn ang="T12">
                      <a:pos x="T4" y="T5"/>
                    </a:cxn>
                    <a:cxn ang="T13">
                      <a:pos x="T6" y="T7"/>
                    </a:cxn>
                    <a:cxn ang="T14">
                      <a:pos x="T8" y="T9"/>
                    </a:cxn>
                  </a:cxnLst>
                  <a:rect l="T15" t="T16" r="T17" b="T18"/>
                  <a:pathLst>
                    <a:path w="27" h="34">
                      <a:moveTo>
                        <a:pt x="25" y="15"/>
                      </a:moveTo>
                      <a:cubicBezTo>
                        <a:pt x="27" y="25"/>
                        <a:pt x="23" y="33"/>
                        <a:pt x="16" y="33"/>
                      </a:cubicBezTo>
                      <a:cubicBezTo>
                        <a:pt x="10" y="34"/>
                        <a:pt x="3" y="28"/>
                        <a:pt x="1" y="19"/>
                      </a:cubicBezTo>
                      <a:cubicBezTo>
                        <a:pt x="0" y="10"/>
                        <a:pt x="4" y="2"/>
                        <a:pt x="10" y="1"/>
                      </a:cubicBezTo>
                      <a:cubicBezTo>
                        <a:pt x="17" y="0"/>
                        <a:pt x="24" y="6"/>
                        <a:pt x="25" y="15"/>
                      </a:cubicBezTo>
                      <a:close/>
                    </a:path>
                  </a:pathLst>
                </a:custGeom>
                <a:solidFill>
                  <a:srgbClr val="DFE0E5"/>
                </a:solidFill>
                <a:ln w="9525">
                  <a:noFill/>
                  <a:round/>
                  <a:headEnd/>
                  <a:tailEnd/>
                </a:ln>
              </p:spPr>
              <p:txBody>
                <a:bodyPr/>
                <a:lstStyle/>
                <a:p>
                  <a:endParaRPr lang="zh-TW" altLang="en-US"/>
                </a:p>
              </p:txBody>
            </p:sp>
            <p:sp>
              <p:nvSpPr>
                <p:cNvPr id="24888" name="Freeform 189"/>
                <p:cNvSpPr>
                  <a:spLocks/>
                </p:cNvSpPr>
                <p:nvPr/>
              </p:nvSpPr>
              <p:spPr bwMode="auto">
                <a:xfrm>
                  <a:off x="3206" y="2855"/>
                  <a:ext cx="61" cy="48"/>
                </a:xfrm>
                <a:custGeom>
                  <a:avLst/>
                  <a:gdLst>
                    <a:gd name="T0" fmla="*/ 13641 w 26"/>
                    <a:gd name="T1" fmla="*/ 19670 h 20"/>
                    <a:gd name="T2" fmla="*/ 0 w 26"/>
                    <a:gd name="T3" fmla="*/ 4620 h 20"/>
                    <a:gd name="T4" fmla="*/ 854 w 26"/>
                    <a:gd name="T5" fmla="*/ 4620 h 20"/>
                    <a:gd name="T6" fmla="*/ 14851 w 26"/>
                    <a:gd name="T7" fmla="*/ 21041 h 20"/>
                    <a:gd name="T8" fmla="*/ 21815 w 26"/>
                    <a:gd name="T9" fmla="*/ 967 h 20"/>
                    <a:gd name="T10" fmla="*/ 21815 w 26"/>
                    <a:gd name="T11" fmla="*/ 0 h 20"/>
                    <a:gd name="T12" fmla="*/ 13641 w 26"/>
                    <a:gd name="T13" fmla="*/ 19670 h 20"/>
                    <a:gd name="T14" fmla="*/ 0 60000 65536"/>
                    <a:gd name="T15" fmla="*/ 0 60000 65536"/>
                    <a:gd name="T16" fmla="*/ 0 60000 65536"/>
                    <a:gd name="T17" fmla="*/ 0 60000 65536"/>
                    <a:gd name="T18" fmla="*/ 0 60000 65536"/>
                    <a:gd name="T19" fmla="*/ 0 60000 65536"/>
                    <a:gd name="T20" fmla="*/ 0 60000 65536"/>
                    <a:gd name="T21" fmla="*/ 0 w 26"/>
                    <a:gd name="T22" fmla="*/ 0 h 20"/>
                    <a:gd name="T23" fmla="*/ 26 w 26"/>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0">
                      <a:moveTo>
                        <a:pt x="15" y="18"/>
                      </a:moveTo>
                      <a:cubicBezTo>
                        <a:pt x="9" y="19"/>
                        <a:pt x="2" y="12"/>
                        <a:pt x="0" y="4"/>
                      </a:cubicBezTo>
                      <a:cubicBezTo>
                        <a:pt x="0" y="4"/>
                        <a:pt x="0" y="4"/>
                        <a:pt x="1" y="4"/>
                      </a:cubicBezTo>
                      <a:cubicBezTo>
                        <a:pt x="2" y="13"/>
                        <a:pt x="9" y="20"/>
                        <a:pt x="16" y="19"/>
                      </a:cubicBezTo>
                      <a:cubicBezTo>
                        <a:pt x="22" y="18"/>
                        <a:pt x="26" y="10"/>
                        <a:pt x="24" y="1"/>
                      </a:cubicBezTo>
                      <a:cubicBezTo>
                        <a:pt x="24" y="1"/>
                        <a:pt x="24" y="1"/>
                        <a:pt x="24" y="0"/>
                      </a:cubicBezTo>
                      <a:cubicBezTo>
                        <a:pt x="26" y="9"/>
                        <a:pt x="22" y="17"/>
                        <a:pt x="15" y="18"/>
                      </a:cubicBezTo>
                      <a:close/>
                    </a:path>
                  </a:pathLst>
                </a:custGeom>
                <a:solidFill>
                  <a:srgbClr val="A6ACBE"/>
                </a:solidFill>
                <a:ln w="9525">
                  <a:noFill/>
                  <a:round/>
                  <a:headEnd/>
                  <a:tailEnd/>
                </a:ln>
              </p:spPr>
              <p:txBody>
                <a:bodyPr/>
                <a:lstStyle/>
                <a:p>
                  <a:endParaRPr lang="zh-TW" altLang="en-US"/>
                </a:p>
              </p:txBody>
            </p:sp>
            <p:sp>
              <p:nvSpPr>
                <p:cNvPr id="24889" name="Freeform 190"/>
                <p:cNvSpPr>
                  <a:spLocks/>
                </p:cNvSpPr>
                <p:nvPr/>
              </p:nvSpPr>
              <p:spPr bwMode="auto">
                <a:xfrm>
                  <a:off x="3203" y="2817"/>
                  <a:ext cx="59" cy="48"/>
                </a:xfrm>
                <a:custGeom>
                  <a:avLst/>
                  <a:gdLst>
                    <a:gd name="T0" fmla="*/ 9898 w 25"/>
                    <a:gd name="T1" fmla="*/ 2321 h 20"/>
                    <a:gd name="T2" fmla="*/ 24015 w 25"/>
                    <a:gd name="T3" fmla="*/ 17350 h 20"/>
                    <a:gd name="T4" fmla="*/ 24015 w 25"/>
                    <a:gd name="T5" fmla="*/ 17350 h 20"/>
                    <a:gd name="T6" fmla="*/ 9898 w 25"/>
                    <a:gd name="T7" fmla="*/ 967 h 20"/>
                    <a:gd name="T8" fmla="*/ 868 w 25"/>
                    <a:gd name="T9" fmla="*/ 21041 h 20"/>
                    <a:gd name="T10" fmla="*/ 868 w 25"/>
                    <a:gd name="T11" fmla="*/ 21970 h 20"/>
                    <a:gd name="T12" fmla="*/ 9898 w 25"/>
                    <a:gd name="T13" fmla="*/ 2321 h 20"/>
                    <a:gd name="T14" fmla="*/ 0 60000 65536"/>
                    <a:gd name="T15" fmla="*/ 0 60000 65536"/>
                    <a:gd name="T16" fmla="*/ 0 60000 65536"/>
                    <a:gd name="T17" fmla="*/ 0 60000 65536"/>
                    <a:gd name="T18" fmla="*/ 0 60000 65536"/>
                    <a:gd name="T19" fmla="*/ 0 60000 65536"/>
                    <a:gd name="T20" fmla="*/ 0 60000 65536"/>
                    <a:gd name="T21" fmla="*/ 0 w 25"/>
                    <a:gd name="T22" fmla="*/ 0 h 20"/>
                    <a:gd name="T23" fmla="*/ 25 w 25"/>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20">
                      <a:moveTo>
                        <a:pt x="10" y="2"/>
                      </a:moveTo>
                      <a:cubicBezTo>
                        <a:pt x="17" y="2"/>
                        <a:pt x="23" y="8"/>
                        <a:pt x="25" y="16"/>
                      </a:cubicBezTo>
                      <a:cubicBezTo>
                        <a:pt x="25" y="16"/>
                        <a:pt x="25" y="16"/>
                        <a:pt x="25" y="16"/>
                      </a:cubicBezTo>
                      <a:cubicBezTo>
                        <a:pt x="23" y="7"/>
                        <a:pt x="17" y="0"/>
                        <a:pt x="10" y="1"/>
                      </a:cubicBezTo>
                      <a:cubicBezTo>
                        <a:pt x="4" y="2"/>
                        <a:pt x="0" y="10"/>
                        <a:pt x="1" y="19"/>
                      </a:cubicBezTo>
                      <a:cubicBezTo>
                        <a:pt x="1" y="19"/>
                        <a:pt x="1" y="19"/>
                        <a:pt x="1" y="20"/>
                      </a:cubicBezTo>
                      <a:cubicBezTo>
                        <a:pt x="0" y="11"/>
                        <a:pt x="4" y="3"/>
                        <a:pt x="10" y="2"/>
                      </a:cubicBezTo>
                      <a:close/>
                    </a:path>
                  </a:pathLst>
                </a:custGeom>
                <a:solidFill>
                  <a:srgbClr val="A6ACBE"/>
                </a:solidFill>
                <a:ln w="9525">
                  <a:noFill/>
                  <a:round/>
                  <a:headEnd/>
                  <a:tailEnd/>
                </a:ln>
              </p:spPr>
              <p:txBody>
                <a:bodyPr/>
                <a:lstStyle/>
                <a:p>
                  <a:endParaRPr lang="zh-TW" altLang="en-US"/>
                </a:p>
              </p:txBody>
            </p:sp>
            <p:sp>
              <p:nvSpPr>
                <p:cNvPr id="24890" name="Freeform 191"/>
                <p:cNvSpPr>
                  <a:spLocks/>
                </p:cNvSpPr>
                <p:nvPr/>
              </p:nvSpPr>
              <p:spPr bwMode="auto">
                <a:xfrm>
                  <a:off x="3218" y="2836"/>
                  <a:ext cx="35" cy="48"/>
                </a:xfrm>
                <a:custGeom>
                  <a:avLst/>
                  <a:gdLst>
                    <a:gd name="T0" fmla="*/ 12451 w 15"/>
                    <a:gd name="T1" fmla="*/ 10121 h 20"/>
                    <a:gd name="T2" fmla="*/ 7889 w 15"/>
                    <a:gd name="T3" fmla="*/ 21041 h 20"/>
                    <a:gd name="T4" fmla="*/ 0 w 15"/>
                    <a:gd name="T5" fmla="*/ 11878 h 20"/>
                    <a:gd name="T6" fmla="*/ 5336 w 15"/>
                    <a:gd name="T7" fmla="*/ 967 h 20"/>
                    <a:gd name="T8" fmla="*/ 12451 w 15"/>
                    <a:gd name="T9" fmla="*/ 10121 h 20"/>
                    <a:gd name="T10" fmla="*/ 0 60000 65536"/>
                    <a:gd name="T11" fmla="*/ 0 60000 65536"/>
                    <a:gd name="T12" fmla="*/ 0 60000 65536"/>
                    <a:gd name="T13" fmla="*/ 0 60000 65536"/>
                    <a:gd name="T14" fmla="*/ 0 60000 65536"/>
                    <a:gd name="T15" fmla="*/ 0 w 15"/>
                    <a:gd name="T16" fmla="*/ 0 h 20"/>
                    <a:gd name="T17" fmla="*/ 15 w 15"/>
                    <a:gd name="T18" fmla="*/ 20 h 20"/>
                  </a:gdLst>
                  <a:ahLst/>
                  <a:cxnLst>
                    <a:cxn ang="T10">
                      <a:pos x="T0" y="T1"/>
                    </a:cxn>
                    <a:cxn ang="T11">
                      <a:pos x="T2" y="T3"/>
                    </a:cxn>
                    <a:cxn ang="T12">
                      <a:pos x="T4" y="T5"/>
                    </a:cxn>
                    <a:cxn ang="T13">
                      <a:pos x="T6" y="T7"/>
                    </a:cxn>
                    <a:cxn ang="T14">
                      <a:pos x="T8" y="T9"/>
                    </a:cxn>
                  </a:cxnLst>
                  <a:rect l="T15" t="T16" r="T17" b="T18"/>
                  <a:pathLst>
                    <a:path w="15" h="20">
                      <a:moveTo>
                        <a:pt x="14" y="9"/>
                      </a:moveTo>
                      <a:cubicBezTo>
                        <a:pt x="15" y="14"/>
                        <a:pt x="13" y="19"/>
                        <a:pt x="9" y="19"/>
                      </a:cubicBezTo>
                      <a:cubicBezTo>
                        <a:pt x="5" y="20"/>
                        <a:pt x="1" y="16"/>
                        <a:pt x="0" y="11"/>
                      </a:cubicBezTo>
                      <a:cubicBezTo>
                        <a:pt x="0" y="6"/>
                        <a:pt x="2" y="1"/>
                        <a:pt x="6" y="1"/>
                      </a:cubicBezTo>
                      <a:cubicBezTo>
                        <a:pt x="9" y="0"/>
                        <a:pt x="13" y="4"/>
                        <a:pt x="14" y="9"/>
                      </a:cubicBezTo>
                      <a:close/>
                    </a:path>
                  </a:pathLst>
                </a:custGeom>
                <a:solidFill>
                  <a:srgbClr val="A0CC3A"/>
                </a:solidFill>
                <a:ln w="9525">
                  <a:noFill/>
                  <a:round/>
                  <a:headEnd/>
                  <a:tailEnd/>
                </a:ln>
              </p:spPr>
              <p:txBody>
                <a:bodyPr/>
                <a:lstStyle/>
                <a:p>
                  <a:endParaRPr lang="zh-TW" altLang="en-US"/>
                </a:p>
              </p:txBody>
            </p:sp>
            <p:sp>
              <p:nvSpPr>
                <p:cNvPr id="24891" name="Freeform 192"/>
                <p:cNvSpPr>
                  <a:spLocks noEditPoints="1"/>
                </p:cNvSpPr>
                <p:nvPr/>
              </p:nvSpPr>
              <p:spPr bwMode="auto">
                <a:xfrm>
                  <a:off x="3215" y="2834"/>
                  <a:ext cx="40" cy="52"/>
                </a:xfrm>
                <a:custGeom>
                  <a:avLst/>
                  <a:gdLst>
                    <a:gd name="T0" fmla="*/ 13275 w 17"/>
                    <a:gd name="T1" fmla="*/ 9956 h 22"/>
                    <a:gd name="T2" fmla="*/ 12412 w 17"/>
                    <a:gd name="T3" fmla="*/ 17789 h 22"/>
                    <a:gd name="T4" fmla="*/ 9534 w 17"/>
                    <a:gd name="T5" fmla="*/ 18514 h 22"/>
                    <a:gd name="T6" fmla="*/ 2021 w 17"/>
                    <a:gd name="T7" fmla="*/ 11513 h 22"/>
                    <a:gd name="T8" fmla="*/ 3532 w 17"/>
                    <a:gd name="T9" fmla="*/ 4871 h 22"/>
                    <a:gd name="T10" fmla="*/ 6412 w 17"/>
                    <a:gd name="T11" fmla="*/ 2971 h 22"/>
                    <a:gd name="T12" fmla="*/ 13275 w 17"/>
                    <a:gd name="T13" fmla="*/ 9956 h 22"/>
                    <a:gd name="T14" fmla="*/ 5642 w 17"/>
                    <a:gd name="T15" fmla="*/ 872 h 22"/>
                    <a:gd name="T16" fmla="*/ 2021 w 17"/>
                    <a:gd name="T17" fmla="*/ 2971 h 22"/>
                    <a:gd name="T18" fmla="*/ 0 w 17"/>
                    <a:gd name="T19" fmla="*/ 11513 h 22"/>
                    <a:gd name="T20" fmla="*/ 9534 w 17"/>
                    <a:gd name="T21" fmla="*/ 20575 h 22"/>
                    <a:gd name="T22" fmla="*/ 13913 w 17"/>
                    <a:gd name="T23" fmla="*/ 18514 h 22"/>
                    <a:gd name="T24" fmla="*/ 15087 w 17"/>
                    <a:gd name="T25" fmla="*/ 9956 h 22"/>
                    <a:gd name="T26" fmla="*/ 5642 w 17"/>
                    <a:gd name="T27" fmla="*/ 872 h 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22"/>
                    <a:gd name="T44" fmla="*/ 17 w 17"/>
                    <a:gd name="T45" fmla="*/ 22 h 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22">
                      <a:moveTo>
                        <a:pt x="14" y="10"/>
                      </a:moveTo>
                      <a:cubicBezTo>
                        <a:pt x="15" y="13"/>
                        <a:pt x="14" y="16"/>
                        <a:pt x="13" y="18"/>
                      </a:cubicBezTo>
                      <a:cubicBezTo>
                        <a:pt x="12" y="19"/>
                        <a:pt x="11" y="19"/>
                        <a:pt x="10" y="19"/>
                      </a:cubicBezTo>
                      <a:cubicBezTo>
                        <a:pt x="7" y="20"/>
                        <a:pt x="3" y="16"/>
                        <a:pt x="2" y="12"/>
                      </a:cubicBezTo>
                      <a:cubicBezTo>
                        <a:pt x="2" y="9"/>
                        <a:pt x="2" y="6"/>
                        <a:pt x="4" y="5"/>
                      </a:cubicBezTo>
                      <a:cubicBezTo>
                        <a:pt x="4" y="3"/>
                        <a:pt x="6" y="3"/>
                        <a:pt x="7" y="3"/>
                      </a:cubicBezTo>
                      <a:cubicBezTo>
                        <a:pt x="10" y="2"/>
                        <a:pt x="13" y="6"/>
                        <a:pt x="14" y="10"/>
                      </a:cubicBezTo>
                      <a:close/>
                      <a:moveTo>
                        <a:pt x="6" y="1"/>
                      </a:moveTo>
                      <a:cubicBezTo>
                        <a:pt x="5" y="1"/>
                        <a:pt x="3" y="2"/>
                        <a:pt x="2" y="3"/>
                      </a:cubicBezTo>
                      <a:cubicBezTo>
                        <a:pt x="0" y="6"/>
                        <a:pt x="0" y="9"/>
                        <a:pt x="0" y="12"/>
                      </a:cubicBezTo>
                      <a:cubicBezTo>
                        <a:pt x="2" y="18"/>
                        <a:pt x="6" y="22"/>
                        <a:pt x="10" y="21"/>
                      </a:cubicBezTo>
                      <a:cubicBezTo>
                        <a:pt x="12" y="21"/>
                        <a:pt x="13" y="20"/>
                        <a:pt x="15" y="19"/>
                      </a:cubicBezTo>
                      <a:cubicBezTo>
                        <a:pt x="16" y="16"/>
                        <a:pt x="17" y="13"/>
                        <a:pt x="16" y="10"/>
                      </a:cubicBezTo>
                      <a:cubicBezTo>
                        <a:pt x="15" y="4"/>
                        <a:pt x="11" y="0"/>
                        <a:pt x="6" y="1"/>
                      </a:cubicBezTo>
                      <a:close/>
                    </a:path>
                  </a:pathLst>
                </a:custGeom>
                <a:solidFill>
                  <a:srgbClr val="646C89"/>
                </a:solidFill>
                <a:ln w="9525">
                  <a:noFill/>
                  <a:round/>
                  <a:headEnd/>
                  <a:tailEnd/>
                </a:ln>
              </p:spPr>
              <p:txBody>
                <a:bodyPr/>
                <a:lstStyle/>
                <a:p>
                  <a:endParaRPr lang="zh-TW" altLang="en-US"/>
                </a:p>
              </p:txBody>
            </p:sp>
            <p:sp>
              <p:nvSpPr>
                <p:cNvPr id="24892" name="Freeform 193"/>
                <p:cNvSpPr>
                  <a:spLocks/>
                </p:cNvSpPr>
                <p:nvPr/>
              </p:nvSpPr>
              <p:spPr bwMode="auto">
                <a:xfrm>
                  <a:off x="3062" y="2798"/>
                  <a:ext cx="16" cy="24"/>
                </a:xfrm>
                <a:custGeom>
                  <a:avLst/>
                  <a:gdLst>
                    <a:gd name="T0" fmla="*/ 5291 w 7"/>
                    <a:gd name="T1" fmla="*/ 5570 h 10"/>
                    <a:gd name="T2" fmla="*/ 2999 w 7"/>
                    <a:gd name="T3" fmla="*/ 11088 h 10"/>
                    <a:gd name="T4" fmla="*/ 0 w 7"/>
                    <a:gd name="T5" fmla="*/ 5570 h 10"/>
                    <a:gd name="T6" fmla="*/ 2315 w 7"/>
                    <a:gd name="T7" fmla="*/ 0 h 10"/>
                    <a:gd name="T8" fmla="*/ 5291 w 7"/>
                    <a:gd name="T9" fmla="*/ 5570 h 10"/>
                    <a:gd name="T10" fmla="*/ 0 60000 65536"/>
                    <a:gd name="T11" fmla="*/ 0 60000 65536"/>
                    <a:gd name="T12" fmla="*/ 0 60000 65536"/>
                    <a:gd name="T13" fmla="*/ 0 60000 65536"/>
                    <a:gd name="T14" fmla="*/ 0 60000 65536"/>
                    <a:gd name="T15" fmla="*/ 0 w 7"/>
                    <a:gd name="T16" fmla="*/ 0 h 10"/>
                    <a:gd name="T17" fmla="*/ 7 w 7"/>
                    <a:gd name="T18" fmla="*/ 10 h 10"/>
                  </a:gdLst>
                  <a:ahLst/>
                  <a:cxnLst>
                    <a:cxn ang="T10">
                      <a:pos x="T0" y="T1"/>
                    </a:cxn>
                    <a:cxn ang="T11">
                      <a:pos x="T2" y="T3"/>
                    </a:cxn>
                    <a:cxn ang="T12">
                      <a:pos x="T4" y="T5"/>
                    </a:cxn>
                    <a:cxn ang="T13">
                      <a:pos x="T6" y="T7"/>
                    </a:cxn>
                    <a:cxn ang="T14">
                      <a:pos x="T8" y="T9"/>
                    </a:cxn>
                  </a:cxnLst>
                  <a:rect l="T15" t="T16" r="T17" b="T18"/>
                  <a:pathLst>
                    <a:path w="7" h="10">
                      <a:moveTo>
                        <a:pt x="7" y="5"/>
                      </a:moveTo>
                      <a:cubicBezTo>
                        <a:pt x="7" y="7"/>
                        <a:pt x="6" y="9"/>
                        <a:pt x="4" y="10"/>
                      </a:cubicBezTo>
                      <a:cubicBezTo>
                        <a:pt x="2" y="10"/>
                        <a:pt x="1" y="8"/>
                        <a:pt x="0" y="5"/>
                      </a:cubicBezTo>
                      <a:cubicBezTo>
                        <a:pt x="0" y="3"/>
                        <a:pt x="1" y="1"/>
                        <a:pt x="3" y="0"/>
                      </a:cubicBezTo>
                      <a:cubicBezTo>
                        <a:pt x="4" y="0"/>
                        <a:pt x="6" y="2"/>
                        <a:pt x="7" y="5"/>
                      </a:cubicBezTo>
                      <a:close/>
                    </a:path>
                  </a:pathLst>
                </a:custGeom>
                <a:solidFill>
                  <a:srgbClr val="A0CC3A"/>
                </a:solidFill>
                <a:ln w="9525">
                  <a:noFill/>
                  <a:round/>
                  <a:headEnd/>
                  <a:tailEnd/>
                </a:ln>
              </p:spPr>
              <p:txBody>
                <a:bodyPr/>
                <a:lstStyle/>
                <a:p>
                  <a:endParaRPr lang="zh-TW" altLang="en-US"/>
                </a:p>
              </p:txBody>
            </p:sp>
            <p:sp>
              <p:nvSpPr>
                <p:cNvPr id="24893" name="Freeform 194"/>
                <p:cNvSpPr>
                  <a:spLocks noEditPoints="1"/>
                </p:cNvSpPr>
                <p:nvPr/>
              </p:nvSpPr>
              <p:spPr bwMode="auto">
                <a:xfrm>
                  <a:off x="3059" y="2796"/>
                  <a:ext cx="22" cy="29"/>
                </a:xfrm>
                <a:custGeom>
                  <a:avLst/>
                  <a:gdLst>
                    <a:gd name="T0" fmla="*/ 8998 w 9"/>
                    <a:gd name="T1" fmla="*/ 7153 h 12"/>
                    <a:gd name="T2" fmla="*/ 7856 w 9"/>
                    <a:gd name="T3" fmla="*/ 10542 h 12"/>
                    <a:gd name="T4" fmla="*/ 6209 w 9"/>
                    <a:gd name="T5" fmla="*/ 11528 h 12"/>
                    <a:gd name="T6" fmla="*/ 2540 w 9"/>
                    <a:gd name="T7" fmla="*/ 7153 h 12"/>
                    <a:gd name="T8" fmla="*/ 3681 w 9"/>
                    <a:gd name="T9" fmla="*/ 3376 h 12"/>
                    <a:gd name="T10" fmla="*/ 5138 w 9"/>
                    <a:gd name="T11" fmla="*/ 2383 h 12"/>
                    <a:gd name="T12" fmla="*/ 8998 w 9"/>
                    <a:gd name="T13" fmla="*/ 7153 h 12"/>
                    <a:gd name="T14" fmla="*/ 3681 w 9"/>
                    <a:gd name="T15" fmla="*/ 0 h 12"/>
                    <a:gd name="T16" fmla="*/ 1039 w 9"/>
                    <a:gd name="T17" fmla="*/ 2383 h 12"/>
                    <a:gd name="T18" fmla="*/ 0 w 9"/>
                    <a:gd name="T19" fmla="*/ 8159 h 12"/>
                    <a:gd name="T20" fmla="*/ 6209 w 9"/>
                    <a:gd name="T21" fmla="*/ 13918 h 12"/>
                    <a:gd name="T22" fmla="*/ 10457 w 9"/>
                    <a:gd name="T23" fmla="*/ 11528 h 12"/>
                    <a:gd name="T24" fmla="*/ 11538 w 9"/>
                    <a:gd name="T25" fmla="*/ 5759 h 12"/>
                    <a:gd name="T26" fmla="*/ 3681 w 9"/>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2"/>
                    <a:gd name="T44" fmla="*/ 9 w 9"/>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2">
                      <a:moveTo>
                        <a:pt x="7" y="6"/>
                      </a:moveTo>
                      <a:cubicBezTo>
                        <a:pt x="7" y="7"/>
                        <a:pt x="7" y="8"/>
                        <a:pt x="6" y="9"/>
                      </a:cubicBezTo>
                      <a:cubicBezTo>
                        <a:pt x="6" y="9"/>
                        <a:pt x="6" y="10"/>
                        <a:pt x="5" y="10"/>
                      </a:cubicBezTo>
                      <a:cubicBezTo>
                        <a:pt x="4" y="10"/>
                        <a:pt x="2" y="8"/>
                        <a:pt x="2" y="6"/>
                      </a:cubicBezTo>
                      <a:cubicBezTo>
                        <a:pt x="2" y="5"/>
                        <a:pt x="2" y="4"/>
                        <a:pt x="3" y="3"/>
                      </a:cubicBezTo>
                      <a:cubicBezTo>
                        <a:pt x="3" y="3"/>
                        <a:pt x="3" y="2"/>
                        <a:pt x="4" y="2"/>
                      </a:cubicBezTo>
                      <a:cubicBezTo>
                        <a:pt x="5" y="2"/>
                        <a:pt x="6" y="4"/>
                        <a:pt x="7" y="6"/>
                      </a:cubicBezTo>
                      <a:close/>
                      <a:moveTo>
                        <a:pt x="3" y="0"/>
                      </a:moveTo>
                      <a:cubicBezTo>
                        <a:pt x="2" y="0"/>
                        <a:pt x="2" y="1"/>
                        <a:pt x="1" y="2"/>
                      </a:cubicBezTo>
                      <a:cubicBezTo>
                        <a:pt x="0" y="3"/>
                        <a:pt x="0" y="5"/>
                        <a:pt x="0" y="7"/>
                      </a:cubicBezTo>
                      <a:cubicBezTo>
                        <a:pt x="1" y="10"/>
                        <a:pt x="3" y="12"/>
                        <a:pt x="5" y="12"/>
                      </a:cubicBezTo>
                      <a:cubicBezTo>
                        <a:pt x="6" y="12"/>
                        <a:pt x="7" y="11"/>
                        <a:pt x="8" y="10"/>
                      </a:cubicBezTo>
                      <a:cubicBezTo>
                        <a:pt x="9" y="9"/>
                        <a:pt x="9" y="7"/>
                        <a:pt x="9" y="5"/>
                      </a:cubicBezTo>
                      <a:cubicBezTo>
                        <a:pt x="8" y="2"/>
                        <a:pt x="6" y="0"/>
                        <a:pt x="3" y="0"/>
                      </a:cubicBezTo>
                      <a:close/>
                    </a:path>
                  </a:pathLst>
                </a:custGeom>
                <a:solidFill>
                  <a:srgbClr val="646C89"/>
                </a:solidFill>
                <a:ln w="9525">
                  <a:noFill/>
                  <a:round/>
                  <a:headEnd/>
                  <a:tailEnd/>
                </a:ln>
              </p:spPr>
              <p:txBody>
                <a:bodyPr/>
                <a:lstStyle/>
                <a:p>
                  <a:endParaRPr lang="zh-TW" altLang="en-US"/>
                </a:p>
              </p:txBody>
            </p:sp>
            <p:sp>
              <p:nvSpPr>
                <p:cNvPr id="24894" name="Freeform 195"/>
                <p:cNvSpPr>
                  <a:spLocks/>
                </p:cNvSpPr>
                <p:nvPr/>
              </p:nvSpPr>
              <p:spPr bwMode="auto">
                <a:xfrm>
                  <a:off x="3092" y="2808"/>
                  <a:ext cx="19" cy="24"/>
                </a:xfrm>
                <a:custGeom>
                  <a:avLst/>
                  <a:gdLst>
                    <a:gd name="T0" fmla="*/ 8077 w 8"/>
                    <a:gd name="T1" fmla="*/ 5570 h 10"/>
                    <a:gd name="T2" fmla="*/ 4997 w 8"/>
                    <a:gd name="T3" fmla="*/ 11088 h 10"/>
                    <a:gd name="T4" fmla="*/ 886 w 8"/>
                    <a:gd name="T5" fmla="*/ 6538 h 10"/>
                    <a:gd name="T6" fmla="*/ 3028 w 8"/>
                    <a:gd name="T7" fmla="*/ 0 h 10"/>
                    <a:gd name="T8" fmla="*/ 8077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5"/>
                      </a:moveTo>
                      <a:cubicBezTo>
                        <a:pt x="8" y="7"/>
                        <a:pt x="7" y="10"/>
                        <a:pt x="5" y="10"/>
                      </a:cubicBezTo>
                      <a:cubicBezTo>
                        <a:pt x="3" y="10"/>
                        <a:pt x="1" y="8"/>
                        <a:pt x="1" y="6"/>
                      </a:cubicBezTo>
                      <a:cubicBezTo>
                        <a:pt x="0" y="3"/>
                        <a:pt x="1" y="1"/>
                        <a:pt x="3" y="0"/>
                      </a:cubicBezTo>
                      <a:cubicBezTo>
                        <a:pt x="5" y="0"/>
                        <a:pt x="7" y="2"/>
                        <a:pt x="8" y="5"/>
                      </a:cubicBezTo>
                      <a:close/>
                    </a:path>
                  </a:pathLst>
                </a:custGeom>
                <a:solidFill>
                  <a:srgbClr val="A0CC3A"/>
                </a:solidFill>
                <a:ln w="9525">
                  <a:noFill/>
                  <a:round/>
                  <a:headEnd/>
                  <a:tailEnd/>
                </a:ln>
              </p:spPr>
              <p:txBody>
                <a:bodyPr/>
                <a:lstStyle/>
                <a:p>
                  <a:endParaRPr lang="zh-TW" altLang="en-US"/>
                </a:p>
              </p:txBody>
            </p:sp>
            <p:sp>
              <p:nvSpPr>
                <p:cNvPr id="24895" name="Freeform 196"/>
                <p:cNvSpPr>
                  <a:spLocks noEditPoints="1"/>
                </p:cNvSpPr>
                <p:nvPr/>
              </p:nvSpPr>
              <p:spPr bwMode="auto">
                <a:xfrm>
                  <a:off x="3090" y="2806"/>
                  <a:ext cx="24" cy="28"/>
                </a:xfrm>
                <a:custGeom>
                  <a:avLst/>
                  <a:gdLst>
                    <a:gd name="T0" fmla="*/ 8767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8767 w 10"/>
                    <a:gd name="T13" fmla="*/ 5336 h 12"/>
                    <a:gd name="T14" fmla="*/ 4620 w 10"/>
                    <a:gd name="T15" fmla="*/ 828 h 12"/>
                    <a:gd name="T16" fmla="*/ 2321 w 10"/>
                    <a:gd name="T17" fmla="*/ 1932 h 12"/>
                    <a:gd name="T18" fmla="*/ 967 w 10"/>
                    <a:gd name="T19" fmla="*/ 5957 h 12"/>
                    <a:gd name="T20" fmla="*/ 6538 w 10"/>
                    <a:gd name="T21" fmla="*/ 10519 h 12"/>
                    <a:gd name="T22" fmla="*/ 10121 w 10"/>
                    <a:gd name="T23" fmla="*/ 8717 h 12"/>
                    <a:gd name="T24" fmla="*/ 11088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8" y="6"/>
                      </a:moveTo>
                      <a:cubicBezTo>
                        <a:pt x="8" y="7"/>
                        <a:pt x="8" y="8"/>
                        <a:pt x="7" y="9"/>
                      </a:cubicBezTo>
                      <a:cubicBezTo>
                        <a:pt x="7" y="9"/>
                        <a:pt x="7" y="10"/>
                        <a:pt x="6" y="10"/>
                      </a:cubicBezTo>
                      <a:cubicBezTo>
                        <a:pt x="5" y="10"/>
                        <a:pt x="3" y="9"/>
                        <a:pt x="3" y="6"/>
                      </a:cubicBezTo>
                      <a:cubicBezTo>
                        <a:pt x="3" y="5"/>
                        <a:pt x="3" y="4"/>
                        <a:pt x="3" y="3"/>
                      </a:cubicBezTo>
                      <a:cubicBezTo>
                        <a:pt x="4" y="3"/>
                        <a:pt x="4" y="3"/>
                        <a:pt x="4" y="2"/>
                      </a:cubicBezTo>
                      <a:cubicBezTo>
                        <a:pt x="6" y="2"/>
                        <a:pt x="7" y="4"/>
                        <a:pt x="8" y="6"/>
                      </a:cubicBezTo>
                      <a:close/>
                      <a:moveTo>
                        <a:pt x="4" y="1"/>
                      </a:moveTo>
                      <a:cubicBezTo>
                        <a:pt x="3" y="1"/>
                        <a:pt x="2" y="1"/>
                        <a:pt x="2" y="2"/>
                      </a:cubicBezTo>
                      <a:cubicBezTo>
                        <a:pt x="1" y="3"/>
                        <a:pt x="0" y="5"/>
                        <a:pt x="1" y="7"/>
                      </a:cubicBezTo>
                      <a:cubicBezTo>
                        <a:pt x="1" y="10"/>
                        <a:pt x="4" y="12"/>
                        <a:pt x="6" y="12"/>
                      </a:cubicBezTo>
                      <a:cubicBezTo>
                        <a:pt x="7" y="12"/>
                        <a:pt x="8" y="11"/>
                        <a:pt x="9" y="10"/>
                      </a:cubicBezTo>
                      <a:cubicBezTo>
                        <a:pt x="10" y="9"/>
                        <a:pt x="10" y="7"/>
                        <a:pt x="10" y="6"/>
                      </a:cubicBezTo>
                      <a:cubicBezTo>
                        <a:pt x="9" y="2"/>
                        <a:pt x="7" y="0"/>
                        <a:pt x="4" y="1"/>
                      </a:cubicBezTo>
                      <a:close/>
                    </a:path>
                  </a:pathLst>
                </a:custGeom>
                <a:solidFill>
                  <a:srgbClr val="646C89"/>
                </a:solidFill>
                <a:ln w="9525">
                  <a:noFill/>
                  <a:round/>
                  <a:headEnd/>
                  <a:tailEnd/>
                </a:ln>
              </p:spPr>
              <p:txBody>
                <a:bodyPr/>
                <a:lstStyle/>
                <a:p>
                  <a:endParaRPr lang="zh-TW" altLang="en-US"/>
                </a:p>
              </p:txBody>
            </p:sp>
            <p:sp>
              <p:nvSpPr>
                <p:cNvPr id="24896" name="Freeform 197"/>
                <p:cNvSpPr>
                  <a:spLocks/>
                </p:cNvSpPr>
                <p:nvPr/>
              </p:nvSpPr>
              <p:spPr bwMode="auto">
                <a:xfrm>
                  <a:off x="3126" y="2817"/>
                  <a:ext cx="18" cy="24"/>
                </a:xfrm>
                <a:custGeom>
                  <a:avLst/>
                  <a:gdLst>
                    <a:gd name="T0" fmla="*/ 4657 w 8"/>
                    <a:gd name="T1" fmla="*/ 5570 h 10"/>
                    <a:gd name="T2" fmla="*/ 3224 w 8"/>
                    <a:gd name="T3" fmla="*/ 11088 h 10"/>
                    <a:gd name="T4" fmla="*/ 637 w 8"/>
                    <a:gd name="T5" fmla="*/ 6538 h 10"/>
                    <a:gd name="T6" fmla="*/ 2070 w 8"/>
                    <a:gd name="T7" fmla="*/ 967 h 10"/>
                    <a:gd name="T8" fmla="*/ 4657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1" y="6"/>
                      </a:cubicBezTo>
                      <a:cubicBezTo>
                        <a:pt x="0" y="3"/>
                        <a:pt x="1" y="1"/>
                        <a:pt x="3" y="1"/>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24897" name="Freeform 198"/>
                <p:cNvSpPr>
                  <a:spLocks noEditPoints="1"/>
                </p:cNvSpPr>
                <p:nvPr/>
              </p:nvSpPr>
              <p:spPr bwMode="auto">
                <a:xfrm>
                  <a:off x="3123" y="2815"/>
                  <a:ext cx="24" cy="28"/>
                </a:xfrm>
                <a:custGeom>
                  <a:avLst/>
                  <a:gdLst>
                    <a:gd name="T0" fmla="*/ 7800 w 10"/>
                    <a:gd name="T1" fmla="*/ 5336 h 12"/>
                    <a:gd name="T2" fmla="*/ 7800 w 10"/>
                    <a:gd name="T3" fmla="*/ 7889 h 12"/>
                    <a:gd name="T4" fmla="*/ 6538 w 10"/>
                    <a:gd name="T5" fmla="*/ 8717 h 12"/>
                    <a:gd name="T6" fmla="*/ 3250 w 10"/>
                    <a:gd name="T7" fmla="*/ 5957 h 12"/>
                    <a:gd name="T8" fmla="*/ 3250 w 10"/>
                    <a:gd name="T9" fmla="*/ 2553 h 12"/>
                    <a:gd name="T10" fmla="*/ 4620 w 10"/>
                    <a:gd name="T11" fmla="*/ 2553 h 12"/>
                    <a:gd name="T12" fmla="*/ 7800 w 10"/>
                    <a:gd name="T13" fmla="*/ 5336 h 12"/>
                    <a:gd name="T14" fmla="*/ 4620 w 10"/>
                    <a:gd name="T15" fmla="*/ 828 h 12"/>
                    <a:gd name="T16" fmla="*/ 2321 w 10"/>
                    <a:gd name="T17" fmla="*/ 1932 h 12"/>
                    <a:gd name="T18" fmla="*/ 967 w 10"/>
                    <a:gd name="T19" fmla="*/ 5957 h 12"/>
                    <a:gd name="T20" fmla="*/ 6538 w 10"/>
                    <a:gd name="T21" fmla="*/ 10519 h 12"/>
                    <a:gd name="T22" fmla="*/ 10121 w 10"/>
                    <a:gd name="T23" fmla="*/ 8717 h 12"/>
                    <a:gd name="T24" fmla="*/ 10121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8" y="7"/>
                        <a:pt x="8" y="9"/>
                        <a:pt x="7" y="9"/>
                      </a:cubicBezTo>
                      <a:cubicBezTo>
                        <a:pt x="7" y="10"/>
                        <a:pt x="6" y="10"/>
                        <a:pt x="6" y="10"/>
                      </a:cubicBezTo>
                      <a:cubicBezTo>
                        <a:pt x="4" y="10"/>
                        <a:pt x="3" y="9"/>
                        <a:pt x="3" y="7"/>
                      </a:cubicBezTo>
                      <a:cubicBezTo>
                        <a:pt x="2" y="5"/>
                        <a:pt x="3" y="4"/>
                        <a:pt x="3" y="3"/>
                      </a:cubicBezTo>
                      <a:cubicBezTo>
                        <a:pt x="3" y="3"/>
                        <a:pt x="4" y="3"/>
                        <a:pt x="4" y="3"/>
                      </a:cubicBezTo>
                      <a:cubicBezTo>
                        <a:pt x="6" y="2"/>
                        <a:pt x="7" y="4"/>
                        <a:pt x="7" y="6"/>
                      </a:cubicBezTo>
                      <a:close/>
                      <a:moveTo>
                        <a:pt x="4" y="1"/>
                      </a:moveTo>
                      <a:cubicBezTo>
                        <a:pt x="3" y="1"/>
                        <a:pt x="2" y="1"/>
                        <a:pt x="2" y="2"/>
                      </a:cubicBezTo>
                      <a:cubicBezTo>
                        <a:pt x="1" y="3"/>
                        <a:pt x="0" y="5"/>
                        <a:pt x="1" y="7"/>
                      </a:cubicBezTo>
                      <a:cubicBezTo>
                        <a:pt x="1" y="10"/>
                        <a:pt x="4" y="12"/>
                        <a:pt x="6" y="12"/>
                      </a:cubicBezTo>
                      <a:cubicBezTo>
                        <a:pt x="7" y="12"/>
                        <a:pt x="8" y="11"/>
                        <a:pt x="9" y="10"/>
                      </a:cubicBezTo>
                      <a:cubicBezTo>
                        <a:pt x="9" y="9"/>
                        <a:pt x="10" y="8"/>
                        <a:pt x="9" y="6"/>
                      </a:cubicBezTo>
                      <a:cubicBezTo>
                        <a:pt x="9" y="3"/>
                        <a:pt x="6" y="0"/>
                        <a:pt x="4" y="1"/>
                      </a:cubicBezTo>
                      <a:close/>
                    </a:path>
                  </a:pathLst>
                </a:custGeom>
                <a:solidFill>
                  <a:srgbClr val="646C89"/>
                </a:solidFill>
                <a:ln w="9525">
                  <a:noFill/>
                  <a:round/>
                  <a:headEnd/>
                  <a:tailEnd/>
                </a:ln>
              </p:spPr>
              <p:txBody>
                <a:bodyPr/>
                <a:lstStyle/>
                <a:p>
                  <a:endParaRPr lang="zh-TW" altLang="en-US"/>
                </a:p>
              </p:txBody>
            </p:sp>
            <p:sp>
              <p:nvSpPr>
                <p:cNvPr id="24898" name="Freeform 199"/>
                <p:cNvSpPr>
                  <a:spLocks/>
                </p:cNvSpPr>
                <p:nvPr/>
              </p:nvSpPr>
              <p:spPr bwMode="auto">
                <a:xfrm>
                  <a:off x="3159" y="2829"/>
                  <a:ext cx="18" cy="22"/>
                </a:xfrm>
                <a:custGeom>
                  <a:avLst/>
                  <a:gdLst>
                    <a:gd name="T0" fmla="*/ 4657 w 8"/>
                    <a:gd name="T1" fmla="*/ 5138 h 9"/>
                    <a:gd name="T2" fmla="*/ 3224 w 8"/>
                    <a:gd name="T3" fmla="*/ 11538 h 9"/>
                    <a:gd name="T4" fmla="*/ 0 w 8"/>
                    <a:gd name="T5" fmla="*/ 6209 h 9"/>
                    <a:gd name="T6" fmla="*/ 2070 w 8"/>
                    <a:gd name="T7" fmla="*/ 0 h 9"/>
                    <a:gd name="T8" fmla="*/ 4657 w 8"/>
                    <a:gd name="T9" fmla="*/ 5138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7" y="4"/>
                      </a:moveTo>
                      <a:cubicBezTo>
                        <a:pt x="8" y="7"/>
                        <a:pt x="7" y="9"/>
                        <a:pt x="5" y="9"/>
                      </a:cubicBezTo>
                      <a:cubicBezTo>
                        <a:pt x="3" y="9"/>
                        <a:pt x="1" y="8"/>
                        <a:pt x="0" y="5"/>
                      </a:cubicBezTo>
                      <a:cubicBezTo>
                        <a:pt x="0" y="2"/>
                        <a:pt x="1" y="0"/>
                        <a:pt x="3" y="0"/>
                      </a:cubicBezTo>
                      <a:cubicBezTo>
                        <a:pt x="5" y="0"/>
                        <a:pt x="7" y="1"/>
                        <a:pt x="7" y="4"/>
                      </a:cubicBezTo>
                      <a:close/>
                    </a:path>
                  </a:pathLst>
                </a:custGeom>
                <a:solidFill>
                  <a:srgbClr val="A0CC3A"/>
                </a:solidFill>
                <a:ln w="9525">
                  <a:noFill/>
                  <a:round/>
                  <a:headEnd/>
                  <a:tailEnd/>
                </a:ln>
              </p:spPr>
              <p:txBody>
                <a:bodyPr/>
                <a:lstStyle/>
                <a:p>
                  <a:endParaRPr lang="zh-TW" altLang="en-US"/>
                </a:p>
              </p:txBody>
            </p:sp>
            <p:sp>
              <p:nvSpPr>
                <p:cNvPr id="24899" name="Freeform 200"/>
                <p:cNvSpPr>
                  <a:spLocks noEditPoints="1"/>
                </p:cNvSpPr>
                <p:nvPr/>
              </p:nvSpPr>
              <p:spPr bwMode="auto">
                <a:xfrm>
                  <a:off x="3156" y="2825"/>
                  <a:ext cx="24" cy="30"/>
                </a:xfrm>
                <a:custGeom>
                  <a:avLst/>
                  <a:gdLst>
                    <a:gd name="T0" fmla="*/ 7800 w 10"/>
                    <a:gd name="T1" fmla="*/ 4858 h 13"/>
                    <a:gd name="T2" fmla="*/ 7800 w 10"/>
                    <a:gd name="T3" fmla="*/ 7265 h 13"/>
                    <a:gd name="T4" fmla="*/ 6538 w 10"/>
                    <a:gd name="T5" fmla="*/ 7998 h 13"/>
                    <a:gd name="T6" fmla="*/ 2321 w 10"/>
                    <a:gd name="T7" fmla="*/ 5555 h 13"/>
                    <a:gd name="T8" fmla="*/ 3250 w 10"/>
                    <a:gd name="T9" fmla="*/ 3148 h 13"/>
                    <a:gd name="T10" fmla="*/ 4620 w 10"/>
                    <a:gd name="T11" fmla="*/ 2407 h 13"/>
                    <a:gd name="T12" fmla="*/ 7800 w 10"/>
                    <a:gd name="T13" fmla="*/ 4858 h 13"/>
                    <a:gd name="T14" fmla="*/ 4620 w 10"/>
                    <a:gd name="T15" fmla="*/ 798 h 13"/>
                    <a:gd name="T16" fmla="*/ 967 w 10"/>
                    <a:gd name="T17" fmla="*/ 1842 h 13"/>
                    <a:gd name="T18" fmla="*/ 0 w 10"/>
                    <a:gd name="T19" fmla="*/ 5555 h 13"/>
                    <a:gd name="T20" fmla="*/ 6538 w 10"/>
                    <a:gd name="T21" fmla="*/ 9810 h 13"/>
                    <a:gd name="T22" fmla="*/ 8767 w 10"/>
                    <a:gd name="T23" fmla="*/ 8760 h 13"/>
                    <a:gd name="T24" fmla="*/ 10121 w 10"/>
                    <a:gd name="T25" fmla="*/ 4858 h 13"/>
                    <a:gd name="T26" fmla="*/ 4620 w 10"/>
                    <a:gd name="T27" fmla="*/ 798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3"/>
                    <a:gd name="T44" fmla="*/ 10 w 10"/>
                    <a:gd name="T45" fmla="*/ 13 h 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3">
                      <a:moveTo>
                        <a:pt x="7" y="6"/>
                      </a:moveTo>
                      <a:cubicBezTo>
                        <a:pt x="8" y="7"/>
                        <a:pt x="7" y="9"/>
                        <a:pt x="7" y="9"/>
                      </a:cubicBezTo>
                      <a:cubicBezTo>
                        <a:pt x="7" y="10"/>
                        <a:pt x="6" y="10"/>
                        <a:pt x="6" y="10"/>
                      </a:cubicBezTo>
                      <a:cubicBezTo>
                        <a:pt x="4" y="10"/>
                        <a:pt x="3" y="9"/>
                        <a:pt x="2" y="7"/>
                      </a:cubicBezTo>
                      <a:cubicBezTo>
                        <a:pt x="2" y="6"/>
                        <a:pt x="2" y="4"/>
                        <a:pt x="3" y="4"/>
                      </a:cubicBezTo>
                      <a:cubicBezTo>
                        <a:pt x="3" y="3"/>
                        <a:pt x="4" y="3"/>
                        <a:pt x="4" y="3"/>
                      </a:cubicBezTo>
                      <a:cubicBezTo>
                        <a:pt x="5" y="3"/>
                        <a:pt x="7" y="4"/>
                        <a:pt x="7" y="6"/>
                      </a:cubicBezTo>
                      <a:close/>
                      <a:moveTo>
                        <a:pt x="4" y="1"/>
                      </a:moveTo>
                      <a:cubicBezTo>
                        <a:pt x="3" y="1"/>
                        <a:pt x="2" y="2"/>
                        <a:pt x="1" y="2"/>
                      </a:cubicBezTo>
                      <a:cubicBezTo>
                        <a:pt x="0" y="4"/>
                        <a:pt x="0" y="5"/>
                        <a:pt x="0" y="7"/>
                      </a:cubicBezTo>
                      <a:cubicBezTo>
                        <a:pt x="1" y="10"/>
                        <a:pt x="3" y="13"/>
                        <a:pt x="6" y="12"/>
                      </a:cubicBezTo>
                      <a:cubicBezTo>
                        <a:pt x="7" y="12"/>
                        <a:pt x="8" y="12"/>
                        <a:pt x="8" y="11"/>
                      </a:cubicBezTo>
                      <a:cubicBezTo>
                        <a:pt x="9" y="9"/>
                        <a:pt x="10" y="8"/>
                        <a:pt x="9" y="6"/>
                      </a:cubicBezTo>
                      <a:cubicBezTo>
                        <a:pt x="9" y="3"/>
                        <a:pt x="6" y="0"/>
                        <a:pt x="4" y="1"/>
                      </a:cubicBezTo>
                      <a:close/>
                    </a:path>
                  </a:pathLst>
                </a:custGeom>
                <a:solidFill>
                  <a:srgbClr val="646C89"/>
                </a:solidFill>
                <a:ln w="9525">
                  <a:noFill/>
                  <a:round/>
                  <a:headEnd/>
                  <a:tailEnd/>
                </a:ln>
              </p:spPr>
              <p:txBody>
                <a:bodyPr/>
                <a:lstStyle/>
                <a:p>
                  <a:endParaRPr lang="zh-TW" altLang="en-US"/>
                </a:p>
              </p:txBody>
            </p:sp>
            <p:sp>
              <p:nvSpPr>
                <p:cNvPr id="24900" name="Freeform 201"/>
                <p:cNvSpPr>
                  <a:spLocks/>
                </p:cNvSpPr>
                <p:nvPr/>
              </p:nvSpPr>
              <p:spPr bwMode="auto">
                <a:xfrm>
                  <a:off x="3296" y="2877"/>
                  <a:ext cx="18" cy="23"/>
                </a:xfrm>
                <a:custGeom>
                  <a:avLst/>
                  <a:gdLst>
                    <a:gd name="T0" fmla="*/ 5168 w 8"/>
                    <a:gd name="T1" fmla="*/ 3080 h 10"/>
                    <a:gd name="T2" fmla="*/ 3224 w 8"/>
                    <a:gd name="T3" fmla="*/ 7084 h 10"/>
                    <a:gd name="T4" fmla="*/ 637 w 8"/>
                    <a:gd name="T5" fmla="*/ 4110 h 10"/>
                    <a:gd name="T6" fmla="*/ 2587 w 8"/>
                    <a:gd name="T7" fmla="*/ 0 h 10"/>
                    <a:gd name="T8" fmla="*/ 5168 w 8"/>
                    <a:gd name="T9" fmla="*/ 308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4"/>
                      </a:moveTo>
                      <a:cubicBezTo>
                        <a:pt x="8" y="7"/>
                        <a:pt x="7" y="9"/>
                        <a:pt x="5" y="9"/>
                      </a:cubicBezTo>
                      <a:cubicBezTo>
                        <a:pt x="3" y="10"/>
                        <a:pt x="1" y="8"/>
                        <a:pt x="1" y="5"/>
                      </a:cubicBezTo>
                      <a:cubicBezTo>
                        <a:pt x="0" y="3"/>
                        <a:pt x="2" y="0"/>
                        <a:pt x="4" y="0"/>
                      </a:cubicBezTo>
                      <a:cubicBezTo>
                        <a:pt x="5" y="0"/>
                        <a:pt x="7" y="2"/>
                        <a:pt x="8" y="4"/>
                      </a:cubicBezTo>
                      <a:close/>
                    </a:path>
                  </a:pathLst>
                </a:custGeom>
                <a:solidFill>
                  <a:srgbClr val="A0CC3A"/>
                </a:solidFill>
                <a:ln w="9525">
                  <a:noFill/>
                  <a:round/>
                  <a:headEnd/>
                  <a:tailEnd/>
                </a:ln>
              </p:spPr>
              <p:txBody>
                <a:bodyPr/>
                <a:lstStyle/>
                <a:p>
                  <a:endParaRPr lang="zh-TW" altLang="en-US"/>
                </a:p>
              </p:txBody>
            </p:sp>
            <p:sp>
              <p:nvSpPr>
                <p:cNvPr id="24901" name="Freeform 202"/>
                <p:cNvSpPr>
                  <a:spLocks noEditPoints="1"/>
                </p:cNvSpPr>
                <p:nvPr/>
              </p:nvSpPr>
              <p:spPr bwMode="auto">
                <a:xfrm>
                  <a:off x="3296" y="2874"/>
                  <a:ext cx="21" cy="29"/>
                </a:xfrm>
                <a:custGeom>
                  <a:avLst/>
                  <a:gdLst>
                    <a:gd name="T0" fmla="*/ 5957 w 9"/>
                    <a:gd name="T1" fmla="*/ 7153 h 12"/>
                    <a:gd name="T2" fmla="*/ 5336 w 9"/>
                    <a:gd name="T3" fmla="*/ 10542 h 12"/>
                    <a:gd name="T4" fmla="*/ 4508 w 9"/>
                    <a:gd name="T5" fmla="*/ 10542 h 12"/>
                    <a:gd name="T6" fmla="*/ 1932 w 9"/>
                    <a:gd name="T7" fmla="*/ 7153 h 12"/>
                    <a:gd name="T8" fmla="*/ 1932 w 9"/>
                    <a:gd name="T9" fmla="*/ 3376 h 12"/>
                    <a:gd name="T10" fmla="*/ 3381 w 9"/>
                    <a:gd name="T11" fmla="*/ 2383 h 12"/>
                    <a:gd name="T12" fmla="*/ 5957 w 9"/>
                    <a:gd name="T13" fmla="*/ 7153 h 12"/>
                    <a:gd name="T14" fmla="*/ 2553 w 9"/>
                    <a:gd name="T15" fmla="*/ 0 h 12"/>
                    <a:gd name="T16" fmla="*/ 828 w 9"/>
                    <a:gd name="T17" fmla="*/ 2383 h 12"/>
                    <a:gd name="T18" fmla="*/ 0 w 9"/>
                    <a:gd name="T19" fmla="*/ 7153 h 12"/>
                    <a:gd name="T20" fmla="*/ 4508 w 9"/>
                    <a:gd name="T21" fmla="*/ 12932 h 12"/>
                    <a:gd name="T22" fmla="*/ 7117 w 9"/>
                    <a:gd name="T23" fmla="*/ 11528 h 12"/>
                    <a:gd name="T24" fmla="*/ 7889 w 9"/>
                    <a:gd name="T25" fmla="*/ 5759 h 12"/>
                    <a:gd name="T26" fmla="*/ 2553 w 9"/>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2"/>
                    <a:gd name="T44" fmla="*/ 9 w 9"/>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2">
                      <a:moveTo>
                        <a:pt x="7" y="6"/>
                      </a:moveTo>
                      <a:cubicBezTo>
                        <a:pt x="7" y="7"/>
                        <a:pt x="7" y="8"/>
                        <a:pt x="6" y="9"/>
                      </a:cubicBezTo>
                      <a:cubicBezTo>
                        <a:pt x="6" y="9"/>
                        <a:pt x="6" y="9"/>
                        <a:pt x="5" y="9"/>
                      </a:cubicBezTo>
                      <a:cubicBezTo>
                        <a:pt x="4" y="10"/>
                        <a:pt x="2" y="8"/>
                        <a:pt x="2" y="6"/>
                      </a:cubicBezTo>
                      <a:cubicBezTo>
                        <a:pt x="2" y="5"/>
                        <a:pt x="2" y="4"/>
                        <a:pt x="2" y="3"/>
                      </a:cubicBezTo>
                      <a:cubicBezTo>
                        <a:pt x="3" y="3"/>
                        <a:pt x="3" y="2"/>
                        <a:pt x="4" y="2"/>
                      </a:cubicBezTo>
                      <a:cubicBezTo>
                        <a:pt x="5" y="2"/>
                        <a:pt x="6" y="3"/>
                        <a:pt x="7" y="6"/>
                      </a:cubicBezTo>
                      <a:close/>
                      <a:moveTo>
                        <a:pt x="3" y="0"/>
                      </a:moveTo>
                      <a:cubicBezTo>
                        <a:pt x="2" y="0"/>
                        <a:pt x="2" y="1"/>
                        <a:pt x="1" y="2"/>
                      </a:cubicBezTo>
                      <a:cubicBezTo>
                        <a:pt x="0" y="3"/>
                        <a:pt x="0" y="5"/>
                        <a:pt x="0" y="6"/>
                      </a:cubicBezTo>
                      <a:cubicBezTo>
                        <a:pt x="1" y="10"/>
                        <a:pt x="3" y="12"/>
                        <a:pt x="5" y="11"/>
                      </a:cubicBezTo>
                      <a:cubicBezTo>
                        <a:pt x="6" y="11"/>
                        <a:pt x="7" y="11"/>
                        <a:pt x="8" y="10"/>
                      </a:cubicBezTo>
                      <a:cubicBezTo>
                        <a:pt x="9" y="9"/>
                        <a:pt x="9" y="7"/>
                        <a:pt x="9" y="5"/>
                      </a:cubicBezTo>
                      <a:cubicBezTo>
                        <a:pt x="8" y="2"/>
                        <a:pt x="6" y="0"/>
                        <a:pt x="3" y="0"/>
                      </a:cubicBezTo>
                      <a:close/>
                    </a:path>
                  </a:pathLst>
                </a:custGeom>
                <a:solidFill>
                  <a:srgbClr val="646C89"/>
                </a:solidFill>
                <a:ln w="9525">
                  <a:noFill/>
                  <a:round/>
                  <a:headEnd/>
                  <a:tailEnd/>
                </a:ln>
              </p:spPr>
              <p:txBody>
                <a:bodyPr/>
                <a:lstStyle/>
                <a:p>
                  <a:endParaRPr lang="zh-TW" altLang="en-US"/>
                </a:p>
              </p:txBody>
            </p:sp>
            <p:sp>
              <p:nvSpPr>
                <p:cNvPr id="24902" name="Freeform 203"/>
                <p:cNvSpPr>
                  <a:spLocks/>
                </p:cNvSpPr>
                <p:nvPr/>
              </p:nvSpPr>
              <p:spPr bwMode="auto">
                <a:xfrm>
                  <a:off x="3329" y="2886"/>
                  <a:ext cx="18" cy="24"/>
                </a:xfrm>
                <a:custGeom>
                  <a:avLst/>
                  <a:gdLst>
                    <a:gd name="T0" fmla="*/ 5168 w 8"/>
                    <a:gd name="T1" fmla="*/ 4620 h 10"/>
                    <a:gd name="T2" fmla="*/ 3224 w 8"/>
                    <a:gd name="T3" fmla="*/ 11088 h 10"/>
                    <a:gd name="T4" fmla="*/ 637 w 8"/>
                    <a:gd name="T5" fmla="*/ 5570 h 10"/>
                    <a:gd name="T6" fmla="*/ 2070 w 8"/>
                    <a:gd name="T7" fmla="*/ 0 h 10"/>
                    <a:gd name="T8" fmla="*/ 5168 w 8"/>
                    <a:gd name="T9" fmla="*/ 462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4"/>
                      </a:moveTo>
                      <a:cubicBezTo>
                        <a:pt x="8" y="7"/>
                        <a:pt x="7" y="9"/>
                        <a:pt x="5" y="10"/>
                      </a:cubicBezTo>
                      <a:cubicBezTo>
                        <a:pt x="3" y="10"/>
                        <a:pt x="1" y="8"/>
                        <a:pt x="1" y="5"/>
                      </a:cubicBezTo>
                      <a:cubicBezTo>
                        <a:pt x="0" y="3"/>
                        <a:pt x="1" y="1"/>
                        <a:pt x="3" y="0"/>
                      </a:cubicBezTo>
                      <a:cubicBezTo>
                        <a:pt x="5" y="0"/>
                        <a:pt x="7" y="2"/>
                        <a:pt x="8" y="4"/>
                      </a:cubicBezTo>
                      <a:close/>
                    </a:path>
                  </a:pathLst>
                </a:custGeom>
                <a:solidFill>
                  <a:srgbClr val="A0CC3A"/>
                </a:solidFill>
                <a:ln w="9525">
                  <a:noFill/>
                  <a:round/>
                  <a:headEnd/>
                  <a:tailEnd/>
                </a:ln>
              </p:spPr>
              <p:txBody>
                <a:bodyPr/>
                <a:lstStyle/>
                <a:p>
                  <a:endParaRPr lang="zh-TW" altLang="en-US"/>
                </a:p>
              </p:txBody>
            </p:sp>
            <p:sp>
              <p:nvSpPr>
                <p:cNvPr id="24903" name="Freeform 204"/>
                <p:cNvSpPr>
                  <a:spLocks noEditPoints="1"/>
                </p:cNvSpPr>
                <p:nvPr/>
              </p:nvSpPr>
              <p:spPr bwMode="auto">
                <a:xfrm>
                  <a:off x="3326" y="2884"/>
                  <a:ext cx="24" cy="28"/>
                </a:xfrm>
                <a:custGeom>
                  <a:avLst/>
                  <a:gdLst>
                    <a:gd name="T0" fmla="*/ 8767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8767 w 10"/>
                    <a:gd name="T13" fmla="*/ 5336 h 12"/>
                    <a:gd name="T14" fmla="*/ 4620 w 10"/>
                    <a:gd name="T15" fmla="*/ 0 h 12"/>
                    <a:gd name="T16" fmla="*/ 2321 w 10"/>
                    <a:gd name="T17" fmla="*/ 1932 h 12"/>
                    <a:gd name="T18" fmla="*/ 967 w 10"/>
                    <a:gd name="T19" fmla="*/ 5957 h 12"/>
                    <a:gd name="T20" fmla="*/ 6538 w 10"/>
                    <a:gd name="T21" fmla="*/ 10519 h 12"/>
                    <a:gd name="T22" fmla="*/ 10121 w 10"/>
                    <a:gd name="T23" fmla="*/ 8717 h 12"/>
                    <a:gd name="T24" fmla="*/ 11088 w 10"/>
                    <a:gd name="T25" fmla="*/ 4508 h 12"/>
                    <a:gd name="T26" fmla="*/ 4620 w 10"/>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8" y="6"/>
                      </a:moveTo>
                      <a:cubicBezTo>
                        <a:pt x="8" y="7"/>
                        <a:pt x="8" y="8"/>
                        <a:pt x="7" y="9"/>
                      </a:cubicBezTo>
                      <a:cubicBezTo>
                        <a:pt x="7" y="9"/>
                        <a:pt x="7" y="10"/>
                        <a:pt x="6" y="10"/>
                      </a:cubicBezTo>
                      <a:cubicBezTo>
                        <a:pt x="5" y="10"/>
                        <a:pt x="3" y="8"/>
                        <a:pt x="3" y="6"/>
                      </a:cubicBezTo>
                      <a:cubicBezTo>
                        <a:pt x="3" y="5"/>
                        <a:pt x="3" y="4"/>
                        <a:pt x="3" y="3"/>
                      </a:cubicBezTo>
                      <a:cubicBezTo>
                        <a:pt x="4" y="3"/>
                        <a:pt x="4" y="2"/>
                        <a:pt x="4" y="2"/>
                      </a:cubicBezTo>
                      <a:cubicBezTo>
                        <a:pt x="6" y="2"/>
                        <a:pt x="7" y="4"/>
                        <a:pt x="8" y="6"/>
                      </a:cubicBezTo>
                      <a:close/>
                      <a:moveTo>
                        <a:pt x="4" y="0"/>
                      </a:moveTo>
                      <a:cubicBezTo>
                        <a:pt x="3" y="0"/>
                        <a:pt x="2" y="1"/>
                        <a:pt x="2" y="2"/>
                      </a:cubicBezTo>
                      <a:cubicBezTo>
                        <a:pt x="1" y="3"/>
                        <a:pt x="0" y="5"/>
                        <a:pt x="1" y="7"/>
                      </a:cubicBezTo>
                      <a:cubicBezTo>
                        <a:pt x="1" y="10"/>
                        <a:pt x="4" y="12"/>
                        <a:pt x="6" y="12"/>
                      </a:cubicBezTo>
                      <a:cubicBezTo>
                        <a:pt x="7" y="12"/>
                        <a:pt x="8" y="11"/>
                        <a:pt x="9" y="10"/>
                      </a:cubicBezTo>
                      <a:cubicBezTo>
                        <a:pt x="10" y="9"/>
                        <a:pt x="10" y="7"/>
                        <a:pt x="10" y="5"/>
                      </a:cubicBezTo>
                      <a:cubicBezTo>
                        <a:pt x="9" y="2"/>
                        <a:pt x="7" y="0"/>
                        <a:pt x="4" y="0"/>
                      </a:cubicBezTo>
                      <a:close/>
                    </a:path>
                  </a:pathLst>
                </a:custGeom>
                <a:solidFill>
                  <a:srgbClr val="646C89"/>
                </a:solidFill>
                <a:ln w="9525">
                  <a:noFill/>
                  <a:round/>
                  <a:headEnd/>
                  <a:tailEnd/>
                </a:ln>
              </p:spPr>
              <p:txBody>
                <a:bodyPr/>
                <a:lstStyle/>
                <a:p>
                  <a:endParaRPr lang="zh-TW" altLang="en-US"/>
                </a:p>
              </p:txBody>
            </p:sp>
            <p:sp>
              <p:nvSpPr>
                <p:cNvPr id="24904" name="Freeform 205"/>
                <p:cNvSpPr>
                  <a:spLocks/>
                </p:cNvSpPr>
                <p:nvPr/>
              </p:nvSpPr>
              <p:spPr bwMode="auto">
                <a:xfrm>
                  <a:off x="3362" y="2895"/>
                  <a:ext cx="19" cy="24"/>
                </a:xfrm>
                <a:custGeom>
                  <a:avLst/>
                  <a:gdLst>
                    <a:gd name="T0" fmla="*/ 7191 w 8"/>
                    <a:gd name="T1" fmla="*/ 5570 h 10"/>
                    <a:gd name="T2" fmla="*/ 4997 w 8"/>
                    <a:gd name="T3" fmla="*/ 11088 h 10"/>
                    <a:gd name="T4" fmla="*/ 886 w 8"/>
                    <a:gd name="T5" fmla="*/ 6538 h 10"/>
                    <a:gd name="T6" fmla="*/ 3028 w 8"/>
                    <a:gd name="T7" fmla="*/ 0 h 10"/>
                    <a:gd name="T8" fmla="*/ 7191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1" y="6"/>
                      </a:cubicBezTo>
                      <a:cubicBezTo>
                        <a:pt x="0" y="3"/>
                        <a:pt x="1" y="1"/>
                        <a:pt x="3" y="0"/>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24905" name="Freeform 206"/>
                <p:cNvSpPr>
                  <a:spLocks noEditPoints="1"/>
                </p:cNvSpPr>
                <p:nvPr/>
              </p:nvSpPr>
              <p:spPr bwMode="auto">
                <a:xfrm>
                  <a:off x="3359" y="2893"/>
                  <a:ext cx="24" cy="28"/>
                </a:xfrm>
                <a:custGeom>
                  <a:avLst/>
                  <a:gdLst>
                    <a:gd name="T0" fmla="*/ 7800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7800 w 10"/>
                    <a:gd name="T13" fmla="*/ 5336 h 12"/>
                    <a:gd name="T14" fmla="*/ 4620 w 10"/>
                    <a:gd name="T15" fmla="*/ 0 h 12"/>
                    <a:gd name="T16" fmla="*/ 967 w 10"/>
                    <a:gd name="T17" fmla="*/ 1932 h 12"/>
                    <a:gd name="T18" fmla="*/ 967 w 10"/>
                    <a:gd name="T19" fmla="*/ 5957 h 12"/>
                    <a:gd name="T20" fmla="*/ 6538 w 10"/>
                    <a:gd name="T21" fmla="*/ 10519 h 12"/>
                    <a:gd name="T22" fmla="*/ 10121 w 10"/>
                    <a:gd name="T23" fmla="*/ 8717 h 12"/>
                    <a:gd name="T24" fmla="*/ 10121 w 10"/>
                    <a:gd name="T25" fmla="*/ 4508 h 12"/>
                    <a:gd name="T26" fmla="*/ 4620 w 10"/>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8" y="7"/>
                        <a:pt x="7" y="8"/>
                        <a:pt x="7" y="9"/>
                      </a:cubicBezTo>
                      <a:cubicBezTo>
                        <a:pt x="7" y="9"/>
                        <a:pt x="6" y="10"/>
                        <a:pt x="6" y="10"/>
                      </a:cubicBezTo>
                      <a:cubicBezTo>
                        <a:pt x="4" y="10"/>
                        <a:pt x="3" y="8"/>
                        <a:pt x="3" y="6"/>
                      </a:cubicBezTo>
                      <a:cubicBezTo>
                        <a:pt x="2" y="5"/>
                        <a:pt x="3" y="4"/>
                        <a:pt x="3" y="3"/>
                      </a:cubicBezTo>
                      <a:cubicBezTo>
                        <a:pt x="3" y="3"/>
                        <a:pt x="4" y="2"/>
                        <a:pt x="4" y="2"/>
                      </a:cubicBezTo>
                      <a:cubicBezTo>
                        <a:pt x="6" y="2"/>
                        <a:pt x="7" y="4"/>
                        <a:pt x="7" y="6"/>
                      </a:cubicBezTo>
                      <a:close/>
                      <a:moveTo>
                        <a:pt x="4" y="0"/>
                      </a:moveTo>
                      <a:cubicBezTo>
                        <a:pt x="3" y="1"/>
                        <a:pt x="2" y="1"/>
                        <a:pt x="1" y="2"/>
                      </a:cubicBezTo>
                      <a:cubicBezTo>
                        <a:pt x="1" y="3"/>
                        <a:pt x="0" y="5"/>
                        <a:pt x="1" y="7"/>
                      </a:cubicBezTo>
                      <a:cubicBezTo>
                        <a:pt x="1" y="10"/>
                        <a:pt x="4" y="12"/>
                        <a:pt x="6" y="12"/>
                      </a:cubicBezTo>
                      <a:cubicBezTo>
                        <a:pt x="7" y="12"/>
                        <a:pt x="8" y="11"/>
                        <a:pt x="9" y="10"/>
                      </a:cubicBezTo>
                      <a:cubicBezTo>
                        <a:pt x="9" y="9"/>
                        <a:pt x="10" y="7"/>
                        <a:pt x="9" y="5"/>
                      </a:cubicBezTo>
                      <a:cubicBezTo>
                        <a:pt x="9" y="2"/>
                        <a:pt x="6" y="0"/>
                        <a:pt x="4" y="0"/>
                      </a:cubicBezTo>
                      <a:close/>
                    </a:path>
                  </a:pathLst>
                </a:custGeom>
                <a:solidFill>
                  <a:srgbClr val="646C89"/>
                </a:solidFill>
                <a:ln w="9525">
                  <a:noFill/>
                  <a:round/>
                  <a:headEnd/>
                  <a:tailEnd/>
                </a:ln>
              </p:spPr>
              <p:txBody>
                <a:bodyPr/>
                <a:lstStyle/>
                <a:p>
                  <a:endParaRPr lang="zh-TW" altLang="en-US"/>
                </a:p>
              </p:txBody>
            </p:sp>
            <p:sp>
              <p:nvSpPr>
                <p:cNvPr id="24906" name="Freeform 207"/>
                <p:cNvSpPr>
                  <a:spLocks/>
                </p:cNvSpPr>
                <p:nvPr/>
              </p:nvSpPr>
              <p:spPr bwMode="auto">
                <a:xfrm>
                  <a:off x="3395" y="2905"/>
                  <a:ext cx="19" cy="24"/>
                </a:xfrm>
                <a:custGeom>
                  <a:avLst/>
                  <a:gdLst>
                    <a:gd name="T0" fmla="*/ 7191 w 8"/>
                    <a:gd name="T1" fmla="*/ 5570 h 10"/>
                    <a:gd name="T2" fmla="*/ 4997 w 8"/>
                    <a:gd name="T3" fmla="*/ 11088 h 10"/>
                    <a:gd name="T4" fmla="*/ 0 w 8"/>
                    <a:gd name="T5" fmla="*/ 6538 h 10"/>
                    <a:gd name="T6" fmla="*/ 3028 w 8"/>
                    <a:gd name="T7" fmla="*/ 967 h 10"/>
                    <a:gd name="T8" fmla="*/ 7191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0" y="6"/>
                      </a:cubicBezTo>
                      <a:cubicBezTo>
                        <a:pt x="0" y="3"/>
                        <a:pt x="1" y="1"/>
                        <a:pt x="3" y="1"/>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24907" name="Freeform 208"/>
                <p:cNvSpPr>
                  <a:spLocks noEditPoints="1"/>
                </p:cNvSpPr>
                <p:nvPr/>
              </p:nvSpPr>
              <p:spPr bwMode="auto">
                <a:xfrm>
                  <a:off x="3392" y="2903"/>
                  <a:ext cx="24" cy="28"/>
                </a:xfrm>
                <a:custGeom>
                  <a:avLst/>
                  <a:gdLst>
                    <a:gd name="T0" fmla="*/ 7800 w 10"/>
                    <a:gd name="T1" fmla="*/ 5336 h 12"/>
                    <a:gd name="T2" fmla="*/ 7800 w 10"/>
                    <a:gd name="T3" fmla="*/ 7889 h 12"/>
                    <a:gd name="T4" fmla="*/ 6538 w 10"/>
                    <a:gd name="T5" fmla="*/ 8717 h 12"/>
                    <a:gd name="T6" fmla="*/ 2321 w 10"/>
                    <a:gd name="T7" fmla="*/ 5957 h 12"/>
                    <a:gd name="T8" fmla="*/ 3250 w 10"/>
                    <a:gd name="T9" fmla="*/ 2553 h 12"/>
                    <a:gd name="T10" fmla="*/ 4620 w 10"/>
                    <a:gd name="T11" fmla="*/ 2553 h 12"/>
                    <a:gd name="T12" fmla="*/ 7800 w 10"/>
                    <a:gd name="T13" fmla="*/ 5336 h 12"/>
                    <a:gd name="T14" fmla="*/ 4620 w 10"/>
                    <a:gd name="T15" fmla="*/ 828 h 12"/>
                    <a:gd name="T16" fmla="*/ 967 w 10"/>
                    <a:gd name="T17" fmla="*/ 1932 h 12"/>
                    <a:gd name="T18" fmla="*/ 0 w 10"/>
                    <a:gd name="T19" fmla="*/ 5957 h 12"/>
                    <a:gd name="T20" fmla="*/ 6538 w 10"/>
                    <a:gd name="T21" fmla="*/ 10519 h 12"/>
                    <a:gd name="T22" fmla="*/ 8767 w 10"/>
                    <a:gd name="T23" fmla="*/ 8717 h 12"/>
                    <a:gd name="T24" fmla="*/ 10121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7" y="7"/>
                        <a:pt x="7" y="8"/>
                        <a:pt x="7" y="9"/>
                      </a:cubicBezTo>
                      <a:cubicBezTo>
                        <a:pt x="6" y="10"/>
                        <a:pt x="6" y="10"/>
                        <a:pt x="6" y="10"/>
                      </a:cubicBezTo>
                      <a:cubicBezTo>
                        <a:pt x="4" y="10"/>
                        <a:pt x="3" y="9"/>
                        <a:pt x="2" y="7"/>
                      </a:cubicBezTo>
                      <a:cubicBezTo>
                        <a:pt x="2" y="5"/>
                        <a:pt x="2" y="4"/>
                        <a:pt x="3" y="3"/>
                      </a:cubicBezTo>
                      <a:cubicBezTo>
                        <a:pt x="3" y="3"/>
                        <a:pt x="3" y="3"/>
                        <a:pt x="4" y="3"/>
                      </a:cubicBezTo>
                      <a:cubicBezTo>
                        <a:pt x="5" y="2"/>
                        <a:pt x="7" y="4"/>
                        <a:pt x="7" y="6"/>
                      </a:cubicBezTo>
                      <a:close/>
                      <a:moveTo>
                        <a:pt x="4" y="1"/>
                      </a:moveTo>
                      <a:cubicBezTo>
                        <a:pt x="3" y="1"/>
                        <a:pt x="2" y="1"/>
                        <a:pt x="1" y="2"/>
                      </a:cubicBezTo>
                      <a:cubicBezTo>
                        <a:pt x="0" y="3"/>
                        <a:pt x="0" y="5"/>
                        <a:pt x="0" y="7"/>
                      </a:cubicBezTo>
                      <a:cubicBezTo>
                        <a:pt x="1" y="10"/>
                        <a:pt x="3" y="12"/>
                        <a:pt x="6" y="12"/>
                      </a:cubicBezTo>
                      <a:cubicBezTo>
                        <a:pt x="7" y="12"/>
                        <a:pt x="8" y="11"/>
                        <a:pt x="8" y="10"/>
                      </a:cubicBezTo>
                      <a:cubicBezTo>
                        <a:pt x="9" y="9"/>
                        <a:pt x="10" y="7"/>
                        <a:pt x="9" y="6"/>
                      </a:cubicBezTo>
                      <a:cubicBezTo>
                        <a:pt x="9" y="2"/>
                        <a:pt x="6" y="0"/>
                        <a:pt x="4" y="1"/>
                      </a:cubicBezTo>
                      <a:close/>
                    </a:path>
                  </a:pathLst>
                </a:custGeom>
                <a:solidFill>
                  <a:srgbClr val="646C89"/>
                </a:solidFill>
                <a:ln w="9525">
                  <a:noFill/>
                  <a:round/>
                  <a:headEnd/>
                  <a:tailEnd/>
                </a:ln>
              </p:spPr>
              <p:txBody>
                <a:bodyPr/>
                <a:lstStyle/>
                <a:p>
                  <a:endParaRPr lang="zh-TW" altLang="en-US"/>
                </a:p>
              </p:txBody>
            </p:sp>
            <p:sp>
              <p:nvSpPr>
                <p:cNvPr id="24908" name="Freeform 209"/>
                <p:cNvSpPr>
                  <a:spLocks noEditPoints="1"/>
                </p:cNvSpPr>
                <p:nvPr/>
              </p:nvSpPr>
              <p:spPr bwMode="auto">
                <a:xfrm>
                  <a:off x="3024" y="2638"/>
                  <a:ext cx="774" cy="376"/>
                </a:xfrm>
                <a:custGeom>
                  <a:avLst/>
                  <a:gdLst>
                    <a:gd name="T0" fmla="*/ 132807 w 328"/>
                    <a:gd name="T1" fmla="*/ 2975 h 159"/>
                    <a:gd name="T2" fmla="*/ 313392 w 328"/>
                    <a:gd name="T3" fmla="*/ 61520 h 159"/>
                    <a:gd name="T4" fmla="*/ 312524 w 328"/>
                    <a:gd name="T5" fmla="*/ 59602 h 159"/>
                    <a:gd name="T6" fmla="*/ 312524 w 328"/>
                    <a:gd name="T7" fmla="*/ 121216 h 159"/>
                    <a:gd name="T8" fmla="*/ 313392 w 328"/>
                    <a:gd name="T9" fmla="*/ 120299 h 159"/>
                    <a:gd name="T10" fmla="*/ 182478 w 328"/>
                    <a:gd name="T11" fmla="*/ 152632 h 159"/>
                    <a:gd name="T12" fmla="*/ 182478 w 328"/>
                    <a:gd name="T13" fmla="*/ 152632 h 159"/>
                    <a:gd name="T14" fmla="*/ 2048 w 328"/>
                    <a:gd name="T15" fmla="*/ 93903 h 159"/>
                    <a:gd name="T16" fmla="*/ 2919 w 328"/>
                    <a:gd name="T17" fmla="*/ 94816 h 159"/>
                    <a:gd name="T18" fmla="*/ 2919 w 328"/>
                    <a:gd name="T19" fmla="*/ 34235 h 159"/>
                    <a:gd name="T20" fmla="*/ 2048 w 328"/>
                    <a:gd name="T21" fmla="*/ 35124 h 159"/>
                    <a:gd name="T22" fmla="*/ 132807 w 328"/>
                    <a:gd name="T23" fmla="*/ 2975 h 159"/>
                    <a:gd name="T24" fmla="*/ 132807 w 328"/>
                    <a:gd name="T25" fmla="*/ 2975 h 159"/>
                    <a:gd name="T26" fmla="*/ 0 w 328"/>
                    <a:gd name="T27" fmla="*/ 34235 h 159"/>
                    <a:gd name="T28" fmla="*/ 0 w 328"/>
                    <a:gd name="T29" fmla="*/ 94816 h 159"/>
                    <a:gd name="T30" fmla="*/ 868 w 328"/>
                    <a:gd name="T31" fmla="*/ 95984 h 159"/>
                    <a:gd name="T32" fmla="*/ 181609 w 328"/>
                    <a:gd name="T33" fmla="*/ 155451 h 159"/>
                    <a:gd name="T34" fmla="*/ 182478 w 328"/>
                    <a:gd name="T35" fmla="*/ 155451 h 159"/>
                    <a:gd name="T36" fmla="*/ 313392 w 328"/>
                    <a:gd name="T37" fmla="*/ 123274 h 159"/>
                    <a:gd name="T38" fmla="*/ 315285 w 328"/>
                    <a:gd name="T39" fmla="*/ 121216 h 159"/>
                    <a:gd name="T40" fmla="*/ 315285 w 328"/>
                    <a:gd name="T41" fmla="*/ 59602 h 159"/>
                    <a:gd name="T42" fmla="*/ 314579 w 328"/>
                    <a:gd name="T43" fmla="*/ 58796 h 159"/>
                    <a:gd name="T44" fmla="*/ 132807 w 328"/>
                    <a:gd name="T45" fmla="*/ 0 h 159"/>
                    <a:gd name="T46" fmla="*/ 132807 w 328"/>
                    <a:gd name="T47" fmla="*/ 0 h 159"/>
                    <a:gd name="T48" fmla="*/ 868 w 328"/>
                    <a:gd name="T49" fmla="*/ 33062 h 159"/>
                    <a:gd name="T50" fmla="*/ 0 w 328"/>
                    <a:gd name="T51" fmla="*/ 34235 h 15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8"/>
                    <a:gd name="T79" fmla="*/ 0 h 159"/>
                    <a:gd name="T80" fmla="*/ 328 w 328"/>
                    <a:gd name="T81" fmla="*/ 159 h 15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8" h="159">
                      <a:moveTo>
                        <a:pt x="138" y="3"/>
                      </a:moveTo>
                      <a:cubicBezTo>
                        <a:pt x="326" y="63"/>
                        <a:pt x="326" y="63"/>
                        <a:pt x="326" y="63"/>
                      </a:cubicBezTo>
                      <a:cubicBezTo>
                        <a:pt x="325" y="62"/>
                        <a:pt x="325" y="62"/>
                        <a:pt x="325" y="61"/>
                      </a:cubicBezTo>
                      <a:cubicBezTo>
                        <a:pt x="325" y="124"/>
                        <a:pt x="325" y="124"/>
                        <a:pt x="325" y="124"/>
                      </a:cubicBezTo>
                      <a:cubicBezTo>
                        <a:pt x="325" y="124"/>
                        <a:pt x="325" y="123"/>
                        <a:pt x="326" y="123"/>
                      </a:cubicBezTo>
                      <a:cubicBezTo>
                        <a:pt x="190" y="156"/>
                        <a:pt x="190" y="156"/>
                        <a:pt x="190" y="156"/>
                      </a:cubicBezTo>
                      <a:cubicBezTo>
                        <a:pt x="190" y="156"/>
                        <a:pt x="190" y="156"/>
                        <a:pt x="190" y="156"/>
                      </a:cubicBezTo>
                      <a:cubicBezTo>
                        <a:pt x="2" y="96"/>
                        <a:pt x="2" y="96"/>
                        <a:pt x="2" y="96"/>
                      </a:cubicBezTo>
                      <a:cubicBezTo>
                        <a:pt x="3" y="96"/>
                        <a:pt x="3" y="96"/>
                        <a:pt x="3" y="97"/>
                      </a:cubicBezTo>
                      <a:cubicBezTo>
                        <a:pt x="3" y="35"/>
                        <a:pt x="3" y="35"/>
                        <a:pt x="3" y="35"/>
                      </a:cubicBezTo>
                      <a:cubicBezTo>
                        <a:pt x="3" y="36"/>
                        <a:pt x="2" y="36"/>
                        <a:pt x="2" y="36"/>
                      </a:cubicBezTo>
                      <a:cubicBezTo>
                        <a:pt x="138" y="3"/>
                        <a:pt x="138" y="3"/>
                        <a:pt x="138" y="3"/>
                      </a:cubicBezTo>
                      <a:cubicBezTo>
                        <a:pt x="138" y="3"/>
                        <a:pt x="138" y="3"/>
                        <a:pt x="138" y="3"/>
                      </a:cubicBezTo>
                      <a:close/>
                      <a:moveTo>
                        <a:pt x="0" y="35"/>
                      </a:moveTo>
                      <a:cubicBezTo>
                        <a:pt x="0" y="97"/>
                        <a:pt x="0" y="97"/>
                        <a:pt x="0" y="97"/>
                      </a:cubicBezTo>
                      <a:cubicBezTo>
                        <a:pt x="0" y="98"/>
                        <a:pt x="0" y="98"/>
                        <a:pt x="1" y="98"/>
                      </a:cubicBezTo>
                      <a:cubicBezTo>
                        <a:pt x="189" y="159"/>
                        <a:pt x="189" y="159"/>
                        <a:pt x="189" y="159"/>
                      </a:cubicBezTo>
                      <a:cubicBezTo>
                        <a:pt x="190" y="159"/>
                        <a:pt x="190" y="159"/>
                        <a:pt x="190" y="159"/>
                      </a:cubicBezTo>
                      <a:cubicBezTo>
                        <a:pt x="326" y="126"/>
                        <a:pt x="326" y="126"/>
                        <a:pt x="326" y="126"/>
                      </a:cubicBezTo>
                      <a:cubicBezTo>
                        <a:pt x="327" y="126"/>
                        <a:pt x="328" y="125"/>
                        <a:pt x="328" y="124"/>
                      </a:cubicBezTo>
                      <a:cubicBezTo>
                        <a:pt x="328" y="61"/>
                        <a:pt x="328" y="61"/>
                        <a:pt x="328" y="61"/>
                      </a:cubicBezTo>
                      <a:cubicBezTo>
                        <a:pt x="328" y="60"/>
                        <a:pt x="327" y="60"/>
                        <a:pt x="327" y="60"/>
                      </a:cubicBezTo>
                      <a:cubicBezTo>
                        <a:pt x="138" y="0"/>
                        <a:pt x="138" y="0"/>
                        <a:pt x="138" y="0"/>
                      </a:cubicBezTo>
                      <a:cubicBezTo>
                        <a:pt x="138" y="0"/>
                        <a:pt x="138" y="0"/>
                        <a:pt x="138" y="0"/>
                      </a:cubicBezTo>
                      <a:cubicBezTo>
                        <a:pt x="1" y="34"/>
                        <a:pt x="1" y="34"/>
                        <a:pt x="1" y="34"/>
                      </a:cubicBezTo>
                      <a:cubicBezTo>
                        <a:pt x="0" y="34"/>
                        <a:pt x="0" y="34"/>
                        <a:pt x="0" y="35"/>
                      </a:cubicBezTo>
                      <a:close/>
                    </a:path>
                  </a:pathLst>
                </a:custGeom>
                <a:solidFill>
                  <a:srgbClr val="231F20"/>
                </a:solidFill>
                <a:ln w="9525">
                  <a:noFill/>
                  <a:round/>
                  <a:headEnd/>
                  <a:tailEnd/>
                </a:ln>
              </p:spPr>
              <p:txBody>
                <a:bodyPr/>
                <a:lstStyle/>
                <a:p>
                  <a:endParaRPr lang="zh-TW" altLang="en-US"/>
                </a:p>
              </p:txBody>
            </p:sp>
          </p:grpSp>
          <p:grpSp>
            <p:nvGrpSpPr>
              <p:cNvPr id="47" name="Group 32"/>
              <p:cNvGrpSpPr>
                <a:grpSpLocks/>
              </p:cNvGrpSpPr>
              <p:nvPr/>
            </p:nvGrpSpPr>
            <p:grpSpPr bwMode="auto">
              <a:xfrm>
                <a:off x="6381750" y="5029180"/>
                <a:ext cx="457200" cy="577752"/>
                <a:chOff x="4368" y="2704"/>
                <a:chExt cx="416" cy="543"/>
              </a:xfrm>
            </p:grpSpPr>
            <p:sp>
              <p:nvSpPr>
                <p:cNvPr id="24864" name="Freeform 33"/>
                <p:cNvSpPr>
                  <a:spLocks/>
                </p:cNvSpPr>
                <p:nvPr/>
              </p:nvSpPr>
              <p:spPr bwMode="auto">
                <a:xfrm>
                  <a:off x="4449" y="3164"/>
                  <a:ext cx="203" cy="59"/>
                </a:xfrm>
                <a:custGeom>
                  <a:avLst/>
                  <a:gdLst>
                    <a:gd name="T0" fmla="*/ 0 w 203"/>
                    <a:gd name="T1" fmla="*/ 10 h 59"/>
                    <a:gd name="T2" fmla="*/ 163 w 203"/>
                    <a:gd name="T3" fmla="*/ 59 h 59"/>
                    <a:gd name="T4" fmla="*/ 203 w 203"/>
                    <a:gd name="T5" fmla="*/ 50 h 59"/>
                    <a:gd name="T6" fmla="*/ 40 w 203"/>
                    <a:gd name="T7" fmla="*/ 0 h 59"/>
                    <a:gd name="T8" fmla="*/ 0 w 203"/>
                    <a:gd name="T9" fmla="*/ 10 h 59"/>
                    <a:gd name="T10" fmla="*/ 0 60000 65536"/>
                    <a:gd name="T11" fmla="*/ 0 60000 65536"/>
                    <a:gd name="T12" fmla="*/ 0 60000 65536"/>
                    <a:gd name="T13" fmla="*/ 0 60000 65536"/>
                    <a:gd name="T14" fmla="*/ 0 60000 65536"/>
                    <a:gd name="T15" fmla="*/ 0 w 203"/>
                    <a:gd name="T16" fmla="*/ 0 h 59"/>
                    <a:gd name="T17" fmla="*/ 203 w 203"/>
                    <a:gd name="T18" fmla="*/ 59 h 59"/>
                  </a:gdLst>
                  <a:ahLst/>
                  <a:cxnLst>
                    <a:cxn ang="T10">
                      <a:pos x="T0" y="T1"/>
                    </a:cxn>
                    <a:cxn ang="T11">
                      <a:pos x="T2" y="T3"/>
                    </a:cxn>
                    <a:cxn ang="T12">
                      <a:pos x="T4" y="T5"/>
                    </a:cxn>
                    <a:cxn ang="T13">
                      <a:pos x="T6" y="T7"/>
                    </a:cxn>
                    <a:cxn ang="T14">
                      <a:pos x="T8" y="T9"/>
                    </a:cxn>
                  </a:cxnLst>
                  <a:rect l="T15" t="T16" r="T17" b="T18"/>
                  <a:pathLst>
                    <a:path w="203" h="59">
                      <a:moveTo>
                        <a:pt x="0" y="10"/>
                      </a:moveTo>
                      <a:lnTo>
                        <a:pt x="163" y="59"/>
                      </a:lnTo>
                      <a:lnTo>
                        <a:pt x="203" y="50"/>
                      </a:lnTo>
                      <a:lnTo>
                        <a:pt x="40" y="0"/>
                      </a:lnTo>
                      <a:lnTo>
                        <a:pt x="0" y="10"/>
                      </a:lnTo>
                      <a:close/>
                    </a:path>
                  </a:pathLst>
                </a:custGeom>
                <a:solidFill>
                  <a:srgbClr val="646C89"/>
                </a:solidFill>
                <a:ln w="9525">
                  <a:noFill/>
                  <a:round/>
                  <a:headEnd/>
                  <a:tailEnd/>
                </a:ln>
              </p:spPr>
              <p:txBody>
                <a:bodyPr/>
                <a:lstStyle/>
                <a:p>
                  <a:endParaRPr lang="zh-TW" altLang="en-US"/>
                </a:p>
              </p:txBody>
            </p:sp>
            <p:sp>
              <p:nvSpPr>
                <p:cNvPr id="24865" name="Freeform 34"/>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919BAD"/>
                </a:solidFill>
                <a:ln w="9525">
                  <a:noFill/>
                  <a:round/>
                  <a:headEnd/>
                  <a:tailEnd/>
                </a:ln>
              </p:spPr>
              <p:txBody>
                <a:bodyPr/>
                <a:lstStyle/>
                <a:p>
                  <a:endParaRPr lang="zh-TW" altLang="en-US"/>
                </a:p>
              </p:txBody>
            </p:sp>
            <p:sp>
              <p:nvSpPr>
                <p:cNvPr id="24866" name="Freeform 35"/>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F474C"/>
                </a:solidFill>
                <a:ln w="9525">
                  <a:noFill/>
                  <a:round/>
                  <a:headEnd/>
                  <a:tailEnd/>
                </a:ln>
              </p:spPr>
              <p:txBody>
                <a:bodyPr/>
                <a:lstStyle/>
                <a:p>
                  <a:endParaRPr lang="zh-TW" altLang="en-US"/>
                </a:p>
              </p:txBody>
            </p:sp>
            <p:sp>
              <p:nvSpPr>
                <p:cNvPr id="24867" name="Freeform 36"/>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535B61"/>
                </a:solidFill>
                <a:ln w="9525">
                  <a:noFill/>
                  <a:round/>
                  <a:headEnd/>
                  <a:tailEnd/>
                </a:ln>
              </p:spPr>
              <p:txBody>
                <a:bodyPr/>
                <a:lstStyle/>
                <a:p>
                  <a:endParaRPr lang="zh-TW" altLang="en-US"/>
                </a:p>
              </p:txBody>
            </p:sp>
            <p:sp>
              <p:nvSpPr>
                <p:cNvPr id="24868" name="Freeform 37"/>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3F474C"/>
                </a:solidFill>
                <a:ln w="9525">
                  <a:noFill/>
                  <a:round/>
                  <a:headEnd/>
                  <a:tailEnd/>
                </a:ln>
              </p:spPr>
              <p:txBody>
                <a:bodyPr/>
                <a:lstStyle/>
                <a:p>
                  <a:endParaRPr lang="zh-TW" altLang="en-US"/>
                </a:p>
              </p:txBody>
            </p:sp>
            <p:sp>
              <p:nvSpPr>
                <p:cNvPr id="24869" name="Freeform 38"/>
                <p:cNvSpPr>
                  <a:spLocks/>
                </p:cNvSpPr>
                <p:nvPr/>
              </p:nvSpPr>
              <p:spPr bwMode="auto">
                <a:xfrm>
                  <a:off x="4394" y="2739"/>
                  <a:ext cx="40" cy="376"/>
                </a:xfrm>
                <a:custGeom>
                  <a:avLst/>
                  <a:gdLst>
                    <a:gd name="T0" fmla="*/ 0 w 40"/>
                    <a:gd name="T1" fmla="*/ 10 h 376"/>
                    <a:gd name="T2" fmla="*/ 0 w 40"/>
                    <a:gd name="T3" fmla="*/ 376 h 376"/>
                    <a:gd name="T4" fmla="*/ 40 w 40"/>
                    <a:gd name="T5" fmla="*/ 366 h 376"/>
                    <a:gd name="T6" fmla="*/ 40 w 40"/>
                    <a:gd name="T7" fmla="*/ 0 h 376"/>
                    <a:gd name="T8" fmla="*/ 0 w 40"/>
                    <a:gd name="T9" fmla="*/ 10 h 376"/>
                    <a:gd name="T10" fmla="*/ 0 60000 65536"/>
                    <a:gd name="T11" fmla="*/ 0 60000 65536"/>
                    <a:gd name="T12" fmla="*/ 0 60000 65536"/>
                    <a:gd name="T13" fmla="*/ 0 60000 65536"/>
                    <a:gd name="T14" fmla="*/ 0 60000 65536"/>
                    <a:gd name="T15" fmla="*/ 0 w 40"/>
                    <a:gd name="T16" fmla="*/ 0 h 376"/>
                    <a:gd name="T17" fmla="*/ 40 w 40"/>
                    <a:gd name="T18" fmla="*/ 376 h 376"/>
                  </a:gdLst>
                  <a:ahLst/>
                  <a:cxnLst>
                    <a:cxn ang="T10">
                      <a:pos x="T0" y="T1"/>
                    </a:cxn>
                    <a:cxn ang="T11">
                      <a:pos x="T2" y="T3"/>
                    </a:cxn>
                    <a:cxn ang="T12">
                      <a:pos x="T4" y="T5"/>
                    </a:cxn>
                    <a:cxn ang="T13">
                      <a:pos x="T6" y="T7"/>
                    </a:cxn>
                    <a:cxn ang="T14">
                      <a:pos x="T8" y="T9"/>
                    </a:cxn>
                  </a:cxnLst>
                  <a:rect l="T15" t="T16" r="T17" b="T18"/>
                  <a:pathLst>
                    <a:path w="40" h="376">
                      <a:moveTo>
                        <a:pt x="0" y="10"/>
                      </a:moveTo>
                      <a:lnTo>
                        <a:pt x="0" y="376"/>
                      </a:lnTo>
                      <a:lnTo>
                        <a:pt x="40" y="366"/>
                      </a:lnTo>
                      <a:lnTo>
                        <a:pt x="40" y="0"/>
                      </a:lnTo>
                      <a:lnTo>
                        <a:pt x="0" y="10"/>
                      </a:lnTo>
                      <a:close/>
                    </a:path>
                  </a:pathLst>
                </a:custGeom>
                <a:solidFill>
                  <a:srgbClr val="363B49"/>
                </a:solidFill>
                <a:ln w="9525">
                  <a:noFill/>
                  <a:round/>
                  <a:headEnd/>
                  <a:tailEnd/>
                </a:ln>
              </p:spPr>
              <p:txBody>
                <a:bodyPr/>
                <a:lstStyle/>
                <a:p>
                  <a:endParaRPr lang="zh-TW" altLang="en-US"/>
                </a:p>
              </p:txBody>
            </p:sp>
            <p:sp>
              <p:nvSpPr>
                <p:cNvPr id="24870" name="Freeform 39"/>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A6ACBE"/>
                </a:solidFill>
                <a:ln w="9525">
                  <a:noFill/>
                  <a:round/>
                  <a:headEnd/>
                  <a:tailEnd/>
                </a:ln>
              </p:spPr>
              <p:txBody>
                <a:bodyPr/>
                <a:lstStyle/>
                <a:p>
                  <a:endParaRPr lang="zh-TW" altLang="en-US"/>
                </a:p>
              </p:txBody>
            </p:sp>
            <p:sp>
              <p:nvSpPr>
                <p:cNvPr id="24871" name="Freeform 40"/>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63B49"/>
                </a:solidFill>
                <a:ln w="9525">
                  <a:noFill/>
                  <a:round/>
                  <a:headEnd/>
                  <a:tailEnd/>
                </a:ln>
              </p:spPr>
              <p:txBody>
                <a:bodyPr/>
                <a:lstStyle/>
                <a:p>
                  <a:endParaRPr lang="zh-TW" altLang="en-US"/>
                </a:p>
              </p:txBody>
            </p:sp>
            <p:sp>
              <p:nvSpPr>
                <p:cNvPr id="24872" name="Freeform 41"/>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363B49"/>
                </a:solidFill>
                <a:ln w="9525">
                  <a:noFill/>
                  <a:round/>
                  <a:headEnd/>
                  <a:tailEnd/>
                </a:ln>
              </p:spPr>
              <p:txBody>
                <a:bodyPr/>
                <a:lstStyle/>
                <a:p>
                  <a:endParaRPr lang="zh-TW" altLang="en-US"/>
                </a:p>
              </p:txBody>
            </p:sp>
            <p:sp>
              <p:nvSpPr>
                <p:cNvPr id="24873" name="Freeform 42"/>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231F20"/>
                </a:solidFill>
                <a:ln w="9525">
                  <a:noFill/>
                  <a:round/>
                  <a:headEnd/>
                  <a:tailEnd/>
                </a:ln>
              </p:spPr>
              <p:txBody>
                <a:bodyPr/>
                <a:lstStyle/>
                <a:p>
                  <a:endParaRPr lang="zh-TW" altLang="en-US"/>
                </a:p>
              </p:txBody>
            </p:sp>
            <p:sp>
              <p:nvSpPr>
                <p:cNvPr id="24874" name="Freeform 43"/>
                <p:cNvSpPr>
                  <a:spLocks/>
                </p:cNvSpPr>
                <p:nvPr/>
              </p:nvSpPr>
              <p:spPr bwMode="auto">
                <a:xfrm>
                  <a:off x="4380" y="3101"/>
                  <a:ext cx="400" cy="115"/>
                </a:xfrm>
                <a:custGeom>
                  <a:avLst/>
                  <a:gdLst>
                    <a:gd name="T0" fmla="*/ 0 w 400"/>
                    <a:gd name="T1" fmla="*/ 9 h 115"/>
                    <a:gd name="T2" fmla="*/ 362 w 400"/>
                    <a:gd name="T3" fmla="*/ 115 h 115"/>
                    <a:gd name="T4" fmla="*/ 400 w 400"/>
                    <a:gd name="T5" fmla="*/ 106 h 115"/>
                    <a:gd name="T6" fmla="*/ 40 w 400"/>
                    <a:gd name="T7" fmla="*/ 0 h 115"/>
                    <a:gd name="T8" fmla="*/ 0 w 400"/>
                    <a:gd name="T9" fmla="*/ 9 h 115"/>
                    <a:gd name="T10" fmla="*/ 0 60000 65536"/>
                    <a:gd name="T11" fmla="*/ 0 60000 65536"/>
                    <a:gd name="T12" fmla="*/ 0 60000 65536"/>
                    <a:gd name="T13" fmla="*/ 0 60000 65536"/>
                    <a:gd name="T14" fmla="*/ 0 60000 65536"/>
                    <a:gd name="T15" fmla="*/ 0 w 400"/>
                    <a:gd name="T16" fmla="*/ 0 h 115"/>
                    <a:gd name="T17" fmla="*/ 400 w 400"/>
                    <a:gd name="T18" fmla="*/ 115 h 115"/>
                  </a:gdLst>
                  <a:ahLst/>
                  <a:cxnLst>
                    <a:cxn ang="T10">
                      <a:pos x="T0" y="T1"/>
                    </a:cxn>
                    <a:cxn ang="T11">
                      <a:pos x="T2" y="T3"/>
                    </a:cxn>
                    <a:cxn ang="T12">
                      <a:pos x="T4" y="T5"/>
                    </a:cxn>
                    <a:cxn ang="T13">
                      <a:pos x="T6" y="T7"/>
                    </a:cxn>
                    <a:cxn ang="T14">
                      <a:pos x="T8" y="T9"/>
                    </a:cxn>
                  </a:cxnLst>
                  <a:rect l="T15" t="T16" r="T17" b="T18"/>
                  <a:pathLst>
                    <a:path w="400" h="115">
                      <a:moveTo>
                        <a:pt x="0" y="9"/>
                      </a:moveTo>
                      <a:lnTo>
                        <a:pt x="362" y="115"/>
                      </a:lnTo>
                      <a:lnTo>
                        <a:pt x="400" y="106"/>
                      </a:lnTo>
                      <a:lnTo>
                        <a:pt x="40" y="0"/>
                      </a:lnTo>
                      <a:lnTo>
                        <a:pt x="0" y="9"/>
                      </a:lnTo>
                      <a:close/>
                    </a:path>
                  </a:pathLst>
                </a:custGeom>
                <a:solidFill>
                  <a:srgbClr val="363B49"/>
                </a:solidFill>
                <a:ln w="9525">
                  <a:noFill/>
                  <a:round/>
                  <a:headEnd/>
                  <a:tailEnd/>
                </a:ln>
              </p:spPr>
              <p:txBody>
                <a:bodyPr/>
                <a:lstStyle/>
                <a:p>
                  <a:endParaRPr lang="zh-TW" altLang="en-US"/>
                </a:p>
              </p:txBody>
            </p:sp>
            <p:sp>
              <p:nvSpPr>
                <p:cNvPr id="24875" name="Freeform 44"/>
                <p:cNvSpPr>
                  <a:spLocks/>
                </p:cNvSpPr>
                <p:nvPr/>
              </p:nvSpPr>
              <p:spPr bwMode="auto">
                <a:xfrm>
                  <a:off x="4373" y="2709"/>
                  <a:ext cx="409" cy="120"/>
                </a:xfrm>
                <a:custGeom>
                  <a:avLst/>
                  <a:gdLst>
                    <a:gd name="T0" fmla="*/ 0 w 409"/>
                    <a:gd name="T1" fmla="*/ 9 h 120"/>
                    <a:gd name="T2" fmla="*/ 369 w 409"/>
                    <a:gd name="T3" fmla="*/ 120 h 120"/>
                    <a:gd name="T4" fmla="*/ 409 w 409"/>
                    <a:gd name="T5" fmla="*/ 111 h 120"/>
                    <a:gd name="T6" fmla="*/ 40 w 409"/>
                    <a:gd name="T7" fmla="*/ 0 h 120"/>
                    <a:gd name="T8" fmla="*/ 0 w 409"/>
                    <a:gd name="T9" fmla="*/ 9 h 120"/>
                    <a:gd name="T10" fmla="*/ 0 60000 65536"/>
                    <a:gd name="T11" fmla="*/ 0 60000 65536"/>
                    <a:gd name="T12" fmla="*/ 0 60000 65536"/>
                    <a:gd name="T13" fmla="*/ 0 60000 65536"/>
                    <a:gd name="T14" fmla="*/ 0 60000 65536"/>
                    <a:gd name="T15" fmla="*/ 0 w 409"/>
                    <a:gd name="T16" fmla="*/ 0 h 120"/>
                    <a:gd name="T17" fmla="*/ 409 w 409"/>
                    <a:gd name="T18" fmla="*/ 120 h 120"/>
                  </a:gdLst>
                  <a:ahLst/>
                  <a:cxnLst>
                    <a:cxn ang="T10">
                      <a:pos x="T0" y="T1"/>
                    </a:cxn>
                    <a:cxn ang="T11">
                      <a:pos x="T2" y="T3"/>
                    </a:cxn>
                    <a:cxn ang="T12">
                      <a:pos x="T4" y="T5"/>
                    </a:cxn>
                    <a:cxn ang="T13">
                      <a:pos x="T6" y="T7"/>
                    </a:cxn>
                    <a:cxn ang="T14">
                      <a:pos x="T8" y="T9"/>
                    </a:cxn>
                  </a:cxnLst>
                  <a:rect l="T15" t="T16" r="T17" b="T18"/>
                  <a:pathLst>
                    <a:path w="409" h="120">
                      <a:moveTo>
                        <a:pt x="0" y="9"/>
                      </a:moveTo>
                      <a:lnTo>
                        <a:pt x="369" y="120"/>
                      </a:lnTo>
                      <a:lnTo>
                        <a:pt x="409" y="111"/>
                      </a:lnTo>
                      <a:lnTo>
                        <a:pt x="40" y="0"/>
                      </a:lnTo>
                      <a:lnTo>
                        <a:pt x="0" y="9"/>
                      </a:lnTo>
                      <a:close/>
                    </a:path>
                  </a:pathLst>
                </a:custGeom>
                <a:solidFill>
                  <a:srgbClr val="DFE0E5"/>
                </a:solidFill>
                <a:ln w="9525">
                  <a:noFill/>
                  <a:round/>
                  <a:headEnd/>
                  <a:tailEnd/>
                </a:ln>
              </p:spPr>
              <p:txBody>
                <a:bodyPr/>
                <a:lstStyle/>
                <a:p>
                  <a:endParaRPr lang="zh-TW" altLang="en-US"/>
                </a:p>
              </p:txBody>
            </p:sp>
            <p:sp>
              <p:nvSpPr>
                <p:cNvPr id="24876" name="Freeform 45"/>
                <p:cNvSpPr>
                  <a:spLocks/>
                </p:cNvSpPr>
                <p:nvPr/>
              </p:nvSpPr>
              <p:spPr bwMode="auto">
                <a:xfrm>
                  <a:off x="4742" y="2820"/>
                  <a:ext cx="40" cy="422"/>
                </a:xfrm>
                <a:custGeom>
                  <a:avLst/>
                  <a:gdLst>
                    <a:gd name="T0" fmla="*/ 0 w 40"/>
                    <a:gd name="T1" fmla="*/ 9 h 422"/>
                    <a:gd name="T2" fmla="*/ 0 w 40"/>
                    <a:gd name="T3" fmla="*/ 422 h 422"/>
                    <a:gd name="T4" fmla="*/ 40 w 40"/>
                    <a:gd name="T5" fmla="*/ 413 h 422"/>
                    <a:gd name="T6" fmla="*/ 40 w 40"/>
                    <a:gd name="T7" fmla="*/ 0 h 422"/>
                    <a:gd name="T8" fmla="*/ 0 w 40"/>
                    <a:gd name="T9" fmla="*/ 9 h 422"/>
                    <a:gd name="T10" fmla="*/ 0 60000 65536"/>
                    <a:gd name="T11" fmla="*/ 0 60000 65536"/>
                    <a:gd name="T12" fmla="*/ 0 60000 65536"/>
                    <a:gd name="T13" fmla="*/ 0 60000 65536"/>
                    <a:gd name="T14" fmla="*/ 0 60000 65536"/>
                    <a:gd name="T15" fmla="*/ 0 w 40"/>
                    <a:gd name="T16" fmla="*/ 0 h 422"/>
                    <a:gd name="T17" fmla="*/ 40 w 40"/>
                    <a:gd name="T18" fmla="*/ 422 h 422"/>
                  </a:gdLst>
                  <a:ahLst/>
                  <a:cxnLst>
                    <a:cxn ang="T10">
                      <a:pos x="T0" y="T1"/>
                    </a:cxn>
                    <a:cxn ang="T11">
                      <a:pos x="T2" y="T3"/>
                    </a:cxn>
                    <a:cxn ang="T12">
                      <a:pos x="T4" y="T5"/>
                    </a:cxn>
                    <a:cxn ang="T13">
                      <a:pos x="T6" y="T7"/>
                    </a:cxn>
                    <a:cxn ang="T14">
                      <a:pos x="T8" y="T9"/>
                    </a:cxn>
                  </a:cxnLst>
                  <a:rect l="T15" t="T16" r="T17" b="T18"/>
                  <a:pathLst>
                    <a:path w="40" h="422">
                      <a:moveTo>
                        <a:pt x="0" y="9"/>
                      </a:moveTo>
                      <a:lnTo>
                        <a:pt x="0" y="422"/>
                      </a:lnTo>
                      <a:lnTo>
                        <a:pt x="40" y="413"/>
                      </a:lnTo>
                      <a:lnTo>
                        <a:pt x="40" y="0"/>
                      </a:lnTo>
                      <a:lnTo>
                        <a:pt x="0" y="9"/>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24877" name="Freeform 46"/>
                <p:cNvSpPr>
                  <a:spLocks/>
                </p:cNvSpPr>
                <p:nvPr/>
              </p:nvSpPr>
              <p:spPr bwMode="auto">
                <a:xfrm>
                  <a:off x="4406" y="2751"/>
                  <a:ext cx="322" cy="449"/>
                </a:xfrm>
                <a:custGeom>
                  <a:avLst/>
                  <a:gdLst>
                    <a:gd name="T0" fmla="*/ 0 w 322"/>
                    <a:gd name="T1" fmla="*/ 357 h 449"/>
                    <a:gd name="T2" fmla="*/ 322 w 322"/>
                    <a:gd name="T3" fmla="*/ 449 h 449"/>
                    <a:gd name="T4" fmla="*/ 322 w 322"/>
                    <a:gd name="T5" fmla="*/ 95 h 449"/>
                    <a:gd name="T6" fmla="*/ 0 w 322"/>
                    <a:gd name="T7" fmla="*/ 0 h 449"/>
                    <a:gd name="T8" fmla="*/ 0 w 322"/>
                    <a:gd name="T9" fmla="*/ 357 h 449"/>
                    <a:gd name="T10" fmla="*/ 0 60000 65536"/>
                    <a:gd name="T11" fmla="*/ 0 60000 65536"/>
                    <a:gd name="T12" fmla="*/ 0 60000 65536"/>
                    <a:gd name="T13" fmla="*/ 0 60000 65536"/>
                    <a:gd name="T14" fmla="*/ 0 60000 65536"/>
                    <a:gd name="T15" fmla="*/ 0 w 322"/>
                    <a:gd name="T16" fmla="*/ 0 h 449"/>
                    <a:gd name="T17" fmla="*/ 322 w 322"/>
                    <a:gd name="T18" fmla="*/ 449 h 449"/>
                  </a:gdLst>
                  <a:ahLst/>
                  <a:cxnLst>
                    <a:cxn ang="T10">
                      <a:pos x="T0" y="T1"/>
                    </a:cxn>
                    <a:cxn ang="T11">
                      <a:pos x="T2" y="T3"/>
                    </a:cxn>
                    <a:cxn ang="T12">
                      <a:pos x="T4" y="T5"/>
                    </a:cxn>
                    <a:cxn ang="T13">
                      <a:pos x="T6" y="T7"/>
                    </a:cxn>
                    <a:cxn ang="T14">
                      <a:pos x="T8" y="T9"/>
                    </a:cxn>
                  </a:cxnLst>
                  <a:rect l="T15" t="T16" r="T17" b="T18"/>
                  <a:pathLst>
                    <a:path w="322" h="449">
                      <a:moveTo>
                        <a:pt x="0" y="357"/>
                      </a:moveTo>
                      <a:lnTo>
                        <a:pt x="322" y="449"/>
                      </a:lnTo>
                      <a:lnTo>
                        <a:pt x="322" y="95"/>
                      </a:lnTo>
                      <a:lnTo>
                        <a:pt x="0" y="0"/>
                      </a:lnTo>
                      <a:lnTo>
                        <a:pt x="0" y="357"/>
                      </a:lnTo>
                      <a:close/>
                    </a:path>
                  </a:pathLst>
                </a:custGeom>
                <a:solidFill>
                  <a:srgbClr val="3874BA"/>
                </a:solidFill>
                <a:ln w="9525">
                  <a:noFill/>
                  <a:round/>
                  <a:headEnd/>
                  <a:tailEnd/>
                </a:ln>
              </p:spPr>
              <p:txBody>
                <a:bodyPr/>
                <a:lstStyle/>
                <a:p>
                  <a:endParaRPr lang="zh-TW" altLang="en-US"/>
                </a:p>
              </p:txBody>
            </p:sp>
            <p:sp>
              <p:nvSpPr>
                <p:cNvPr id="24878" name="Freeform 47"/>
                <p:cNvSpPr>
                  <a:spLocks/>
                </p:cNvSpPr>
                <p:nvPr/>
              </p:nvSpPr>
              <p:spPr bwMode="auto">
                <a:xfrm>
                  <a:off x="4416" y="2768"/>
                  <a:ext cx="297" cy="304"/>
                </a:xfrm>
                <a:custGeom>
                  <a:avLst/>
                  <a:gdLst>
                    <a:gd name="T0" fmla="*/ 0 w 126"/>
                    <a:gd name="T1" fmla="*/ 0 h 129"/>
                    <a:gd name="T2" fmla="*/ 0 w 126"/>
                    <a:gd name="T3" fmla="*/ 84818 h 129"/>
                    <a:gd name="T4" fmla="*/ 55383 w 126"/>
                    <a:gd name="T5" fmla="*/ 102917 h 129"/>
                    <a:gd name="T6" fmla="*/ 120056 w 126"/>
                    <a:gd name="T7" fmla="*/ 122627 h 129"/>
                    <a:gd name="T8" fmla="*/ 120056 w 126"/>
                    <a:gd name="T9" fmla="*/ 36332 h 129"/>
                    <a:gd name="T10" fmla="*/ 0 w 126"/>
                    <a:gd name="T11" fmla="*/ 0 h 129"/>
                    <a:gd name="T12" fmla="*/ 0 60000 65536"/>
                    <a:gd name="T13" fmla="*/ 0 60000 65536"/>
                    <a:gd name="T14" fmla="*/ 0 60000 65536"/>
                    <a:gd name="T15" fmla="*/ 0 60000 65536"/>
                    <a:gd name="T16" fmla="*/ 0 60000 65536"/>
                    <a:gd name="T17" fmla="*/ 0 60000 65536"/>
                    <a:gd name="T18" fmla="*/ 0 w 126"/>
                    <a:gd name="T19" fmla="*/ 0 h 129"/>
                    <a:gd name="T20" fmla="*/ 126 w 126"/>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26" h="129">
                      <a:moveTo>
                        <a:pt x="0" y="0"/>
                      </a:moveTo>
                      <a:cubicBezTo>
                        <a:pt x="0" y="89"/>
                        <a:pt x="0" y="89"/>
                        <a:pt x="0" y="89"/>
                      </a:cubicBezTo>
                      <a:cubicBezTo>
                        <a:pt x="0" y="89"/>
                        <a:pt x="30" y="124"/>
                        <a:pt x="58" y="108"/>
                      </a:cubicBezTo>
                      <a:cubicBezTo>
                        <a:pt x="86" y="91"/>
                        <a:pt x="126" y="129"/>
                        <a:pt x="126" y="129"/>
                      </a:cubicBezTo>
                      <a:cubicBezTo>
                        <a:pt x="126" y="38"/>
                        <a:pt x="126" y="38"/>
                        <a:pt x="126" y="38"/>
                      </a:cubicBezTo>
                      <a:lnTo>
                        <a:pt x="0" y="0"/>
                      </a:lnTo>
                      <a:close/>
                    </a:path>
                  </a:pathLst>
                </a:custGeom>
                <a:gradFill rotWithShape="1">
                  <a:gsLst>
                    <a:gs pos="0">
                      <a:srgbClr val="94B4DA"/>
                    </a:gs>
                    <a:gs pos="100000">
                      <a:srgbClr val="3874BA"/>
                    </a:gs>
                  </a:gsLst>
                  <a:lin ang="5400000" scaled="1"/>
                </a:gradFill>
                <a:ln w="9525">
                  <a:noFill/>
                  <a:round/>
                  <a:headEnd/>
                  <a:tailEnd/>
                </a:ln>
              </p:spPr>
              <p:txBody>
                <a:bodyPr/>
                <a:lstStyle/>
                <a:p>
                  <a:endParaRPr lang="zh-TW" altLang="en-US"/>
                </a:p>
              </p:txBody>
            </p:sp>
            <p:sp>
              <p:nvSpPr>
                <p:cNvPr id="24879" name="Freeform 48"/>
                <p:cNvSpPr>
                  <a:spLocks/>
                </p:cNvSpPr>
                <p:nvPr/>
              </p:nvSpPr>
              <p:spPr bwMode="auto">
                <a:xfrm>
                  <a:off x="4394" y="2751"/>
                  <a:ext cx="334" cy="463"/>
                </a:xfrm>
                <a:custGeom>
                  <a:avLst/>
                  <a:gdLst>
                    <a:gd name="T0" fmla="*/ 334 w 334"/>
                    <a:gd name="T1" fmla="*/ 463 h 463"/>
                    <a:gd name="T2" fmla="*/ 334 w 334"/>
                    <a:gd name="T3" fmla="*/ 458 h 463"/>
                    <a:gd name="T4" fmla="*/ 7 w 334"/>
                    <a:gd name="T5" fmla="*/ 361 h 463"/>
                    <a:gd name="T6" fmla="*/ 7 w 334"/>
                    <a:gd name="T7" fmla="*/ 0 h 463"/>
                    <a:gd name="T8" fmla="*/ 0 w 334"/>
                    <a:gd name="T9" fmla="*/ 0 h 463"/>
                    <a:gd name="T10" fmla="*/ 3 w 334"/>
                    <a:gd name="T11" fmla="*/ 364 h 463"/>
                    <a:gd name="T12" fmla="*/ 3 w 334"/>
                    <a:gd name="T13" fmla="*/ 364 h 463"/>
                    <a:gd name="T14" fmla="*/ 334 w 334"/>
                    <a:gd name="T15" fmla="*/ 463 h 463"/>
                    <a:gd name="T16" fmla="*/ 0 60000 65536"/>
                    <a:gd name="T17" fmla="*/ 0 60000 65536"/>
                    <a:gd name="T18" fmla="*/ 0 60000 65536"/>
                    <a:gd name="T19" fmla="*/ 0 60000 65536"/>
                    <a:gd name="T20" fmla="*/ 0 60000 65536"/>
                    <a:gd name="T21" fmla="*/ 0 60000 65536"/>
                    <a:gd name="T22" fmla="*/ 0 60000 65536"/>
                    <a:gd name="T23" fmla="*/ 0 60000 65536"/>
                    <a:gd name="T24" fmla="*/ 0 w 334"/>
                    <a:gd name="T25" fmla="*/ 0 h 463"/>
                    <a:gd name="T26" fmla="*/ 334 w 334"/>
                    <a:gd name="T27" fmla="*/ 463 h 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 h="463">
                      <a:moveTo>
                        <a:pt x="334" y="463"/>
                      </a:moveTo>
                      <a:lnTo>
                        <a:pt x="334" y="458"/>
                      </a:lnTo>
                      <a:lnTo>
                        <a:pt x="7" y="361"/>
                      </a:lnTo>
                      <a:lnTo>
                        <a:pt x="7" y="0"/>
                      </a:lnTo>
                      <a:lnTo>
                        <a:pt x="0" y="0"/>
                      </a:lnTo>
                      <a:lnTo>
                        <a:pt x="3" y="364"/>
                      </a:lnTo>
                      <a:lnTo>
                        <a:pt x="334" y="463"/>
                      </a:lnTo>
                      <a:close/>
                    </a:path>
                  </a:pathLst>
                </a:custGeom>
                <a:solidFill>
                  <a:srgbClr val="DFE0E5"/>
                </a:solidFill>
                <a:ln w="9525">
                  <a:noFill/>
                  <a:round/>
                  <a:headEnd/>
                  <a:tailEnd/>
                </a:ln>
              </p:spPr>
              <p:txBody>
                <a:bodyPr/>
                <a:lstStyle/>
                <a:p>
                  <a:endParaRPr lang="zh-TW" altLang="en-US"/>
                </a:p>
              </p:txBody>
            </p:sp>
            <p:sp>
              <p:nvSpPr>
                <p:cNvPr id="24880" name="Freeform 49"/>
                <p:cNvSpPr>
                  <a:spLocks noEditPoints="1"/>
                </p:cNvSpPr>
                <p:nvPr/>
              </p:nvSpPr>
              <p:spPr bwMode="auto">
                <a:xfrm>
                  <a:off x="4373" y="2718"/>
                  <a:ext cx="371" cy="524"/>
                </a:xfrm>
                <a:custGeom>
                  <a:avLst/>
                  <a:gdLst>
                    <a:gd name="T0" fmla="*/ 0 w 157"/>
                    <a:gd name="T1" fmla="*/ 0 h 222"/>
                    <a:gd name="T2" fmla="*/ 0 w 157"/>
                    <a:gd name="T3" fmla="*/ 168570 h 222"/>
                    <a:gd name="T4" fmla="*/ 152672 w 157"/>
                    <a:gd name="T5" fmla="*/ 213927 h 222"/>
                    <a:gd name="T6" fmla="*/ 152672 w 157"/>
                    <a:gd name="T7" fmla="*/ 45288 h 222"/>
                    <a:gd name="T8" fmla="*/ 0 w 157"/>
                    <a:gd name="T9" fmla="*/ 0 h 222"/>
                    <a:gd name="T10" fmla="*/ 143962 w 157"/>
                    <a:gd name="T11" fmla="*/ 201263 h 222"/>
                    <a:gd name="T12" fmla="*/ 9951 w 157"/>
                    <a:gd name="T13" fmla="*/ 162053 h 222"/>
                    <a:gd name="T14" fmla="*/ 8694 w 157"/>
                    <a:gd name="T15" fmla="*/ 13466 h 222"/>
                    <a:gd name="T16" fmla="*/ 143962 w 157"/>
                    <a:gd name="T17" fmla="*/ 51864 h 222"/>
                    <a:gd name="T18" fmla="*/ 143962 w 157"/>
                    <a:gd name="T19" fmla="*/ 201263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
                    <a:gd name="T31" fmla="*/ 0 h 222"/>
                    <a:gd name="T32" fmla="*/ 157 w 157"/>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 h="222">
                      <a:moveTo>
                        <a:pt x="0" y="0"/>
                      </a:moveTo>
                      <a:cubicBezTo>
                        <a:pt x="0" y="175"/>
                        <a:pt x="0" y="175"/>
                        <a:pt x="0" y="175"/>
                      </a:cubicBezTo>
                      <a:cubicBezTo>
                        <a:pt x="157" y="222"/>
                        <a:pt x="157" y="222"/>
                        <a:pt x="157" y="222"/>
                      </a:cubicBezTo>
                      <a:cubicBezTo>
                        <a:pt x="157" y="47"/>
                        <a:pt x="157" y="47"/>
                        <a:pt x="157" y="47"/>
                      </a:cubicBezTo>
                      <a:lnTo>
                        <a:pt x="0" y="0"/>
                      </a:lnTo>
                      <a:close/>
                      <a:moveTo>
                        <a:pt x="148" y="209"/>
                      </a:moveTo>
                      <a:cubicBezTo>
                        <a:pt x="121" y="200"/>
                        <a:pt x="25" y="173"/>
                        <a:pt x="10" y="168"/>
                      </a:cubicBezTo>
                      <a:cubicBezTo>
                        <a:pt x="10" y="153"/>
                        <a:pt x="9" y="39"/>
                        <a:pt x="9" y="14"/>
                      </a:cubicBezTo>
                      <a:cubicBezTo>
                        <a:pt x="37" y="22"/>
                        <a:pt x="133" y="49"/>
                        <a:pt x="148" y="54"/>
                      </a:cubicBezTo>
                      <a:cubicBezTo>
                        <a:pt x="148" y="68"/>
                        <a:pt x="148" y="183"/>
                        <a:pt x="148" y="209"/>
                      </a:cubicBezTo>
                      <a:close/>
                    </a:path>
                  </a:pathLst>
                </a:custGeom>
                <a:solidFill>
                  <a:srgbClr val="A6ACBE"/>
                </a:solidFill>
                <a:ln w="9525">
                  <a:noFill/>
                  <a:round/>
                  <a:headEnd/>
                  <a:tailEnd/>
                </a:ln>
              </p:spPr>
              <p:txBody>
                <a:bodyPr/>
                <a:lstStyle/>
                <a:p>
                  <a:endParaRPr lang="zh-TW" altLang="en-US"/>
                </a:p>
              </p:txBody>
            </p:sp>
            <p:sp>
              <p:nvSpPr>
                <p:cNvPr id="24881" name="Freeform 50"/>
                <p:cNvSpPr>
                  <a:spLocks noEditPoints="1"/>
                </p:cNvSpPr>
                <p:nvPr/>
              </p:nvSpPr>
              <p:spPr bwMode="auto">
                <a:xfrm>
                  <a:off x="4368" y="2704"/>
                  <a:ext cx="416" cy="543"/>
                </a:xfrm>
                <a:custGeom>
                  <a:avLst/>
                  <a:gdLst>
                    <a:gd name="T0" fmla="*/ 2061 w 176"/>
                    <a:gd name="T1" fmla="*/ 6894 h 230"/>
                    <a:gd name="T2" fmla="*/ 18514 w 176"/>
                    <a:gd name="T3" fmla="*/ 2920 h 230"/>
                    <a:gd name="T4" fmla="*/ 17789 w 176"/>
                    <a:gd name="T5" fmla="*/ 2920 h 230"/>
                    <a:gd name="T6" fmla="*/ 170704 w 176"/>
                    <a:gd name="T7" fmla="*/ 48346 h 230"/>
                    <a:gd name="T8" fmla="*/ 168643 w 176"/>
                    <a:gd name="T9" fmla="*/ 47437 h 230"/>
                    <a:gd name="T10" fmla="*/ 168643 w 176"/>
                    <a:gd name="T11" fmla="*/ 216277 h 230"/>
                    <a:gd name="T12" fmla="*/ 170704 w 176"/>
                    <a:gd name="T13" fmla="*/ 215040 h 230"/>
                    <a:gd name="T14" fmla="*/ 153816 w 176"/>
                    <a:gd name="T15" fmla="*/ 219079 h 230"/>
                    <a:gd name="T16" fmla="*/ 155000 w 176"/>
                    <a:gd name="T17" fmla="*/ 219079 h 230"/>
                    <a:gd name="T18" fmla="*/ 117009 w 176"/>
                    <a:gd name="T19" fmla="*/ 207648 h 230"/>
                    <a:gd name="T20" fmla="*/ 115769 w 176"/>
                    <a:gd name="T21" fmla="*/ 207648 h 230"/>
                    <a:gd name="T22" fmla="*/ 115769 w 176"/>
                    <a:gd name="T23" fmla="*/ 208451 h 230"/>
                    <a:gd name="T24" fmla="*/ 114948 w 176"/>
                    <a:gd name="T25" fmla="*/ 213357 h 230"/>
                    <a:gd name="T26" fmla="*/ 117009 w 176"/>
                    <a:gd name="T27" fmla="*/ 212119 h 230"/>
                    <a:gd name="T28" fmla="*/ 100093 w 176"/>
                    <a:gd name="T29" fmla="*/ 216277 h 230"/>
                    <a:gd name="T30" fmla="*/ 101282 w 176"/>
                    <a:gd name="T31" fmla="*/ 216277 h 230"/>
                    <a:gd name="T32" fmla="*/ 32985 w 176"/>
                    <a:gd name="T33" fmla="*/ 195844 h 230"/>
                    <a:gd name="T34" fmla="*/ 34147 w 176"/>
                    <a:gd name="T35" fmla="*/ 197081 h 230"/>
                    <a:gd name="T36" fmla="*/ 34147 w 176"/>
                    <a:gd name="T37" fmla="*/ 192236 h 230"/>
                    <a:gd name="T38" fmla="*/ 32985 w 176"/>
                    <a:gd name="T39" fmla="*/ 194132 h 230"/>
                    <a:gd name="T40" fmla="*/ 49873 w 176"/>
                    <a:gd name="T41" fmla="*/ 190090 h 230"/>
                    <a:gd name="T42" fmla="*/ 50745 w 176"/>
                    <a:gd name="T43" fmla="*/ 189221 h 230"/>
                    <a:gd name="T44" fmla="*/ 49873 w 176"/>
                    <a:gd name="T45" fmla="*/ 187170 h 230"/>
                    <a:gd name="T46" fmla="*/ 2061 w 176"/>
                    <a:gd name="T47" fmla="*/ 173014 h 230"/>
                    <a:gd name="T48" fmla="*/ 2971 w 176"/>
                    <a:gd name="T49" fmla="*/ 174563 h 230"/>
                    <a:gd name="T50" fmla="*/ 2971 w 176"/>
                    <a:gd name="T51" fmla="*/ 5713 h 230"/>
                    <a:gd name="T52" fmla="*/ 2061 w 176"/>
                    <a:gd name="T53" fmla="*/ 6894 h 230"/>
                    <a:gd name="T54" fmla="*/ 872 w 176"/>
                    <a:gd name="T55" fmla="*/ 175734 h 230"/>
                    <a:gd name="T56" fmla="*/ 48632 w 176"/>
                    <a:gd name="T57" fmla="*/ 190090 h 230"/>
                    <a:gd name="T58" fmla="*/ 47816 w 176"/>
                    <a:gd name="T59" fmla="*/ 188041 h 230"/>
                    <a:gd name="T60" fmla="*/ 48632 w 176"/>
                    <a:gd name="T61" fmla="*/ 187170 h 230"/>
                    <a:gd name="T62" fmla="*/ 32091 w 176"/>
                    <a:gd name="T63" fmla="*/ 190999 h 230"/>
                    <a:gd name="T64" fmla="*/ 31363 w 176"/>
                    <a:gd name="T65" fmla="*/ 192236 h 230"/>
                    <a:gd name="T66" fmla="*/ 31363 w 176"/>
                    <a:gd name="T67" fmla="*/ 197081 h 230"/>
                    <a:gd name="T68" fmla="*/ 32091 w 176"/>
                    <a:gd name="T69" fmla="*/ 198608 h 230"/>
                    <a:gd name="T70" fmla="*/ 100093 w 176"/>
                    <a:gd name="T71" fmla="*/ 219079 h 230"/>
                    <a:gd name="T72" fmla="*/ 101282 w 176"/>
                    <a:gd name="T73" fmla="*/ 219079 h 230"/>
                    <a:gd name="T74" fmla="*/ 117009 w 176"/>
                    <a:gd name="T75" fmla="*/ 215040 h 230"/>
                    <a:gd name="T76" fmla="*/ 117882 w 176"/>
                    <a:gd name="T77" fmla="*/ 213357 h 230"/>
                    <a:gd name="T78" fmla="*/ 118770 w 176"/>
                    <a:gd name="T79" fmla="*/ 208451 h 230"/>
                    <a:gd name="T80" fmla="*/ 117882 w 176"/>
                    <a:gd name="T81" fmla="*/ 210568 h 230"/>
                    <a:gd name="T82" fmla="*/ 117009 w 176"/>
                    <a:gd name="T83" fmla="*/ 210568 h 230"/>
                    <a:gd name="T84" fmla="*/ 153816 w 176"/>
                    <a:gd name="T85" fmla="*/ 222000 h 230"/>
                    <a:gd name="T86" fmla="*/ 155000 w 176"/>
                    <a:gd name="T87" fmla="*/ 222000 h 230"/>
                    <a:gd name="T88" fmla="*/ 170704 w 176"/>
                    <a:gd name="T89" fmla="*/ 218333 h 230"/>
                    <a:gd name="T90" fmla="*/ 171392 w 176"/>
                    <a:gd name="T91" fmla="*/ 216277 h 230"/>
                    <a:gd name="T92" fmla="*/ 171392 w 176"/>
                    <a:gd name="T93" fmla="*/ 47437 h 230"/>
                    <a:gd name="T94" fmla="*/ 170704 w 176"/>
                    <a:gd name="T95" fmla="*/ 46200 h 230"/>
                    <a:gd name="T96" fmla="*/ 18514 w 176"/>
                    <a:gd name="T97" fmla="*/ 0 h 230"/>
                    <a:gd name="T98" fmla="*/ 18514 w 176"/>
                    <a:gd name="T99" fmla="*/ 0 h 230"/>
                    <a:gd name="T100" fmla="*/ 872 w 176"/>
                    <a:gd name="T101" fmla="*/ 3674 h 230"/>
                    <a:gd name="T102" fmla="*/ 0 w 176"/>
                    <a:gd name="T103" fmla="*/ 5713 h 230"/>
                    <a:gd name="T104" fmla="*/ 0 w 176"/>
                    <a:gd name="T105" fmla="*/ 174563 h 230"/>
                    <a:gd name="T106" fmla="*/ 872 w 176"/>
                    <a:gd name="T107" fmla="*/ 175734 h 2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230"/>
                    <a:gd name="T164" fmla="*/ 176 w 176"/>
                    <a:gd name="T165" fmla="*/ 230 h 2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230">
                      <a:moveTo>
                        <a:pt x="2" y="7"/>
                      </a:moveTo>
                      <a:cubicBezTo>
                        <a:pt x="19" y="3"/>
                        <a:pt x="19" y="3"/>
                        <a:pt x="19" y="3"/>
                      </a:cubicBezTo>
                      <a:cubicBezTo>
                        <a:pt x="19" y="3"/>
                        <a:pt x="19" y="3"/>
                        <a:pt x="18" y="3"/>
                      </a:cubicBezTo>
                      <a:cubicBezTo>
                        <a:pt x="175" y="50"/>
                        <a:pt x="175" y="50"/>
                        <a:pt x="175" y="50"/>
                      </a:cubicBezTo>
                      <a:cubicBezTo>
                        <a:pt x="174" y="50"/>
                        <a:pt x="173" y="50"/>
                        <a:pt x="173" y="49"/>
                      </a:cubicBezTo>
                      <a:cubicBezTo>
                        <a:pt x="173" y="224"/>
                        <a:pt x="173" y="224"/>
                        <a:pt x="173" y="224"/>
                      </a:cubicBezTo>
                      <a:cubicBezTo>
                        <a:pt x="173" y="223"/>
                        <a:pt x="174" y="223"/>
                        <a:pt x="175" y="223"/>
                      </a:cubicBezTo>
                      <a:cubicBezTo>
                        <a:pt x="158" y="227"/>
                        <a:pt x="158" y="227"/>
                        <a:pt x="158" y="227"/>
                      </a:cubicBezTo>
                      <a:cubicBezTo>
                        <a:pt x="158" y="227"/>
                        <a:pt x="159" y="227"/>
                        <a:pt x="159" y="227"/>
                      </a:cubicBezTo>
                      <a:cubicBezTo>
                        <a:pt x="120" y="215"/>
                        <a:pt x="120" y="215"/>
                        <a:pt x="120" y="215"/>
                      </a:cubicBezTo>
                      <a:cubicBezTo>
                        <a:pt x="120" y="215"/>
                        <a:pt x="120" y="215"/>
                        <a:pt x="119" y="215"/>
                      </a:cubicBezTo>
                      <a:cubicBezTo>
                        <a:pt x="119" y="215"/>
                        <a:pt x="119" y="216"/>
                        <a:pt x="119" y="216"/>
                      </a:cubicBezTo>
                      <a:cubicBezTo>
                        <a:pt x="118" y="221"/>
                        <a:pt x="118" y="221"/>
                        <a:pt x="118" y="221"/>
                      </a:cubicBezTo>
                      <a:cubicBezTo>
                        <a:pt x="118" y="221"/>
                        <a:pt x="119" y="220"/>
                        <a:pt x="120" y="220"/>
                      </a:cubicBezTo>
                      <a:cubicBezTo>
                        <a:pt x="103" y="224"/>
                        <a:pt x="103" y="224"/>
                        <a:pt x="103" y="224"/>
                      </a:cubicBezTo>
                      <a:cubicBezTo>
                        <a:pt x="103" y="224"/>
                        <a:pt x="103" y="224"/>
                        <a:pt x="104" y="224"/>
                      </a:cubicBezTo>
                      <a:cubicBezTo>
                        <a:pt x="34" y="203"/>
                        <a:pt x="34" y="203"/>
                        <a:pt x="34" y="203"/>
                      </a:cubicBezTo>
                      <a:cubicBezTo>
                        <a:pt x="35" y="203"/>
                        <a:pt x="35" y="203"/>
                        <a:pt x="35" y="204"/>
                      </a:cubicBezTo>
                      <a:cubicBezTo>
                        <a:pt x="35" y="199"/>
                        <a:pt x="35" y="199"/>
                        <a:pt x="35" y="199"/>
                      </a:cubicBezTo>
                      <a:cubicBezTo>
                        <a:pt x="35" y="200"/>
                        <a:pt x="35" y="201"/>
                        <a:pt x="34" y="201"/>
                      </a:cubicBezTo>
                      <a:cubicBezTo>
                        <a:pt x="51" y="197"/>
                        <a:pt x="51" y="197"/>
                        <a:pt x="51" y="197"/>
                      </a:cubicBezTo>
                      <a:cubicBezTo>
                        <a:pt x="51" y="197"/>
                        <a:pt x="52" y="196"/>
                        <a:pt x="52" y="196"/>
                      </a:cubicBezTo>
                      <a:cubicBezTo>
                        <a:pt x="52" y="195"/>
                        <a:pt x="51" y="194"/>
                        <a:pt x="51" y="194"/>
                      </a:cubicBezTo>
                      <a:cubicBezTo>
                        <a:pt x="2" y="179"/>
                        <a:pt x="2" y="179"/>
                        <a:pt x="2" y="179"/>
                      </a:cubicBezTo>
                      <a:cubicBezTo>
                        <a:pt x="3" y="180"/>
                        <a:pt x="3" y="180"/>
                        <a:pt x="3" y="181"/>
                      </a:cubicBezTo>
                      <a:cubicBezTo>
                        <a:pt x="3" y="6"/>
                        <a:pt x="3" y="6"/>
                        <a:pt x="3" y="6"/>
                      </a:cubicBezTo>
                      <a:cubicBezTo>
                        <a:pt x="3" y="7"/>
                        <a:pt x="3" y="7"/>
                        <a:pt x="2" y="7"/>
                      </a:cubicBezTo>
                      <a:close/>
                      <a:moveTo>
                        <a:pt x="1" y="182"/>
                      </a:moveTo>
                      <a:cubicBezTo>
                        <a:pt x="50" y="197"/>
                        <a:pt x="50" y="197"/>
                        <a:pt x="50" y="197"/>
                      </a:cubicBezTo>
                      <a:cubicBezTo>
                        <a:pt x="49" y="197"/>
                        <a:pt x="49" y="196"/>
                        <a:pt x="49" y="195"/>
                      </a:cubicBezTo>
                      <a:cubicBezTo>
                        <a:pt x="49" y="195"/>
                        <a:pt x="49" y="194"/>
                        <a:pt x="50" y="194"/>
                      </a:cubicBezTo>
                      <a:cubicBezTo>
                        <a:pt x="33" y="198"/>
                        <a:pt x="33" y="198"/>
                        <a:pt x="33" y="198"/>
                      </a:cubicBezTo>
                      <a:cubicBezTo>
                        <a:pt x="33" y="198"/>
                        <a:pt x="32" y="199"/>
                        <a:pt x="32" y="199"/>
                      </a:cubicBezTo>
                      <a:cubicBezTo>
                        <a:pt x="32" y="204"/>
                        <a:pt x="32" y="204"/>
                        <a:pt x="32" y="204"/>
                      </a:cubicBezTo>
                      <a:cubicBezTo>
                        <a:pt x="32" y="205"/>
                        <a:pt x="32" y="205"/>
                        <a:pt x="33" y="206"/>
                      </a:cubicBezTo>
                      <a:cubicBezTo>
                        <a:pt x="103" y="227"/>
                        <a:pt x="103" y="227"/>
                        <a:pt x="103" y="227"/>
                      </a:cubicBezTo>
                      <a:cubicBezTo>
                        <a:pt x="103" y="227"/>
                        <a:pt x="103" y="227"/>
                        <a:pt x="104" y="227"/>
                      </a:cubicBezTo>
                      <a:cubicBezTo>
                        <a:pt x="120" y="223"/>
                        <a:pt x="120" y="223"/>
                        <a:pt x="120" y="223"/>
                      </a:cubicBezTo>
                      <a:cubicBezTo>
                        <a:pt x="121" y="223"/>
                        <a:pt x="121" y="222"/>
                        <a:pt x="121" y="221"/>
                      </a:cubicBezTo>
                      <a:cubicBezTo>
                        <a:pt x="122" y="216"/>
                        <a:pt x="122" y="216"/>
                        <a:pt x="122" y="216"/>
                      </a:cubicBezTo>
                      <a:cubicBezTo>
                        <a:pt x="122" y="217"/>
                        <a:pt x="121" y="217"/>
                        <a:pt x="121" y="218"/>
                      </a:cubicBezTo>
                      <a:cubicBezTo>
                        <a:pt x="121" y="218"/>
                        <a:pt x="120" y="218"/>
                        <a:pt x="120" y="218"/>
                      </a:cubicBezTo>
                      <a:cubicBezTo>
                        <a:pt x="158" y="230"/>
                        <a:pt x="158" y="230"/>
                        <a:pt x="158" y="230"/>
                      </a:cubicBezTo>
                      <a:cubicBezTo>
                        <a:pt x="158" y="230"/>
                        <a:pt x="159" y="230"/>
                        <a:pt x="159" y="230"/>
                      </a:cubicBezTo>
                      <a:cubicBezTo>
                        <a:pt x="175" y="226"/>
                        <a:pt x="175" y="226"/>
                        <a:pt x="175" y="226"/>
                      </a:cubicBezTo>
                      <a:cubicBezTo>
                        <a:pt x="176" y="225"/>
                        <a:pt x="176" y="225"/>
                        <a:pt x="176" y="224"/>
                      </a:cubicBezTo>
                      <a:cubicBezTo>
                        <a:pt x="176" y="49"/>
                        <a:pt x="176" y="49"/>
                        <a:pt x="176" y="49"/>
                      </a:cubicBezTo>
                      <a:cubicBezTo>
                        <a:pt x="176" y="48"/>
                        <a:pt x="176" y="48"/>
                        <a:pt x="175" y="48"/>
                      </a:cubicBezTo>
                      <a:cubicBezTo>
                        <a:pt x="19" y="0"/>
                        <a:pt x="19" y="0"/>
                        <a:pt x="19" y="0"/>
                      </a:cubicBezTo>
                      <a:cubicBezTo>
                        <a:pt x="19" y="0"/>
                        <a:pt x="19" y="0"/>
                        <a:pt x="19" y="0"/>
                      </a:cubicBezTo>
                      <a:cubicBezTo>
                        <a:pt x="1" y="4"/>
                        <a:pt x="1" y="4"/>
                        <a:pt x="1" y="4"/>
                      </a:cubicBezTo>
                      <a:cubicBezTo>
                        <a:pt x="1" y="5"/>
                        <a:pt x="0" y="5"/>
                        <a:pt x="0" y="6"/>
                      </a:cubicBezTo>
                      <a:cubicBezTo>
                        <a:pt x="0" y="181"/>
                        <a:pt x="0" y="181"/>
                        <a:pt x="0" y="181"/>
                      </a:cubicBezTo>
                      <a:cubicBezTo>
                        <a:pt x="0" y="182"/>
                        <a:pt x="1" y="182"/>
                        <a:pt x="1" y="182"/>
                      </a:cubicBezTo>
                      <a:close/>
                    </a:path>
                  </a:pathLst>
                </a:custGeom>
                <a:solidFill>
                  <a:srgbClr val="231F20"/>
                </a:solidFill>
                <a:ln w="9525">
                  <a:noFill/>
                  <a:round/>
                  <a:headEnd/>
                  <a:tailEnd/>
                </a:ln>
              </p:spPr>
              <p:txBody>
                <a:bodyPr/>
                <a:lstStyle/>
                <a:p>
                  <a:endParaRPr lang="zh-TW" altLang="en-US"/>
                </a:p>
              </p:txBody>
            </p:sp>
          </p:grpSp>
        </p:grpSp>
        <p:grpSp>
          <p:nvGrpSpPr>
            <p:cNvPr id="48" name="Group 797"/>
            <p:cNvGrpSpPr>
              <a:grpSpLocks/>
            </p:cNvGrpSpPr>
            <p:nvPr/>
          </p:nvGrpSpPr>
          <p:grpSpPr bwMode="auto">
            <a:xfrm>
              <a:off x="2895599" y="5562600"/>
              <a:ext cx="293582" cy="533139"/>
              <a:chOff x="145" y="1491"/>
              <a:chExt cx="166" cy="302"/>
            </a:xfrm>
          </p:grpSpPr>
          <p:sp>
            <p:nvSpPr>
              <p:cNvPr id="24856" name="Freeform 4"/>
              <p:cNvSpPr>
                <a:spLocks/>
              </p:cNvSpPr>
              <p:nvPr/>
            </p:nvSpPr>
            <p:spPr bwMode="auto">
              <a:xfrm>
                <a:off x="150" y="1600"/>
                <a:ext cx="158" cy="190"/>
              </a:xfrm>
              <a:custGeom>
                <a:avLst/>
                <a:gdLst>
                  <a:gd name="T0" fmla="*/ 1937 w 100"/>
                  <a:gd name="T1" fmla="*/ 4744 h 120"/>
                  <a:gd name="T2" fmla="*/ 2953 w 100"/>
                  <a:gd name="T3" fmla="*/ 4397 h 120"/>
                  <a:gd name="T4" fmla="*/ 3890 w 100"/>
                  <a:gd name="T5" fmla="*/ 0 h 120"/>
                  <a:gd name="T6" fmla="*/ 0 w 100"/>
                  <a:gd name="T7" fmla="*/ 0 h 120"/>
                  <a:gd name="T8" fmla="*/ 986 w 100"/>
                  <a:gd name="T9" fmla="*/ 4397 h 120"/>
                  <a:gd name="T10" fmla="*/ 1937 w 100"/>
                  <a:gd name="T11" fmla="*/ 4744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6"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gradFill rotWithShape="1">
                <a:gsLst>
                  <a:gs pos="0">
                    <a:srgbClr val="2B588E"/>
                  </a:gs>
                  <a:gs pos="50000">
                    <a:srgbClr val="3874BA"/>
                  </a:gs>
                  <a:gs pos="100000">
                    <a:srgbClr val="2B588E"/>
                  </a:gs>
                </a:gsLst>
                <a:lin ang="0" scaled="1"/>
              </a:gradFill>
              <a:ln w="9525">
                <a:noFill/>
                <a:round/>
                <a:headEnd/>
                <a:tailEnd/>
              </a:ln>
            </p:spPr>
            <p:txBody>
              <a:bodyPr/>
              <a:lstStyle/>
              <a:p>
                <a:endParaRPr lang="zh-TW" altLang="en-US"/>
              </a:p>
            </p:txBody>
          </p:sp>
          <p:sp>
            <p:nvSpPr>
              <p:cNvPr id="24857" name="Oval 5"/>
              <p:cNvSpPr>
                <a:spLocks noChangeArrowheads="1"/>
              </p:cNvSpPr>
              <p:nvPr/>
            </p:nvSpPr>
            <p:spPr bwMode="auto">
              <a:xfrm>
                <a:off x="150" y="1569"/>
                <a:ext cx="159" cy="61"/>
              </a:xfrm>
              <a:prstGeom prst="ellipse">
                <a:avLst/>
              </a:prstGeom>
              <a:solidFill>
                <a:srgbClr val="6BA5D9"/>
              </a:solidFill>
              <a:ln w="9525">
                <a:noFill/>
                <a:round/>
                <a:headEnd/>
                <a:tailEnd/>
              </a:ln>
            </p:spPr>
            <p:txBody>
              <a:bodyPr/>
              <a:lstStyle/>
              <a:p>
                <a:endParaRPr lang="zh-TW" altLang="zh-TW">
                  <a:ea typeface="新細明體" charset="-120"/>
                </a:endParaRPr>
              </a:p>
            </p:txBody>
          </p:sp>
          <p:sp>
            <p:nvSpPr>
              <p:cNvPr id="24858" name="Freeform 6"/>
              <p:cNvSpPr>
                <a:spLocks/>
              </p:cNvSpPr>
              <p:nvPr/>
            </p:nvSpPr>
            <p:spPr bwMode="auto">
              <a:xfrm>
                <a:off x="150" y="1598"/>
                <a:ext cx="159" cy="32"/>
              </a:xfrm>
              <a:custGeom>
                <a:avLst/>
                <a:gdLst>
                  <a:gd name="T0" fmla="*/ 1883 w 101"/>
                  <a:gd name="T1" fmla="*/ 806 h 20"/>
                  <a:gd name="T2" fmla="*/ 0 w 101"/>
                  <a:gd name="T3" fmla="*/ 0 h 20"/>
                  <a:gd name="T4" fmla="*/ 0 w 101"/>
                  <a:gd name="T5" fmla="*/ 54 h 20"/>
                  <a:gd name="T6" fmla="*/ 1883 w 101"/>
                  <a:gd name="T7" fmla="*/ 861 h 20"/>
                  <a:gd name="T8" fmla="*/ 3807 w 101"/>
                  <a:gd name="T9" fmla="*/ 54 h 20"/>
                  <a:gd name="T10" fmla="*/ 3758 w 101"/>
                  <a:gd name="T11" fmla="*/ 0 h 20"/>
                  <a:gd name="T12" fmla="*/ 1883 w 101"/>
                  <a:gd name="T13" fmla="*/ 806 h 20"/>
                  <a:gd name="T14" fmla="*/ 0 60000 65536"/>
                  <a:gd name="T15" fmla="*/ 0 60000 65536"/>
                  <a:gd name="T16" fmla="*/ 0 60000 65536"/>
                  <a:gd name="T17" fmla="*/ 0 60000 65536"/>
                  <a:gd name="T18" fmla="*/ 0 60000 65536"/>
                  <a:gd name="T19" fmla="*/ 0 60000 65536"/>
                  <a:gd name="T20" fmla="*/ 0 60000 65536"/>
                  <a:gd name="T21" fmla="*/ 0 w 101"/>
                  <a:gd name="T22" fmla="*/ 0 h 20"/>
                  <a:gd name="T23" fmla="*/ 101 w 101"/>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 h="20">
                    <a:moveTo>
                      <a:pt x="50" y="19"/>
                    </a:moveTo>
                    <a:cubicBezTo>
                      <a:pt x="23" y="19"/>
                      <a:pt x="1" y="10"/>
                      <a:pt x="0" y="0"/>
                    </a:cubicBezTo>
                    <a:cubicBezTo>
                      <a:pt x="0" y="0"/>
                      <a:pt x="0" y="0"/>
                      <a:pt x="0" y="1"/>
                    </a:cubicBezTo>
                    <a:cubicBezTo>
                      <a:pt x="0" y="11"/>
                      <a:pt x="22" y="20"/>
                      <a:pt x="50" y="20"/>
                    </a:cubicBezTo>
                    <a:cubicBezTo>
                      <a:pt x="78" y="20"/>
                      <a:pt x="101" y="11"/>
                      <a:pt x="101" y="1"/>
                    </a:cubicBezTo>
                    <a:cubicBezTo>
                      <a:pt x="101" y="0"/>
                      <a:pt x="100" y="0"/>
                      <a:pt x="100" y="0"/>
                    </a:cubicBezTo>
                    <a:cubicBezTo>
                      <a:pt x="100" y="10"/>
                      <a:pt x="78" y="19"/>
                      <a:pt x="50" y="19"/>
                    </a:cubicBezTo>
                    <a:close/>
                  </a:path>
                </a:pathLst>
              </a:custGeom>
              <a:solidFill>
                <a:srgbClr val="135BA7"/>
              </a:solidFill>
              <a:ln w="9525">
                <a:noFill/>
                <a:round/>
                <a:headEnd/>
                <a:tailEnd/>
              </a:ln>
            </p:spPr>
            <p:txBody>
              <a:bodyPr/>
              <a:lstStyle/>
              <a:p>
                <a:endParaRPr lang="zh-TW" altLang="en-US"/>
              </a:p>
            </p:txBody>
          </p:sp>
          <p:sp>
            <p:nvSpPr>
              <p:cNvPr id="24859" name="Oval 7"/>
              <p:cNvSpPr>
                <a:spLocks noChangeArrowheads="1"/>
              </p:cNvSpPr>
              <p:nvPr/>
            </p:nvSpPr>
            <p:spPr bwMode="auto">
              <a:xfrm>
                <a:off x="178" y="1570"/>
                <a:ext cx="101" cy="51"/>
              </a:xfrm>
              <a:prstGeom prst="ellipse">
                <a:avLst/>
              </a:prstGeom>
              <a:gradFill rotWithShape="1">
                <a:gsLst>
                  <a:gs pos="0">
                    <a:srgbClr val="324C64"/>
                  </a:gs>
                  <a:gs pos="100000">
                    <a:srgbClr val="6BA5D9"/>
                  </a:gs>
                </a:gsLst>
                <a:path path="shape">
                  <a:fillToRect l="50000" t="50000" r="50000" b="50000"/>
                </a:path>
              </a:gradFill>
              <a:ln w="9525" algn="ctr">
                <a:noFill/>
                <a:round/>
                <a:headEnd/>
                <a:tailEnd/>
              </a:ln>
            </p:spPr>
            <p:txBody>
              <a:bodyPr/>
              <a:lstStyle/>
              <a:p>
                <a:endParaRPr lang="zh-TW" altLang="zh-TW">
                  <a:ea typeface="新細明體" charset="-120"/>
                </a:endParaRPr>
              </a:p>
            </p:txBody>
          </p:sp>
          <p:sp>
            <p:nvSpPr>
              <p:cNvPr id="24860" name="Oval 8"/>
              <p:cNvSpPr>
                <a:spLocks noChangeArrowheads="1"/>
              </p:cNvSpPr>
              <p:nvPr/>
            </p:nvSpPr>
            <p:spPr bwMode="auto">
              <a:xfrm>
                <a:off x="176" y="1494"/>
                <a:ext cx="105" cy="104"/>
              </a:xfrm>
              <a:prstGeom prst="ellipse">
                <a:avLst/>
              </a:prstGeom>
              <a:gradFill rotWithShape="1">
                <a:gsLst>
                  <a:gs pos="0">
                    <a:srgbClr val="6BA5D9"/>
                  </a:gs>
                  <a:gs pos="100000">
                    <a:srgbClr val="5C8EBB"/>
                  </a:gs>
                </a:gsLst>
                <a:lin ang="5400000" scaled="1"/>
              </a:gradFill>
              <a:ln w="9525">
                <a:noFill/>
                <a:round/>
                <a:headEnd/>
                <a:tailEnd/>
              </a:ln>
            </p:spPr>
            <p:txBody>
              <a:bodyPr/>
              <a:lstStyle/>
              <a:p>
                <a:endParaRPr lang="zh-TW" altLang="zh-TW">
                  <a:ea typeface="新細明體" charset="-120"/>
                </a:endParaRPr>
              </a:p>
            </p:txBody>
          </p:sp>
          <p:sp>
            <p:nvSpPr>
              <p:cNvPr id="24861" name="Freeform 9"/>
              <p:cNvSpPr>
                <a:spLocks/>
              </p:cNvSpPr>
              <p:nvPr/>
            </p:nvSpPr>
            <p:spPr bwMode="auto">
              <a:xfrm>
                <a:off x="145" y="1491"/>
                <a:ext cx="166" cy="302"/>
              </a:xfrm>
              <a:custGeom>
                <a:avLst/>
                <a:gdLst>
                  <a:gd name="T0" fmla="*/ 4095 w 105"/>
                  <a:gd name="T1" fmla="*/ 2688 h 191"/>
                  <a:gd name="T2" fmla="*/ 3149 w 105"/>
                  <a:gd name="T3" fmla="*/ 1992 h 191"/>
                  <a:gd name="T4" fmla="*/ 3217 w 105"/>
                  <a:gd name="T5" fmla="*/ 2035 h 191"/>
                  <a:gd name="T6" fmla="*/ 3217 w 105"/>
                  <a:gd name="T7" fmla="*/ 2074 h 191"/>
                  <a:gd name="T8" fmla="*/ 3230 w 105"/>
                  <a:gd name="T9" fmla="*/ 696 h 191"/>
                  <a:gd name="T10" fmla="*/ 2074 w 105"/>
                  <a:gd name="T11" fmla="*/ 0 h 191"/>
                  <a:gd name="T12" fmla="*/ 885 w 105"/>
                  <a:gd name="T13" fmla="*/ 696 h 191"/>
                  <a:gd name="T14" fmla="*/ 938 w 105"/>
                  <a:gd name="T15" fmla="*/ 2074 h 191"/>
                  <a:gd name="T16" fmla="*/ 938 w 105"/>
                  <a:gd name="T17" fmla="*/ 2035 h 191"/>
                  <a:gd name="T18" fmla="*/ 987 w 105"/>
                  <a:gd name="T19" fmla="*/ 1992 h 191"/>
                  <a:gd name="T20" fmla="*/ 82 w 105"/>
                  <a:gd name="T21" fmla="*/ 2818 h 191"/>
                  <a:gd name="T22" fmla="*/ 206 w 105"/>
                  <a:gd name="T23" fmla="*/ 3279 h 191"/>
                  <a:gd name="T24" fmla="*/ 270 w 105"/>
                  <a:gd name="T25" fmla="*/ 3743 h 191"/>
                  <a:gd name="T26" fmla="*/ 593 w 105"/>
                  <a:gd name="T27" fmla="*/ 5155 h 191"/>
                  <a:gd name="T28" fmla="*/ 885 w 105"/>
                  <a:gd name="T29" fmla="*/ 6582 h 191"/>
                  <a:gd name="T30" fmla="*/ 1020 w 105"/>
                  <a:gd name="T31" fmla="*/ 6938 h 191"/>
                  <a:gd name="T32" fmla="*/ 1020 w 105"/>
                  <a:gd name="T33" fmla="*/ 6938 h 191"/>
                  <a:gd name="T34" fmla="*/ 1094 w 105"/>
                  <a:gd name="T35" fmla="*/ 7183 h 191"/>
                  <a:gd name="T36" fmla="*/ 2212 w 105"/>
                  <a:gd name="T37" fmla="*/ 7400 h 191"/>
                  <a:gd name="T38" fmla="*/ 3110 w 105"/>
                  <a:gd name="T39" fmla="*/ 7046 h 191"/>
                  <a:gd name="T40" fmla="*/ 3557 w 105"/>
                  <a:gd name="T41" fmla="*/ 5053 h 191"/>
                  <a:gd name="T42" fmla="*/ 3742 w 105"/>
                  <a:gd name="T43" fmla="*/ 4250 h 191"/>
                  <a:gd name="T44" fmla="*/ 3946 w 105"/>
                  <a:gd name="T45" fmla="*/ 3441 h 191"/>
                  <a:gd name="T46" fmla="*/ 3979 w 105"/>
                  <a:gd name="T47" fmla="*/ 3218 h 191"/>
                  <a:gd name="T48" fmla="*/ 4095 w 105"/>
                  <a:gd name="T49" fmla="*/ 2688 h 191"/>
                  <a:gd name="T50" fmla="*/ 4095 w 105"/>
                  <a:gd name="T51" fmla="*/ 2688 h 191"/>
                  <a:gd name="T52" fmla="*/ 4031 w 105"/>
                  <a:gd name="T53" fmla="*/ 2633 h 191"/>
                  <a:gd name="T54" fmla="*/ 3979 w 105"/>
                  <a:gd name="T55" fmla="*/ 2688 h 191"/>
                  <a:gd name="T56" fmla="*/ 3979 w 105"/>
                  <a:gd name="T57" fmla="*/ 2688 h 191"/>
                  <a:gd name="T58" fmla="*/ 3872 w 105"/>
                  <a:gd name="T59" fmla="*/ 3218 h 191"/>
                  <a:gd name="T60" fmla="*/ 3824 w 105"/>
                  <a:gd name="T61" fmla="*/ 3407 h 191"/>
                  <a:gd name="T62" fmla="*/ 3624 w 105"/>
                  <a:gd name="T63" fmla="*/ 4217 h 191"/>
                  <a:gd name="T64" fmla="*/ 3437 w 105"/>
                  <a:gd name="T65" fmla="*/ 5053 h 191"/>
                  <a:gd name="T66" fmla="*/ 3012 w 105"/>
                  <a:gd name="T67" fmla="*/ 7046 h 191"/>
                  <a:gd name="T68" fmla="*/ 2212 w 105"/>
                  <a:gd name="T69" fmla="*/ 7313 h 191"/>
                  <a:gd name="T70" fmla="*/ 1154 w 105"/>
                  <a:gd name="T71" fmla="*/ 7107 h 191"/>
                  <a:gd name="T72" fmla="*/ 1137 w 105"/>
                  <a:gd name="T73" fmla="*/ 6938 h 191"/>
                  <a:gd name="T74" fmla="*/ 1137 w 105"/>
                  <a:gd name="T75" fmla="*/ 6918 h 191"/>
                  <a:gd name="T76" fmla="*/ 1020 w 105"/>
                  <a:gd name="T77" fmla="*/ 6514 h 191"/>
                  <a:gd name="T78" fmla="*/ 692 w 105"/>
                  <a:gd name="T79" fmla="*/ 5107 h 191"/>
                  <a:gd name="T80" fmla="*/ 395 w 105"/>
                  <a:gd name="T81" fmla="*/ 3743 h 191"/>
                  <a:gd name="T82" fmla="*/ 270 w 105"/>
                  <a:gd name="T83" fmla="*/ 3279 h 191"/>
                  <a:gd name="T84" fmla="*/ 206 w 105"/>
                  <a:gd name="T85" fmla="*/ 2767 h 191"/>
                  <a:gd name="T86" fmla="*/ 1020 w 105"/>
                  <a:gd name="T87" fmla="*/ 2095 h 191"/>
                  <a:gd name="T88" fmla="*/ 1067 w 105"/>
                  <a:gd name="T89" fmla="*/ 2074 h 191"/>
                  <a:gd name="T90" fmla="*/ 1020 w 105"/>
                  <a:gd name="T91" fmla="*/ 2035 h 191"/>
                  <a:gd name="T92" fmla="*/ 1020 w 105"/>
                  <a:gd name="T93" fmla="*/ 797 h 191"/>
                  <a:gd name="T94" fmla="*/ 2074 w 105"/>
                  <a:gd name="T95" fmla="*/ 130 h 191"/>
                  <a:gd name="T96" fmla="*/ 3149 w 105"/>
                  <a:gd name="T97" fmla="*/ 797 h 191"/>
                  <a:gd name="T98" fmla="*/ 3110 w 105"/>
                  <a:gd name="T99" fmla="*/ 2035 h 191"/>
                  <a:gd name="T100" fmla="*/ 3110 w 105"/>
                  <a:gd name="T101" fmla="*/ 2074 h 191"/>
                  <a:gd name="T102" fmla="*/ 3149 w 105"/>
                  <a:gd name="T103" fmla="*/ 2095 h 191"/>
                  <a:gd name="T104" fmla="*/ 3979 w 105"/>
                  <a:gd name="T105" fmla="*/ 2688 h 191"/>
                  <a:gd name="T106" fmla="*/ 3979 w 105"/>
                  <a:gd name="T107" fmla="*/ 2688 h 191"/>
                  <a:gd name="T108" fmla="*/ 4031 w 105"/>
                  <a:gd name="T109" fmla="*/ 2750 h 191"/>
                  <a:gd name="T110" fmla="*/ 4095 w 105"/>
                  <a:gd name="T111" fmla="*/ 2688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9"/>
                    </a:moveTo>
                    <a:cubicBezTo>
                      <a:pt x="105" y="61"/>
                      <a:pt x="97" y="55"/>
                      <a:pt x="81" y="51"/>
                    </a:cubicBezTo>
                    <a:cubicBezTo>
                      <a:pt x="82" y="51"/>
                      <a:pt x="82" y="52"/>
                      <a:pt x="82" y="52"/>
                    </a:cubicBezTo>
                    <a:cubicBezTo>
                      <a:pt x="83" y="52"/>
                      <a:pt x="83" y="53"/>
                      <a:pt x="82" y="53"/>
                    </a:cubicBezTo>
                    <a:cubicBezTo>
                      <a:pt x="89" y="43"/>
                      <a:pt x="89" y="30"/>
                      <a:pt x="83" y="18"/>
                    </a:cubicBezTo>
                    <a:cubicBezTo>
                      <a:pt x="77" y="7"/>
                      <a:pt x="66" y="0"/>
                      <a:pt x="53" y="0"/>
                    </a:cubicBezTo>
                    <a:cubicBezTo>
                      <a:pt x="40" y="0"/>
                      <a:pt x="29" y="7"/>
                      <a:pt x="23" y="18"/>
                    </a:cubicBezTo>
                    <a:cubicBezTo>
                      <a:pt x="17" y="30"/>
                      <a:pt x="17" y="43"/>
                      <a:pt x="24" y="53"/>
                    </a:cubicBezTo>
                    <a:cubicBezTo>
                      <a:pt x="24" y="53"/>
                      <a:pt x="24" y="52"/>
                      <a:pt x="24" y="52"/>
                    </a:cubicBezTo>
                    <a:cubicBezTo>
                      <a:pt x="24" y="52"/>
                      <a:pt x="24" y="51"/>
                      <a:pt x="25" y="51"/>
                    </a:cubicBezTo>
                    <a:cubicBezTo>
                      <a:pt x="3" y="57"/>
                      <a:pt x="0" y="66"/>
                      <a:pt x="2" y="72"/>
                    </a:cubicBezTo>
                    <a:cubicBezTo>
                      <a:pt x="5" y="84"/>
                      <a:pt x="5" y="84"/>
                      <a:pt x="5" y="84"/>
                    </a:cubicBezTo>
                    <a:cubicBezTo>
                      <a:pt x="7" y="96"/>
                      <a:pt x="7" y="96"/>
                      <a:pt x="7" y="96"/>
                    </a:cubicBezTo>
                    <a:cubicBezTo>
                      <a:pt x="15" y="132"/>
                      <a:pt x="15" y="132"/>
                      <a:pt x="15" y="132"/>
                    </a:cubicBezTo>
                    <a:cubicBezTo>
                      <a:pt x="23" y="168"/>
                      <a:pt x="23" y="168"/>
                      <a:pt x="23" y="168"/>
                    </a:cubicBezTo>
                    <a:cubicBezTo>
                      <a:pt x="26" y="178"/>
                      <a:pt x="26" y="178"/>
                      <a:pt x="26" y="178"/>
                    </a:cubicBezTo>
                    <a:cubicBezTo>
                      <a:pt x="26" y="178"/>
                      <a:pt x="26" y="178"/>
                      <a:pt x="26" y="178"/>
                    </a:cubicBezTo>
                    <a:cubicBezTo>
                      <a:pt x="26" y="180"/>
                      <a:pt x="27" y="182"/>
                      <a:pt x="28" y="184"/>
                    </a:cubicBezTo>
                    <a:cubicBezTo>
                      <a:pt x="34" y="189"/>
                      <a:pt x="43" y="191"/>
                      <a:pt x="57" y="190"/>
                    </a:cubicBezTo>
                    <a:cubicBezTo>
                      <a:pt x="63"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4" y="78"/>
                      <a:pt x="105" y="73"/>
                      <a:pt x="105" y="69"/>
                    </a:cubicBezTo>
                    <a:cubicBezTo>
                      <a:pt x="105" y="69"/>
                      <a:pt x="105" y="69"/>
                      <a:pt x="105" y="69"/>
                    </a:cubicBezTo>
                    <a:cubicBezTo>
                      <a:pt x="105" y="68"/>
                      <a:pt x="104" y="67"/>
                      <a:pt x="103" y="67"/>
                    </a:cubicBezTo>
                    <a:cubicBezTo>
                      <a:pt x="103" y="67"/>
                      <a:pt x="102" y="68"/>
                      <a:pt x="102" y="69"/>
                    </a:cubicBezTo>
                    <a:cubicBezTo>
                      <a:pt x="102" y="69"/>
                      <a:pt x="102" y="69"/>
                      <a:pt x="102" y="69"/>
                    </a:cubicBezTo>
                    <a:cubicBezTo>
                      <a:pt x="102" y="72"/>
                      <a:pt x="101" y="77"/>
                      <a:pt x="99" y="82"/>
                    </a:cubicBezTo>
                    <a:cubicBezTo>
                      <a:pt x="99" y="84"/>
                      <a:pt x="98" y="86"/>
                      <a:pt x="98" y="87"/>
                    </a:cubicBezTo>
                    <a:cubicBezTo>
                      <a:pt x="93" y="108"/>
                      <a:pt x="93" y="108"/>
                      <a:pt x="93" y="108"/>
                    </a:cubicBezTo>
                    <a:cubicBezTo>
                      <a:pt x="88" y="129"/>
                      <a:pt x="88" y="129"/>
                      <a:pt x="88" y="129"/>
                    </a:cubicBezTo>
                    <a:cubicBezTo>
                      <a:pt x="77" y="180"/>
                      <a:pt x="77" y="180"/>
                      <a:pt x="77" y="180"/>
                    </a:cubicBezTo>
                    <a:cubicBezTo>
                      <a:pt x="76" y="183"/>
                      <a:pt x="72" y="186"/>
                      <a:pt x="57" y="187"/>
                    </a:cubicBezTo>
                    <a:cubicBezTo>
                      <a:pt x="44" y="188"/>
                      <a:pt x="35" y="186"/>
                      <a:pt x="30" y="182"/>
                    </a:cubicBezTo>
                    <a:cubicBezTo>
                      <a:pt x="29" y="181"/>
                      <a:pt x="29" y="179"/>
                      <a:pt x="29" y="178"/>
                    </a:cubicBezTo>
                    <a:cubicBezTo>
                      <a:pt x="29" y="177"/>
                      <a:pt x="29" y="177"/>
                      <a:pt x="29" y="177"/>
                    </a:cubicBezTo>
                    <a:cubicBezTo>
                      <a:pt x="26" y="167"/>
                      <a:pt x="26" y="167"/>
                      <a:pt x="26" y="167"/>
                    </a:cubicBezTo>
                    <a:cubicBezTo>
                      <a:pt x="18" y="131"/>
                      <a:pt x="18" y="131"/>
                      <a:pt x="18" y="131"/>
                    </a:cubicBezTo>
                    <a:cubicBezTo>
                      <a:pt x="10" y="96"/>
                      <a:pt x="10" y="96"/>
                      <a:pt x="10" y="96"/>
                    </a:cubicBezTo>
                    <a:cubicBezTo>
                      <a:pt x="7" y="84"/>
                      <a:pt x="7" y="84"/>
                      <a:pt x="7" y="84"/>
                    </a:cubicBezTo>
                    <a:cubicBezTo>
                      <a:pt x="5" y="71"/>
                      <a:pt x="5" y="71"/>
                      <a:pt x="5" y="71"/>
                    </a:cubicBezTo>
                    <a:cubicBezTo>
                      <a:pt x="3" y="62"/>
                      <a:pt x="15" y="57"/>
                      <a:pt x="26" y="54"/>
                    </a:cubicBezTo>
                    <a:cubicBezTo>
                      <a:pt x="26" y="54"/>
                      <a:pt x="26" y="54"/>
                      <a:pt x="27" y="53"/>
                    </a:cubicBezTo>
                    <a:cubicBezTo>
                      <a:pt x="27" y="53"/>
                      <a:pt x="27" y="52"/>
                      <a:pt x="26" y="52"/>
                    </a:cubicBezTo>
                    <a:cubicBezTo>
                      <a:pt x="20" y="42"/>
                      <a:pt x="20" y="30"/>
                      <a:pt x="26" y="20"/>
                    </a:cubicBezTo>
                    <a:cubicBezTo>
                      <a:pt x="31" y="9"/>
                      <a:pt x="42" y="3"/>
                      <a:pt x="53" y="3"/>
                    </a:cubicBezTo>
                    <a:cubicBezTo>
                      <a:pt x="65" y="3"/>
                      <a:pt x="75" y="9"/>
                      <a:pt x="81" y="20"/>
                    </a:cubicBezTo>
                    <a:cubicBezTo>
                      <a:pt x="86" y="30"/>
                      <a:pt x="86" y="42"/>
                      <a:pt x="80" y="52"/>
                    </a:cubicBezTo>
                    <a:cubicBezTo>
                      <a:pt x="79" y="52"/>
                      <a:pt x="79" y="53"/>
                      <a:pt x="80" y="53"/>
                    </a:cubicBezTo>
                    <a:cubicBezTo>
                      <a:pt x="80" y="54"/>
                      <a:pt x="80" y="54"/>
                      <a:pt x="81" y="54"/>
                    </a:cubicBezTo>
                    <a:cubicBezTo>
                      <a:pt x="95" y="58"/>
                      <a:pt x="102" y="63"/>
                      <a:pt x="102" y="69"/>
                    </a:cubicBezTo>
                    <a:cubicBezTo>
                      <a:pt x="102" y="69"/>
                      <a:pt x="102" y="69"/>
                      <a:pt x="102" y="69"/>
                    </a:cubicBezTo>
                    <a:cubicBezTo>
                      <a:pt x="102" y="69"/>
                      <a:pt x="103" y="70"/>
                      <a:pt x="103" y="70"/>
                    </a:cubicBezTo>
                    <a:cubicBezTo>
                      <a:pt x="104" y="70"/>
                      <a:pt x="105" y="69"/>
                      <a:pt x="105" y="69"/>
                    </a:cubicBezTo>
                    <a:close/>
                  </a:path>
                </a:pathLst>
              </a:custGeom>
              <a:solidFill>
                <a:srgbClr val="231F20"/>
              </a:solidFill>
              <a:ln w="9525">
                <a:noFill/>
                <a:round/>
                <a:headEnd/>
                <a:tailEnd/>
              </a:ln>
            </p:spPr>
            <p:txBody>
              <a:bodyPr/>
              <a:lstStyle/>
              <a:p>
                <a:endParaRPr lang="zh-TW" altLang="en-US"/>
              </a:p>
            </p:txBody>
          </p:sp>
        </p:grpSp>
      </p:grpSp>
      <p:sp>
        <p:nvSpPr>
          <p:cNvPr id="315" name="Rounded Rectangle 314"/>
          <p:cNvSpPr/>
          <p:nvPr/>
        </p:nvSpPr>
        <p:spPr>
          <a:xfrm>
            <a:off x="2803461" y="3505922"/>
            <a:ext cx="857473" cy="1143000"/>
          </a:xfrm>
          <a:prstGeom prst="roundRect">
            <a:avLst>
              <a:gd name="adj" fmla="val 4688"/>
            </a:avLst>
          </a:prstGeom>
          <a:solidFill>
            <a:schemeClr val="bg1">
              <a:lumMod val="85000"/>
            </a:schemeClr>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pic>
        <p:nvPicPr>
          <p:cNvPr id="24612" name="Picture 19" descr="WANScaler_icon"/>
          <p:cNvPicPr>
            <a:picLocks noChangeAspect="1" noChangeArrowheads="1"/>
          </p:cNvPicPr>
          <p:nvPr/>
        </p:nvPicPr>
        <p:blipFill>
          <a:blip r:embed="rId7" cstate="print">
            <a:lum bright="-6000" contrast="6000"/>
          </a:blip>
          <a:srcRect/>
          <a:stretch>
            <a:fillRect/>
          </a:stretch>
        </p:blipFill>
        <p:spPr bwMode="auto">
          <a:xfrm>
            <a:off x="2857054" y="3599585"/>
            <a:ext cx="787208" cy="1143000"/>
          </a:xfrm>
          <a:prstGeom prst="rect">
            <a:avLst/>
          </a:prstGeom>
          <a:noFill/>
          <a:ln w="9525">
            <a:noFill/>
            <a:miter lim="800000"/>
            <a:headEnd/>
            <a:tailEnd/>
          </a:ln>
        </p:spPr>
      </p:pic>
      <p:sp>
        <p:nvSpPr>
          <p:cNvPr id="320" name="TextBox 319"/>
          <p:cNvSpPr txBox="1"/>
          <p:nvPr/>
        </p:nvSpPr>
        <p:spPr>
          <a:xfrm>
            <a:off x="2642686" y="4690198"/>
            <a:ext cx="1123051" cy="3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err="1">
                <a:solidFill>
                  <a:schemeClr val="tx1"/>
                </a:solidFill>
              </a:rPr>
              <a:t>WANScaler</a:t>
            </a:r>
            <a:endParaRPr lang="en-US" sz="1400" b="1" dirty="0">
              <a:solidFill>
                <a:schemeClr val="tx1"/>
              </a:solidFill>
            </a:endParaRPr>
          </a:p>
        </p:txBody>
      </p:sp>
      <p:sp>
        <p:nvSpPr>
          <p:cNvPr id="24614" name="TextBox 36"/>
          <p:cNvSpPr txBox="1">
            <a:spLocks noChangeArrowheads="1"/>
          </p:cNvSpPr>
          <p:nvPr/>
        </p:nvSpPr>
        <p:spPr bwMode="auto">
          <a:xfrm>
            <a:off x="5264428" y="6155460"/>
            <a:ext cx="1042273" cy="276999"/>
          </a:xfrm>
          <a:prstGeom prst="rect">
            <a:avLst/>
          </a:prstGeom>
          <a:noFill/>
          <a:ln w="9525">
            <a:noFill/>
            <a:miter lim="800000"/>
            <a:headEnd/>
            <a:tailEnd/>
          </a:ln>
        </p:spPr>
        <p:txBody>
          <a:bodyPr wrap="none">
            <a:spAutoFit/>
          </a:bodyPr>
          <a:lstStyle/>
          <a:p>
            <a:pPr algn="ctr"/>
            <a:r>
              <a:rPr lang="en-US" altLang="zh-TW" sz="1200" b="1">
                <a:ea typeface="新細明體" charset="-120"/>
              </a:rPr>
              <a:t>Blade Chassis</a:t>
            </a:r>
          </a:p>
        </p:txBody>
      </p:sp>
      <p:grpSp>
        <p:nvGrpSpPr>
          <p:cNvPr id="49" name="Group 294"/>
          <p:cNvGrpSpPr>
            <a:grpSpLocks/>
          </p:cNvGrpSpPr>
          <p:nvPr/>
        </p:nvGrpSpPr>
        <p:grpSpPr bwMode="auto">
          <a:xfrm>
            <a:off x="5193668" y="5399810"/>
            <a:ext cx="1200463" cy="704850"/>
            <a:chOff x="4857750" y="4810125"/>
            <a:chExt cx="1600200" cy="704850"/>
          </a:xfrm>
        </p:grpSpPr>
        <p:sp>
          <p:nvSpPr>
            <p:cNvPr id="319" name="Rectangle 318"/>
            <p:cNvSpPr/>
            <p:nvPr/>
          </p:nvSpPr>
          <p:spPr>
            <a:xfrm>
              <a:off x="5518503" y="481012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1" name="Rectangle 320"/>
            <p:cNvSpPr/>
            <p:nvPr/>
          </p:nvSpPr>
          <p:spPr>
            <a:xfrm>
              <a:off x="5181600" y="4876800"/>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2" name="Rectangle 321"/>
            <p:cNvSpPr/>
            <p:nvPr/>
          </p:nvSpPr>
          <p:spPr>
            <a:xfrm>
              <a:off x="5800725" y="490537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3" name="Rectangle 322"/>
            <p:cNvSpPr/>
            <p:nvPr/>
          </p:nvSpPr>
          <p:spPr>
            <a:xfrm>
              <a:off x="4857750" y="494347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4" name="Rectangle 323"/>
            <p:cNvSpPr/>
            <p:nvPr/>
          </p:nvSpPr>
          <p:spPr>
            <a:xfrm>
              <a:off x="5467350" y="4972050"/>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5" name="Rectangle 324"/>
            <p:cNvSpPr/>
            <p:nvPr/>
          </p:nvSpPr>
          <p:spPr>
            <a:xfrm>
              <a:off x="5143500" y="503872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6" name="Rectangle 325"/>
            <p:cNvSpPr/>
            <p:nvPr/>
          </p:nvSpPr>
          <p:spPr>
            <a:xfrm>
              <a:off x="6091062" y="500062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7" name="Rectangle 326"/>
            <p:cNvSpPr/>
            <p:nvPr/>
          </p:nvSpPr>
          <p:spPr>
            <a:xfrm>
              <a:off x="5757687" y="5067300"/>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 name="Rectangle 327"/>
            <p:cNvSpPr/>
            <p:nvPr/>
          </p:nvSpPr>
          <p:spPr>
            <a:xfrm>
              <a:off x="5433837" y="513397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50" name="Group 296"/>
          <p:cNvGrpSpPr>
            <a:grpSpLocks/>
          </p:cNvGrpSpPr>
          <p:nvPr/>
        </p:nvGrpSpPr>
        <p:grpSpPr bwMode="auto">
          <a:xfrm>
            <a:off x="5687907" y="4990236"/>
            <a:ext cx="227469" cy="644525"/>
            <a:chOff x="1905000" y="3254375"/>
            <a:chExt cx="482600" cy="1025525"/>
          </a:xfrm>
        </p:grpSpPr>
        <p:grpSp>
          <p:nvGrpSpPr>
            <p:cNvPr id="51" name="Group 174"/>
            <p:cNvGrpSpPr>
              <a:grpSpLocks/>
            </p:cNvGrpSpPr>
            <p:nvPr/>
          </p:nvGrpSpPr>
          <p:grpSpPr bwMode="auto">
            <a:xfrm>
              <a:off x="1905000" y="3886200"/>
              <a:ext cx="482600" cy="393700"/>
              <a:chOff x="3598" y="2782"/>
              <a:chExt cx="454" cy="369"/>
            </a:xfrm>
          </p:grpSpPr>
          <p:sp>
            <p:nvSpPr>
              <p:cNvPr id="2483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484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84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84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84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84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52" name="Group 174"/>
            <p:cNvGrpSpPr>
              <a:grpSpLocks/>
            </p:cNvGrpSpPr>
            <p:nvPr/>
          </p:nvGrpSpPr>
          <p:grpSpPr bwMode="auto">
            <a:xfrm>
              <a:off x="1905000" y="3568700"/>
              <a:ext cx="482600" cy="393700"/>
              <a:chOff x="3598" y="2782"/>
              <a:chExt cx="454" cy="369"/>
            </a:xfrm>
          </p:grpSpPr>
          <p:sp>
            <p:nvSpPr>
              <p:cNvPr id="2483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483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83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83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83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83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53" name="Group 174"/>
            <p:cNvGrpSpPr>
              <a:grpSpLocks/>
            </p:cNvGrpSpPr>
            <p:nvPr/>
          </p:nvGrpSpPr>
          <p:grpSpPr bwMode="auto">
            <a:xfrm>
              <a:off x="1905000" y="3254375"/>
              <a:ext cx="482600" cy="393700"/>
              <a:chOff x="3598" y="2782"/>
              <a:chExt cx="454" cy="369"/>
            </a:xfrm>
          </p:grpSpPr>
          <p:sp>
            <p:nvSpPr>
              <p:cNvPr id="2482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482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82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83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83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83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54" name="Group 297"/>
          <p:cNvGrpSpPr>
            <a:grpSpLocks/>
          </p:cNvGrpSpPr>
          <p:nvPr/>
        </p:nvGrpSpPr>
        <p:grpSpPr bwMode="auto">
          <a:xfrm>
            <a:off x="5459247" y="5050561"/>
            <a:ext cx="227469" cy="644525"/>
            <a:chOff x="1905000" y="3254375"/>
            <a:chExt cx="482600" cy="1025525"/>
          </a:xfrm>
        </p:grpSpPr>
        <p:grpSp>
          <p:nvGrpSpPr>
            <p:cNvPr id="55" name="Group 174"/>
            <p:cNvGrpSpPr>
              <a:grpSpLocks/>
            </p:cNvGrpSpPr>
            <p:nvPr/>
          </p:nvGrpSpPr>
          <p:grpSpPr bwMode="auto">
            <a:xfrm>
              <a:off x="1905000" y="3886200"/>
              <a:ext cx="482600" cy="393700"/>
              <a:chOff x="3598" y="2782"/>
              <a:chExt cx="454" cy="369"/>
            </a:xfrm>
          </p:grpSpPr>
          <p:sp>
            <p:nvSpPr>
              <p:cNvPr id="2481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481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82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82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82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82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56" name="Group 174"/>
            <p:cNvGrpSpPr>
              <a:grpSpLocks/>
            </p:cNvGrpSpPr>
            <p:nvPr/>
          </p:nvGrpSpPr>
          <p:grpSpPr bwMode="auto">
            <a:xfrm>
              <a:off x="1905000" y="3568700"/>
              <a:ext cx="482600" cy="393700"/>
              <a:chOff x="3598" y="2782"/>
              <a:chExt cx="454" cy="369"/>
            </a:xfrm>
          </p:grpSpPr>
          <p:sp>
            <p:nvSpPr>
              <p:cNvPr id="2481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481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81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81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81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81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57" name="Group 174"/>
            <p:cNvGrpSpPr>
              <a:grpSpLocks/>
            </p:cNvGrpSpPr>
            <p:nvPr/>
          </p:nvGrpSpPr>
          <p:grpSpPr bwMode="auto">
            <a:xfrm>
              <a:off x="1905000" y="3254375"/>
              <a:ext cx="482600" cy="393700"/>
              <a:chOff x="3598" y="2782"/>
              <a:chExt cx="454" cy="369"/>
            </a:xfrm>
          </p:grpSpPr>
          <p:sp>
            <p:nvSpPr>
              <p:cNvPr id="2480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480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80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80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81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81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58" name="Group 298"/>
          <p:cNvGrpSpPr>
            <a:grpSpLocks/>
          </p:cNvGrpSpPr>
          <p:nvPr/>
        </p:nvGrpSpPr>
        <p:grpSpPr bwMode="auto">
          <a:xfrm>
            <a:off x="5229397" y="5104536"/>
            <a:ext cx="227468" cy="644525"/>
            <a:chOff x="1905000" y="3254375"/>
            <a:chExt cx="482600" cy="1025525"/>
          </a:xfrm>
        </p:grpSpPr>
        <p:grpSp>
          <p:nvGrpSpPr>
            <p:cNvPr id="59" name="Group 174"/>
            <p:cNvGrpSpPr>
              <a:grpSpLocks/>
            </p:cNvGrpSpPr>
            <p:nvPr/>
          </p:nvGrpSpPr>
          <p:grpSpPr bwMode="auto">
            <a:xfrm>
              <a:off x="1905000" y="3886200"/>
              <a:ext cx="482600" cy="393700"/>
              <a:chOff x="3598" y="2782"/>
              <a:chExt cx="454" cy="369"/>
            </a:xfrm>
          </p:grpSpPr>
          <p:sp>
            <p:nvSpPr>
              <p:cNvPr id="2479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479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79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80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80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80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60" name="Group 174"/>
            <p:cNvGrpSpPr>
              <a:grpSpLocks/>
            </p:cNvGrpSpPr>
            <p:nvPr/>
          </p:nvGrpSpPr>
          <p:grpSpPr bwMode="auto">
            <a:xfrm>
              <a:off x="1905000" y="3568700"/>
              <a:ext cx="482600" cy="393700"/>
              <a:chOff x="3598" y="2782"/>
              <a:chExt cx="454" cy="369"/>
            </a:xfrm>
          </p:grpSpPr>
          <p:sp>
            <p:nvSpPr>
              <p:cNvPr id="2479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479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79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79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79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79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61" name="Group 174"/>
            <p:cNvGrpSpPr>
              <a:grpSpLocks/>
            </p:cNvGrpSpPr>
            <p:nvPr/>
          </p:nvGrpSpPr>
          <p:grpSpPr bwMode="auto">
            <a:xfrm>
              <a:off x="1905000" y="3254375"/>
              <a:ext cx="482600" cy="393700"/>
              <a:chOff x="3598" y="2782"/>
              <a:chExt cx="454" cy="369"/>
            </a:xfrm>
          </p:grpSpPr>
          <p:sp>
            <p:nvSpPr>
              <p:cNvPr id="2478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478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78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78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78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79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62" name="Group 971"/>
          <p:cNvGrpSpPr>
            <a:grpSpLocks/>
          </p:cNvGrpSpPr>
          <p:nvPr/>
        </p:nvGrpSpPr>
        <p:grpSpPr bwMode="auto">
          <a:xfrm>
            <a:off x="5443765" y="5085486"/>
            <a:ext cx="685979" cy="758825"/>
            <a:chOff x="5343525" y="4946455"/>
            <a:chExt cx="914400" cy="758825"/>
          </a:xfrm>
        </p:grpSpPr>
        <p:grpSp>
          <p:nvGrpSpPr>
            <p:cNvPr id="63" name="Group 60"/>
            <p:cNvGrpSpPr>
              <a:grpSpLocks/>
            </p:cNvGrpSpPr>
            <p:nvPr/>
          </p:nvGrpSpPr>
          <p:grpSpPr bwMode="auto">
            <a:xfrm>
              <a:off x="5954619" y="4946459"/>
              <a:ext cx="303306" cy="644525"/>
              <a:chOff x="1905000" y="3254375"/>
              <a:chExt cx="482600" cy="1025525"/>
            </a:xfrm>
          </p:grpSpPr>
          <p:grpSp>
            <p:nvGrpSpPr>
              <p:cNvPr id="25062" name="Group 174"/>
              <p:cNvGrpSpPr>
                <a:grpSpLocks/>
              </p:cNvGrpSpPr>
              <p:nvPr/>
            </p:nvGrpSpPr>
            <p:grpSpPr bwMode="auto">
              <a:xfrm>
                <a:off x="1905000" y="3886200"/>
                <a:ext cx="482600" cy="393700"/>
                <a:chOff x="3598" y="2782"/>
                <a:chExt cx="454" cy="369"/>
              </a:xfrm>
            </p:grpSpPr>
            <p:sp>
              <p:nvSpPr>
                <p:cNvPr id="2477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477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77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77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78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78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5063" name="Group 174"/>
              <p:cNvGrpSpPr>
                <a:grpSpLocks/>
              </p:cNvGrpSpPr>
              <p:nvPr/>
            </p:nvGrpSpPr>
            <p:grpSpPr bwMode="auto">
              <a:xfrm>
                <a:off x="1905000" y="3568700"/>
                <a:ext cx="482600" cy="393700"/>
                <a:chOff x="3598" y="2782"/>
                <a:chExt cx="454" cy="369"/>
              </a:xfrm>
            </p:grpSpPr>
            <p:sp>
              <p:nvSpPr>
                <p:cNvPr id="2477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477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77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77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77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77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5064" name="Group 174"/>
              <p:cNvGrpSpPr>
                <a:grpSpLocks/>
              </p:cNvGrpSpPr>
              <p:nvPr/>
            </p:nvGrpSpPr>
            <p:grpSpPr bwMode="auto">
              <a:xfrm>
                <a:off x="1905000" y="3254375"/>
                <a:ext cx="482600" cy="393700"/>
                <a:chOff x="3598" y="2782"/>
                <a:chExt cx="454" cy="369"/>
              </a:xfrm>
            </p:grpSpPr>
            <p:sp>
              <p:nvSpPr>
                <p:cNvPr id="2476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476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76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76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76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76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5083" name="Group 61"/>
            <p:cNvGrpSpPr>
              <a:grpSpLocks/>
            </p:cNvGrpSpPr>
            <p:nvPr/>
          </p:nvGrpSpPr>
          <p:grpSpPr bwMode="auto">
            <a:xfrm>
              <a:off x="5649819" y="5006784"/>
              <a:ext cx="303306" cy="644525"/>
              <a:chOff x="1905000" y="3254375"/>
              <a:chExt cx="482600" cy="1025525"/>
            </a:xfrm>
          </p:grpSpPr>
          <p:grpSp>
            <p:nvGrpSpPr>
              <p:cNvPr id="25084" name="Group 174"/>
              <p:cNvGrpSpPr>
                <a:grpSpLocks/>
              </p:cNvGrpSpPr>
              <p:nvPr/>
            </p:nvGrpSpPr>
            <p:grpSpPr bwMode="auto">
              <a:xfrm>
                <a:off x="1905000" y="3886200"/>
                <a:ext cx="482600" cy="393700"/>
                <a:chOff x="3598" y="2782"/>
                <a:chExt cx="454" cy="369"/>
              </a:xfrm>
            </p:grpSpPr>
            <p:sp>
              <p:nvSpPr>
                <p:cNvPr id="2475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475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75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75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75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76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5085" name="Group 174"/>
              <p:cNvGrpSpPr>
                <a:grpSpLocks/>
              </p:cNvGrpSpPr>
              <p:nvPr/>
            </p:nvGrpSpPr>
            <p:grpSpPr bwMode="auto">
              <a:xfrm>
                <a:off x="1905000" y="3568700"/>
                <a:ext cx="482600" cy="393700"/>
                <a:chOff x="3598" y="2782"/>
                <a:chExt cx="454" cy="369"/>
              </a:xfrm>
            </p:grpSpPr>
            <p:sp>
              <p:nvSpPr>
                <p:cNvPr id="2474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475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75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75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75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75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5104" name="Group 174"/>
              <p:cNvGrpSpPr>
                <a:grpSpLocks/>
              </p:cNvGrpSpPr>
              <p:nvPr/>
            </p:nvGrpSpPr>
            <p:grpSpPr bwMode="auto">
              <a:xfrm>
                <a:off x="1905000" y="3254375"/>
                <a:ext cx="482600" cy="393700"/>
                <a:chOff x="3598" y="2782"/>
                <a:chExt cx="454" cy="369"/>
              </a:xfrm>
            </p:grpSpPr>
            <p:sp>
              <p:nvSpPr>
                <p:cNvPr id="2474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474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74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74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74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74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5105" name="Group 83"/>
            <p:cNvGrpSpPr>
              <a:grpSpLocks/>
            </p:cNvGrpSpPr>
            <p:nvPr/>
          </p:nvGrpSpPr>
          <p:grpSpPr bwMode="auto">
            <a:xfrm>
              <a:off x="5343525" y="5060759"/>
              <a:ext cx="303306" cy="644525"/>
              <a:chOff x="1905000" y="3254375"/>
              <a:chExt cx="482600" cy="1025525"/>
            </a:xfrm>
          </p:grpSpPr>
          <p:grpSp>
            <p:nvGrpSpPr>
              <p:cNvPr id="25106" name="Group 174"/>
              <p:cNvGrpSpPr>
                <a:grpSpLocks/>
              </p:cNvGrpSpPr>
              <p:nvPr/>
            </p:nvGrpSpPr>
            <p:grpSpPr bwMode="auto">
              <a:xfrm>
                <a:off x="1905000" y="3886200"/>
                <a:ext cx="482600" cy="393700"/>
                <a:chOff x="3598" y="2782"/>
                <a:chExt cx="454" cy="369"/>
              </a:xfrm>
            </p:grpSpPr>
            <p:sp>
              <p:nvSpPr>
                <p:cNvPr id="2473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473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73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73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73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73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5107" name="Group 174"/>
              <p:cNvGrpSpPr>
                <a:grpSpLocks/>
              </p:cNvGrpSpPr>
              <p:nvPr/>
            </p:nvGrpSpPr>
            <p:grpSpPr bwMode="auto">
              <a:xfrm>
                <a:off x="1905000" y="3568700"/>
                <a:ext cx="482600" cy="393700"/>
                <a:chOff x="3598" y="2782"/>
                <a:chExt cx="454" cy="369"/>
              </a:xfrm>
            </p:grpSpPr>
            <p:sp>
              <p:nvSpPr>
                <p:cNvPr id="2472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472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73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73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73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73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5108" name="Group 174"/>
              <p:cNvGrpSpPr>
                <a:grpSpLocks/>
              </p:cNvGrpSpPr>
              <p:nvPr/>
            </p:nvGrpSpPr>
            <p:grpSpPr bwMode="auto">
              <a:xfrm>
                <a:off x="1905000" y="3254375"/>
                <a:ext cx="482600" cy="393700"/>
                <a:chOff x="3598" y="2782"/>
                <a:chExt cx="454" cy="369"/>
              </a:xfrm>
            </p:grpSpPr>
            <p:sp>
              <p:nvSpPr>
                <p:cNvPr id="2472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472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72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72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72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72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grpSp>
        <p:nvGrpSpPr>
          <p:cNvPr id="25109" name="Group 972"/>
          <p:cNvGrpSpPr>
            <a:grpSpLocks/>
          </p:cNvGrpSpPr>
          <p:nvPr/>
        </p:nvGrpSpPr>
        <p:grpSpPr bwMode="auto">
          <a:xfrm>
            <a:off x="5650988" y="5164860"/>
            <a:ext cx="707415" cy="768350"/>
            <a:chOff x="5619750" y="5025832"/>
            <a:chExt cx="942975" cy="768350"/>
          </a:xfrm>
        </p:grpSpPr>
        <p:grpSp>
          <p:nvGrpSpPr>
            <p:cNvPr id="25110" name="Group 60"/>
            <p:cNvGrpSpPr>
              <a:grpSpLocks/>
            </p:cNvGrpSpPr>
            <p:nvPr/>
          </p:nvGrpSpPr>
          <p:grpSpPr bwMode="auto">
            <a:xfrm>
              <a:off x="6259419" y="5025836"/>
              <a:ext cx="303306" cy="644525"/>
              <a:chOff x="1905000" y="3254375"/>
              <a:chExt cx="482600" cy="1025525"/>
            </a:xfrm>
          </p:grpSpPr>
          <p:grpSp>
            <p:nvGrpSpPr>
              <p:cNvPr id="25111" name="Group 174"/>
              <p:cNvGrpSpPr>
                <a:grpSpLocks/>
              </p:cNvGrpSpPr>
              <p:nvPr/>
            </p:nvGrpSpPr>
            <p:grpSpPr bwMode="auto">
              <a:xfrm>
                <a:off x="1905000" y="3886200"/>
                <a:ext cx="482600" cy="393700"/>
                <a:chOff x="3598" y="2782"/>
                <a:chExt cx="454" cy="369"/>
              </a:xfrm>
            </p:grpSpPr>
            <p:sp>
              <p:nvSpPr>
                <p:cNvPr id="2471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471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71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71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71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71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5112" name="Group 174"/>
              <p:cNvGrpSpPr>
                <a:grpSpLocks/>
              </p:cNvGrpSpPr>
              <p:nvPr/>
            </p:nvGrpSpPr>
            <p:grpSpPr bwMode="auto">
              <a:xfrm>
                <a:off x="1905000" y="3568700"/>
                <a:ext cx="482600" cy="393700"/>
                <a:chOff x="3598" y="2782"/>
                <a:chExt cx="454" cy="369"/>
              </a:xfrm>
            </p:grpSpPr>
            <p:sp>
              <p:nvSpPr>
                <p:cNvPr id="2470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470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70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70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70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70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5113" name="Group 174"/>
              <p:cNvGrpSpPr>
                <a:grpSpLocks/>
              </p:cNvGrpSpPr>
              <p:nvPr/>
            </p:nvGrpSpPr>
            <p:grpSpPr bwMode="auto">
              <a:xfrm>
                <a:off x="1905000" y="3254375"/>
                <a:ext cx="482600" cy="393700"/>
                <a:chOff x="3598" y="2782"/>
                <a:chExt cx="454" cy="369"/>
              </a:xfrm>
            </p:grpSpPr>
            <p:sp>
              <p:nvSpPr>
                <p:cNvPr id="2469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469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70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70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70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70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5114" name="Group 61"/>
            <p:cNvGrpSpPr>
              <a:grpSpLocks/>
            </p:cNvGrpSpPr>
            <p:nvPr/>
          </p:nvGrpSpPr>
          <p:grpSpPr bwMode="auto">
            <a:xfrm>
              <a:off x="5954619" y="5086161"/>
              <a:ext cx="303306" cy="644525"/>
              <a:chOff x="1905000" y="3254375"/>
              <a:chExt cx="482600" cy="1025525"/>
            </a:xfrm>
          </p:grpSpPr>
          <p:grpSp>
            <p:nvGrpSpPr>
              <p:cNvPr id="25115" name="Group 174"/>
              <p:cNvGrpSpPr>
                <a:grpSpLocks/>
              </p:cNvGrpSpPr>
              <p:nvPr/>
            </p:nvGrpSpPr>
            <p:grpSpPr bwMode="auto">
              <a:xfrm>
                <a:off x="1905000" y="3886200"/>
                <a:ext cx="482600" cy="393700"/>
                <a:chOff x="3598" y="2782"/>
                <a:chExt cx="454" cy="369"/>
              </a:xfrm>
            </p:grpSpPr>
            <p:sp>
              <p:nvSpPr>
                <p:cNvPr id="2468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469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69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69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69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69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5116" name="Group 174"/>
              <p:cNvGrpSpPr>
                <a:grpSpLocks/>
              </p:cNvGrpSpPr>
              <p:nvPr/>
            </p:nvGrpSpPr>
            <p:grpSpPr bwMode="auto">
              <a:xfrm>
                <a:off x="1905000" y="3568700"/>
                <a:ext cx="482600" cy="393700"/>
                <a:chOff x="3598" y="2782"/>
                <a:chExt cx="454" cy="369"/>
              </a:xfrm>
            </p:grpSpPr>
            <p:sp>
              <p:nvSpPr>
                <p:cNvPr id="2468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468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68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68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68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68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5117" name="Group 174"/>
              <p:cNvGrpSpPr>
                <a:grpSpLocks/>
              </p:cNvGrpSpPr>
              <p:nvPr/>
            </p:nvGrpSpPr>
            <p:grpSpPr bwMode="auto">
              <a:xfrm>
                <a:off x="1905000" y="3254375"/>
                <a:ext cx="482600" cy="393700"/>
                <a:chOff x="3598" y="2782"/>
                <a:chExt cx="454" cy="369"/>
              </a:xfrm>
            </p:grpSpPr>
            <p:sp>
              <p:nvSpPr>
                <p:cNvPr id="2467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467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67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68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68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68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5118" name="Group 83"/>
            <p:cNvGrpSpPr>
              <a:grpSpLocks/>
            </p:cNvGrpSpPr>
            <p:nvPr/>
          </p:nvGrpSpPr>
          <p:grpSpPr bwMode="auto">
            <a:xfrm>
              <a:off x="5619750" y="5149661"/>
              <a:ext cx="303306" cy="644525"/>
              <a:chOff x="1905000" y="3254375"/>
              <a:chExt cx="482600" cy="1025525"/>
            </a:xfrm>
          </p:grpSpPr>
          <p:grpSp>
            <p:nvGrpSpPr>
              <p:cNvPr id="25119" name="Group 174"/>
              <p:cNvGrpSpPr>
                <a:grpSpLocks/>
              </p:cNvGrpSpPr>
              <p:nvPr/>
            </p:nvGrpSpPr>
            <p:grpSpPr bwMode="auto">
              <a:xfrm>
                <a:off x="1905000" y="3886200"/>
                <a:ext cx="482600" cy="393700"/>
                <a:chOff x="3598" y="2782"/>
                <a:chExt cx="454" cy="369"/>
              </a:xfrm>
            </p:grpSpPr>
            <p:sp>
              <p:nvSpPr>
                <p:cNvPr id="2466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466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67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67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67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67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24" name="Group 174"/>
              <p:cNvGrpSpPr>
                <a:grpSpLocks/>
              </p:cNvGrpSpPr>
              <p:nvPr/>
            </p:nvGrpSpPr>
            <p:grpSpPr bwMode="auto">
              <a:xfrm>
                <a:off x="1905000" y="3568700"/>
                <a:ext cx="482600" cy="393700"/>
                <a:chOff x="3598" y="2782"/>
                <a:chExt cx="454" cy="369"/>
              </a:xfrm>
            </p:grpSpPr>
            <p:sp>
              <p:nvSpPr>
                <p:cNvPr id="2466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466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66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66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66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66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25" name="Group 174"/>
              <p:cNvGrpSpPr>
                <a:grpSpLocks/>
              </p:cNvGrpSpPr>
              <p:nvPr/>
            </p:nvGrpSpPr>
            <p:grpSpPr bwMode="auto">
              <a:xfrm>
                <a:off x="1905000" y="3254375"/>
                <a:ext cx="482600" cy="393700"/>
                <a:chOff x="3598" y="2782"/>
                <a:chExt cx="454" cy="369"/>
              </a:xfrm>
            </p:grpSpPr>
            <p:sp>
              <p:nvSpPr>
                <p:cNvPr id="2465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465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65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65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66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66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grpSp>
        <p:nvGrpSpPr>
          <p:cNvPr id="226" name="Group 174"/>
          <p:cNvGrpSpPr>
            <a:grpSpLocks/>
          </p:cNvGrpSpPr>
          <p:nvPr/>
        </p:nvGrpSpPr>
        <p:grpSpPr bwMode="auto">
          <a:xfrm>
            <a:off x="7780380" y="5520460"/>
            <a:ext cx="619286" cy="673100"/>
            <a:chOff x="3598" y="2782"/>
            <a:chExt cx="454" cy="369"/>
          </a:xfrm>
        </p:grpSpPr>
        <p:sp>
          <p:nvSpPr>
            <p:cNvPr id="2464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464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64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64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64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64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27" name="Group 174"/>
          <p:cNvGrpSpPr>
            <a:grpSpLocks/>
          </p:cNvGrpSpPr>
          <p:nvPr/>
        </p:nvGrpSpPr>
        <p:grpSpPr bwMode="auto">
          <a:xfrm>
            <a:off x="7780380" y="4520335"/>
            <a:ext cx="619286" cy="673100"/>
            <a:chOff x="3598" y="2782"/>
            <a:chExt cx="454" cy="369"/>
          </a:xfrm>
        </p:grpSpPr>
        <p:sp>
          <p:nvSpPr>
            <p:cNvPr id="2463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463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64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64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64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64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28" name="Group 174"/>
          <p:cNvGrpSpPr>
            <a:grpSpLocks/>
          </p:cNvGrpSpPr>
          <p:nvPr/>
        </p:nvGrpSpPr>
        <p:grpSpPr bwMode="auto">
          <a:xfrm>
            <a:off x="7780380" y="3531322"/>
            <a:ext cx="619286" cy="673100"/>
            <a:chOff x="3598" y="2782"/>
            <a:chExt cx="454" cy="369"/>
          </a:xfrm>
        </p:grpSpPr>
        <p:sp>
          <p:nvSpPr>
            <p:cNvPr id="2463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463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463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463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463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463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sp>
        <p:nvSpPr>
          <p:cNvPr id="561" name="TextBox 36"/>
          <p:cNvSpPr txBox="1">
            <a:spLocks noChangeArrowheads="1"/>
          </p:cNvSpPr>
          <p:nvPr/>
        </p:nvSpPr>
        <p:spPr bwMode="auto">
          <a:xfrm>
            <a:off x="5099782" y="4683848"/>
            <a:ext cx="1314399" cy="276999"/>
          </a:xfrm>
          <a:prstGeom prst="rect">
            <a:avLst/>
          </a:prstGeom>
          <a:noFill/>
          <a:ln w="9525">
            <a:noFill/>
            <a:miter lim="800000"/>
            <a:headEnd/>
            <a:tailEnd/>
          </a:ln>
        </p:spPr>
        <p:txBody>
          <a:bodyPr wrap="none">
            <a:spAutoFit/>
          </a:bodyPr>
          <a:lstStyle/>
          <a:p>
            <a:pPr algn="ctr"/>
            <a:r>
              <a:rPr lang="en-US" altLang="zh-TW" sz="1200" b="1">
                <a:ea typeface="新細明體" charset="-120"/>
              </a:rPr>
              <a:t>Xen, Hyper-V, VM</a:t>
            </a:r>
          </a:p>
        </p:txBody>
      </p:sp>
      <p:sp>
        <p:nvSpPr>
          <p:cNvPr id="530" name="Rectangle 529"/>
          <p:cNvSpPr/>
          <p:nvPr/>
        </p:nvSpPr>
        <p:spPr>
          <a:xfrm>
            <a:off x="621669" y="1268760"/>
            <a:ext cx="6254587" cy="558924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531" name="Rectangle 530"/>
          <p:cNvSpPr/>
          <p:nvPr/>
        </p:nvSpPr>
        <p:spPr>
          <a:xfrm>
            <a:off x="4732573" y="6477722"/>
            <a:ext cx="2143683" cy="34925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533" name="TextBox 532"/>
          <p:cNvSpPr txBox="1"/>
          <p:nvPr/>
        </p:nvSpPr>
        <p:spPr>
          <a:xfrm>
            <a:off x="7680341" y="4169498"/>
            <a:ext cx="857473" cy="276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200" b="1" dirty="0">
                <a:solidFill>
                  <a:schemeClr val="tx1"/>
                </a:solidFill>
              </a:rPr>
              <a:t>Profiles</a:t>
            </a:r>
          </a:p>
        </p:txBody>
      </p:sp>
      <p:sp>
        <p:nvSpPr>
          <p:cNvPr id="540" name="TextBox 539"/>
          <p:cNvSpPr txBox="1"/>
          <p:nvPr/>
        </p:nvSpPr>
        <p:spPr>
          <a:xfrm>
            <a:off x="7833606" y="5164474"/>
            <a:ext cx="50449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sz="1200" b="1" dirty="0">
                <a:solidFill>
                  <a:schemeClr val="tx1"/>
                </a:solidFill>
              </a:rPr>
              <a:t>Apps</a:t>
            </a:r>
          </a:p>
        </p:txBody>
      </p:sp>
      <p:sp>
        <p:nvSpPr>
          <p:cNvPr id="547" name="TextBox 546"/>
          <p:cNvSpPr txBox="1"/>
          <p:nvPr/>
        </p:nvSpPr>
        <p:spPr>
          <a:xfrm>
            <a:off x="7920839" y="6150311"/>
            <a:ext cx="36099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sz="1200" b="1" dirty="0">
                <a:solidFill>
                  <a:schemeClr val="tx1"/>
                </a:solidFill>
              </a:rPr>
              <a:t>OS</a:t>
            </a:r>
          </a:p>
        </p:txBody>
      </p:sp>
      <p:cxnSp>
        <p:nvCxnSpPr>
          <p:cNvPr id="24601" name="Straight Arrow Connector 236"/>
          <p:cNvCxnSpPr>
            <a:cxnSpLocks noChangeShapeType="1"/>
          </p:cNvCxnSpPr>
          <p:nvPr/>
        </p:nvCxnSpPr>
        <p:spPr bwMode="auto">
          <a:xfrm rot="10800000">
            <a:off x="6566816" y="5898286"/>
            <a:ext cx="1086133" cy="1587"/>
          </a:xfrm>
          <a:prstGeom prst="straightConnector1">
            <a:avLst/>
          </a:prstGeom>
          <a:noFill/>
          <a:ln w="114300">
            <a:solidFill>
              <a:srgbClr val="FFDB43"/>
            </a:solidFill>
            <a:round/>
            <a:headEnd/>
            <a:tailEnd type="triangle" w="sm" len="med"/>
          </a:ln>
        </p:spPr>
      </p:cxnSp>
      <p:sp>
        <p:nvSpPr>
          <p:cNvPr id="563" name="TextBox 562"/>
          <p:cNvSpPr txBox="1"/>
          <p:nvPr/>
        </p:nvSpPr>
        <p:spPr>
          <a:xfrm>
            <a:off x="6608500" y="5041036"/>
            <a:ext cx="857473" cy="276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200" b="1" dirty="0">
                <a:solidFill>
                  <a:schemeClr val="tx1"/>
                </a:solidFill>
              </a:rPr>
              <a:t>XenApp</a:t>
            </a:r>
          </a:p>
        </p:txBody>
      </p:sp>
      <p:sp>
        <p:nvSpPr>
          <p:cNvPr id="564" name="TextBox 563"/>
          <p:cNvSpPr txBox="1"/>
          <p:nvPr/>
        </p:nvSpPr>
        <p:spPr>
          <a:xfrm>
            <a:off x="6608500" y="5969723"/>
            <a:ext cx="857473" cy="461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200" b="1" dirty="0">
                <a:solidFill>
                  <a:schemeClr val="tx1"/>
                </a:solidFill>
              </a:rPr>
              <a:t>Provisioning Server</a:t>
            </a:r>
          </a:p>
        </p:txBody>
      </p:sp>
      <p:cxnSp>
        <p:nvCxnSpPr>
          <p:cNvPr id="24595" name="Straight Arrow Connector 35"/>
          <p:cNvCxnSpPr>
            <a:cxnSpLocks noChangeShapeType="1"/>
          </p:cNvCxnSpPr>
          <p:nvPr/>
        </p:nvCxnSpPr>
        <p:spPr bwMode="auto">
          <a:xfrm rot="10800000">
            <a:off x="6566816" y="4906097"/>
            <a:ext cx="1086133" cy="1588"/>
          </a:xfrm>
          <a:prstGeom prst="straightConnector1">
            <a:avLst/>
          </a:prstGeom>
          <a:noFill/>
          <a:ln w="114300">
            <a:solidFill>
              <a:srgbClr val="00B0F0"/>
            </a:solidFill>
            <a:round/>
            <a:headEnd/>
            <a:tailEnd type="triangle" w="sm" len="med"/>
          </a:ln>
        </p:spPr>
      </p:cxnSp>
      <p:cxnSp>
        <p:nvCxnSpPr>
          <p:cNvPr id="24594" name="Straight Arrow Connector 34"/>
          <p:cNvCxnSpPr>
            <a:cxnSpLocks noChangeShapeType="1"/>
          </p:cNvCxnSpPr>
          <p:nvPr/>
        </p:nvCxnSpPr>
        <p:spPr bwMode="auto">
          <a:xfrm rot="10800000">
            <a:off x="6566816" y="3894860"/>
            <a:ext cx="1086133" cy="1587"/>
          </a:xfrm>
          <a:prstGeom prst="straightConnector1">
            <a:avLst/>
          </a:prstGeom>
          <a:noFill/>
          <a:ln w="114300">
            <a:solidFill>
              <a:srgbClr val="70A426"/>
            </a:solidFill>
            <a:round/>
            <a:headEnd/>
            <a:tailEnd type="triangle" w="sm" len="med"/>
          </a:ln>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1000"/>
                                        <p:tgtEl>
                                          <p:spTgt spid="2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1"/>
                                        </p:tgtEl>
                                        <p:attrNameLst>
                                          <p:attrName>style.visibility</p:attrName>
                                        </p:attrNameLst>
                                      </p:cBhvr>
                                      <p:to>
                                        <p:strVal val="visible"/>
                                      </p:to>
                                    </p:set>
                                    <p:animEffect transition="in" filter="fade">
                                      <p:cBhvr>
                                        <p:cTn id="10" dur="1000"/>
                                        <p:tgtEl>
                                          <p:spTgt spid="2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1"/>
                                        </p:tgtEl>
                                        <p:attrNameLst>
                                          <p:attrName>style.visibility</p:attrName>
                                        </p:attrNameLst>
                                      </p:cBhvr>
                                      <p:to>
                                        <p:strVal val="visible"/>
                                      </p:to>
                                    </p:set>
                                    <p:animEffect transition="in" filter="fade">
                                      <p:cBhvr>
                                        <p:cTn id="13" dur="1000"/>
                                        <p:tgtEl>
                                          <p:spTgt spid="2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8"/>
                                        </p:tgtEl>
                                        <p:attrNameLst>
                                          <p:attrName>style.visibility</p:attrName>
                                        </p:attrNameLst>
                                      </p:cBhvr>
                                      <p:to>
                                        <p:strVal val="visible"/>
                                      </p:to>
                                    </p:set>
                                    <p:animEffect transition="in" filter="fade">
                                      <p:cBhvr>
                                        <p:cTn id="16" dur="1000"/>
                                        <p:tgtEl>
                                          <p:spTgt spid="2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0"/>
                                        </p:tgtEl>
                                        <p:attrNameLst>
                                          <p:attrName>style.visibility</p:attrName>
                                        </p:attrNameLst>
                                      </p:cBhvr>
                                      <p:to>
                                        <p:strVal val="visible"/>
                                      </p:to>
                                    </p:set>
                                    <p:animEffect transition="in" filter="fade">
                                      <p:cBhvr>
                                        <p:cTn id="19" dur="1000"/>
                                        <p:tgtEl>
                                          <p:spTgt spid="3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4"/>
                                        </p:tgtEl>
                                        <p:attrNameLst>
                                          <p:attrName>style.visibility</p:attrName>
                                        </p:attrNameLst>
                                      </p:cBhvr>
                                      <p:to>
                                        <p:strVal val="visible"/>
                                      </p:to>
                                    </p:set>
                                    <p:animEffect transition="in" filter="fade">
                                      <p:cBhvr>
                                        <p:cTn id="22" dur="1000"/>
                                        <p:tgtEl>
                                          <p:spTgt spid="2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1"/>
                                        </p:tgtEl>
                                        <p:attrNameLst>
                                          <p:attrName>style.visibility</p:attrName>
                                        </p:attrNameLst>
                                      </p:cBhvr>
                                      <p:to>
                                        <p:strVal val="visible"/>
                                      </p:to>
                                    </p:set>
                                    <p:animEffect transition="in" filter="fade">
                                      <p:cBhvr>
                                        <p:cTn id="25" dur="1000"/>
                                        <p:tgtEl>
                                          <p:spTgt spid="56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63"/>
                                        </p:tgtEl>
                                        <p:attrNameLst>
                                          <p:attrName>style.visibility</p:attrName>
                                        </p:attrNameLst>
                                      </p:cBhvr>
                                      <p:to>
                                        <p:strVal val="visible"/>
                                      </p:to>
                                    </p:set>
                                    <p:animEffect transition="in" filter="fade">
                                      <p:cBhvr>
                                        <p:cTn id="28" dur="1000"/>
                                        <p:tgtEl>
                                          <p:spTgt spid="56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64"/>
                                        </p:tgtEl>
                                        <p:attrNameLst>
                                          <p:attrName>style.visibility</p:attrName>
                                        </p:attrNameLst>
                                      </p:cBhvr>
                                      <p:to>
                                        <p:strVal val="visible"/>
                                      </p:to>
                                    </p:set>
                                    <p:animEffect transition="in" filter="fade">
                                      <p:cBhvr>
                                        <p:cTn id="31" dur="1000"/>
                                        <p:tgtEl>
                                          <p:spTgt spid="56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10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0"/>
                                        </p:tgtEl>
                                        <p:attrNameLst>
                                          <p:attrName>style.visibility</p:attrName>
                                        </p:attrNameLst>
                                      </p:cBhvr>
                                      <p:to>
                                        <p:strVal val="visible"/>
                                      </p:to>
                                    </p:set>
                                    <p:animEffect transition="in" filter="fade">
                                      <p:cBhvr>
                                        <p:cTn id="37" dur="1000"/>
                                        <p:tgtEl>
                                          <p:spTgt spid="53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31"/>
                                        </p:tgtEl>
                                        <p:attrNameLst>
                                          <p:attrName>style.visibility</p:attrName>
                                        </p:attrNameLst>
                                      </p:cBhvr>
                                      <p:to>
                                        <p:strVal val="visible"/>
                                      </p:to>
                                    </p:set>
                                    <p:animEffect transition="in" filter="fade">
                                      <p:cBhvr>
                                        <p:cTn id="40" dur="1000"/>
                                        <p:tgtEl>
                                          <p:spTgt spid="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p:bldP spid="248" grpId="0"/>
      <p:bldP spid="33" grpId="0"/>
      <p:bldP spid="239" grpId="0"/>
      <p:bldP spid="241" grpId="0"/>
      <p:bldP spid="244" grpId="0"/>
      <p:bldP spid="320" grpId="0"/>
      <p:bldP spid="561" grpId="0"/>
      <p:bldP spid="530" grpId="0" animBg="1"/>
      <p:bldP spid="531" grpId="0" animBg="1"/>
      <p:bldP spid="563" grpId="0"/>
      <p:bldP spid="56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Rectangle 409"/>
          <p:cNvSpPr/>
          <p:nvPr/>
        </p:nvSpPr>
        <p:spPr>
          <a:xfrm>
            <a:off x="463205" y="4596620"/>
            <a:ext cx="880762" cy="12192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603" name="Title 528"/>
          <p:cNvSpPr>
            <a:spLocks noGrp="1"/>
          </p:cNvSpPr>
          <p:nvPr>
            <p:ph type="title"/>
          </p:nvPr>
        </p:nvSpPr>
        <p:spPr/>
        <p:txBody>
          <a:bodyPr/>
          <a:lstStyle/>
          <a:p>
            <a:r>
              <a:rPr lang="en-US" altLang="zh-TW" smtClean="0">
                <a:ea typeface="新細明體" charset="-120"/>
              </a:rPr>
              <a:t>OS, App &amp; Profile Management</a:t>
            </a:r>
          </a:p>
        </p:txBody>
      </p:sp>
      <p:sp>
        <p:nvSpPr>
          <p:cNvPr id="25604" name="Content Placeholder 3"/>
          <p:cNvSpPr txBox="1">
            <a:spLocks/>
          </p:cNvSpPr>
          <p:nvPr/>
        </p:nvSpPr>
        <p:spPr bwMode="auto">
          <a:xfrm>
            <a:off x="195313" y="1857375"/>
            <a:ext cx="3787174" cy="2643188"/>
          </a:xfrm>
          <a:prstGeom prst="rect">
            <a:avLst/>
          </a:prstGeom>
          <a:noFill/>
          <a:ln w="9525">
            <a:noFill/>
            <a:miter lim="800000"/>
            <a:headEnd/>
            <a:tailEnd/>
          </a:ln>
        </p:spPr>
        <p:txBody>
          <a:bodyPr/>
          <a:lstStyle/>
          <a:p>
            <a:pPr marL="228600" indent="-228600" eaLnBrk="0" hangingPunct="0">
              <a:lnSpc>
                <a:spcPct val="90000"/>
              </a:lnSpc>
              <a:spcBef>
                <a:spcPts val="1300"/>
              </a:spcBef>
              <a:spcAft>
                <a:spcPct val="15000"/>
              </a:spcAft>
              <a:buClr>
                <a:srgbClr val="0046AD"/>
              </a:buClr>
              <a:buSzPct val="115000"/>
            </a:pPr>
            <a:r>
              <a:rPr lang="en-US" altLang="zh-TW" sz="2800">
                <a:ea typeface="新細明體" charset="-120"/>
              </a:rPr>
              <a:t>VDI without XenDesktop</a:t>
            </a:r>
            <a:endParaRPr lang="en-US" altLang="zh-TW" sz="2800">
              <a:solidFill>
                <a:srgbClr val="000000"/>
              </a:solidFill>
              <a:ea typeface="新細明體" charset="-120"/>
            </a:endParaRPr>
          </a:p>
          <a:p>
            <a:pPr marL="571500" lvl="1" indent="-228600" eaLnBrk="0" hangingPunct="0">
              <a:lnSpc>
                <a:spcPct val="90000"/>
              </a:lnSpc>
              <a:spcBef>
                <a:spcPct val="15000"/>
              </a:spcBef>
              <a:spcAft>
                <a:spcPct val="15000"/>
              </a:spcAft>
              <a:buClr>
                <a:srgbClr val="0046AD"/>
              </a:buClr>
              <a:buSzPct val="115000"/>
              <a:buFontTx/>
              <a:buChar char="•"/>
            </a:pPr>
            <a:r>
              <a:rPr lang="en-US" altLang="zh-TW" sz="2000">
                <a:solidFill>
                  <a:srgbClr val="000000"/>
                </a:solidFill>
                <a:ea typeface="新細明體" charset="-120"/>
              </a:rPr>
              <a:t>Single image for every desktop</a:t>
            </a:r>
          </a:p>
          <a:p>
            <a:pPr marL="571500" lvl="1" indent="-228600" eaLnBrk="0" hangingPunct="0">
              <a:lnSpc>
                <a:spcPct val="90000"/>
              </a:lnSpc>
              <a:spcBef>
                <a:spcPct val="15000"/>
              </a:spcBef>
              <a:spcAft>
                <a:spcPct val="15000"/>
              </a:spcAft>
              <a:buClr>
                <a:srgbClr val="0046AD"/>
              </a:buClr>
              <a:buSzPct val="115000"/>
              <a:buFontTx/>
              <a:buChar char="•"/>
            </a:pPr>
            <a:r>
              <a:rPr lang="en-US" altLang="zh-TW" sz="2000">
                <a:solidFill>
                  <a:srgbClr val="000000"/>
                </a:solidFill>
                <a:ea typeface="新細明體" charset="-120"/>
              </a:rPr>
              <a:t>Desktops managed individually</a:t>
            </a:r>
          </a:p>
          <a:p>
            <a:pPr marL="571500" lvl="1" indent="-228600" eaLnBrk="0" hangingPunct="0">
              <a:lnSpc>
                <a:spcPct val="90000"/>
              </a:lnSpc>
              <a:spcBef>
                <a:spcPct val="15000"/>
              </a:spcBef>
              <a:spcAft>
                <a:spcPct val="15000"/>
              </a:spcAft>
              <a:buClr>
                <a:srgbClr val="0046AD"/>
              </a:buClr>
              <a:buSzPct val="115000"/>
              <a:buFontTx/>
              <a:buChar char="•"/>
            </a:pPr>
            <a:r>
              <a:rPr lang="en-US" altLang="zh-TW" sz="2000">
                <a:solidFill>
                  <a:srgbClr val="000000"/>
                </a:solidFill>
                <a:ea typeface="新細明體" charset="-120"/>
              </a:rPr>
              <a:t>Same problems, in a new location</a:t>
            </a:r>
          </a:p>
        </p:txBody>
      </p:sp>
      <p:sp>
        <p:nvSpPr>
          <p:cNvPr id="5" name="Content Placeholder 4"/>
          <p:cNvSpPr txBox="1">
            <a:spLocks/>
          </p:cNvSpPr>
          <p:nvPr/>
        </p:nvSpPr>
        <p:spPr bwMode="auto">
          <a:xfrm>
            <a:off x="4464817" y="1857375"/>
            <a:ext cx="4518408" cy="2571750"/>
          </a:xfrm>
          <a:prstGeom prst="rect">
            <a:avLst/>
          </a:prstGeom>
          <a:noFill/>
          <a:ln w="9525">
            <a:noFill/>
            <a:miter lim="800000"/>
            <a:headEnd/>
            <a:tailEnd/>
          </a:ln>
        </p:spPr>
        <p:txBody>
          <a:bodyPr/>
          <a:lstStyle/>
          <a:p>
            <a:pPr marL="228600" indent="-228600" eaLnBrk="0" hangingPunct="0">
              <a:lnSpc>
                <a:spcPct val="90000"/>
              </a:lnSpc>
              <a:spcBef>
                <a:spcPts val="1300"/>
              </a:spcBef>
              <a:spcAft>
                <a:spcPct val="15000"/>
              </a:spcAft>
              <a:buClr>
                <a:srgbClr val="0046AD"/>
              </a:buClr>
              <a:buSzPct val="115000"/>
            </a:pPr>
            <a:r>
              <a:rPr lang="en-US" altLang="zh-TW" sz="2800">
                <a:solidFill>
                  <a:srgbClr val="000000"/>
                </a:solidFill>
                <a:ea typeface="新細明體" charset="-120"/>
              </a:rPr>
              <a:t>VDI with XenDesktop</a:t>
            </a:r>
          </a:p>
          <a:p>
            <a:pPr marL="571500" lvl="1" indent="-228600" eaLnBrk="0" hangingPunct="0">
              <a:lnSpc>
                <a:spcPct val="90000"/>
              </a:lnSpc>
              <a:spcBef>
                <a:spcPct val="15000"/>
              </a:spcBef>
              <a:spcAft>
                <a:spcPct val="15000"/>
              </a:spcAft>
              <a:buClr>
                <a:srgbClr val="0046AD"/>
              </a:buClr>
              <a:buSzPct val="115000"/>
              <a:buFontTx/>
              <a:buChar char="•"/>
            </a:pPr>
            <a:r>
              <a:rPr lang="en-US" altLang="zh-TW" sz="2000">
                <a:solidFill>
                  <a:srgbClr val="000000"/>
                </a:solidFill>
                <a:ea typeface="新細明體" charset="-120"/>
              </a:rPr>
              <a:t>Single OS image to store &amp; maintain</a:t>
            </a:r>
          </a:p>
          <a:p>
            <a:pPr marL="571500" lvl="1" indent="-228600" eaLnBrk="0" hangingPunct="0">
              <a:lnSpc>
                <a:spcPct val="90000"/>
              </a:lnSpc>
              <a:spcBef>
                <a:spcPct val="15000"/>
              </a:spcBef>
              <a:spcAft>
                <a:spcPct val="15000"/>
              </a:spcAft>
              <a:buClr>
                <a:srgbClr val="0046AD"/>
              </a:buClr>
              <a:buSzPct val="115000"/>
              <a:buFontTx/>
              <a:buChar char="•"/>
            </a:pPr>
            <a:r>
              <a:rPr lang="en-US" altLang="zh-TW" sz="2000">
                <a:solidFill>
                  <a:srgbClr val="000000"/>
                </a:solidFill>
                <a:ea typeface="新細明體" charset="-120"/>
              </a:rPr>
              <a:t>Apps not installed, stored as single image, delivered on demand and maintained centrally</a:t>
            </a:r>
          </a:p>
          <a:p>
            <a:pPr marL="571500" lvl="1" indent="-228600" eaLnBrk="0" hangingPunct="0">
              <a:lnSpc>
                <a:spcPct val="90000"/>
              </a:lnSpc>
              <a:spcBef>
                <a:spcPct val="15000"/>
              </a:spcBef>
              <a:spcAft>
                <a:spcPct val="15000"/>
              </a:spcAft>
              <a:buClr>
                <a:srgbClr val="0046AD"/>
              </a:buClr>
              <a:buSzPct val="115000"/>
              <a:buFontTx/>
              <a:buChar char="•"/>
            </a:pPr>
            <a:r>
              <a:rPr lang="en-US" altLang="zh-TW" sz="2000">
                <a:solidFill>
                  <a:srgbClr val="000000"/>
                </a:solidFill>
                <a:ea typeface="新細明體" charset="-120"/>
              </a:rPr>
              <a:t>Managed Profiles </a:t>
            </a:r>
          </a:p>
          <a:p>
            <a:pPr marL="571500" lvl="1" indent="-228600" eaLnBrk="0" hangingPunct="0">
              <a:lnSpc>
                <a:spcPct val="90000"/>
              </a:lnSpc>
              <a:spcBef>
                <a:spcPct val="15000"/>
              </a:spcBef>
              <a:spcAft>
                <a:spcPct val="15000"/>
              </a:spcAft>
              <a:buClr>
                <a:srgbClr val="0046AD"/>
              </a:buClr>
              <a:buSzPct val="115000"/>
              <a:buFontTx/>
              <a:buChar char="•"/>
            </a:pPr>
            <a:endParaRPr lang="en-US" altLang="zh-TW" sz="2000">
              <a:solidFill>
                <a:srgbClr val="000000"/>
              </a:solidFill>
              <a:ea typeface="新細明體" charset="-120"/>
            </a:endParaRPr>
          </a:p>
          <a:p>
            <a:pPr marL="571500" lvl="1" indent="-228600" eaLnBrk="0" hangingPunct="0">
              <a:lnSpc>
                <a:spcPct val="90000"/>
              </a:lnSpc>
              <a:spcBef>
                <a:spcPct val="15000"/>
              </a:spcBef>
              <a:spcAft>
                <a:spcPct val="15000"/>
              </a:spcAft>
              <a:buClr>
                <a:srgbClr val="0046AD"/>
              </a:buClr>
              <a:buSzPct val="115000"/>
              <a:buFontTx/>
              <a:buChar char="•"/>
            </a:pPr>
            <a:endParaRPr lang="en-US" altLang="zh-TW" sz="2000">
              <a:solidFill>
                <a:srgbClr val="000000"/>
              </a:solidFill>
              <a:ea typeface="新細明體" charset="-120"/>
            </a:endParaRPr>
          </a:p>
          <a:p>
            <a:pPr marL="228600" indent="-228600" eaLnBrk="0" hangingPunct="0">
              <a:lnSpc>
                <a:spcPct val="90000"/>
              </a:lnSpc>
              <a:spcBef>
                <a:spcPct val="15000"/>
              </a:spcBef>
              <a:spcAft>
                <a:spcPct val="15000"/>
              </a:spcAft>
              <a:buClr>
                <a:srgbClr val="0046AD"/>
              </a:buClr>
              <a:buSzPct val="115000"/>
              <a:buFontTx/>
              <a:buChar char="•"/>
            </a:pPr>
            <a:endParaRPr lang="en-US" altLang="zh-TW" sz="2000">
              <a:solidFill>
                <a:srgbClr val="000000"/>
              </a:solidFill>
              <a:ea typeface="新細明體" charset="-120"/>
            </a:endParaRPr>
          </a:p>
        </p:txBody>
      </p:sp>
      <p:grpSp>
        <p:nvGrpSpPr>
          <p:cNvPr id="2" name="Group 612"/>
          <p:cNvGrpSpPr>
            <a:grpSpLocks/>
          </p:cNvGrpSpPr>
          <p:nvPr/>
        </p:nvGrpSpPr>
        <p:grpSpPr bwMode="auto">
          <a:xfrm>
            <a:off x="849137" y="4530725"/>
            <a:ext cx="227468" cy="565150"/>
            <a:chOff x="4308462" y="3074713"/>
            <a:chExt cx="303213" cy="566295"/>
          </a:xfrm>
        </p:grpSpPr>
        <p:sp>
          <p:nvSpPr>
            <p:cNvPr id="26117"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0000"/>
            </a:solidFill>
            <a:ln w="9525">
              <a:noFill/>
              <a:round/>
              <a:headEnd/>
              <a:tailEnd/>
            </a:ln>
          </p:spPr>
          <p:txBody>
            <a:bodyPr/>
            <a:lstStyle/>
            <a:p>
              <a:endParaRPr lang="zh-TW" altLang="en-US"/>
            </a:p>
          </p:txBody>
        </p:sp>
        <p:sp>
          <p:nvSpPr>
            <p:cNvPr id="26118" name="Freeform 176"/>
            <p:cNvSpPr>
              <a:spLocks/>
            </p:cNvSpPr>
            <p:nvPr/>
          </p:nvSpPr>
          <p:spPr bwMode="auto">
            <a:xfrm>
              <a:off x="4608336" y="3593399"/>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119" name="Freeform 177"/>
            <p:cNvSpPr>
              <a:spLocks/>
            </p:cNvSpPr>
            <p:nvPr/>
          </p:nvSpPr>
          <p:spPr bwMode="auto">
            <a:xfrm>
              <a:off x="4311133" y="3591387"/>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6120"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6121"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6122"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0000"/>
            </a:solidFill>
            <a:ln w="9525">
              <a:noFill/>
              <a:round/>
              <a:headEnd/>
              <a:tailEnd/>
            </a:ln>
          </p:spPr>
          <p:txBody>
            <a:bodyPr/>
            <a:lstStyle/>
            <a:p>
              <a:endParaRPr lang="zh-TW" altLang="en-US"/>
            </a:p>
          </p:txBody>
        </p:sp>
        <p:sp>
          <p:nvSpPr>
            <p:cNvPr id="26123" name="Freeform 176"/>
            <p:cNvSpPr>
              <a:spLocks/>
            </p:cNvSpPr>
            <p:nvPr/>
          </p:nvSpPr>
          <p:spPr bwMode="auto">
            <a:xfrm>
              <a:off x="4608336" y="3433693"/>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124" name="Freeform 177"/>
            <p:cNvSpPr>
              <a:spLocks/>
            </p:cNvSpPr>
            <p:nvPr/>
          </p:nvSpPr>
          <p:spPr bwMode="auto">
            <a:xfrm>
              <a:off x="4311133" y="3431681"/>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6125"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6126"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0000"/>
            </a:solidFill>
            <a:ln w="9525">
              <a:noFill/>
              <a:round/>
              <a:headEnd/>
              <a:tailEnd/>
            </a:ln>
          </p:spPr>
          <p:txBody>
            <a:bodyPr/>
            <a:lstStyle/>
            <a:p>
              <a:endParaRPr lang="zh-TW" altLang="en-US"/>
            </a:p>
          </p:txBody>
        </p:sp>
        <p:sp>
          <p:nvSpPr>
            <p:cNvPr id="26127" name="Freeform 176"/>
            <p:cNvSpPr>
              <a:spLocks/>
            </p:cNvSpPr>
            <p:nvPr/>
          </p:nvSpPr>
          <p:spPr bwMode="auto">
            <a:xfrm>
              <a:off x="4608336" y="3317637"/>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128"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6129"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6130"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sp>
        <p:nvSpPr>
          <p:cNvPr id="25607" name="TextBox 36"/>
          <p:cNvSpPr txBox="1">
            <a:spLocks noChangeArrowheads="1"/>
          </p:cNvSpPr>
          <p:nvPr/>
        </p:nvSpPr>
        <p:spPr bwMode="auto">
          <a:xfrm>
            <a:off x="412064" y="5567364"/>
            <a:ext cx="964657" cy="276225"/>
          </a:xfrm>
          <a:prstGeom prst="rect">
            <a:avLst/>
          </a:prstGeom>
          <a:noFill/>
          <a:ln w="9525">
            <a:noFill/>
            <a:miter lim="800000"/>
            <a:headEnd/>
            <a:tailEnd/>
          </a:ln>
        </p:spPr>
        <p:txBody>
          <a:bodyPr>
            <a:spAutoFit/>
          </a:bodyPr>
          <a:lstStyle/>
          <a:p>
            <a:pPr algn="ctr"/>
            <a:r>
              <a:rPr lang="en-US" altLang="zh-TW" sz="1200" b="1">
                <a:ea typeface="新細明體" charset="-120"/>
              </a:rPr>
              <a:t>Hypervisor</a:t>
            </a:r>
          </a:p>
        </p:txBody>
      </p:sp>
      <p:grpSp>
        <p:nvGrpSpPr>
          <p:cNvPr id="3" name="Group 816"/>
          <p:cNvGrpSpPr>
            <a:grpSpLocks/>
          </p:cNvGrpSpPr>
          <p:nvPr/>
        </p:nvGrpSpPr>
        <p:grpSpPr bwMode="auto">
          <a:xfrm>
            <a:off x="620478" y="4586289"/>
            <a:ext cx="227468" cy="566737"/>
            <a:chOff x="4308462" y="3074713"/>
            <a:chExt cx="303213" cy="566295"/>
          </a:xfrm>
        </p:grpSpPr>
        <p:sp>
          <p:nvSpPr>
            <p:cNvPr id="26103"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808000"/>
            </a:solidFill>
            <a:ln w="9525">
              <a:noFill/>
              <a:round/>
              <a:headEnd/>
              <a:tailEnd/>
            </a:ln>
          </p:spPr>
          <p:txBody>
            <a:bodyPr/>
            <a:lstStyle/>
            <a:p>
              <a:endParaRPr lang="zh-TW" altLang="en-US"/>
            </a:p>
          </p:txBody>
        </p:sp>
        <p:sp>
          <p:nvSpPr>
            <p:cNvPr id="26104" name="Freeform 176"/>
            <p:cNvSpPr>
              <a:spLocks/>
            </p:cNvSpPr>
            <p:nvPr/>
          </p:nvSpPr>
          <p:spPr bwMode="auto">
            <a:xfrm>
              <a:off x="4608336" y="3593399"/>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105" name="Freeform 177"/>
            <p:cNvSpPr>
              <a:spLocks/>
            </p:cNvSpPr>
            <p:nvPr/>
          </p:nvSpPr>
          <p:spPr bwMode="auto">
            <a:xfrm>
              <a:off x="4311133" y="3591387"/>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6106"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6107"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6108"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808000"/>
            </a:solidFill>
            <a:ln w="9525">
              <a:noFill/>
              <a:round/>
              <a:headEnd/>
              <a:tailEnd/>
            </a:ln>
          </p:spPr>
          <p:txBody>
            <a:bodyPr/>
            <a:lstStyle/>
            <a:p>
              <a:endParaRPr lang="zh-TW" altLang="en-US"/>
            </a:p>
          </p:txBody>
        </p:sp>
        <p:sp>
          <p:nvSpPr>
            <p:cNvPr id="26109" name="Freeform 176"/>
            <p:cNvSpPr>
              <a:spLocks/>
            </p:cNvSpPr>
            <p:nvPr/>
          </p:nvSpPr>
          <p:spPr bwMode="auto">
            <a:xfrm>
              <a:off x="4608336" y="3433693"/>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110" name="Freeform 177"/>
            <p:cNvSpPr>
              <a:spLocks/>
            </p:cNvSpPr>
            <p:nvPr/>
          </p:nvSpPr>
          <p:spPr bwMode="auto">
            <a:xfrm>
              <a:off x="4311133" y="3431681"/>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6111"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6112"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808000"/>
            </a:solidFill>
            <a:ln w="9525">
              <a:noFill/>
              <a:round/>
              <a:headEnd/>
              <a:tailEnd/>
            </a:ln>
          </p:spPr>
          <p:txBody>
            <a:bodyPr/>
            <a:lstStyle/>
            <a:p>
              <a:endParaRPr lang="zh-TW" altLang="en-US"/>
            </a:p>
          </p:txBody>
        </p:sp>
        <p:sp>
          <p:nvSpPr>
            <p:cNvPr id="26113" name="Freeform 176"/>
            <p:cNvSpPr>
              <a:spLocks/>
            </p:cNvSpPr>
            <p:nvPr/>
          </p:nvSpPr>
          <p:spPr bwMode="auto">
            <a:xfrm>
              <a:off x="4608336" y="3317637"/>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114"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6115"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6116"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4" name="Group 831"/>
          <p:cNvGrpSpPr>
            <a:grpSpLocks/>
          </p:cNvGrpSpPr>
          <p:nvPr/>
        </p:nvGrpSpPr>
        <p:grpSpPr bwMode="auto">
          <a:xfrm>
            <a:off x="1024205" y="4606925"/>
            <a:ext cx="227469" cy="566738"/>
            <a:chOff x="4308462" y="3074713"/>
            <a:chExt cx="303213" cy="566295"/>
          </a:xfrm>
        </p:grpSpPr>
        <p:sp>
          <p:nvSpPr>
            <p:cNvPr id="26089"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B050"/>
            </a:solidFill>
            <a:ln w="9525">
              <a:noFill/>
              <a:round/>
              <a:headEnd/>
              <a:tailEnd/>
            </a:ln>
          </p:spPr>
          <p:txBody>
            <a:bodyPr/>
            <a:lstStyle/>
            <a:p>
              <a:endParaRPr lang="zh-TW" altLang="en-US"/>
            </a:p>
          </p:txBody>
        </p:sp>
        <p:sp>
          <p:nvSpPr>
            <p:cNvPr id="26090" name="Freeform 176"/>
            <p:cNvSpPr>
              <a:spLocks/>
            </p:cNvSpPr>
            <p:nvPr/>
          </p:nvSpPr>
          <p:spPr bwMode="auto">
            <a:xfrm>
              <a:off x="4608336" y="3593399"/>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091" name="Freeform 177"/>
            <p:cNvSpPr>
              <a:spLocks/>
            </p:cNvSpPr>
            <p:nvPr/>
          </p:nvSpPr>
          <p:spPr bwMode="auto">
            <a:xfrm>
              <a:off x="4311133" y="3591387"/>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6092"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6093"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6094"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B050"/>
            </a:solidFill>
            <a:ln w="9525">
              <a:noFill/>
              <a:round/>
              <a:headEnd/>
              <a:tailEnd/>
            </a:ln>
          </p:spPr>
          <p:txBody>
            <a:bodyPr/>
            <a:lstStyle/>
            <a:p>
              <a:endParaRPr lang="zh-TW" altLang="en-US"/>
            </a:p>
          </p:txBody>
        </p:sp>
        <p:sp>
          <p:nvSpPr>
            <p:cNvPr id="26095" name="Freeform 176"/>
            <p:cNvSpPr>
              <a:spLocks/>
            </p:cNvSpPr>
            <p:nvPr/>
          </p:nvSpPr>
          <p:spPr bwMode="auto">
            <a:xfrm>
              <a:off x="4608336" y="3433693"/>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096" name="Freeform 177"/>
            <p:cNvSpPr>
              <a:spLocks/>
            </p:cNvSpPr>
            <p:nvPr/>
          </p:nvSpPr>
          <p:spPr bwMode="auto">
            <a:xfrm>
              <a:off x="4311133" y="3431681"/>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6097"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6098"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B050"/>
            </a:solidFill>
            <a:ln w="9525">
              <a:noFill/>
              <a:round/>
              <a:headEnd/>
              <a:tailEnd/>
            </a:ln>
          </p:spPr>
          <p:txBody>
            <a:bodyPr/>
            <a:lstStyle/>
            <a:p>
              <a:endParaRPr lang="zh-TW" altLang="en-US"/>
            </a:p>
          </p:txBody>
        </p:sp>
        <p:sp>
          <p:nvSpPr>
            <p:cNvPr id="26099" name="Freeform 176"/>
            <p:cNvSpPr>
              <a:spLocks/>
            </p:cNvSpPr>
            <p:nvPr/>
          </p:nvSpPr>
          <p:spPr bwMode="auto">
            <a:xfrm>
              <a:off x="4608336" y="3317637"/>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100"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6101"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6102"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6" name="Group 846"/>
          <p:cNvGrpSpPr>
            <a:grpSpLocks/>
          </p:cNvGrpSpPr>
          <p:nvPr/>
        </p:nvGrpSpPr>
        <p:grpSpPr bwMode="auto">
          <a:xfrm>
            <a:off x="391818" y="4640264"/>
            <a:ext cx="227468" cy="566737"/>
            <a:chOff x="4308462" y="3074713"/>
            <a:chExt cx="303213" cy="566295"/>
          </a:xfrm>
        </p:grpSpPr>
        <p:sp>
          <p:nvSpPr>
            <p:cNvPr id="26075"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FF00"/>
            </a:solidFill>
            <a:ln w="9525">
              <a:noFill/>
              <a:round/>
              <a:headEnd/>
              <a:tailEnd/>
            </a:ln>
          </p:spPr>
          <p:txBody>
            <a:bodyPr/>
            <a:lstStyle/>
            <a:p>
              <a:endParaRPr lang="zh-TW" altLang="en-US"/>
            </a:p>
          </p:txBody>
        </p:sp>
        <p:sp>
          <p:nvSpPr>
            <p:cNvPr id="26076" name="Freeform 176"/>
            <p:cNvSpPr>
              <a:spLocks/>
            </p:cNvSpPr>
            <p:nvPr/>
          </p:nvSpPr>
          <p:spPr bwMode="auto">
            <a:xfrm>
              <a:off x="4608336" y="3593399"/>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077" name="Freeform 177"/>
            <p:cNvSpPr>
              <a:spLocks/>
            </p:cNvSpPr>
            <p:nvPr/>
          </p:nvSpPr>
          <p:spPr bwMode="auto">
            <a:xfrm>
              <a:off x="4311133" y="3591387"/>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6078"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6079"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6080"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FF00"/>
            </a:solidFill>
            <a:ln w="9525">
              <a:noFill/>
              <a:round/>
              <a:headEnd/>
              <a:tailEnd/>
            </a:ln>
          </p:spPr>
          <p:txBody>
            <a:bodyPr/>
            <a:lstStyle/>
            <a:p>
              <a:endParaRPr lang="zh-TW" altLang="en-US"/>
            </a:p>
          </p:txBody>
        </p:sp>
        <p:sp>
          <p:nvSpPr>
            <p:cNvPr id="26081" name="Freeform 176"/>
            <p:cNvSpPr>
              <a:spLocks/>
            </p:cNvSpPr>
            <p:nvPr/>
          </p:nvSpPr>
          <p:spPr bwMode="auto">
            <a:xfrm>
              <a:off x="4608336" y="3433693"/>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082" name="Freeform 177"/>
            <p:cNvSpPr>
              <a:spLocks/>
            </p:cNvSpPr>
            <p:nvPr/>
          </p:nvSpPr>
          <p:spPr bwMode="auto">
            <a:xfrm>
              <a:off x="4311133" y="3431681"/>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6083"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6084"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FF00"/>
            </a:solidFill>
            <a:ln w="9525">
              <a:noFill/>
              <a:round/>
              <a:headEnd/>
              <a:tailEnd/>
            </a:ln>
          </p:spPr>
          <p:txBody>
            <a:bodyPr/>
            <a:lstStyle/>
            <a:p>
              <a:endParaRPr lang="zh-TW" altLang="en-US"/>
            </a:p>
          </p:txBody>
        </p:sp>
        <p:sp>
          <p:nvSpPr>
            <p:cNvPr id="26085" name="Freeform 176"/>
            <p:cNvSpPr>
              <a:spLocks/>
            </p:cNvSpPr>
            <p:nvPr/>
          </p:nvSpPr>
          <p:spPr bwMode="auto">
            <a:xfrm>
              <a:off x="4608336" y="3317637"/>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086"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6087"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6088"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7" name="Group 861"/>
          <p:cNvGrpSpPr>
            <a:grpSpLocks/>
          </p:cNvGrpSpPr>
          <p:nvPr/>
        </p:nvGrpSpPr>
        <p:grpSpPr bwMode="auto">
          <a:xfrm>
            <a:off x="791972" y="4670425"/>
            <a:ext cx="227468" cy="566738"/>
            <a:chOff x="4308462" y="3074713"/>
            <a:chExt cx="303213" cy="566295"/>
          </a:xfrm>
        </p:grpSpPr>
        <p:sp>
          <p:nvSpPr>
            <p:cNvPr id="26061"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FF00"/>
            </a:solidFill>
            <a:ln w="9525">
              <a:noFill/>
              <a:round/>
              <a:headEnd/>
              <a:tailEnd/>
            </a:ln>
          </p:spPr>
          <p:txBody>
            <a:bodyPr/>
            <a:lstStyle/>
            <a:p>
              <a:endParaRPr lang="zh-TW" altLang="en-US"/>
            </a:p>
          </p:txBody>
        </p:sp>
        <p:sp>
          <p:nvSpPr>
            <p:cNvPr id="26062" name="Freeform 176"/>
            <p:cNvSpPr>
              <a:spLocks/>
            </p:cNvSpPr>
            <p:nvPr/>
          </p:nvSpPr>
          <p:spPr bwMode="auto">
            <a:xfrm>
              <a:off x="4608336" y="3593399"/>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063" name="Freeform 177"/>
            <p:cNvSpPr>
              <a:spLocks/>
            </p:cNvSpPr>
            <p:nvPr/>
          </p:nvSpPr>
          <p:spPr bwMode="auto">
            <a:xfrm>
              <a:off x="4311133" y="3591387"/>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6064"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6065"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6066"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FF00"/>
            </a:solidFill>
            <a:ln w="9525">
              <a:noFill/>
              <a:round/>
              <a:headEnd/>
              <a:tailEnd/>
            </a:ln>
          </p:spPr>
          <p:txBody>
            <a:bodyPr/>
            <a:lstStyle/>
            <a:p>
              <a:endParaRPr lang="zh-TW" altLang="en-US"/>
            </a:p>
          </p:txBody>
        </p:sp>
        <p:sp>
          <p:nvSpPr>
            <p:cNvPr id="26067" name="Freeform 176"/>
            <p:cNvSpPr>
              <a:spLocks/>
            </p:cNvSpPr>
            <p:nvPr/>
          </p:nvSpPr>
          <p:spPr bwMode="auto">
            <a:xfrm>
              <a:off x="4608336" y="3433693"/>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068" name="Freeform 177"/>
            <p:cNvSpPr>
              <a:spLocks/>
            </p:cNvSpPr>
            <p:nvPr/>
          </p:nvSpPr>
          <p:spPr bwMode="auto">
            <a:xfrm>
              <a:off x="4311133" y="3431681"/>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6069"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6070"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FF00"/>
            </a:solidFill>
            <a:ln w="9525">
              <a:noFill/>
              <a:round/>
              <a:headEnd/>
              <a:tailEnd/>
            </a:ln>
          </p:spPr>
          <p:txBody>
            <a:bodyPr/>
            <a:lstStyle/>
            <a:p>
              <a:endParaRPr lang="zh-TW" altLang="en-US"/>
            </a:p>
          </p:txBody>
        </p:sp>
        <p:sp>
          <p:nvSpPr>
            <p:cNvPr id="26071" name="Freeform 176"/>
            <p:cNvSpPr>
              <a:spLocks/>
            </p:cNvSpPr>
            <p:nvPr/>
          </p:nvSpPr>
          <p:spPr bwMode="auto">
            <a:xfrm>
              <a:off x="4608336" y="3317637"/>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072"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6073"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6074"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8" name="Group 876"/>
          <p:cNvGrpSpPr>
            <a:grpSpLocks/>
          </p:cNvGrpSpPr>
          <p:nvPr/>
        </p:nvGrpSpPr>
        <p:grpSpPr bwMode="auto">
          <a:xfrm>
            <a:off x="562122" y="4719638"/>
            <a:ext cx="227469" cy="565150"/>
            <a:chOff x="4308462" y="3074713"/>
            <a:chExt cx="303213" cy="566295"/>
          </a:xfrm>
        </p:grpSpPr>
        <p:sp>
          <p:nvSpPr>
            <p:cNvPr id="26047"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933FF"/>
            </a:solidFill>
            <a:ln w="9525">
              <a:noFill/>
              <a:round/>
              <a:headEnd/>
              <a:tailEnd/>
            </a:ln>
          </p:spPr>
          <p:txBody>
            <a:bodyPr/>
            <a:lstStyle/>
            <a:p>
              <a:endParaRPr lang="zh-TW" altLang="en-US"/>
            </a:p>
          </p:txBody>
        </p:sp>
        <p:sp>
          <p:nvSpPr>
            <p:cNvPr id="26048" name="Freeform 176"/>
            <p:cNvSpPr>
              <a:spLocks/>
            </p:cNvSpPr>
            <p:nvPr/>
          </p:nvSpPr>
          <p:spPr bwMode="auto">
            <a:xfrm>
              <a:off x="4608336" y="3593399"/>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049" name="Freeform 177"/>
            <p:cNvSpPr>
              <a:spLocks/>
            </p:cNvSpPr>
            <p:nvPr/>
          </p:nvSpPr>
          <p:spPr bwMode="auto">
            <a:xfrm>
              <a:off x="4311133" y="3591387"/>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6050"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6051"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6052"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933FF"/>
            </a:solidFill>
            <a:ln w="9525">
              <a:noFill/>
              <a:round/>
              <a:headEnd/>
              <a:tailEnd/>
            </a:ln>
          </p:spPr>
          <p:txBody>
            <a:bodyPr/>
            <a:lstStyle/>
            <a:p>
              <a:endParaRPr lang="zh-TW" altLang="en-US"/>
            </a:p>
          </p:txBody>
        </p:sp>
        <p:sp>
          <p:nvSpPr>
            <p:cNvPr id="26053" name="Freeform 176"/>
            <p:cNvSpPr>
              <a:spLocks/>
            </p:cNvSpPr>
            <p:nvPr/>
          </p:nvSpPr>
          <p:spPr bwMode="auto">
            <a:xfrm>
              <a:off x="4608336" y="3433693"/>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054" name="Freeform 177"/>
            <p:cNvSpPr>
              <a:spLocks/>
            </p:cNvSpPr>
            <p:nvPr/>
          </p:nvSpPr>
          <p:spPr bwMode="auto">
            <a:xfrm>
              <a:off x="4311133" y="3431681"/>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6055"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6056"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933FF"/>
            </a:solidFill>
            <a:ln w="9525">
              <a:noFill/>
              <a:round/>
              <a:headEnd/>
              <a:tailEnd/>
            </a:ln>
          </p:spPr>
          <p:txBody>
            <a:bodyPr/>
            <a:lstStyle/>
            <a:p>
              <a:endParaRPr lang="zh-TW" altLang="en-US"/>
            </a:p>
          </p:txBody>
        </p:sp>
        <p:sp>
          <p:nvSpPr>
            <p:cNvPr id="26057" name="Freeform 176"/>
            <p:cNvSpPr>
              <a:spLocks/>
            </p:cNvSpPr>
            <p:nvPr/>
          </p:nvSpPr>
          <p:spPr bwMode="auto">
            <a:xfrm>
              <a:off x="4608336" y="3317637"/>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058"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6059"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6060"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9" name="Group 891"/>
          <p:cNvGrpSpPr>
            <a:grpSpLocks/>
          </p:cNvGrpSpPr>
          <p:nvPr/>
        </p:nvGrpSpPr>
        <p:grpSpPr bwMode="auto">
          <a:xfrm>
            <a:off x="1217136" y="4684714"/>
            <a:ext cx="227469" cy="566737"/>
            <a:chOff x="4308462" y="3074713"/>
            <a:chExt cx="303213" cy="566295"/>
          </a:xfrm>
        </p:grpSpPr>
        <p:sp>
          <p:nvSpPr>
            <p:cNvPr id="26033"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B0F0"/>
            </a:solidFill>
            <a:ln w="9525">
              <a:noFill/>
              <a:round/>
              <a:headEnd/>
              <a:tailEnd/>
            </a:ln>
          </p:spPr>
          <p:txBody>
            <a:bodyPr/>
            <a:lstStyle/>
            <a:p>
              <a:endParaRPr lang="zh-TW" altLang="en-US"/>
            </a:p>
          </p:txBody>
        </p:sp>
        <p:sp>
          <p:nvSpPr>
            <p:cNvPr id="26034" name="Freeform 176"/>
            <p:cNvSpPr>
              <a:spLocks/>
            </p:cNvSpPr>
            <p:nvPr/>
          </p:nvSpPr>
          <p:spPr bwMode="auto">
            <a:xfrm>
              <a:off x="4608336" y="3593399"/>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035" name="Freeform 177"/>
            <p:cNvSpPr>
              <a:spLocks/>
            </p:cNvSpPr>
            <p:nvPr/>
          </p:nvSpPr>
          <p:spPr bwMode="auto">
            <a:xfrm>
              <a:off x="4311133" y="3591387"/>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6036"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6037"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6038"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B0F0"/>
            </a:solidFill>
            <a:ln w="9525">
              <a:noFill/>
              <a:round/>
              <a:headEnd/>
              <a:tailEnd/>
            </a:ln>
          </p:spPr>
          <p:txBody>
            <a:bodyPr/>
            <a:lstStyle/>
            <a:p>
              <a:endParaRPr lang="zh-TW" altLang="en-US"/>
            </a:p>
          </p:txBody>
        </p:sp>
        <p:sp>
          <p:nvSpPr>
            <p:cNvPr id="26039" name="Freeform 176"/>
            <p:cNvSpPr>
              <a:spLocks/>
            </p:cNvSpPr>
            <p:nvPr/>
          </p:nvSpPr>
          <p:spPr bwMode="auto">
            <a:xfrm>
              <a:off x="4608336" y="3433693"/>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040" name="Freeform 177"/>
            <p:cNvSpPr>
              <a:spLocks/>
            </p:cNvSpPr>
            <p:nvPr/>
          </p:nvSpPr>
          <p:spPr bwMode="auto">
            <a:xfrm>
              <a:off x="4311133" y="3431681"/>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6041"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6042"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B0F0"/>
            </a:solidFill>
            <a:ln w="9525">
              <a:noFill/>
              <a:round/>
              <a:headEnd/>
              <a:tailEnd/>
            </a:ln>
          </p:spPr>
          <p:txBody>
            <a:bodyPr/>
            <a:lstStyle/>
            <a:p>
              <a:endParaRPr lang="zh-TW" altLang="en-US"/>
            </a:p>
          </p:txBody>
        </p:sp>
        <p:sp>
          <p:nvSpPr>
            <p:cNvPr id="26043" name="Freeform 176"/>
            <p:cNvSpPr>
              <a:spLocks/>
            </p:cNvSpPr>
            <p:nvPr/>
          </p:nvSpPr>
          <p:spPr bwMode="auto">
            <a:xfrm>
              <a:off x="4608336" y="3317637"/>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044"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6045"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6046"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0" name="Group 906"/>
          <p:cNvGrpSpPr>
            <a:grpSpLocks/>
          </p:cNvGrpSpPr>
          <p:nvPr/>
        </p:nvGrpSpPr>
        <p:grpSpPr bwMode="auto">
          <a:xfrm>
            <a:off x="988477" y="4745039"/>
            <a:ext cx="227469" cy="566737"/>
            <a:chOff x="4308462" y="3074713"/>
            <a:chExt cx="303213" cy="566295"/>
          </a:xfrm>
        </p:grpSpPr>
        <p:sp>
          <p:nvSpPr>
            <p:cNvPr id="26019"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chemeClr val="accent2"/>
            </a:solidFill>
            <a:ln w="9525">
              <a:noFill/>
              <a:round/>
              <a:headEnd/>
              <a:tailEnd/>
            </a:ln>
          </p:spPr>
          <p:txBody>
            <a:bodyPr/>
            <a:lstStyle/>
            <a:p>
              <a:endParaRPr lang="zh-TW" altLang="en-US"/>
            </a:p>
          </p:txBody>
        </p:sp>
        <p:sp>
          <p:nvSpPr>
            <p:cNvPr id="26020" name="Freeform 176"/>
            <p:cNvSpPr>
              <a:spLocks/>
            </p:cNvSpPr>
            <p:nvPr/>
          </p:nvSpPr>
          <p:spPr bwMode="auto">
            <a:xfrm>
              <a:off x="4608336" y="3593399"/>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021" name="Freeform 177"/>
            <p:cNvSpPr>
              <a:spLocks/>
            </p:cNvSpPr>
            <p:nvPr/>
          </p:nvSpPr>
          <p:spPr bwMode="auto">
            <a:xfrm>
              <a:off x="4311133" y="3591387"/>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6022"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6023"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6024"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chemeClr val="accent2"/>
            </a:solidFill>
            <a:ln w="9525">
              <a:noFill/>
              <a:round/>
              <a:headEnd/>
              <a:tailEnd/>
            </a:ln>
          </p:spPr>
          <p:txBody>
            <a:bodyPr/>
            <a:lstStyle/>
            <a:p>
              <a:endParaRPr lang="zh-TW" altLang="en-US"/>
            </a:p>
          </p:txBody>
        </p:sp>
        <p:sp>
          <p:nvSpPr>
            <p:cNvPr id="26025" name="Freeform 176"/>
            <p:cNvSpPr>
              <a:spLocks/>
            </p:cNvSpPr>
            <p:nvPr/>
          </p:nvSpPr>
          <p:spPr bwMode="auto">
            <a:xfrm>
              <a:off x="4608336" y="3433693"/>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026" name="Freeform 177"/>
            <p:cNvSpPr>
              <a:spLocks/>
            </p:cNvSpPr>
            <p:nvPr/>
          </p:nvSpPr>
          <p:spPr bwMode="auto">
            <a:xfrm>
              <a:off x="4311133" y="3431681"/>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6027"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6028"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chemeClr val="accent2"/>
            </a:solidFill>
            <a:ln w="9525">
              <a:noFill/>
              <a:round/>
              <a:headEnd/>
              <a:tailEnd/>
            </a:ln>
          </p:spPr>
          <p:txBody>
            <a:bodyPr/>
            <a:lstStyle/>
            <a:p>
              <a:endParaRPr lang="zh-TW" altLang="en-US"/>
            </a:p>
          </p:txBody>
        </p:sp>
        <p:sp>
          <p:nvSpPr>
            <p:cNvPr id="26029" name="Freeform 176"/>
            <p:cNvSpPr>
              <a:spLocks/>
            </p:cNvSpPr>
            <p:nvPr/>
          </p:nvSpPr>
          <p:spPr bwMode="auto">
            <a:xfrm>
              <a:off x="4608336" y="3317637"/>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030"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6031"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6032"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1" name="Group 921"/>
          <p:cNvGrpSpPr>
            <a:grpSpLocks/>
          </p:cNvGrpSpPr>
          <p:nvPr/>
        </p:nvGrpSpPr>
        <p:grpSpPr bwMode="auto">
          <a:xfrm>
            <a:off x="757435" y="4800600"/>
            <a:ext cx="227469" cy="566738"/>
            <a:chOff x="4308462" y="3074713"/>
            <a:chExt cx="303213" cy="566295"/>
          </a:xfrm>
        </p:grpSpPr>
        <p:sp>
          <p:nvSpPr>
            <p:cNvPr id="26005"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chemeClr val="accent1"/>
            </a:solidFill>
            <a:ln w="9525">
              <a:noFill/>
              <a:round/>
              <a:headEnd/>
              <a:tailEnd/>
            </a:ln>
          </p:spPr>
          <p:txBody>
            <a:bodyPr/>
            <a:lstStyle/>
            <a:p>
              <a:endParaRPr lang="zh-TW" altLang="en-US"/>
            </a:p>
          </p:txBody>
        </p:sp>
        <p:sp>
          <p:nvSpPr>
            <p:cNvPr id="26006" name="Freeform 176"/>
            <p:cNvSpPr>
              <a:spLocks/>
            </p:cNvSpPr>
            <p:nvPr/>
          </p:nvSpPr>
          <p:spPr bwMode="auto">
            <a:xfrm>
              <a:off x="4608336" y="3593399"/>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007" name="Freeform 177"/>
            <p:cNvSpPr>
              <a:spLocks/>
            </p:cNvSpPr>
            <p:nvPr/>
          </p:nvSpPr>
          <p:spPr bwMode="auto">
            <a:xfrm>
              <a:off x="4311133" y="3591387"/>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6008"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6009"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6010"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chemeClr val="accent1"/>
            </a:solidFill>
            <a:ln w="9525">
              <a:noFill/>
              <a:round/>
              <a:headEnd/>
              <a:tailEnd/>
            </a:ln>
          </p:spPr>
          <p:txBody>
            <a:bodyPr/>
            <a:lstStyle/>
            <a:p>
              <a:endParaRPr lang="zh-TW" altLang="en-US"/>
            </a:p>
          </p:txBody>
        </p:sp>
        <p:sp>
          <p:nvSpPr>
            <p:cNvPr id="26011" name="Freeform 176"/>
            <p:cNvSpPr>
              <a:spLocks/>
            </p:cNvSpPr>
            <p:nvPr/>
          </p:nvSpPr>
          <p:spPr bwMode="auto">
            <a:xfrm>
              <a:off x="4608336" y="3433693"/>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012" name="Freeform 177"/>
            <p:cNvSpPr>
              <a:spLocks/>
            </p:cNvSpPr>
            <p:nvPr/>
          </p:nvSpPr>
          <p:spPr bwMode="auto">
            <a:xfrm>
              <a:off x="4311133" y="3431681"/>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6013"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6014"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chemeClr val="accent1"/>
            </a:solidFill>
            <a:ln w="9525">
              <a:noFill/>
              <a:round/>
              <a:headEnd/>
              <a:tailEnd/>
            </a:ln>
          </p:spPr>
          <p:txBody>
            <a:bodyPr/>
            <a:lstStyle/>
            <a:p>
              <a:endParaRPr lang="zh-TW" altLang="en-US"/>
            </a:p>
          </p:txBody>
        </p:sp>
        <p:sp>
          <p:nvSpPr>
            <p:cNvPr id="26015" name="Freeform 176"/>
            <p:cNvSpPr>
              <a:spLocks/>
            </p:cNvSpPr>
            <p:nvPr/>
          </p:nvSpPr>
          <p:spPr bwMode="auto">
            <a:xfrm>
              <a:off x="4608336" y="3317637"/>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016"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6017"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6018"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sp>
        <p:nvSpPr>
          <p:cNvPr id="565" name="Arc 564"/>
          <p:cNvSpPr/>
          <p:nvPr/>
        </p:nvSpPr>
        <p:spPr>
          <a:xfrm flipV="1">
            <a:off x="2087710" y="5192713"/>
            <a:ext cx="1232617" cy="285750"/>
          </a:xfrm>
          <a:prstGeom prst="arc">
            <a:avLst>
              <a:gd name="adj1" fmla="val 21595417"/>
              <a:gd name="adj2" fmla="val 10813510"/>
            </a:avLst>
          </a:prstGeom>
          <a:noFill/>
          <a:ln w="9525" algn="ctr">
            <a:solidFill>
              <a:schemeClr val="tx1"/>
            </a:solidFill>
            <a:round/>
            <a:headEnd/>
            <a:tailEnd/>
          </a:ln>
        </p:spPr>
        <p:txBody>
          <a:bodyPr/>
          <a:lstStyle/>
          <a:p>
            <a:pPr>
              <a:defRPr/>
            </a:pPr>
            <a:endParaRPr lang="zh-TW" altLang="zh-TW"/>
          </a:p>
        </p:txBody>
      </p:sp>
      <p:sp>
        <p:nvSpPr>
          <p:cNvPr id="412" name="Arc 411"/>
          <p:cNvSpPr/>
          <p:nvPr/>
        </p:nvSpPr>
        <p:spPr>
          <a:xfrm>
            <a:off x="2087710" y="5214938"/>
            <a:ext cx="1232617" cy="285750"/>
          </a:xfrm>
          <a:prstGeom prst="arc">
            <a:avLst>
              <a:gd name="adj1" fmla="val 21595417"/>
              <a:gd name="adj2" fmla="val 10813510"/>
            </a:avLst>
          </a:prstGeom>
          <a:noFill/>
          <a:ln w="9525" algn="ctr">
            <a:solidFill>
              <a:schemeClr val="tx1"/>
            </a:solidFill>
            <a:round/>
            <a:headEnd/>
            <a:tailEnd/>
          </a:ln>
        </p:spPr>
        <p:txBody>
          <a:bodyPr/>
          <a:lstStyle/>
          <a:p>
            <a:pPr>
              <a:defRPr/>
            </a:pPr>
            <a:endParaRPr lang="zh-TW" altLang="zh-TW"/>
          </a:p>
        </p:txBody>
      </p:sp>
      <p:cxnSp>
        <p:nvCxnSpPr>
          <p:cNvPr id="25618" name="Straight Connector 413"/>
          <p:cNvCxnSpPr>
            <a:cxnSpLocks noChangeShapeType="1"/>
            <a:stCxn id="25621" idx="2"/>
            <a:endCxn id="412" idx="2"/>
          </p:cNvCxnSpPr>
          <p:nvPr/>
        </p:nvCxnSpPr>
        <p:spPr bwMode="auto">
          <a:xfrm rot="10800000" flipH="1" flipV="1">
            <a:off x="2087710" y="4429126"/>
            <a:ext cx="0" cy="925513"/>
          </a:xfrm>
          <a:prstGeom prst="line">
            <a:avLst/>
          </a:prstGeom>
          <a:noFill/>
          <a:ln w="9525" algn="ctr">
            <a:solidFill>
              <a:schemeClr val="tx1"/>
            </a:solidFill>
            <a:round/>
            <a:headEnd/>
            <a:tailEnd/>
          </a:ln>
        </p:spPr>
      </p:cxnSp>
      <p:cxnSp>
        <p:nvCxnSpPr>
          <p:cNvPr id="25619" name="Straight Connector 414"/>
          <p:cNvCxnSpPr>
            <a:cxnSpLocks noChangeShapeType="1"/>
            <a:stCxn id="25621" idx="6"/>
            <a:endCxn id="412" idx="0"/>
          </p:cNvCxnSpPr>
          <p:nvPr/>
        </p:nvCxnSpPr>
        <p:spPr bwMode="auto">
          <a:xfrm flipH="1">
            <a:off x="3320327" y="4429125"/>
            <a:ext cx="0" cy="927100"/>
          </a:xfrm>
          <a:prstGeom prst="line">
            <a:avLst/>
          </a:prstGeom>
          <a:noFill/>
          <a:ln w="9525" algn="ctr">
            <a:solidFill>
              <a:schemeClr val="tx1"/>
            </a:solidFill>
            <a:round/>
            <a:headEnd/>
            <a:tailEnd/>
          </a:ln>
        </p:spPr>
      </p:cxnSp>
      <p:grpSp>
        <p:nvGrpSpPr>
          <p:cNvPr id="12" name="Group 558"/>
          <p:cNvGrpSpPr>
            <a:grpSpLocks/>
          </p:cNvGrpSpPr>
          <p:nvPr/>
        </p:nvGrpSpPr>
        <p:grpSpPr bwMode="auto">
          <a:xfrm>
            <a:off x="2182984" y="4643439"/>
            <a:ext cx="1052787" cy="835025"/>
            <a:chOff x="4868907" y="3035426"/>
            <a:chExt cx="1403904" cy="835454"/>
          </a:xfrm>
        </p:grpSpPr>
        <p:grpSp>
          <p:nvGrpSpPr>
            <p:cNvPr id="13" name="Group 420"/>
            <p:cNvGrpSpPr>
              <a:grpSpLocks/>
            </p:cNvGrpSpPr>
            <p:nvPr/>
          </p:nvGrpSpPr>
          <p:grpSpPr bwMode="auto">
            <a:xfrm>
              <a:off x="5478412" y="3035426"/>
              <a:ext cx="303213" cy="566295"/>
              <a:chOff x="4308462" y="3074713"/>
              <a:chExt cx="303213" cy="566295"/>
            </a:xfrm>
          </p:grpSpPr>
          <p:sp>
            <p:nvSpPr>
              <p:cNvPr id="25991"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0000"/>
              </a:solidFill>
              <a:ln w="9525">
                <a:noFill/>
                <a:round/>
                <a:headEnd/>
                <a:tailEnd/>
              </a:ln>
            </p:spPr>
            <p:txBody>
              <a:bodyPr/>
              <a:lstStyle/>
              <a:p>
                <a:endParaRPr lang="zh-TW" altLang="en-US"/>
              </a:p>
            </p:txBody>
          </p:sp>
          <p:sp>
            <p:nvSpPr>
              <p:cNvPr id="25992" name="Freeform 176"/>
              <p:cNvSpPr>
                <a:spLocks/>
              </p:cNvSpPr>
              <p:nvPr/>
            </p:nvSpPr>
            <p:spPr bwMode="auto">
              <a:xfrm>
                <a:off x="4608336" y="3593399"/>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993" name="Freeform 177"/>
              <p:cNvSpPr>
                <a:spLocks/>
              </p:cNvSpPr>
              <p:nvPr/>
            </p:nvSpPr>
            <p:spPr bwMode="auto">
              <a:xfrm>
                <a:off x="4311133" y="3591387"/>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994"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995"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996"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0000"/>
              </a:solidFill>
              <a:ln w="9525">
                <a:noFill/>
                <a:round/>
                <a:headEnd/>
                <a:tailEnd/>
              </a:ln>
            </p:spPr>
            <p:txBody>
              <a:bodyPr/>
              <a:lstStyle/>
              <a:p>
                <a:endParaRPr lang="zh-TW" altLang="en-US"/>
              </a:p>
            </p:txBody>
          </p:sp>
          <p:sp>
            <p:nvSpPr>
              <p:cNvPr id="25997" name="Freeform 176"/>
              <p:cNvSpPr>
                <a:spLocks/>
              </p:cNvSpPr>
              <p:nvPr/>
            </p:nvSpPr>
            <p:spPr bwMode="auto">
              <a:xfrm>
                <a:off x="4608336" y="3433693"/>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998" name="Freeform 177"/>
              <p:cNvSpPr>
                <a:spLocks/>
              </p:cNvSpPr>
              <p:nvPr/>
            </p:nvSpPr>
            <p:spPr bwMode="auto">
              <a:xfrm>
                <a:off x="4311133" y="3431681"/>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999"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6000"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0000"/>
              </a:solidFill>
              <a:ln w="9525">
                <a:noFill/>
                <a:round/>
                <a:headEnd/>
                <a:tailEnd/>
              </a:ln>
            </p:spPr>
            <p:txBody>
              <a:bodyPr/>
              <a:lstStyle/>
              <a:p>
                <a:endParaRPr lang="zh-TW" altLang="en-US"/>
              </a:p>
            </p:txBody>
          </p:sp>
          <p:sp>
            <p:nvSpPr>
              <p:cNvPr id="26001" name="Freeform 176"/>
              <p:cNvSpPr>
                <a:spLocks/>
              </p:cNvSpPr>
              <p:nvPr/>
            </p:nvSpPr>
            <p:spPr bwMode="auto">
              <a:xfrm>
                <a:off x="4608336" y="3317637"/>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6002"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6003"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6004"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sp>
          <p:nvSpPr>
            <p:cNvPr id="25870" name="Freeform 180"/>
            <p:cNvSpPr>
              <a:spLocks noEditPoints="1"/>
            </p:cNvSpPr>
            <p:nvPr/>
          </p:nvSpPr>
          <p:spPr bwMode="auto">
            <a:xfrm>
              <a:off x="5480042" y="3346662"/>
              <a:ext cx="303212"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16219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16219 w 192"/>
                <a:gd name="T41" fmla="*/ 2147483647 h 156"/>
                <a:gd name="T42" fmla="*/ 1646016219 w 192"/>
                <a:gd name="T43" fmla="*/ 2147483647 h 156"/>
                <a:gd name="T44" fmla="*/ 1646016219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nvGrpSpPr>
            <p:cNvPr id="14" name="Group 437"/>
            <p:cNvGrpSpPr>
              <a:grpSpLocks/>
            </p:cNvGrpSpPr>
            <p:nvPr/>
          </p:nvGrpSpPr>
          <p:grpSpPr bwMode="auto">
            <a:xfrm>
              <a:off x="5173707" y="3090589"/>
              <a:ext cx="303213" cy="566295"/>
              <a:chOff x="4308462" y="3074713"/>
              <a:chExt cx="303213" cy="566295"/>
            </a:xfrm>
          </p:grpSpPr>
          <p:sp>
            <p:nvSpPr>
              <p:cNvPr id="25977"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808000"/>
              </a:solidFill>
              <a:ln w="9525">
                <a:noFill/>
                <a:round/>
                <a:headEnd/>
                <a:tailEnd/>
              </a:ln>
            </p:spPr>
            <p:txBody>
              <a:bodyPr/>
              <a:lstStyle/>
              <a:p>
                <a:endParaRPr lang="zh-TW" altLang="en-US"/>
              </a:p>
            </p:txBody>
          </p:sp>
          <p:sp>
            <p:nvSpPr>
              <p:cNvPr id="25978" name="Freeform 176"/>
              <p:cNvSpPr>
                <a:spLocks/>
              </p:cNvSpPr>
              <p:nvPr/>
            </p:nvSpPr>
            <p:spPr bwMode="auto">
              <a:xfrm>
                <a:off x="4608336" y="3593399"/>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979" name="Freeform 177"/>
              <p:cNvSpPr>
                <a:spLocks/>
              </p:cNvSpPr>
              <p:nvPr/>
            </p:nvSpPr>
            <p:spPr bwMode="auto">
              <a:xfrm>
                <a:off x="4311133" y="3591387"/>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980"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981"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982"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808000"/>
              </a:solidFill>
              <a:ln w="9525">
                <a:noFill/>
                <a:round/>
                <a:headEnd/>
                <a:tailEnd/>
              </a:ln>
            </p:spPr>
            <p:txBody>
              <a:bodyPr/>
              <a:lstStyle/>
              <a:p>
                <a:endParaRPr lang="zh-TW" altLang="en-US"/>
              </a:p>
            </p:txBody>
          </p:sp>
          <p:sp>
            <p:nvSpPr>
              <p:cNvPr id="25983" name="Freeform 176"/>
              <p:cNvSpPr>
                <a:spLocks/>
              </p:cNvSpPr>
              <p:nvPr/>
            </p:nvSpPr>
            <p:spPr bwMode="auto">
              <a:xfrm>
                <a:off x="4608336" y="3433693"/>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984" name="Freeform 177"/>
              <p:cNvSpPr>
                <a:spLocks/>
              </p:cNvSpPr>
              <p:nvPr/>
            </p:nvSpPr>
            <p:spPr bwMode="auto">
              <a:xfrm>
                <a:off x="4311133" y="3431681"/>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985"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986"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808000"/>
              </a:solidFill>
              <a:ln w="9525">
                <a:noFill/>
                <a:round/>
                <a:headEnd/>
                <a:tailEnd/>
              </a:ln>
            </p:spPr>
            <p:txBody>
              <a:bodyPr/>
              <a:lstStyle/>
              <a:p>
                <a:endParaRPr lang="zh-TW" altLang="en-US"/>
              </a:p>
            </p:txBody>
          </p:sp>
          <p:sp>
            <p:nvSpPr>
              <p:cNvPr id="25987" name="Freeform 176"/>
              <p:cNvSpPr>
                <a:spLocks/>
              </p:cNvSpPr>
              <p:nvPr/>
            </p:nvSpPr>
            <p:spPr bwMode="auto">
              <a:xfrm>
                <a:off x="4608336" y="3317637"/>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988"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989"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990"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5" name="Group 452"/>
            <p:cNvGrpSpPr>
              <a:grpSpLocks/>
            </p:cNvGrpSpPr>
            <p:nvPr/>
          </p:nvGrpSpPr>
          <p:grpSpPr bwMode="auto">
            <a:xfrm>
              <a:off x="5712278" y="3110591"/>
              <a:ext cx="303213" cy="566295"/>
              <a:chOff x="4308462" y="3074713"/>
              <a:chExt cx="303213" cy="566295"/>
            </a:xfrm>
          </p:grpSpPr>
          <p:sp>
            <p:nvSpPr>
              <p:cNvPr id="25963"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B050"/>
              </a:solidFill>
              <a:ln w="9525">
                <a:noFill/>
                <a:round/>
                <a:headEnd/>
                <a:tailEnd/>
              </a:ln>
            </p:spPr>
            <p:txBody>
              <a:bodyPr/>
              <a:lstStyle/>
              <a:p>
                <a:endParaRPr lang="zh-TW" altLang="en-US"/>
              </a:p>
            </p:txBody>
          </p:sp>
          <p:sp>
            <p:nvSpPr>
              <p:cNvPr id="25964" name="Freeform 176"/>
              <p:cNvSpPr>
                <a:spLocks/>
              </p:cNvSpPr>
              <p:nvPr/>
            </p:nvSpPr>
            <p:spPr bwMode="auto">
              <a:xfrm>
                <a:off x="4608336" y="3593399"/>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965" name="Freeform 177"/>
              <p:cNvSpPr>
                <a:spLocks/>
              </p:cNvSpPr>
              <p:nvPr/>
            </p:nvSpPr>
            <p:spPr bwMode="auto">
              <a:xfrm>
                <a:off x="4311133" y="3591387"/>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966"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967"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968"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B050"/>
              </a:solidFill>
              <a:ln w="9525">
                <a:noFill/>
                <a:round/>
                <a:headEnd/>
                <a:tailEnd/>
              </a:ln>
            </p:spPr>
            <p:txBody>
              <a:bodyPr/>
              <a:lstStyle/>
              <a:p>
                <a:endParaRPr lang="zh-TW" altLang="en-US"/>
              </a:p>
            </p:txBody>
          </p:sp>
          <p:sp>
            <p:nvSpPr>
              <p:cNvPr id="25969" name="Freeform 176"/>
              <p:cNvSpPr>
                <a:spLocks/>
              </p:cNvSpPr>
              <p:nvPr/>
            </p:nvSpPr>
            <p:spPr bwMode="auto">
              <a:xfrm>
                <a:off x="4608336" y="3433693"/>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970" name="Freeform 177"/>
              <p:cNvSpPr>
                <a:spLocks/>
              </p:cNvSpPr>
              <p:nvPr/>
            </p:nvSpPr>
            <p:spPr bwMode="auto">
              <a:xfrm>
                <a:off x="4311133" y="3431681"/>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971"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972"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B050"/>
              </a:solidFill>
              <a:ln w="9525">
                <a:noFill/>
                <a:round/>
                <a:headEnd/>
                <a:tailEnd/>
              </a:ln>
            </p:spPr>
            <p:txBody>
              <a:bodyPr/>
              <a:lstStyle/>
              <a:p>
                <a:endParaRPr lang="zh-TW" altLang="en-US"/>
              </a:p>
            </p:txBody>
          </p:sp>
          <p:sp>
            <p:nvSpPr>
              <p:cNvPr id="25973" name="Freeform 176"/>
              <p:cNvSpPr>
                <a:spLocks/>
              </p:cNvSpPr>
              <p:nvPr/>
            </p:nvSpPr>
            <p:spPr bwMode="auto">
              <a:xfrm>
                <a:off x="4608336" y="3317637"/>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974"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975"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976"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6" name="Group 467"/>
            <p:cNvGrpSpPr>
              <a:grpSpLocks/>
            </p:cNvGrpSpPr>
            <p:nvPr/>
          </p:nvGrpSpPr>
          <p:grpSpPr bwMode="auto">
            <a:xfrm>
              <a:off x="4868907" y="3144610"/>
              <a:ext cx="303213" cy="566295"/>
              <a:chOff x="4308462" y="3074713"/>
              <a:chExt cx="303213" cy="566295"/>
            </a:xfrm>
          </p:grpSpPr>
          <p:sp>
            <p:nvSpPr>
              <p:cNvPr id="25949"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FF00"/>
              </a:solidFill>
              <a:ln w="9525">
                <a:noFill/>
                <a:round/>
                <a:headEnd/>
                <a:tailEnd/>
              </a:ln>
            </p:spPr>
            <p:txBody>
              <a:bodyPr/>
              <a:lstStyle/>
              <a:p>
                <a:endParaRPr lang="zh-TW" altLang="en-US"/>
              </a:p>
            </p:txBody>
          </p:sp>
          <p:sp>
            <p:nvSpPr>
              <p:cNvPr id="25950" name="Freeform 176"/>
              <p:cNvSpPr>
                <a:spLocks/>
              </p:cNvSpPr>
              <p:nvPr/>
            </p:nvSpPr>
            <p:spPr bwMode="auto">
              <a:xfrm>
                <a:off x="4608336" y="3593399"/>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951" name="Freeform 177"/>
              <p:cNvSpPr>
                <a:spLocks/>
              </p:cNvSpPr>
              <p:nvPr/>
            </p:nvSpPr>
            <p:spPr bwMode="auto">
              <a:xfrm>
                <a:off x="4311133" y="3591387"/>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952"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953"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954"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FF00"/>
              </a:solidFill>
              <a:ln w="9525">
                <a:noFill/>
                <a:round/>
                <a:headEnd/>
                <a:tailEnd/>
              </a:ln>
            </p:spPr>
            <p:txBody>
              <a:bodyPr/>
              <a:lstStyle/>
              <a:p>
                <a:endParaRPr lang="zh-TW" altLang="en-US"/>
              </a:p>
            </p:txBody>
          </p:sp>
          <p:sp>
            <p:nvSpPr>
              <p:cNvPr id="25955" name="Freeform 176"/>
              <p:cNvSpPr>
                <a:spLocks/>
              </p:cNvSpPr>
              <p:nvPr/>
            </p:nvSpPr>
            <p:spPr bwMode="auto">
              <a:xfrm>
                <a:off x="4608336" y="3433693"/>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956" name="Freeform 177"/>
              <p:cNvSpPr>
                <a:spLocks/>
              </p:cNvSpPr>
              <p:nvPr/>
            </p:nvSpPr>
            <p:spPr bwMode="auto">
              <a:xfrm>
                <a:off x="4311133" y="3431681"/>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957"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958"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FF00"/>
              </a:solidFill>
              <a:ln w="9525">
                <a:noFill/>
                <a:round/>
                <a:headEnd/>
                <a:tailEnd/>
              </a:ln>
            </p:spPr>
            <p:txBody>
              <a:bodyPr/>
              <a:lstStyle/>
              <a:p>
                <a:endParaRPr lang="zh-TW" altLang="en-US"/>
              </a:p>
            </p:txBody>
          </p:sp>
          <p:sp>
            <p:nvSpPr>
              <p:cNvPr id="25959" name="Freeform 176"/>
              <p:cNvSpPr>
                <a:spLocks/>
              </p:cNvSpPr>
              <p:nvPr/>
            </p:nvSpPr>
            <p:spPr bwMode="auto">
              <a:xfrm>
                <a:off x="4608336" y="3317637"/>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960"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961"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962"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7" name="Group 482"/>
            <p:cNvGrpSpPr>
              <a:grpSpLocks/>
            </p:cNvGrpSpPr>
            <p:nvPr/>
          </p:nvGrpSpPr>
          <p:grpSpPr bwMode="auto">
            <a:xfrm>
              <a:off x="5403081" y="3174682"/>
              <a:ext cx="303213" cy="566295"/>
              <a:chOff x="4308462" y="3074713"/>
              <a:chExt cx="303213" cy="566295"/>
            </a:xfrm>
          </p:grpSpPr>
          <p:sp>
            <p:nvSpPr>
              <p:cNvPr id="25935"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FF00"/>
              </a:solidFill>
              <a:ln w="9525">
                <a:noFill/>
                <a:round/>
                <a:headEnd/>
                <a:tailEnd/>
              </a:ln>
            </p:spPr>
            <p:txBody>
              <a:bodyPr/>
              <a:lstStyle/>
              <a:p>
                <a:endParaRPr lang="zh-TW" altLang="en-US"/>
              </a:p>
            </p:txBody>
          </p:sp>
          <p:sp>
            <p:nvSpPr>
              <p:cNvPr id="25936" name="Freeform 176"/>
              <p:cNvSpPr>
                <a:spLocks/>
              </p:cNvSpPr>
              <p:nvPr/>
            </p:nvSpPr>
            <p:spPr bwMode="auto">
              <a:xfrm>
                <a:off x="4608336" y="3593399"/>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937" name="Freeform 177"/>
              <p:cNvSpPr>
                <a:spLocks/>
              </p:cNvSpPr>
              <p:nvPr/>
            </p:nvSpPr>
            <p:spPr bwMode="auto">
              <a:xfrm>
                <a:off x="4311133" y="3591387"/>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938"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939"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940"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FF00"/>
              </a:solidFill>
              <a:ln w="9525">
                <a:noFill/>
                <a:round/>
                <a:headEnd/>
                <a:tailEnd/>
              </a:ln>
            </p:spPr>
            <p:txBody>
              <a:bodyPr/>
              <a:lstStyle/>
              <a:p>
                <a:endParaRPr lang="zh-TW" altLang="en-US"/>
              </a:p>
            </p:txBody>
          </p:sp>
          <p:sp>
            <p:nvSpPr>
              <p:cNvPr id="25941" name="Freeform 176"/>
              <p:cNvSpPr>
                <a:spLocks/>
              </p:cNvSpPr>
              <p:nvPr/>
            </p:nvSpPr>
            <p:spPr bwMode="auto">
              <a:xfrm>
                <a:off x="4608336" y="3433693"/>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942" name="Freeform 177"/>
              <p:cNvSpPr>
                <a:spLocks/>
              </p:cNvSpPr>
              <p:nvPr/>
            </p:nvSpPr>
            <p:spPr bwMode="auto">
              <a:xfrm>
                <a:off x="4311133" y="3431681"/>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943"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944"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FF00"/>
              </a:solidFill>
              <a:ln w="9525">
                <a:noFill/>
                <a:round/>
                <a:headEnd/>
                <a:tailEnd/>
              </a:ln>
            </p:spPr>
            <p:txBody>
              <a:bodyPr/>
              <a:lstStyle/>
              <a:p>
                <a:endParaRPr lang="zh-TW" altLang="en-US"/>
              </a:p>
            </p:txBody>
          </p:sp>
          <p:sp>
            <p:nvSpPr>
              <p:cNvPr id="25945" name="Freeform 176"/>
              <p:cNvSpPr>
                <a:spLocks/>
              </p:cNvSpPr>
              <p:nvPr/>
            </p:nvSpPr>
            <p:spPr bwMode="auto">
              <a:xfrm>
                <a:off x="4608336" y="3317637"/>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946"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947"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948"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8" name="Group 497"/>
            <p:cNvGrpSpPr>
              <a:grpSpLocks/>
            </p:cNvGrpSpPr>
            <p:nvPr/>
          </p:nvGrpSpPr>
          <p:grpSpPr bwMode="auto">
            <a:xfrm>
              <a:off x="5096102" y="3222579"/>
              <a:ext cx="303213" cy="566295"/>
              <a:chOff x="4308462" y="3074713"/>
              <a:chExt cx="303213" cy="566295"/>
            </a:xfrm>
          </p:grpSpPr>
          <p:sp>
            <p:nvSpPr>
              <p:cNvPr id="25921"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933FF"/>
              </a:solidFill>
              <a:ln w="9525">
                <a:noFill/>
                <a:round/>
                <a:headEnd/>
                <a:tailEnd/>
              </a:ln>
            </p:spPr>
            <p:txBody>
              <a:bodyPr/>
              <a:lstStyle/>
              <a:p>
                <a:endParaRPr lang="zh-TW" altLang="en-US"/>
              </a:p>
            </p:txBody>
          </p:sp>
          <p:sp>
            <p:nvSpPr>
              <p:cNvPr id="25922" name="Freeform 176"/>
              <p:cNvSpPr>
                <a:spLocks/>
              </p:cNvSpPr>
              <p:nvPr/>
            </p:nvSpPr>
            <p:spPr bwMode="auto">
              <a:xfrm>
                <a:off x="4608336" y="3593399"/>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923" name="Freeform 177"/>
              <p:cNvSpPr>
                <a:spLocks/>
              </p:cNvSpPr>
              <p:nvPr/>
            </p:nvSpPr>
            <p:spPr bwMode="auto">
              <a:xfrm>
                <a:off x="4311133" y="3591387"/>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924"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925"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926"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933FF"/>
              </a:solidFill>
              <a:ln w="9525">
                <a:noFill/>
                <a:round/>
                <a:headEnd/>
                <a:tailEnd/>
              </a:ln>
            </p:spPr>
            <p:txBody>
              <a:bodyPr/>
              <a:lstStyle/>
              <a:p>
                <a:endParaRPr lang="zh-TW" altLang="en-US"/>
              </a:p>
            </p:txBody>
          </p:sp>
          <p:sp>
            <p:nvSpPr>
              <p:cNvPr id="25927" name="Freeform 176"/>
              <p:cNvSpPr>
                <a:spLocks/>
              </p:cNvSpPr>
              <p:nvPr/>
            </p:nvSpPr>
            <p:spPr bwMode="auto">
              <a:xfrm>
                <a:off x="4608336" y="3433693"/>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928" name="Freeform 177"/>
              <p:cNvSpPr>
                <a:spLocks/>
              </p:cNvSpPr>
              <p:nvPr/>
            </p:nvSpPr>
            <p:spPr bwMode="auto">
              <a:xfrm>
                <a:off x="4311133" y="3431681"/>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929"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930"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933FF"/>
              </a:solidFill>
              <a:ln w="9525">
                <a:noFill/>
                <a:round/>
                <a:headEnd/>
                <a:tailEnd/>
              </a:ln>
            </p:spPr>
            <p:txBody>
              <a:bodyPr/>
              <a:lstStyle/>
              <a:p>
                <a:endParaRPr lang="zh-TW" altLang="en-US"/>
              </a:p>
            </p:txBody>
          </p:sp>
          <p:sp>
            <p:nvSpPr>
              <p:cNvPr id="25931" name="Freeform 176"/>
              <p:cNvSpPr>
                <a:spLocks/>
              </p:cNvSpPr>
              <p:nvPr/>
            </p:nvSpPr>
            <p:spPr bwMode="auto">
              <a:xfrm>
                <a:off x="4608336" y="3317637"/>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932"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933"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934"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9" name="Group 512"/>
            <p:cNvGrpSpPr>
              <a:grpSpLocks/>
            </p:cNvGrpSpPr>
            <p:nvPr/>
          </p:nvGrpSpPr>
          <p:grpSpPr bwMode="auto">
            <a:xfrm>
              <a:off x="5969598" y="3188471"/>
              <a:ext cx="303213" cy="566295"/>
              <a:chOff x="4308462" y="3074713"/>
              <a:chExt cx="303213" cy="566295"/>
            </a:xfrm>
          </p:grpSpPr>
          <p:sp>
            <p:nvSpPr>
              <p:cNvPr id="25907"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B0F0"/>
              </a:solidFill>
              <a:ln w="9525">
                <a:noFill/>
                <a:round/>
                <a:headEnd/>
                <a:tailEnd/>
              </a:ln>
            </p:spPr>
            <p:txBody>
              <a:bodyPr/>
              <a:lstStyle/>
              <a:p>
                <a:endParaRPr lang="zh-TW" altLang="en-US"/>
              </a:p>
            </p:txBody>
          </p:sp>
          <p:sp>
            <p:nvSpPr>
              <p:cNvPr id="25908" name="Freeform 176"/>
              <p:cNvSpPr>
                <a:spLocks/>
              </p:cNvSpPr>
              <p:nvPr/>
            </p:nvSpPr>
            <p:spPr bwMode="auto">
              <a:xfrm>
                <a:off x="4608336" y="3593399"/>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909" name="Freeform 177"/>
              <p:cNvSpPr>
                <a:spLocks/>
              </p:cNvSpPr>
              <p:nvPr/>
            </p:nvSpPr>
            <p:spPr bwMode="auto">
              <a:xfrm>
                <a:off x="4311133" y="3591387"/>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910"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911"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912"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B0F0"/>
              </a:solidFill>
              <a:ln w="9525">
                <a:noFill/>
                <a:round/>
                <a:headEnd/>
                <a:tailEnd/>
              </a:ln>
            </p:spPr>
            <p:txBody>
              <a:bodyPr/>
              <a:lstStyle/>
              <a:p>
                <a:endParaRPr lang="zh-TW" altLang="en-US"/>
              </a:p>
            </p:txBody>
          </p:sp>
          <p:sp>
            <p:nvSpPr>
              <p:cNvPr id="25913" name="Freeform 176"/>
              <p:cNvSpPr>
                <a:spLocks/>
              </p:cNvSpPr>
              <p:nvPr/>
            </p:nvSpPr>
            <p:spPr bwMode="auto">
              <a:xfrm>
                <a:off x="4608336" y="3433693"/>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914" name="Freeform 177"/>
              <p:cNvSpPr>
                <a:spLocks/>
              </p:cNvSpPr>
              <p:nvPr/>
            </p:nvSpPr>
            <p:spPr bwMode="auto">
              <a:xfrm>
                <a:off x="4311133" y="3431681"/>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915"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916"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B0F0"/>
              </a:solidFill>
              <a:ln w="9525">
                <a:noFill/>
                <a:round/>
                <a:headEnd/>
                <a:tailEnd/>
              </a:ln>
            </p:spPr>
            <p:txBody>
              <a:bodyPr/>
              <a:lstStyle/>
              <a:p>
                <a:endParaRPr lang="zh-TW" altLang="en-US"/>
              </a:p>
            </p:txBody>
          </p:sp>
          <p:sp>
            <p:nvSpPr>
              <p:cNvPr id="25917" name="Freeform 176"/>
              <p:cNvSpPr>
                <a:spLocks/>
              </p:cNvSpPr>
              <p:nvPr/>
            </p:nvSpPr>
            <p:spPr bwMode="auto">
              <a:xfrm>
                <a:off x="4608336" y="3317637"/>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918"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919"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920"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0" name="Group 527"/>
            <p:cNvGrpSpPr>
              <a:grpSpLocks/>
            </p:cNvGrpSpPr>
            <p:nvPr/>
          </p:nvGrpSpPr>
          <p:grpSpPr bwMode="auto">
            <a:xfrm>
              <a:off x="5664798" y="3249431"/>
              <a:ext cx="303213" cy="566295"/>
              <a:chOff x="4308462" y="3074713"/>
              <a:chExt cx="303213" cy="566295"/>
            </a:xfrm>
          </p:grpSpPr>
          <p:sp>
            <p:nvSpPr>
              <p:cNvPr id="25893"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chemeClr val="accent2"/>
              </a:solidFill>
              <a:ln w="9525">
                <a:noFill/>
                <a:round/>
                <a:headEnd/>
                <a:tailEnd/>
              </a:ln>
            </p:spPr>
            <p:txBody>
              <a:bodyPr/>
              <a:lstStyle/>
              <a:p>
                <a:endParaRPr lang="zh-TW" altLang="en-US"/>
              </a:p>
            </p:txBody>
          </p:sp>
          <p:sp>
            <p:nvSpPr>
              <p:cNvPr id="25894" name="Freeform 176"/>
              <p:cNvSpPr>
                <a:spLocks/>
              </p:cNvSpPr>
              <p:nvPr/>
            </p:nvSpPr>
            <p:spPr bwMode="auto">
              <a:xfrm>
                <a:off x="4608336" y="3593399"/>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895" name="Freeform 177"/>
              <p:cNvSpPr>
                <a:spLocks/>
              </p:cNvSpPr>
              <p:nvPr/>
            </p:nvSpPr>
            <p:spPr bwMode="auto">
              <a:xfrm>
                <a:off x="4311133" y="3591387"/>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896"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897"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898"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chemeClr val="accent2"/>
              </a:solidFill>
              <a:ln w="9525">
                <a:noFill/>
                <a:round/>
                <a:headEnd/>
                <a:tailEnd/>
              </a:ln>
            </p:spPr>
            <p:txBody>
              <a:bodyPr/>
              <a:lstStyle/>
              <a:p>
                <a:endParaRPr lang="zh-TW" altLang="en-US"/>
              </a:p>
            </p:txBody>
          </p:sp>
          <p:sp>
            <p:nvSpPr>
              <p:cNvPr id="25899" name="Freeform 176"/>
              <p:cNvSpPr>
                <a:spLocks/>
              </p:cNvSpPr>
              <p:nvPr/>
            </p:nvSpPr>
            <p:spPr bwMode="auto">
              <a:xfrm>
                <a:off x="4608336" y="3433693"/>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900" name="Freeform 177"/>
              <p:cNvSpPr>
                <a:spLocks/>
              </p:cNvSpPr>
              <p:nvPr/>
            </p:nvSpPr>
            <p:spPr bwMode="auto">
              <a:xfrm>
                <a:off x="4311133" y="3431681"/>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901"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902"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chemeClr val="accent2"/>
              </a:solidFill>
              <a:ln w="9525">
                <a:noFill/>
                <a:round/>
                <a:headEnd/>
                <a:tailEnd/>
              </a:ln>
            </p:spPr>
            <p:txBody>
              <a:bodyPr/>
              <a:lstStyle/>
              <a:p>
                <a:endParaRPr lang="zh-TW" altLang="en-US"/>
              </a:p>
            </p:txBody>
          </p:sp>
          <p:sp>
            <p:nvSpPr>
              <p:cNvPr id="25903" name="Freeform 176"/>
              <p:cNvSpPr>
                <a:spLocks/>
              </p:cNvSpPr>
              <p:nvPr/>
            </p:nvSpPr>
            <p:spPr bwMode="auto">
              <a:xfrm>
                <a:off x="4608336" y="3317637"/>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904"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905"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906"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1" name="Group 543"/>
            <p:cNvGrpSpPr>
              <a:grpSpLocks/>
            </p:cNvGrpSpPr>
            <p:nvPr/>
          </p:nvGrpSpPr>
          <p:grpSpPr bwMode="auto">
            <a:xfrm>
              <a:off x="5357096" y="3304585"/>
              <a:ext cx="303213" cy="566295"/>
              <a:chOff x="4308462" y="3074713"/>
              <a:chExt cx="303213" cy="566295"/>
            </a:xfrm>
          </p:grpSpPr>
          <p:sp>
            <p:nvSpPr>
              <p:cNvPr id="25879" name="Freeform 175"/>
              <p:cNvSpPr>
                <a:spLocks/>
              </p:cNvSpPr>
              <p:nvPr/>
            </p:nvSpPr>
            <p:spPr bwMode="auto">
              <a:xfrm>
                <a:off x="4311133" y="344252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chemeClr val="accent1"/>
              </a:solidFill>
              <a:ln w="9525">
                <a:noFill/>
                <a:round/>
                <a:headEnd/>
                <a:tailEnd/>
              </a:ln>
            </p:spPr>
            <p:txBody>
              <a:bodyPr/>
              <a:lstStyle/>
              <a:p>
                <a:endParaRPr lang="zh-TW" altLang="en-US"/>
              </a:p>
            </p:txBody>
          </p:sp>
          <p:sp>
            <p:nvSpPr>
              <p:cNvPr id="25880" name="Freeform 176"/>
              <p:cNvSpPr>
                <a:spLocks/>
              </p:cNvSpPr>
              <p:nvPr/>
            </p:nvSpPr>
            <p:spPr bwMode="auto">
              <a:xfrm>
                <a:off x="4608336" y="3593399"/>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881" name="Freeform 177"/>
              <p:cNvSpPr>
                <a:spLocks/>
              </p:cNvSpPr>
              <p:nvPr/>
            </p:nvSpPr>
            <p:spPr bwMode="auto">
              <a:xfrm>
                <a:off x="4311133" y="3591387"/>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882" name="Freeform 179"/>
              <p:cNvSpPr>
                <a:spLocks/>
              </p:cNvSpPr>
              <p:nvPr/>
            </p:nvSpPr>
            <p:spPr bwMode="auto">
              <a:xfrm>
                <a:off x="4311133" y="343917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883" name="Freeform 180"/>
              <p:cNvSpPr>
                <a:spLocks noEditPoints="1"/>
              </p:cNvSpPr>
              <p:nvPr/>
            </p:nvSpPr>
            <p:spPr bwMode="auto">
              <a:xfrm>
                <a:off x="4308462" y="339357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884" name="Freeform 175"/>
              <p:cNvSpPr>
                <a:spLocks/>
              </p:cNvSpPr>
              <p:nvPr/>
            </p:nvSpPr>
            <p:spPr bwMode="auto">
              <a:xfrm>
                <a:off x="4311133" y="328437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chemeClr val="accent1"/>
              </a:solidFill>
              <a:ln w="9525">
                <a:noFill/>
                <a:round/>
                <a:headEnd/>
                <a:tailEnd/>
              </a:ln>
            </p:spPr>
            <p:txBody>
              <a:bodyPr/>
              <a:lstStyle/>
              <a:p>
                <a:endParaRPr lang="zh-TW" altLang="en-US"/>
              </a:p>
            </p:txBody>
          </p:sp>
          <p:sp>
            <p:nvSpPr>
              <p:cNvPr id="25885" name="Freeform 176"/>
              <p:cNvSpPr>
                <a:spLocks/>
              </p:cNvSpPr>
              <p:nvPr/>
            </p:nvSpPr>
            <p:spPr bwMode="auto">
              <a:xfrm>
                <a:off x="4608336" y="3433693"/>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886" name="Freeform 177"/>
              <p:cNvSpPr>
                <a:spLocks/>
              </p:cNvSpPr>
              <p:nvPr/>
            </p:nvSpPr>
            <p:spPr bwMode="auto">
              <a:xfrm>
                <a:off x="4311133" y="3431681"/>
                <a:ext cx="297202" cy="46268"/>
              </a:xfrm>
              <a:custGeom>
                <a:avLst/>
                <a:gdLst>
                  <a:gd name="T0" fmla="*/ 0 w 188"/>
                  <a:gd name="T1" fmla="*/ 0 h 29"/>
                  <a:gd name="T2" fmla="*/ 0 w 188"/>
                  <a:gd name="T3" fmla="*/ 992727941 h 29"/>
                  <a:gd name="T4" fmla="*/ 2147483647 w 188"/>
                  <a:gd name="T5" fmla="*/ 2147483647 h 29"/>
                  <a:gd name="T6" fmla="*/ 2147483647 w 188"/>
                  <a:gd name="T7" fmla="*/ 992727941 h 29"/>
                  <a:gd name="T8" fmla="*/ 2147483647 w 188"/>
                  <a:gd name="T9" fmla="*/ 417455413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887" name="Freeform 180"/>
              <p:cNvSpPr>
                <a:spLocks noEditPoints="1"/>
              </p:cNvSpPr>
              <p:nvPr/>
            </p:nvSpPr>
            <p:spPr bwMode="auto">
              <a:xfrm>
                <a:off x="4308462" y="323386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888" name="Freeform 175"/>
              <p:cNvSpPr>
                <a:spLocks/>
              </p:cNvSpPr>
              <p:nvPr/>
            </p:nvSpPr>
            <p:spPr bwMode="auto">
              <a:xfrm>
                <a:off x="4311133" y="312692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chemeClr val="accent1"/>
              </a:solidFill>
              <a:ln w="9525">
                <a:noFill/>
                <a:round/>
                <a:headEnd/>
                <a:tailEnd/>
              </a:ln>
            </p:spPr>
            <p:txBody>
              <a:bodyPr/>
              <a:lstStyle/>
              <a:p>
                <a:endParaRPr lang="zh-TW" altLang="en-US"/>
              </a:p>
            </p:txBody>
          </p:sp>
          <p:sp>
            <p:nvSpPr>
              <p:cNvPr id="25889" name="Freeform 176"/>
              <p:cNvSpPr>
                <a:spLocks/>
              </p:cNvSpPr>
              <p:nvPr/>
            </p:nvSpPr>
            <p:spPr bwMode="auto">
              <a:xfrm>
                <a:off x="4608336" y="3317637"/>
                <a:ext cx="668" cy="1341"/>
              </a:xfrm>
              <a:custGeom>
                <a:avLst/>
                <a:gdLst>
                  <a:gd name="T0" fmla="*/ 0 w 1"/>
                  <a:gd name="T1" fmla="*/ 0 h 1"/>
                  <a:gd name="T2" fmla="*/ 0 w 1"/>
                  <a:gd name="T3" fmla="*/ 0 h 1"/>
                  <a:gd name="T4" fmla="*/ 0 w 1"/>
                  <a:gd name="T5" fmla="*/ 115089971 h 1"/>
                  <a:gd name="T6" fmla="*/ 0 w 1"/>
                  <a:gd name="T7" fmla="*/ 115089971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890" name="Oval 178"/>
              <p:cNvSpPr>
                <a:spLocks noChangeArrowheads="1"/>
              </p:cNvSpPr>
              <p:nvPr/>
            </p:nvSpPr>
            <p:spPr bwMode="auto">
              <a:xfrm>
                <a:off x="4311133" y="308066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891" name="Freeform 179"/>
              <p:cNvSpPr>
                <a:spLocks/>
              </p:cNvSpPr>
              <p:nvPr/>
            </p:nvSpPr>
            <p:spPr bwMode="auto">
              <a:xfrm>
                <a:off x="4311133" y="312357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892" name="Freeform 180"/>
              <p:cNvSpPr>
                <a:spLocks noEditPoints="1"/>
              </p:cNvSpPr>
              <p:nvPr/>
            </p:nvSpPr>
            <p:spPr bwMode="auto">
              <a:xfrm>
                <a:off x="4308462" y="307471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sp>
        <p:nvSpPr>
          <p:cNvPr id="25621" name="Oval 407"/>
          <p:cNvSpPr>
            <a:spLocks noChangeArrowheads="1"/>
          </p:cNvSpPr>
          <p:nvPr/>
        </p:nvSpPr>
        <p:spPr bwMode="auto">
          <a:xfrm>
            <a:off x="2087710" y="4286250"/>
            <a:ext cx="1232617" cy="285750"/>
          </a:xfrm>
          <a:prstGeom prst="ellipse">
            <a:avLst/>
          </a:prstGeom>
          <a:noFill/>
          <a:ln w="9525" algn="ctr">
            <a:solidFill>
              <a:schemeClr val="tx1"/>
            </a:solidFill>
            <a:round/>
            <a:headEnd/>
            <a:tailEnd/>
          </a:ln>
        </p:spPr>
        <p:txBody>
          <a:bodyPr/>
          <a:lstStyle/>
          <a:p>
            <a:endParaRPr lang="zh-TW" altLang="zh-TW">
              <a:ea typeface="新細明體" charset="-120"/>
            </a:endParaRPr>
          </a:p>
        </p:txBody>
      </p:sp>
      <p:sp>
        <p:nvSpPr>
          <p:cNvPr id="25622" name="TextBox 36"/>
          <p:cNvSpPr txBox="1">
            <a:spLocks noChangeArrowheads="1"/>
          </p:cNvSpPr>
          <p:nvPr/>
        </p:nvSpPr>
        <p:spPr bwMode="auto">
          <a:xfrm>
            <a:off x="2034117" y="5538789"/>
            <a:ext cx="1286210" cy="276225"/>
          </a:xfrm>
          <a:prstGeom prst="rect">
            <a:avLst/>
          </a:prstGeom>
          <a:noFill/>
          <a:ln w="9525">
            <a:noFill/>
            <a:miter lim="800000"/>
            <a:headEnd/>
            <a:tailEnd/>
          </a:ln>
        </p:spPr>
        <p:txBody>
          <a:bodyPr>
            <a:spAutoFit/>
          </a:bodyPr>
          <a:lstStyle/>
          <a:p>
            <a:pPr algn="ctr"/>
            <a:r>
              <a:rPr lang="en-US" altLang="zh-TW" sz="1200" b="1">
                <a:ea typeface="新細明體" charset="-120"/>
              </a:rPr>
              <a:t>Network Storage</a:t>
            </a:r>
          </a:p>
        </p:txBody>
      </p:sp>
      <p:sp>
        <p:nvSpPr>
          <p:cNvPr id="610" name="Right Arrow 609"/>
          <p:cNvSpPr/>
          <p:nvPr/>
        </p:nvSpPr>
        <p:spPr>
          <a:xfrm flipH="1">
            <a:off x="1517252" y="4857750"/>
            <a:ext cx="535921" cy="3571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611" name="Arc 610"/>
          <p:cNvSpPr/>
          <p:nvPr/>
        </p:nvSpPr>
        <p:spPr>
          <a:xfrm flipV="1">
            <a:off x="7251605" y="5192713"/>
            <a:ext cx="1232617" cy="285750"/>
          </a:xfrm>
          <a:prstGeom prst="arc">
            <a:avLst>
              <a:gd name="adj1" fmla="val 21595417"/>
              <a:gd name="adj2" fmla="val 10813510"/>
            </a:avLst>
          </a:prstGeom>
          <a:noFill/>
          <a:ln w="9525" algn="ctr">
            <a:solidFill>
              <a:schemeClr val="tx1"/>
            </a:solidFill>
            <a:round/>
            <a:headEnd/>
            <a:tailEnd/>
          </a:ln>
        </p:spPr>
        <p:txBody>
          <a:bodyPr/>
          <a:lstStyle/>
          <a:p>
            <a:pPr>
              <a:defRPr/>
            </a:pPr>
            <a:endParaRPr lang="zh-TW" altLang="zh-TW"/>
          </a:p>
        </p:txBody>
      </p:sp>
      <p:sp>
        <p:nvSpPr>
          <p:cNvPr id="614" name="Arc 613"/>
          <p:cNvSpPr/>
          <p:nvPr/>
        </p:nvSpPr>
        <p:spPr>
          <a:xfrm>
            <a:off x="7251605" y="5214938"/>
            <a:ext cx="1232617" cy="285750"/>
          </a:xfrm>
          <a:prstGeom prst="arc">
            <a:avLst>
              <a:gd name="adj1" fmla="val 21595417"/>
              <a:gd name="adj2" fmla="val 10813510"/>
            </a:avLst>
          </a:prstGeom>
          <a:noFill/>
          <a:ln w="9525" algn="ctr">
            <a:solidFill>
              <a:schemeClr val="tx1"/>
            </a:solidFill>
            <a:round/>
            <a:headEnd/>
            <a:tailEnd/>
          </a:ln>
        </p:spPr>
        <p:txBody>
          <a:bodyPr/>
          <a:lstStyle/>
          <a:p>
            <a:pPr>
              <a:defRPr/>
            </a:pPr>
            <a:endParaRPr lang="zh-TW" altLang="zh-TW"/>
          </a:p>
        </p:txBody>
      </p:sp>
      <p:cxnSp>
        <p:nvCxnSpPr>
          <p:cNvPr id="615" name="Straight Connector 614"/>
          <p:cNvCxnSpPr>
            <a:cxnSpLocks noChangeShapeType="1"/>
            <a:stCxn id="617" idx="2"/>
            <a:endCxn id="614" idx="2"/>
          </p:cNvCxnSpPr>
          <p:nvPr/>
        </p:nvCxnSpPr>
        <p:spPr bwMode="auto">
          <a:xfrm rot="10800000" flipH="1" flipV="1">
            <a:off x="7251604" y="4357688"/>
            <a:ext cx="0" cy="996950"/>
          </a:xfrm>
          <a:prstGeom prst="line">
            <a:avLst/>
          </a:prstGeom>
          <a:noFill/>
          <a:ln w="9525" algn="ctr">
            <a:solidFill>
              <a:schemeClr val="tx1"/>
            </a:solidFill>
            <a:round/>
            <a:headEnd/>
            <a:tailEnd/>
          </a:ln>
        </p:spPr>
      </p:cxnSp>
      <p:cxnSp>
        <p:nvCxnSpPr>
          <p:cNvPr id="616" name="Straight Connector 615"/>
          <p:cNvCxnSpPr>
            <a:cxnSpLocks noChangeShapeType="1"/>
            <a:stCxn id="617" idx="6"/>
            <a:endCxn id="614" idx="0"/>
          </p:cNvCxnSpPr>
          <p:nvPr/>
        </p:nvCxnSpPr>
        <p:spPr bwMode="auto">
          <a:xfrm flipH="1">
            <a:off x="8484222" y="4357689"/>
            <a:ext cx="0" cy="998537"/>
          </a:xfrm>
          <a:prstGeom prst="line">
            <a:avLst/>
          </a:prstGeom>
          <a:noFill/>
          <a:ln w="9525" algn="ctr">
            <a:solidFill>
              <a:schemeClr val="tx1"/>
            </a:solidFill>
            <a:round/>
            <a:headEnd/>
            <a:tailEnd/>
          </a:ln>
        </p:spPr>
      </p:cxnSp>
      <p:sp>
        <p:nvSpPr>
          <p:cNvPr id="618" name="Rectangle 617"/>
          <p:cNvSpPr/>
          <p:nvPr/>
        </p:nvSpPr>
        <p:spPr>
          <a:xfrm>
            <a:off x="5159155" y="4583096"/>
            <a:ext cx="880762" cy="12192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2" name="Group 988"/>
          <p:cNvGrpSpPr>
            <a:grpSpLocks/>
          </p:cNvGrpSpPr>
          <p:nvPr/>
        </p:nvGrpSpPr>
        <p:grpSpPr bwMode="auto">
          <a:xfrm>
            <a:off x="5543804" y="4627564"/>
            <a:ext cx="227468" cy="447675"/>
            <a:chOff x="7535896" y="5045784"/>
            <a:chExt cx="303212" cy="446977"/>
          </a:xfrm>
        </p:grpSpPr>
        <p:grpSp>
          <p:nvGrpSpPr>
            <p:cNvPr id="23" name="Group 174"/>
            <p:cNvGrpSpPr>
              <a:grpSpLocks/>
            </p:cNvGrpSpPr>
            <p:nvPr/>
          </p:nvGrpSpPr>
          <p:grpSpPr bwMode="auto">
            <a:xfrm>
              <a:off x="7535896" y="5245327"/>
              <a:ext cx="303212" cy="247434"/>
              <a:chOff x="3598" y="2782"/>
              <a:chExt cx="454" cy="369"/>
            </a:xfrm>
          </p:grpSpPr>
          <p:sp>
            <p:nvSpPr>
              <p:cNvPr id="2586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586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86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86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86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86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4" name="Group 174"/>
            <p:cNvGrpSpPr>
              <a:grpSpLocks/>
            </p:cNvGrpSpPr>
            <p:nvPr/>
          </p:nvGrpSpPr>
          <p:grpSpPr bwMode="auto">
            <a:xfrm>
              <a:off x="7535896" y="5045784"/>
              <a:ext cx="303212" cy="247434"/>
              <a:chOff x="3598" y="2782"/>
              <a:chExt cx="454" cy="369"/>
            </a:xfrm>
          </p:grpSpPr>
          <p:sp>
            <p:nvSpPr>
              <p:cNvPr id="2585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585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85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86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86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86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5" name="Group 987"/>
          <p:cNvGrpSpPr>
            <a:grpSpLocks/>
          </p:cNvGrpSpPr>
          <p:nvPr/>
        </p:nvGrpSpPr>
        <p:grpSpPr bwMode="auto">
          <a:xfrm>
            <a:off x="5317526" y="4687889"/>
            <a:ext cx="227468" cy="447675"/>
            <a:chOff x="7231096" y="5106109"/>
            <a:chExt cx="303212" cy="446977"/>
          </a:xfrm>
        </p:grpSpPr>
        <p:grpSp>
          <p:nvGrpSpPr>
            <p:cNvPr id="26" name="Group 174"/>
            <p:cNvGrpSpPr>
              <a:grpSpLocks/>
            </p:cNvGrpSpPr>
            <p:nvPr/>
          </p:nvGrpSpPr>
          <p:grpSpPr bwMode="auto">
            <a:xfrm>
              <a:off x="7231096" y="5305652"/>
              <a:ext cx="303212" cy="247434"/>
              <a:chOff x="3598" y="2782"/>
              <a:chExt cx="454" cy="369"/>
            </a:xfrm>
          </p:grpSpPr>
          <p:sp>
            <p:nvSpPr>
              <p:cNvPr id="2584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585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85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85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85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85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7" name="Group 174"/>
            <p:cNvGrpSpPr>
              <a:grpSpLocks/>
            </p:cNvGrpSpPr>
            <p:nvPr/>
          </p:nvGrpSpPr>
          <p:grpSpPr bwMode="auto">
            <a:xfrm>
              <a:off x="7231096" y="5106109"/>
              <a:ext cx="303212" cy="247434"/>
              <a:chOff x="3598" y="2782"/>
              <a:chExt cx="454" cy="369"/>
            </a:xfrm>
          </p:grpSpPr>
          <p:sp>
            <p:nvSpPr>
              <p:cNvPr id="2584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584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84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84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84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84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8" name="Group 986"/>
          <p:cNvGrpSpPr>
            <a:grpSpLocks/>
          </p:cNvGrpSpPr>
          <p:nvPr/>
        </p:nvGrpSpPr>
        <p:grpSpPr bwMode="auto">
          <a:xfrm>
            <a:off x="5087675" y="4741864"/>
            <a:ext cx="227469" cy="447675"/>
            <a:chOff x="6924708" y="5160084"/>
            <a:chExt cx="303213" cy="446977"/>
          </a:xfrm>
        </p:grpSpPr>
        <p:grpSp>
          <p:nvGrpSpPr>
            <p:cNvPr id="29" name="Group 174"/>
            <p:cNvGrpSpPr>
              <a:grpSpLocks/>
            </p:cNvGrpSpPr>
            <p:nvPr/>
          </p:nvGrpSpPr>
          <p:grpSpPr bwMode="auto">
            <a:xfrm>
              <a:off x="6924708" y="5359627"/>
              <a:ext cx="303213" cy="247434"/>
              <a:chOff x="3598" y="2782"/>
              <a:chExt cx="454" cy="369"/>
            </a:xfrm>
          </p:grpSpPr>
          <p:sp>
            <p:nvSpPr>
              <p:cNvPr id="2583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583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83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83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83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84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0" name="Group 174"/>
            <p:cNvGrpSpPr>
              <a:grpSpLocks/>
            </p:cNvGrpSpPr>
            <p:nvPr/>
          </p:nvGrpSpPr>
          <p:grpSpPr bwMode="auto">
            <a:xfrm>
              <a:off x="6924708" y="5160084"/>
              <a:ext cx="303213" cy="247434"/>
              <a:chOff x="3598" y="2782"/>
              <a:chExt cx="454" cy="369"/>
            </a:xfrm>
          </p:grpSpPr>
          <p:sp>
            <p:nvSpPr>
              <p:cNvPr id="2582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583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83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83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83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83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31" name="Group 989"/>
          <p:cNvGrpSpPr>
            <a:grpSpLocks/>
          </p:cNvGrpSpPr>
          <p:nvPr/>
        </p:nvGrpSpPr>
        <p:grpSpPr bwMode="auto">
          <a:xfrm>
            <a:off x="5712916" y="4706939"/>
            <a:ext cx="227468" cy="447675"/>
            <a:chOff x="7764402" y="5125163"/>
            <a:chExt cx="303306" cy="446977"/>
          </a:xfrm>
        </p:grpSpPr>
        <p:grpSp>
          <p:nvGrpSpPr>
            <p:cNvPr id="25771" name="Group 174"/>
            <p:cNvGrpSpPr>
              <a:grpSpLocks/>
            </p:cNvGrpSpPr>
            <p:nvPr/>
          </p:nvGrpSpPr>
          <p:grpSpPr bwMode="auto">
            <a:xfrm>
              <a:off x="7764402" y="5324706"/>
              <a:ext cx="303306" cy="247434"/>
              <a:chOff x="3598" y="2782"/>
              <a:chExt cx="454" cy="369"/>
            </a:xfrm>
          </p:grpSpPr>
          <p:sp>
            <p:nvSpPr>
              <p:cNvPr id="2582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582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82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82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82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82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5772" name="Group 174"/>
            <p:cNvGrpSpPr>
              <a:grpSpLocks/>
            </p:cNvGrpSpPr>
            <p:nvPr/>
          </p:nvGrpSpPr>
          <p:grpSpPr bwMode="auto">
            <a:xfrm>
              <a:off x="7764402" y="5125163"/>
              <a:ext cx="303306" cy="247434"/>
              <a:chOff x="3598" y="2782"/>
              <a:chExt cx="454" cy="369"/>
            </a:xfrm>
          </p:grpSpPr>
          <p:sp>
            <p:nvSpPr>
              <p:cNvPr id="2581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581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81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81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81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82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5785" name="Group 990"/>
          <p:cNvGrpSpPr>
            <a:grpSpLocks/>
          </p:cNvGrpSpPr>
          <p:nvPr/>
        </p:nvGrpSpPr>
        <p:grpSpPr bwMode="auto">
          <a:xfrm>
            <a:off x="5481875" y="4767264"/>
            <a:ext cx="227468" cy="447675"/>
            <a:chOff x="7459602" y="5185488"/>
            <a:chExt cx="303306" cy="446977"/>
          </a:xfrm>
        </p:grpSpPr>
        <p:grpSp>
          <p:nvGrpSpPr>
            <p:cNvPr id="25786" name="Group 174"/>
            <p:cNvGrpSpPr>
              <a:grpSpLocks/>
            </p:cNvGrpSpPr>
            <p:nvPr/>
          </p:nvGrpSpPr>
          <p:grpSpPr bwMode="auto">
            <a:xfrm>
              <a:off x="7459602" y="5385031"/>
              <a:ext cx="303306" cy="247434"/>
              <a:chOff x="3598" y="2782"/>
              <a:chExt cx="454" cy="369"/>
            </a:xfrm>
          </p:grpSpPr>
          <p:sp>
            <p:nvSpPr>
              <p:cNvPr id="2580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580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80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81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81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81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5799" name="Group 174"/>
            <p:cNvGrpSpPr>
              <a:grpSpLocks/>
            </p:cNvGrpSpPr>
            <p:nvPr/>
          </p:nvGrpSpPr>
          <p:grpSpPr bwMode="auto">
            <a:xfrm>
              <a:off x="7459602" y="5185488"/>
              <a:ext cx="303306" cy="247434"/>
              <a:chOff x="3598" y="2782"/>
              <a:chExt cx="454" cy="369"/>
            </a:xfrm>
          </p:grpSpPr>
          <p:sp>
            <p:nvSpPr>
              <p:cNvPr id="2580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580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80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80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80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80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5800" name="Group 991"/>
          <p:cNvGrpSpPr>
            <a:grpSpLocks/>
          </p:cNvGrpSpPr>
          <p:nvPr/>
        </p:nvGrpSpPr>
        <p:grpSpPr bwMode="auto">
          <a:xfrm>
            <a:off x="5259170" y="4821239"/>
            <a:ext cx="227469" cy="447675"/>
            <a:chOff x="7153308" y="5239463"/>
            <a:chExt cx="303306" cy="446977"/>
          </a:xfrm>
        </p:grpSpPr>
        <p:grpSp>
          <p:nvGrpSpPr>
            <p:cNvPr id="25813" name="Group 174"/>
            <p:cNvGrpSpPr>
              <a:grpSpLocks/>
            </p:cNvGrpSpPr>
            <p:nvPr/>
          </p:nvGrpSpPr>
          <p:grpSpPr bwMode="auto">
            <a:xfrm>
              <a:off x="7153308" y="5439006"/>
              <a:ext cx="303306" cy="247434"/>
              <a:chOff x="3598" y="2782"/>
              <a:chExt cx="454" cy="369"/>
            </a:xfrm>
          </p:grpSpPr>
          <p:sp>
            <p:nvSpPr>
              <p:cNvPr id="2579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579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79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79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79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79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5814" name="Group 174"/>
            <p:cNvGrpSpPr>
              <a:grpSpLocks/>
            </p:cNvGrpSpPr>
            <p:nvPr/>
          </p:nvGrpSpPr>
          <p:grpSpPr bwMode="auto">
            <a:xfrm>
              <a:off x="7153308" y="5239463"/>
              <a:ext cx="303306" cy="247434"/>
              <a:chOff x="3598" y="2782"/>
              <a:chExt cx="454" cy="369"/>
            </a:xfrm>
          </p:grpSpPr>
          <p:sp>
            <p:nvSpPr>
              <p:cNvPr id="2578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578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78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79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79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79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5827" name="Group 996"/>
          <p:cNvGrpSpPr>
            <a:grpSpLocks/>
          </p:cNvGrpSpPr>
          <p:nvPr/>
        </p:nvGrpSpPr>
        <p:grpSpPr bwMode="auto">
          <a:xfrm>
            <a:off x="5903466" y="4789489"/>
            <a:ext cx="227468" cy="447675"/>
            <a:chOff x="8012052" y="5207713"/>
            <a:chExt cx="303306" cy="446977"/>
          </a:xfrm>
        </p:grpSpPr>
        <p:grpSp>
          <p:nvGrpSpPr>
            <p:cNvPr id="25828" name="Group 174"/>
            <p:cNvGrpSpPr>
              <a:grpSpLocks/>
            </p:cNvGrpSpPr>
            <p:nvPr/>
          </p:nvGrpSpPr>
          <p:grpSpPr bwMode="auto">
            <a:xfrm>
              <a:off x="8012052" y="5407256"/>
              <a:ext cx="303306" cy="247434"/>
              <a:chOff x="3598" y="2782"/>
              <a:chExt cx="454" cy="369"/>
            </a:xfrm>
          </p:grpSpPr>
          <p:sp>
            <p:nvSpPr>
              <p:cNvPr id="2577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578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78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78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78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78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5841" name="Group 174"/>
            <p:cNvGrpSpPr>
              <a:grpSpLocks/>
            </p:cNvGrpSpPr>
            <p:nvPr/>
          </p:nvGrpSpPr>
          <p:grpSpPr bwMode="auto">
            <a:xfrm>
              <a:off x="8012052" y="5207713"/>
              <a:ext cx="303306" cy="247434"/>
              <a:chOff x="3598" y="2782"/>
              <a:chExt cx="454" cy="369"/>
            </a:xfrm>
          </p:grpSpPr>
          <p:sp>
            <p:nvSpPr>
              <p:cNvPr id="2577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577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77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77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77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77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5842" name="Group 993"/>
          <p:cNvGrpSpPr>
            <a:grpSpLocks/>
          </p:cNvGrpSpPr>
          <p:nvPr/>
        </p:nvGrpSpPr>
        <p:grpSpPr bwMode="auto">
          <a:xfrm>
            <a:off x="5674806" y="4849814"/>
            <a:ext cx="227468" cy="447675"/>
            <a:chOff x="7707252" y="5268038"/>
            <a:chExt cx="303306" cy="446977"/>
          </a:xfrm>
        </p:grpSpPr>
        <p:grpSp>
          <p:nvGrpSpPr>
            <p:cNvPr id="25855" name="Group 174"/>
            <p:cNvGrpSpPr>
              <a:grpSpLocks/>
            </p:cNvGrpSpPr>
            <p:nvPr/>
          </p:nvGrpSpPr>
          <p:grpSpPr bwMode="auto">
            <a:xfrm>
              <a:off x="7707252" y="5467581"/>
              <a:ext cx="303306" cy="247434"/>
              <a:chOff x="3598" y="2782"/>
              <a:chExt cx="454" cy="369"/>
            </a:xfrm>
          </p:grpSpPr>
          <p:sp>
            <p:nvSpPr>
              <p:cNvPr id="2576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576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76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76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76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77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5856" name="Group 174"/>
            <p:cNvGrpSpPr>
              <a:grpSpLocks/>
            </p:cNvGrpSpPr>
            <p:nvPr/>
          </p:nvGrpSpPr>
          <p:grpSpPr bwMode="auto">
            <a:xfrm>
              <a:off x="7707252" y="5268038"/>
              <a:ext cx="303306" cy="247434"/>
              <a:chOff x="3598" y="2782"/>
              <a:chExt cx="454" cy="369"/>
            </a:xfrm>
          </p:grpSpPr>
          <p:sp>
            <p:nvSpPr>
              <p:cNvPr id="2575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576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76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76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76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76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5869" name="Group 992"/>
          <p:cNvGrpSpPr>
            <a:grpSpLocks/>
          </p:cNvGrpSpPr>
          <p:nvPr/>
        </p:nvGrpSpPr>
        <p:grpSpPr bwMode="auto">
          <a:xfrm>
            <a:off x="5444956" y="4903789"/>
            <a:ext cx="227469" cy="447675"/>
            <a:chOff x="7400958" y="5322013"/>
            <a:chExt cx="303306" cy="446977"/>
          </a:xfrm>
        </p:grpSpPr>
        <p:grpSp>
          <p:nvGrpSpPr>
            <p:cNvPr id="25871" name="Group 174"/>
            <p:cNvGrpSpPr>
              <a:grpSpLocks/>
            </p:cNvGrpSpPr>
            <p:nvPr/>
          </p:nvGrpSpPr>
          <p:grpSpPr bwMode="auto">
            <a:xfrm>
              <a:off x="7400958" y="5521556"/>
              <a:ext cx="303306" cy="247434"/>
              <a:chOff x="3598" y="2782"/>
              <a:chExt cx="454" cy="369"/>
            </a:xfrm>
          </p:grpSpPr>
          <p:sp>
            <p:nvSpPr>
              <p:cNvPr id="2575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575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75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75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75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75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5872" name="Group 174"/>
            <p:cNvGrpSpPr>
              <a:grpSpLocks/>
            </p:cNvGrpSpPr>
            <p:nvPr/>
          </p:nvGrpSpPr>
          <p:grpSpPr bwMode="auto">
            <a:xfrm>
              <a:off x="7400958" y="5322013"/>
              <a:ext cx="303306" cy="247434"/>
              <a:chOff x="3598" y="2782"/>
              <a:chExt cx="454" cy="369"/>
            </a:xfrm>
          </p:grpSpPr>
          <p:sp>
            <p:nvSpPr>
              <p:cNvPr id="2574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574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74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74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74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75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sp>
        <p:nvSpPr>
          <p:cNvPr id="939" name="TextBox 36"/>
          <p:cNvSpPr txBox="1">
            <a:spLocks noChangeArrowheads="1"/>
          </p:cNvSpPr>
          <p:nvPr/>
        </p:nvSpPr>
        <p:spPr bwMode="auto">
          <a:xfrm>
            <a:off x="4885413" y="5567364"/>
            <a:ext cx="1314399" cy="276999"/>
          </a:xfrm>
          <a:prstGeom prst="rect">
            <a:avLst/>
          </a:prstGeom>
          <a:noFill/>
          <a:ln w="9525">
            <a:noFill/>
            <a:miter lim="800000"/>
            <a:headEnd/>
            <a:tailEnd/>
          </a:ln>
        </p:spPr>
        <p:txBody>
          <a:bodyPr wrap="none">
            <a:spAutoFit/>
          </a:bodyPr>
          <a:lstStyle/>
          <a:p>
            <a:pPr algn="ctr"/>
            <a:r>
              <a:rPr lang="en-US" altLang="zh-TW" sz="1200" b="1">
                <a:ea typeface="新細明體" charset="-120"/>
              </a:rPr>
              <a:t>Xen, Hyper-V, VM</a:t>
            </a:r>
          </a:p>
        </p:txBody>
      </p:sp>
      <p:grpSp>
        <p:nvGrpSpPr>
          <p:cNvPr id="25873" name="Group 174"/>
          <p:cNvGrpSpPr>
            <a:grpSpLocks/>
          </p:cNvGrpSpPr>
          <p:nvPr/>
        </p:nvGrpSpPr>
        <p:grpSpPr bwMode="auto">
          <a:xfrm>
            <a:off x="7733933" y="5143500"/>
            <a:ext cx="227469" cy="247650"/>
            <a:chOff x="3598" y="2782"/>
            <a:chExt cx="454" cy="369"/>
          </a:xfrm>
        </p:grpSpPr>
        <p:sp>
          <p:nvSpPr>
            <p:cNvPr id="2573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573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73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74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74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74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5874" name="Group 174"/>
          <p:cNvGrpSpPr>
            <a:grpSpLocks/>
          </p:cNvGrpSpPr>
          <p:nvPr/>
        </p:nvGrpSpPr>
        <p:grpSpPr bwMode="auto">
          <a:xfrm>
            <a:off x="7733933" y="4941888"/>
            <a:ext cx="227469" cy="247650"/>
            <a:chOff x="3598" y="2782"/>
            <a:chExt cx="454" cy="369"/>
          </a:xfrm>
        </p:grpSpPr>
        <p:sp>
          <p:nvSpPr>
            <p:cNvPr id="2573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573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573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573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73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73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5875" name="Group 577"/>
          <p:cNvGrpSpPr>
            <a:grpSpLocks/>
          </p:cNvGrpSpPr>
          <p:nvPr/>
        </p:nvGrpSpPr>
        <p:grpSpPr bwMode="auto">
          <a:xfrm>
            <a:off x="7338542" y="4357688"/>
            <a:ext cx="1053978" cy="519112"/>
            <a:chOff x="5522908" y="3857628"/>
            <a:chExt cx="1403904" cy="518671"/>
          </a:xfrm>
        </p:grpSpPr>
        <p:sp>
          <p:nvSpPr>
            <p:cNvPr id="25694" name="Freeform 175"/>
            <p:cNvSpPr>
              <a:spLocks/>
            </p:cNvSpPr>
            <p:nvPr/>
          </p:nvSpPr>
          <p:spPr bwMode="auto">
            <a:xfrm>
              <a:off x="6135084" y="390984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0000"/>
            </a:solidFill>
            <a:ln w="9525">
              <a:noFill/>
              <a:round/>
              <a:headEnd/>
              <a:tailEnd/>
            </a:ln>
          </p:spPr>
          <p:txBody>
            <a:bodyPr/>
            <a:lstStyle/>
            <a:p>
              <a:endParaRPr lang="zh-TW" altLang="en-US"/>
            </a:p>
          </p:txBody>
        </p:sp>
        <p:sp>
          <p:nvSpPr>
            <p:cNvPr id="25695" name="Oval 178"/>
            <p:cNvSpPr>
              <a:spLocks noChangeArrowheads="1"/>
            </p:cNvSpPr>
            <p:nvPr/>
          </p:nvSpPr>
          <p:spPr bwMode="auto">
            <a:xfrm>
              <a:off x="6135084" y="3863576"/>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696" name="Freeform 179"/>
            <p:cNvSpPr>
              <a:spLocks/>
            </p:cNvSpPr>
            <p:nvPr/>
          </p:nvSpPr>
          <p:spPr bwMode="auto">
            <a:xfrm>
              <a:off x="6135084" y="390649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697" name="Freeform 180"/>
            <p:cNvSpPr>
              <a:spLocks noEditPoints="1"/>
            </p:cNvSpPr>
            <p:nvPr/>
          </p:nvSpPr>
          <p:spPr bwMode="auto">
            <a:xfrm>
              <a:off x="6132413" y="385762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698" name="Freeform 175"/>
            <p:cNvSpPr>
              <a:spLocks/>
            </p:cNvSpPr>
            <p:nvPr/>
          </p:nvSpPr>
          <p:spPr bwMode="auto">
            <a:xfrm>
              <a:off x="5830379" y="3965007"/>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808000"/>
            </a:solidFill>
            <a:ln w="9525">
              <a:noFill/>
              <a:round/>
              <a:headEnd/>
              <a:tailEnd/>
            </a:ln>
          </p:spPr>
          <p:txBody>
            <a:bodyPr/>
            <a:lstStyle/>
            <a:p>
              <a:endParaRPr lang="zh-TW" altLang="en-US"/>
            </a:p>
          </p:txBody>
        </p:sp>
        <p:sp>
          <p:nvSpPr>
            <p:cNvPr id="25699" name="Oval 178"/>
            <p:cNvSpPr>
              <a:spLocks noChangeArrowheads="1"/>
            </p:cNvSpPr>
            <p:nvPr/>
          </p:nvSpPr>
          <p:spPr bwMode="auto">
            <a:xfrm>
              <a:off x="5830379" y="3918739"/>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700" name="Freeform 179"/>
            <p:cNvSpPr>
              <a:spLocks/>
            </p:cNvSpPr>
            <p:nvPr/>
          </p:nvSpPr>
          <p:spPr bwMode="auto">
            <a:xfrm>
              <a:off x="5830379" y="3961655"/>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701" name="Freeform 180"/>
            <p:cNvSpPr>
              <a:spLocks noEditPoints="1"/>
            </p:cNvSpPr>
            <p:nvPr/>
          </p:nvSpPr>
          <p:spPr bwMode="auto">
            <a:xfrm>
              <a:off x="5827708" y="3912791"/>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702" name="Freeform 175"/>
            <p:cNvSpPr>
              <a:spLocks/>
            </p:cNvSpPr>
            <p:nvPr/>
          </p:nvSpPr>
          <p:spPr bwMode="auto">
            <a:xfrm>
              <a:off x="6368950" y="398500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B050"/>
            </a:solidFill>
            <a:ln w="9525">
              <a:noFill/>
              <a:round/>
              <a:headEnd/>
              <a:tailEnd/>
            </a:ln>
          </p:spPr>
          <p:txBody>
            <a:bodyPr/>
            <a:lstStyle/>
            <a:p>
              <a:endParaRPr lang="zh-TW" altLang="en-US"/>
            </a:p>
          </p:txBody>
        </p:sp>
        <p:sp>
          <p:nvSpPr>
            <p:cNvPr id="25703" name="Oval 178"/>
            <p:cNvSpPr>
              <a:spLocks noChangeArrowheads="1"/>
            </p:cNvSpPr>
            <p:nvPr/>
          </p:nvSpPr>
          <p:spPr bwMode="auto">
            <a:xfrm>
              <a:off x="6368950" y="393874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704" name="Freeform 179"/>
            <p:cNvSpPr>
              <a:spLocks/>
            </p:cNvSpPr>
            <p:nvPr/>
          </p:nvSpPr>
          <p:spPr bwMode="auto">
            <a:xfrm>
              <a:off x="6368950" y="398165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705" name="Freeform 180"/>
            <p:cNvSpPr>
              <a:spLocks noEditPoints="1"/>
            </p:cNvSpPr>
            <p:nvPr/>
          </p:nvSpPr>
          <p:spPr bwMode="auto">
            <a:xfrm>
              <a:off x="6366279" y="393279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706" name="Freeform 175"/>
            <p:cNvSpPr>
              <a:spLocks/>
            </p:cNvSpPr>
            <p:nvPr/>
          </p:nvSpPr>
          <p:spPr bwMode="auto">
            <a:xfrm>
              <a:off x="5525579" y="4019028"/>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FF00"/>
            </a:solidFill>
            <a:ln w="9525">
              <a:noFill/>
              <a:round/>
              <a:headEnd/>
              <a:tailEnd/>
            </a:ln>
          </p:spPr>
          <p:txBody>
            <a:bodyPr/>
            <a:lstStyle/>
            <a:p>
              <a:endParaRPr lang="zh-TW" altLang="en-US"/>
            </a:p>
          </p:txBody>
        </p:sp>
        <p:sp>
          <p:nvSpPr>
            <p:cNvPr id="25707" name="Oval 178"/>
            <p:cNvSpPr>
              <a:spLocks noChangeArrowheads="1"/>
            </p:cNvSpPr>
            <p:nvPr/>
          </p:nvSpPr>
          <p:spPr bwMode="auto">
            <a:xfrm>
              <a:off x="5525579" y="3972760"/>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708" name="Freeform 179"/>
            <p:cNvSpPr>
              <a:spLocks/>
            </p:cNvSpPr>
            <p:nvPr/>
          </p:nvSpPr>
          <p:spPr bwMode="auto">
            <a:xfrm>
              <a:off x="5525579" y="4015676"/>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709" name="Freeform 180"/>
            <p:cNvSpPr>
              <a:spLocks noEditPoints="1"/>
            </p:cNvSpPr>
            <p:nvPr/>
          </p:nvSpPr>
          <p:spPr bwMode="auto">
            <a:xfrm>
              <a:off x="5522908" y="3966812"/>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710" name="Freeform 175"/>
            <p:cNvSpPr>
              <a:spLocks/>
            </p:cNvSpPr>
            <p:nvPr/>
          </p:nvSpPr>
          <p:spPr bwMode="auto">
            <a:xfrm>
              <a:off x="6059753" y="4049100"/>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FF00"/>
            </a:solidFill>
            <a:ln w="9525">
              <a:noFill/>
              <a:round/>
              <a:headEnd/>
              <a:tailEnd/>
            </a:ln>
          </p:spPr>
          <p:txBody>
            <a:bodyPr/>
            <a:lstStyle/>
            <a:p>
              <a:endParaRPr lang="zh-TW" altLang="en-US"/>
            </a:p>
          </p:txBody>
        </p:sp>
        <p:sp>
          <p:nvSpPr>
            <p:cNvPr id="25711" name="Oval 178"/>
            <p:cNvSpPr>
              <a:spLocks noChangeArrowheads="1"/>
            </p:cNvSpPr>
            <p:nvPr/>
          </p:nvSpPr>
          <p:spPr bwMode="auto">
            <a:xfrm>
              <a:off x="6059753" y="4002832"/>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712" name="Freeform 179"/>
            <p:cNvSpPr>
              <a:spLocks/>
            </p:cNvSpPr>
            <p:nvPr/>
          </p:nvSpPr>
          <p:spPr bwMode="auto">
            <a:xfrm>
              <a:off x="6059753" y="4045748"/>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713" name="Freeform 180"/>
            <p:cNvSpPr>
              <a:spLocks noEditPoints="1"/>
            </p:cNvSpPr>
            <p:nvPr/>
          </p:nvSpPr>
          <p:spPr bwMode="auto">
            <a:xfrm>
              <a:off x="6057082" y="399688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714" name="Freeform 175"/>
            <p:cNvSpPr>
              <a:spLocks/>
            </p:cNvSpPr>
            <p:nvPr/>
          </p:nvSpPr>
          <p:spPr bwMode="auto">
            <a:xfrm>
              <a:off x="5752774" y="4096997"/>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933FF"/>
            </a:solidFill>
            <a:ln w="9525">
              <a:noFill/>
              <a:round/>
              <a:headEnd/>
              <a:tailEnd/>
            </a:ln>
          </p:spPr>
          <p:txBody>
            <a:bodyPr/>
            <a:lstStyle/>
            <a:p>
              <a:endParaRPr lang="zh-TW" altLang="en-US"/>
            </a:p>
          </p:txBody>
        </p:sp>
        <p:sp>
          <p:nvSpPr>
            <p:cNvPr id="25715" name="Oval 178"/>
            <p:cNvSpPr>
              <a:spLocks noChangeArrowheads="1"/>
            </p:cNvSpPr>
            <p:nvPr/>
          </p:nvSpPr>
          <p:spPr bwMode="auto">
            <a:xfrm>
              <a:off x="5752774" y="4050729"/>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716" name="Freeform 179"/>
            <p:cNvSpPr>
              <a:spLocks/>
            </p:cNvSpPr>
            <p:nvPr/>
          </p:nvSpPr>
          <p:spPr bwMode="auto">
            <a:xfrm>
              <a:off x="5752774" y="4093645"/>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717" name="Freeform 180"/>
            <p:cNvSpPr>
              <a:spLocks noEditPoints="1"/>
            </p:cNvSpPr>
            <p:nvPr/>
          </p:nvSpPr>
          <p:spPr bwMode="auto">
            <a:xfrm>
              <a:off x="5750103" y="4044781"/>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718" name="Freeform 175"/>
            <p:cNvSpPr>
              <a:spLocks/>
            </p:cNvSpPr>
            <p:nvPr/>
          </p:nvSpPr>
          <p:spPr bwMode="auto">
            <a:xfrm>
              <a:off x="6626270" y="406288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B0F0"/>
            </a:solidFill>
            <a:ln w="9525">
              <a:noFill/>
              <a:round/>
              <a:headEnd/>
              <a:tailEnd/>
            </a:ln>
          </p:spPr>
          <p:txBody>
            <a:bodyPr/>
            <a:lstStyle/>
            <a:p>
              <a:endParaRPr lang="zh-TW" altLang="en-US"/>
            </a:p>
          </p:txBody>
        </p:sp>
        <p:sp>
          <p:nvSpPr>
            <p:cNvPr id="25719" name="Oval 178"/>
            <p:cNvSpPr>
              <a:spLocks noChangeArrowheads="1"/>
            </p:cNvSpPr>
            <p:nvPr/>
          </p:nvSpPr>
          <p:spPr bwMode="auto">
            <a:xfrm>
              <a:off x="6626270" y="401662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720" name="Freeform 179"/>
            <p:cNvSpPr>
              <a:spLocks/>
            </p:cNvSpPr>
            <p:nvPr/>
          </p:nvSpPr>
          <p:spPr bwMode="auto">
            <a:xfrm>
              <a:off x="6626270" y="405953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721" name="Freeform 180"/>
            <p:cNvSpPr>
              <a:spLocks noEditPoints="1"/>
            </p:cNvSpPr>
            <p:nvPr/>
          </p:nvSpPr>
          <p:spPr bwMode="auto">
            <a:xfrm>
              <a:off x="6623599" y="401067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sp>
          <p:nvSpPr>
            <p:cNvPr id="25722" name="Freeform 175"/>
            <p:cNvSpPr>
              <a:spLocks/>
            </p:cNvSpPr>
            <p:nvPr/>
          </p:nvSpPr>
          <p:spPr bwMode="auto">
            <a:xfrm>
              <a:off x="6321470" y="4123849"/>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chemeClr val="accent2"/>
            </a:solidFill>
            <a:ln w="9525">
              <a:noFill/>
              <a:round/>
              <a:headEnd/>
              <a:tailEnd/>
            </a:ln>
          </p:spPr>
          <p:txBody>
            <a:bodyPr/>
            <a:lstStyle/>
            <a:p>
              <a:endParaRPr lang="zh-TW" altLang="en-US"/>
            </a:p>
          </p:txBody>
        </p:sp>
        <p:sp>
          <p:nvSpPr>
            <p:cNvPr id="25723" name="Oval 178"/>
            <p:cNvSpPr>
              <a:spLocks noChangeArrowheads="1"/>
            </p:cNvSpPr>
            <p:nvPr/>
          </p:nvSpPr>
          <p:spPr bwMode="auto">
            <a:xfrm>
              <a:off x="6321470" y="4077581"/>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724" name="Freeform 179"/>
            <p:cNvSpPr>
              <a:spLocks/>
            </p:cNvSpPr>
            <p:nvPr/>
          </p:nvSpPr>
          <p:spPr bwMode="auto">
            <a:xfrm>
              <a:off x="6321470" y="4120497"/>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725" name="Freeform 180"/>
            <p:cNvSpPr>
              <a:spLocks noEditPoints="1"/>
            </p:cNvSpPr>
            <p:nvPr/>
          </p:nvSpPr>
          <p:spPr bwMode="auto">
            <a:xfrm>
              <a:off x="6318799" y="4071633"/>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nvGrpSpPr>
            <p:cNvPr id="25876" name="Group 576"/>
            <p:cNvGrpSpPr>
              <a:grpSpLocks/>
            </p:cNvGrpSpPr>
            <p:nvPr/>
          </p:nvGrpSpPr>
          <p:grpSpPr bwMode="auto">
            <a:xfrm>
              <a:off x="6022974" y="4128865"/>
              <a:ext cx="303213" cy="247434"/>
              <a:chOff x="6011097" y="4112272"/>
              <a:chExt cx="303213" cy="247434"/>
            </a:xfrm>
          </p:grpSpPr>
          <p:sp>
            <p:nvSpPr>
              <p:cNvPr id="25727" name="Freeform 175"/>
              <p:cNvSpPr>
                <a:spLocks/>
              </p:cNvSpPr>
              <p:nvPr/>
            </p:nvSpPr>
            <p:spPr bwMode="auto">
              <a:xfrm>
                <a:off x="6013768" y="4164488"/>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chemeClr val="accent1"/>
              </a:solidFill>
              <a:ln w="9525">
                <a:noFill/>
                <a:round/>
                <a:headEnd/>
                <a:tailEnd/>
              </a:ln>
            </p:spPr>
            <p:txBody>
              <a:bodyPr/>
              <a:lstStyle/>
              <a:p>
                <a:endParaRPr lang="zh-TW" altLang="en-US"/>
              </a:p>
            </p:txBody>
          </p:sp>
          <p:sp>
            <p:nvSpPr>
              <p:cNvPr id="25728" name="Oval 178"/>
              <p:cNvSpPr>
                <a:spLocks noChangeArrowheads="1"/>
              </p:cNvSpPr>
              <p:nvPr/>
            </p:nvSpPr>
            <p:spPr bwMode="auto">
              <a:xfrm>
                <a:off x="6013768" y="4118220"/>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729" name="Freeform 179"/>
              <p:cNvSpPr>
                <a:spLocks/>
              </p:cNvSpPr>
              <p:nvPr/>
            </p:nvSpPr>
            <p:spPr bwMode="auto">
              <a:xfrm>
                <a:off x="6013768" y="4164039"/>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730" name="Freeform 180"/>
              <p:cNvSpPr>
                <a:spLocks noEditPoints="1"/>
              </p:cNvSpPr>
              <p:nvPr/>
            </p:nvSpPr>
            <p:spPr bwMode="auto">
              <a:xfrm>
                <a:off x="6011097" y="4112272"/>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sp>
        <p:nvSpPr>
          <p:cNvPr id="617" name="Oval 616"/>
          <p:cNvSpPr>
            <a:spLocks noChangeArrowheads="1"/>
          </p:cNvSpPr>
          <p:nvPr/>
        </p:nvSpPr>
        <p:spPr bwMode="auto">
          <a:xfrm>
            <a:off x="7251605" y="4214813"/>
            <a:ext cx="1232617" cy="285750"/>
          </a:xfrm>
          <a:prstGeom prst="ellipse">
            <a:avLst/>
          </a:prstGeom>
          <a:noFill/>
          <a:ln w="9525" algn="ctr">
            <a:solidFill>
              <a:schemeClr val="tx1"/>
            </a:solidFill>
            <a:round/>
            <a:headEnd/>
            <a:tailEnd/>
          </a:ln>
        </p:spPr>
        <p:txBody>
          <a:bodyPr/>
          <a:lstStyle/>
          <a:p>
            <a:endParaRPr lang="zh-TW" altLang="zh-TW">
              <a:ea typeface="新細明體" charset="-120"/>
            </a:endParaRPr>
          </a:p>
        </p:txBody>
      </p:sp>
      <p:grpSp>
        <p:nvGrpSpPr>
          <p:cNvPr id="25877" name="Group 977"/>
          <p:cNvGrpSpPr>
            <a:grpSpLocks/>
          </p:cNvGrpSpPr>
          <p:nvPr/>
        </p:nvGrpSpPr>
        <p:grpSpPr bwMode="auto">
          <a:xfrm>
            <a:off x="5543804" y="4271963"/>
            <a:ext cx="227468" cy="247650"/>
            <a:chOff x="5632347" y="3643314"/>
            <a:chExt cx="303213" cy="247434"/>
          </a:xfrm>
        </p:grpSpPr>
        <p:sp>
          <p:nvSpPr>
            <p:cNvPr id="25690" name="Freeform 175"/>
            <p:cNvSpPr>
              <a:spLocks/>
            </p:cNvSpPr>
            <p:nvPr/>
          </p:nvSpPr>
          <p:spPr bwMode="auto">
            <a:xfrm>
              <a:off x="5635018" y="3695530"/>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0000"/>
            </a:solidFill>
            <a:ln w="9525">
              <a:noFill/>
              <a:round/>
              <a:headEnd/>
              <a:tailEnd/>
            </a:ln>
          </p:spPr>
          <p:txBody>
            <a:bodyPr/>
            <a:lstStyle/>
            <a:p>
              <a:endParaRPr lang="zh-TW" altLang="en-US"/>
            </a:p>
          </p:txBody>
        </p:sp>
        <p:sp>
          <p:nvSpPr>
            <p:cNvPr id="25691" name="Oval 178"/>
            <p:cNvSpPr>
              <a:spLocks noChangeArrowheads="1"/>
            </p:cNvSpPr>
            <p:nvPr/>
          </p:nvSpPr>
          <p:spPr bwMode="auto">
            <a:xfrm>
              <a:off x="5635018" y="3649262"/>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692" name="Freeform 179"/>
            <p:cNvSpPr>
              <a:spLocks/>
            </p:cNvSpPr>
            <p:nvPr/>
          </p:nvSpPr>
          <p:spPr bwMode="auto">
            <a:xfrm>
              <a:off x="5635018" y="3692178"/>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693" name="Freeform 180"/>
            <p:cNvSpPr>
              <a:spLocks noEditPoints="1"/>
            </p:cNvSpPr>
            <p:nvPr/>
          </p:nvSpPr>
          <p:spPr bwMode="auto">
            <a:xfrm>
              <a:off x="5632347" y="3643314"/>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5878" name="Group 976"/>
          <p:cNvGrpSpPr>
            <a:grpSpLocks/>
          </p:cNvGrpSpPr>
          <p:nvPr/>
        </p:nvGrpSpPr>
        <p:grpSpPr bwMode="auto">
          <a:xfrm>
            <a:off x="5313953" y="4324350"/>
            <a:ext cx="227469" cy="247650"/>
            <a:chOff x="5327642" y="3698477"/>
            <a:chExt cx="303213" cy="247434"/>
          </a:xfrm>
        </p:grpSpPr>
        <p:sp>
          <p:nvSpPr>
            <p:cNvPr id="25686" name="Freeform 175"/>
            <p:cNvSpPr>
              <a:spLocks/>
            </p:cNvSpPr>
            <p:nvPr/>
          </p:nvSpPr>
          <p:spPr bwMode="auto">
            <a:xfrm>
              <a:off x="5330313" y="375069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808000"/>
            </a:solidFill>
            <a:ln w="9525">
              <a:noFill/>
              <a:round/>
              <a:headEnd/>
              <a:tailEnd/>
            </a:ln>
          </p:spPr>
          <p:txBody>
            <a:bodyPr/>
            <a:lstStyle/>
            <a:p>
              <a:endParaRPr lang="zh-TW" altLang="en-US"/>
            </a:p>
          </p:txBody>
        </p:sp>
        <p:sp>
          <p:nvSpPr>
            <p:cNvPr id="25687" name="Oval 178"/>
            <p:cNvSpPr>
              <a:spLocks noChangeArrowheads="1"/>
            </p:cNvSpPr>
            <p:nvPr/>
          </p:nvSpPr>
          <p:spPr bwMode="auto">
            <a:xfrm>
              <a:off x="5330313" y="3704425"/>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688" name="Freeform 179"/>
            <p:cNvSpPr>
              <a:spLocks/>
            </p:cNvSpPr>
            <p:nvPr/>
          </p:nvSpPr>
          <p:spPr bwMode="auto">
            <a:xfrm>
              <a:off x="5330313" y="3747341"/>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689" name="Freeform 180"/>
            <p:cNvSpPr>
              <a:spLocks noEditPoints="1"/>
            </p:cNvSpPr>
            <p:nvPr/>
          </p:nvSpPr>
          <p:spPr bwMode="auto">
            <a:xfrm>
              <a:off x="5327642" y="3698477"/>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928" name="Group 978"/>
          <p:cNvGrpSpPr>
            <a:grpSpLocks/>
          </p:cNvGrpSpPr>
          <p:nvPr/>
        </p:nvGrpSpPr>
        <p:grpSpPr bwMode="auto">
          <a:xfrm>
            <a:off x="5712916" y="4344988"/>
            <a:ext cx="227468" cy="247650"/>
            <a:chOff x="5866213" y="3718479"/>
            <a:chExt cx="303213" cy="247434"/>
          </a:xfrm>
        </p:grpSpPr>
        <p:sp>
          <p:nvSpPr>
            <p:cNvPr id="25682" name="Freeform 175"/>
            <p:cNvSpPr>
              <a:spLocks/>
            </p:cNvSpPr>
            <p:nvPr/>
          </p:nvSpPr>
          <p:spPr bwMode="auto">
            <a:xfrm>
              <a:off x="5868884" y="3770695"/>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B050"/>
            </a:solidFill>
            <a:ln w="9525">
              <a:noFill/>
              <a:round/>
              <a:headEnd/>
              <a:tailEnd/>
            </a:ln>
          </p:spPr>
          <p:txBody>
            <a:bodyPr/>
            <a:lstStyle/>
            <a:p>
              <a:endParaRPr lang="zh-TW" altLang="en-US"/>
            </a:p>
          </p:txBody>
        </p:sp>
        <p:sp>
          <p:nvSpPr>
            <p:cNvPr id="25683" name="Oval 178"/>
            <p:cNvSpPr>
              <a:spLocks noChangeArrowheads="1"/>
            </p:cNvSpPr>
            <p:nvPr/>
          </p:nvSpPr>
          <p:spPr bwMode="auto">
            <a:xfrm>
              <a:off x="5868884" y="3724427"/>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684" name="Freeform 179"/>
            <p:cNvSpPr>
              <a:spLocks/>
            </p:cNvSpPr>
            <p:nvPr/>
          </p:nvSpPr>
          <p:spPr bwMode="auto">
            <a:xfrm>
              <a:off x="5868884" y="3767343"/>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685" name="Freeform 180"/>
            <p:cNvSpPr>
              <a:spLocks noEditPoints="1"/>
            </p:cNvSpPr>
            <p:nvPr/>
          </p:nvSpPr>
          <p:spPr bwMode="auto">
            <a:xfrm>
              <a:off x="5866213" y="3718479"/>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929" name="Group 974"/>
          <p:cNvGrpSpPr>
            <a:grpSpLocks/>
          </p:cNvGrpSpPr>
          <p:nvPr/>
        </p:nvGrpSpPr>
        <p:grpSpPr bwMode="auto">
          <a:xfrm>
            <a:off x="5085293" y="4379913"/>
            <a:ext cx="227469" cy="246062"/>
            <a:chOff x="5022842" y="3752498"/>
            <a:chExt cx="303213" cy="247434"/>
          </a:xfrm>
        </p:grpSpPr>
        <p:sp>
          <p:nvSpPr>
            <p:cNvPr id="25678" name="Freeform 175"/>
            <p:cNvSpPr>
              <a:spLocks/>
            </p:cNvSpPr>
            <p:nvPr/>
          </p:nvSpPr>
          <p:spPr bwMode="auto">
            <a:xfrm>
              <a:off x="5025513" y="3804714"/>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FF00"/>
            </a:solidFill>
            <a:ln w="9525">
              <a:noFill/>
              <a:round/>
              <a:headEnd/>
              <a:tailEnd/>
            </a:ln>
          </p:spPr>
          <p:txBody>
            <a:bodyPr/>
            <a:lstStyle/>
            <a:p>
              <a:endParaRPr lang="zh-TW" altLang="en-US"/>
            </a:p>
          </p:txBody>
        </p:sp>
        <p:sp>
          <p:nvSpPr>
            <p:cNvPr id="25679" name="Oval 178"/>
            <p:cNvSpPr>
              <a:spLocks noChangeArrowheads="1"/>
            </p:cNvSpPr>
            <p:nvPr/>
          </p:nvSpPr>
          <p:spPr bwMode="auto">
            <a:xfrm>
              <a:off x="5025513" y="3758446"/>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680" name="Freeform 179"/>
            <p:cNvSpPr>
              <a:spLocks/>
            </p:cNvSpPr>
            <p:nvPr/>
          </p:nvSpPr>
          <p:spPr bwMode="auto">
            <a:xfrm>
              <a:off x="5025513" y="3801362"/>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681" name="Freeform 180"/>
            <p:cNvSpPr>
              <a:spLocks noEditPoints="1"/>
            </p:cNvSpPr>
            <p:nvPr/>
          </p:nvSpPr>
          <p:spPr bwMode="auto">
            <a:xfrm>
              <a:off x="5022842" y="3752498"/>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930" name="Group 982"/>
          <p:cNvGrpSpPr>
            <a:grpSpLocks/>
          </p:cNvGrpSpPr>
          <p:nvPr/>
        </p:nvGrpSpPr>
        <p:grpSpPr bwMode="auto">
          <a:xfrm>
            <a:off x="5481875" y="4408488"/>
            <a:ext cx="227468" cy="247650"/>
            <a:chOff x="5557016" y="3782570"/>
            <a:chExt cx="303213" cy="247434"/>
          </a:xfrm>
        </p:grpSpPr>
        <p:sp>
          <p:nvSpPr>
            <p:cNvPr id="25674" name="Freeform 175"/>
            <p:cNvSpPr>
              <a:spLocks/>
            </p:cNvSpPr>
            <p:nvPr/>
          </p:nvSpPr>
          <p:spPr bwMode="auto">
            <a:xfrm>
              <a:off x="5559687" y="3834786"/>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FF00"/>
            </a:solidFill>
            <a:ln w="9525">
              <a:noFill/>
              <a:round/>
              <a:headEnd/>
              <a:tailEnd/>
            </a:ln>
          </p:spPr>
          <p:txBody>
            <a:bodyPr/>
            <a:lstStyle/>
            <a:p>
              <a:endParaRPr lang="zh-TW" altLang="en-US"/>
            </a:p>
          </p:txBody>
        </p:sp>
        <p:sp>
          <p:nvSpPr>
            <p:cNvPr id="25675" name="Oval 178"/>
            <p:cNvSpPr>
              <a:spLocks noChangeArrowheads="1"/>
            </p:cNvSpPr>
            <p:nvPr/>
          </p:nvSpPr>
          <p:spPr bwMode="auto">
            <a:xfrm>
              <a:off x="5559687" y="3788518"/>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676" name="Freeform 179"/>
            <p:cNvSpPr>
              <a:spLocks/>
            </p:cNvSpPr>
            <p:nvPr/>
          </p:nvSpPr>
          <p:spPr bwMode="auto">
            <a:xfrm>
              <a:off x="5559687" y="3831434"/>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677" name="Freeform 180"/>
            <p:cNvSpPr>
              <a:spLocks noEditPoints="1"/>
            </p:cNvSpPr>
            <p:nvPr/>
          </p:nvSpPr>
          <p:spPr bwMode="auto">
            <a:xfrm>
              <a:off x="5557016" y="3782570"/>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931" name="Group 975"/>
          <p:cNvGrpSpPr>
            <a:grpSpLocks/>
          </p:cNvGrpSpPr>
          <p:nvPr/>
        </p:nvGrpSpPr>
        <p:grpSpPr bwMode="auto">
          <a:xfrm>
            <a:off x="5255597" y="4457700"/>
            <a:ext cx="227468" cy="247650"/>
            <a:chOff x="5250037" y="3830467"/>
            <a:chExt cx="303213" cy="247434"/>
          </a:xfrm>
        </p:grpSpPr>
        <p:sp>
          <p:nvSpPr>
            <p:cNvPr id="25670" name="Freeform 175"/>
            <p:cNvSpPr>
              <a:spLocks/>
            </p:cNvSpPr>
            <p:nvPr/>
          </p:nvSpPr>
          <p:spPr bwMode="auto">
            <a:xfrm>
              <a:off x="5252708" y="388268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933FF"/>
            </a:solidFill>
            <a:ln w="9525">
              <a:noFill/>
              <a:round/>
              <a:headEnd/>
              <a:tailEnd/>
            </a:ln>
          </p:spPr>
          <p:txBody>
            <a:bodyPr/>
            <a:lstStyle/>
            <a:p>
              <a:endParaRPr lang="zh-TW" altLang="en-US"/>
            </a:p>
          </p:txBody>
        </p:sp>
        <p:sp>
          <p:nvSpPr>
            <p:cNvPr id="25671" name="Oval 178"/>
            <p:cNvSpPr>
              <a:spLocks noChangeArrowheads="1"/>
            </p:cNvSpPr>
            <p:nvPr/>
          </p:nvSpPr>
          <p:spPr bwMode="auto">
            <a:xfrm>
              <a:off x="5252708" y="3836415"/>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672" name="Freeform 179"/>
            <p:cNvSpPr>
              <a:spLocks/>
            </p:cNvSpPr>
            <p:nvPr/>
          </p:nvSpPr>
          <p:spPr bwMode="auto">
            <a:xfrm>
              <a:off x="5252708" y="3879331"/>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673" name="Freeform 180"/>
            <p:cNvSpPr>
              <a:spLocks noEditPoints="1"/>
            </p:cNvSpPr>
            <p:nvPr/>
          </p:nvSpPr>
          <p:spPr bwMode="auto">
            <a:xfrm>
              <a:off x="5250037" y="3830467"/>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932" name="Group 979"/>
          <p:cNvGrpSpPr>
            <a:grpSpLocks/>
          </p:cNvGrpSpPr>
          <p:nvPr/>
        </p:nvGrpSpPr>
        <p:grpSpPr bwMode="auto">
          <a:xfrm>
            <a:off x="5901084" y="4422775"/>
            <a:ext cx="227468" cy="247650"/>
            <a:chOff x="6123533" y="3796359"/>
            <a:chExt cx="303213" cy="247434"/>
          </a:xfrm>
        </p:grpSpPr>
        <p:sp>
          <p:nvSpPr>
            <p:cNvPr id="25666" name="Freeform 175"/>
            <p:cNvSpPr>
              <a:spLocks/>
            </p:cNvSpPr>
            <p:nvPr/>
          </p:nvSpPr>
          <p:spPr bwMode="auto">
            <a:xfrm>
              <a:off x="6126204" y="3848575"/>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00B0F0"/>
            </a:solidFill>
            <a:ln w="9525">
              <a:noFill/>
              <a:round/>
              <a:headEnd/>
              <a:tailEnd/>
            </a:ln>
          </p:spPr>
          <p:txBody>
            <a:bodyPr/>
            <a:lstStyle/>
            <a:p>
              <a:endParaRPr lang="zh-TW" altLang="en-US"/>
            </a:p>
          </p:txBody>
        </p:sp>
        <p:sp>
          <p:nvSpPr>
            <p:cNvPr id="25667" name="Oval 178"/>
            <p:cNvSpPr>
              <a:spLocks noChangeArrowheads="1"/>
            </p:cNvSpPr>
            <p:nvPr/>
          </p:nvSpPr>
          <p:spPr bwMode="auto">
            <a:xfrm>
              <a:off x="6126204" y="3802307"/>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668" name="Freeform 179"/>
            <p:cNvSpPr>
              <a:spLocks/>
            </p:cNvSpPr>
            <p:nvPr/>
          </p:nvSpPr>
          <p:spPr bwMode="auto">
            <a:xfrm>
              <a:off x="6126204" y="3845223"/>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669" name="Freeform 180"/>
            <p:cNvSpPr>
              <a:spLocks noEditPoints="1"/>
            </p:cNvSpPr>
            <p:nvPr/>
          </p:nvSpPr>
          <p:spPr bwMode="auto">
            <a:xfrm>
              <a:off x="6123533" y="3796359"/>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933" name="Group 980"/>
          <p:cNvGrpSpPr>
            <a:grpSpLocks/>
          </p:cNvGrpSpPr>
          <p:nvPr/>
        </p:nvGrpSpPr>
        <p:grpSpPr bwMode="auto">
          <a:xfrm>
            <a:off x="5674806" y="4484688"/>
            <a:ext cx="227468" cy="246062"/>
            <a:chOff x="5818733" y="3857319"/>
            <a:chExt cx="303213" cy="247434"/>
          </a:xfrm>
        </p:grpSpPr>
        <p:sp>
          <p:nvSpPr>
            <p:cNvPr id="25662" name="Freeform 175"/>
            <p:cNvSpPr>
              <a:spLocks/>
            </p:cNvSpPr>
            <p:nvPr/>
          </p:nvSpPr>
          <p:spPr bwMode="auto">
            <a:xfrm>
              <a:off x="5821404" y="3909535"/>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chemeClr val="accent2"/>
            </a:solidFill>
            <a:ln w="9525">
              <a:noFill/>
              <a:round/>
              <a:headEnd/>
              <a:tailEnd/>
            </a:ln>
          </p:spPr>
          <p:txBody>
            <a:bodyPr/>
            <a:lstStyle/>
            <a:p>
              <a:endParaRPr lang="zh-TW" altLang="en-US"/>
            </a:p>
          </p:txBody>
        </p:sp>
        <p:sp>
          <p:nvSpPr>
            <p:cNvPr id="25663" name="Oval 178"/>
            <p:cNvSpPr>
              <a:spLocks noChangeArrowheads="1"/>
            </p:cNvSpPr>
            <p:nvPr/>
          </p:nvSpPr>
          <p:spPr bwMode="auto">
            <a:xfrm>
              <a:off x="5821404" y="3863267"/>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664" name="Freeform 179"/>
            <p:cNvSpPr>
              <a:spLocks/>
            </p:cNvSpPr>
            <p:nvPr/>
          </p:nvSpPr>
          <p:spPr bwMode="auto">
            <a:xfrm>
              <a:off x="5821404" y="3906183"/>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665" name="Freeform 180"/>
            <p:cNvSpPr>
              <a:spLocks noEditPoints="1"/>
            </p:cNvSpPr>
            <p:nvPr/>
          </p:nvSpPr>
          <p:spPr bwMode="auto">
            <a:xfrm>
              <a:off x="5818733" y="3857319"/>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934" name="Group 969"/>
          <p:cNvGrpSpPr>
            <a:grpSpLocks/>
          </p:cNvGrpSpPr>
          <p:nvPr/>
        </p:nvGrpSpPr>
        <p:grpSpPr bwMode="auto">
          <a:xfrm>
            <a:off x="5446147" y="4537076"/>
            <a:ext cx="227468" cy="246063"/>
            <a:chOff x="6011097" y="4126787"/>
            <a:chExt cx="303213" cy="247434"/>
          </a:xfrm>
        </p:grpSpPr>
        <p:sp>
          <p:nvSpPr>
            <p:cNvPr id="25658" name="Freeform 175"/>
            <p:cNvSpPr>
              <a:spLocks/>
            </p:cNvSpPr>
            <p:nvPr/>
          </p:nvSpPr>
          <p:spPr bwMode="auto">
            <a:xfrm>
              <a:off x="6013768" y="4179003"/>
              <a:ext cx="297202" cy="19513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chemeClr val="accent1"/>
            </a:solidFill>
            <a:ln w="9525">
              <a:noFill/>
              <a:round/>
              <a:headEnd/>
              <a:tailEnd/>
            </a:ln>
          </p:spPr>
          <p:txBody>
            <a:bodyPr/>
            <a:lstStyle/>
            <a:p>
              <a:endParaRPr lang="zh-TW" altLang="en-US"/>
            </a:p>
          </p:txBody>
        </p:sp>
        <p:sp>
          <p:nvSpPr>
            <p:cNvPr id="25659" name="Oval 178"/>
            <p:cNvSpPr>
              <a:spLocks noChangeArrowheads="1"/>
            </p:cNvSpPr>
            <p:nvPr/>
          </p:nvSpPr>
          <p:spPr bwMode="auto">
            <a:xfrm>
              <a:off x="6013768" y="4132735"/>
              <a:ext cx="297202" cy="87842"/>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5660" name="Freeform 179"/>
            <p:cNvSpPr>
              <a:spLocks/>
            </p:cNvSpPr>
            <p:nvPr/>
          </p:nvSpPr>
          <p:spPr bwMode="auto">
            <a:xfrm>
              <a:off x="6013768" y="4175651"/>
              <a:ext cx="297202" cy="4492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5661" name="Freeform 180"/>
            <p:cNvSpPr>
              <a:spLocks noEditPoints="1"/>
            </p:cNvSpPr>
            <p:nvPr/>
          </p:nvSpPr>
          <p:spPr bwMode="auto">
            <a:xfrm>
              <a:off x="6011097" y="4126787"/>
              <a:ext cx="303213" cy="247434"/>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1646027964 w 192"/>
                <a:gd name="T23" fmla="*/ 2147483647 h 156"/>
                <a:gd name="T24" fmla="*/ 2147483647 w 192"/>
                <a:gd name="T25" fmla="*/ 1660402432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1646027964 w 192"/>
                <a:gd name="T41" fmla="*/ 2147483647 h 156"/>
                <a:gd name="T42" fmla="*/ 1646027964 w 192"/>
                <a:gd name="T43" fmla="*/ 2147483647 h 156"/>
                <a:gd name="T44" fmla="*/ 1646027964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935" name="Group 1007"/>
          <p:cNvGrpSpPr>
            <a:grpSpLocks/>
          </p:cNvGrpSpPr>
          <p:nvPr/>
        </p:nvGrpSpPr>
        <p:grpSpPr bwMode="auto">
          <a:xfrm>
            <a:off x="6233354" y="4572000"/>
            <a:ext cx="911066" cy="501650"/>
            <a:chOff x="8753509" y="3497249"/>
            <a:chExt cx="1447800" cy="2005041"/>
          </a:xfrm>
        </p:grpSpPr>
        <p:cxnSp>
          <p:nvCxnSpPr>
            <p:cNvPr id="25655" name="Straight Arrow Connector 1004"/>
            <p:cNvCxnSpPr>
              <a:cxnSpLocks noChangeShapeType="1"/>
            </p:cNvCxnSpPr>
            <p:nvPr/>
          </p:nvCxnSpPr>
          <p:spPr bwMode="auto">
            <a:xfrm rot="10800000">
              <a:off x="8753509" y="3497249"/>
              <a:ext cx="1447800" cy="1588"/>
            </a:xfrm>
            <a:prstGeom prst="straightConnector1">
              <a:avLst/>
            </a:prstGeom>
            <a:noFill/>
            <a:ln w="114300">
              <a:solidFill>
                <a:srgbClr val="70A426"/>
              </a:solidFill>
              <a:round/>
              <a:headEnd/>
              <a:tailEnd type="triangle" w="sm" len="med"/>
            </a:ln>
          </p:spPr>
        </p:cxnSp>
        <p:cxnSp>
          <p:nvCxnSpPr>
            <p:cNvPr id="25656" name="Straight Arrow Connector 1005"/>
            <p:cNvCxnSpPr>
              <a:cxnSpLocks noChangeShapeType="1"/>
            </p:cNvCxnSpPr>
            <p:nvPr/>
          </p:nvCxnSpPr>
          <p:spPr bwMode="auto">
            <a:xfrm rot="10800000">
              <a:off x="8753509" y="4509261"/>
              <a:ext cx="1447800" cy="1588"/>
            </a:xfrm>
            <a:prstGeom prst="straightConnector1">
              <a:avLst/>
            </a:prstGeom>
            <a:noFill/>
            <a:ln w="114300">
              <a:solidFill>
                <a:srgbClr val="00B0F0"/>
              </a:solidFill>
              <a:round/>
              <a:headEnd/>
              <a:tailEnd type="triangle" w="sm" len="med"/>
            </a:ln>
          </p:spPr>
        </p:cxnSp>
        <p:cxnSp>
          <p:nvCxnSpPr>
            <p:cNvPr id="25657" name="Straight Arrow Connector 1006"/>
            <p:cNvCxnSpPr>
              <a:cxnSpLocks noChangeShapeType="1"/>
            </p:cNvCxnSpPr>
            <p:nvPr/>
          </p:nvCxnSpPr>
          <p:spPr bwMode="auto">
            <a:xfrm rot="10800000">
              <a:off x="8753509" y="5500702"/>
              <a:ext cx="1447800" cy="1588"/>
            </a:xfrm>
            <a:prstGeom prst="straightConnector1">
              <a:avLst/>
            </a:prstGeom>
            <a:noFill/>
            <a:ln w="114300">
              <a:solidFill>
                <a:srgbClr val="FFDB43"/>
              </a:solidFill>
              <a:round/>
              <a:headEnd/>
              <a:tailEnd type="triangle" w="sm" len="med"/>
            </a:ln>
          </p:spPr>
        </p:cxnSp>
      </p:grpSp>
      <p:sp>
        <p:nvSpPr>
          <p:cNvPr id="1011" name="TextBox 36"/>
          <p:cNvSpPr txBox="1">
            <a:spLocks noChangeArrowheads="1"/>
          </p:cNvSpPr>
          <p:nvPr/>
        </p:nvSpPr>
        <p:spPr bwMode="auto">
          <a:xfrm>
            <a:off x="7198012" y="5538789"/>
            <a:ext cx="1286210" cy="276225"/>
          </a:xfrm>
          <a:prstGeom prst="rect">
            <a:avLst/>
          </a:prstGeom>
          <a:noFill/>
          <a:ln w="9525">
            <a:noFill/>
            <a:miter lim="800000"/>
            <a:headEnd/>
            <a:tailEnd/>
          </a:ln>
        </p:spPr>
        <p:txBody>
          <a:bodyPr>
            <a:spAutoFit/>
          </a:bodyPr>
          <a:lstStyle/>
          <a:p>
            <a:pPr algn="ctr"/>
            <a:r>
              <a:rPr lang="en-US" altLang="zh-TW" sz="1200" b="1">
                <a:ea typeface="新細明體" charset="-120"/>
              </a:rPr>
              <a:t>Network Storage</a:t>
            </a:r>
          </a:p>
        </p:txBody>
      </p:sp>
      <p:sp>
        <p:nvSpPr>
          <p:cNvPr id="1015" name="TextBox 1014"/>
          <p:cNvSpPr txBox="1">
            <a:spLocks noChangeArrowheads="1"/>
          </p:cNvSpPr>
          <p:nvPr/>
        </p:nvSpPr>
        <p:spPr bwMode="auto">
          <a:xfrm>
            <a:off x="1624436" y="4546600"/>
            <a:ext cx="482824" cy="369332"/>
          </a:xfrm>
          <a:prstGeom prst="rect">
            <a:avLst/>
          </a:prstGeom>
          <a:noFill/>
          <a:ln w="9525">
            <a:noFill/>
            <a:miter lim="800000"/>
            <a:headEnd/>
            <a:tailEnd/>
          </a:ln>
        </p:spPr>
        <p:txBody>
          <a:bodyPr wrap="none">
            <a:spAutoFit/>
          </a:bodyPr>
          <a:lstStyle/>
          <a:p>
            <a:r>
              <a:rPr lang="en-US" altLang="zh-TW" b="1">
                <a:solidFill>
                  <a:schemeClr val="accent1"/>
                </a:solidFill>
                <a:ea typeface="新細明體" charset="-120"/>
              </a:rPr>
              <a:t>1:1</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10"/>
                                        </p:tgtEl>
                                        <p:attrNameLst>
                                          <p:attrName>style.visibility</p:attrName>
                                        </p:attrNameLst>
                                      </p:cBhvr>
                                      <p:to>
                                        <p:strVal val="visible"/>
                                      </p:to>
                                    </p:set>
                                    <p:animEffect transition="in" filter="wipe(right)">
                                      <p:cBhvr>
                                        <p:cTn id="7" dur="500"/>
                                        <p:tgtEl>
                                          <p:spTgt spid="61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15"/>
                                        </p:tgtEl>
                                        <p:attrNameLst>
                                          <p:attrName>style.visibility</p:attrName>
                                        </p:attrNameLst>
                                      </p:cBhvr>
                                      <p:to>
                                        <p:strVal val="visible"/>
                                      </p:to>
                                    </p:set>
                                    <p:animEffect transition="in" filter="wipe(right)">
                                      <p:cBhvr>
                                        <p:cTn id="10" dur="500"/>
                                        <p:tgtEl>
                                          <p:spTgt spid="1015"/>
                                        </p:tgtEl>
                                      </p:cBhvr>
                                    </p:animEffect>
                                  </p:childTnLst>
                                </p:cTn>
                              </p:par>
                            </p:childTnLst>
                          </p:cTn>
                        </p:par>
                        <p:par>
                          <p:cTn id="11" fill="hold">
                            <p:stCondLst>
                              <p:cond delay="500"/>
                            </p:stCondLst>
                            <p:childTnLst>
                              <p:par>
                                <p:cTn id="12" presetID="1" presetClass="entr" presetSubtype="0" fill="hold" nodeType="afterEffect">
                                  <p:stCondLst>
                                    <p:cond delay="100"/>
                                  </p:stCondLst>
                                  <p:childTnLst>
                                    <p:set>
                                      <p:cBhvr>
                                        <p:cTn id="13" dur="1" fill="hold">
                                          <p:stCondLst>
                                            <p:cond delay="0"/>
                                          </p:stCondLst>
                                        </p:cTn>
                                        <p:tgtEl>
                                          <p:spTgt spid="2"/>
                                        </p:tgtEl>
                                        <p:attrNameLst>
                                          <p:attrName>style.visibility</p:attrName>
                                        </p:attrNameLst>
                                      </p:cBhvr>
                                      <p:to>
                                        <p:strVal val="visible"/>
                                      </p:to>
                                    </p:set>
                                  </p:childTnLst>
                                </p:cTn>
                              </p:par>
                            </p:childTnLst>
                          </p:cTn>
                        </p:par>
                        <p:par>
                          <p:cTn id="14" fill="hold">
                            <p:stCondLst>
                              <p:cond delay="600"/>
                            </p:stCondLst>
                            <p:childTnLst>
                              <p:par>
                                <p:cTn id="15" presetID="1" presetClass="entr" presetSubtype="0" fill="hold" nodeType="afterEffect">
                                  <p:stCondLst>
                                    <p:cond delay="10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p:stCondLst>
                              <p:cond delay="700"/>
                            </p:stCondLst>
                            <p:childTnLst>
                              <p:par>
                                <p:cTn id="18" presetID="1" presetClass="entr" presetSubtype="0" fill="hold" nodeType="afterEffect">
                                  <p:stCondLst>
                                    <p:cond delay="100"/>
                                  </p:stCondLst>
                                  <p:childTnLst>
                                    <p:set>
                                      <p:cBhvr>
                                        <p:cTn id="19" dur="1" fill="hold">
                                          <p:stCondLst>
                                            <p:cond delay="0"/>
                                          </p:stCondLst>
                                        </p:cTn>
                                        <p:tgtEl>
                                          <p:spTgt spid="4"/>
                                        </p:tgtEl>
                                        <p:attrNameLst>
                                          <p:attrName>style.visibility</p:attrName>
                                        </p:attrNameLst>
                                      </p:cBhvr>
                                      <p:to>
                                        <p:strVal val="visible"/>
                                      </p:to>
                                    </p:set>
                                  </p:childTnLst>
                                </p:cTn>
                              </p:par>
                            </p:childTnLst>
                          </p:cTn>
                        </p:par>
                        <p:par>
                          <p:cTn id="20" fill="hold">
                            <p:stCondLst>
                              <p:cond delay="800"/>
                            </p:stCondLst>
                            <p:childTnLst>
                              <p:par>
                                <p:cTn id="21" presetID="1" presetClass="entr" presetSubtype="0" fill="hold" nodeType="afterEffect">
                                  <p:stCondLst>
                                    <p:cond delay="100"/>
                                  </p:stCondLst>
                                  <p:childTnLst>
                                    <p:set>
                                      <p:cBhvr>
                                        <p:cTn id="22" dur="1" fill="hold">
                                          <p:stCondLst>
                                            <p:cond delay="0"/>
                                          </p:stCondLst>
                                        </p:cTn>
                                        <p:tgtEl>
                                          <p:spTgt spid="6"/>
                                        </p:tgtEl>
                                        <p:attrNameLst>
                                          <p:attrName>style.visibility</p:attrName>
                                        </p:attrNameLst>
                                      </p:cBhvr>
                                      <p:to>
                                        <p:strVal val="visible"/>
                                      </p:to>
                                    </p:set>
                                  </p:childTnLst>
                                </p:cTn>
                              </p:par>
                            </p:childTnLst>
                          </p:cTn>
                        </p:par>
                        <p:par>
                          <p:cTn id="23" fill="hold">
                            <p:stCondLst>
                              <p:cond delay="900"/>
                            </p:stCondLst>
                            <p:childTnLst>
                              <p:par>
                                <p:cTn id="24" presetID="1" presetClass="entr" presetSubtype="0" fill="hold" nodeType="afterEffect">
                                  <p:stCondLst>
                                    <p:cond delay="100"/>
                                  </p:stCondLst>
                                  <p:childTnLst>
                                    <p:set>
                                      <p:cBhvr>
                                        <p:cTn id="25" dur="1" fill="hold">
                                          <p:stCondLst>
                                            <p:cond delay="0"/>
                                          </p:stCondLst>
                                        </p:cTn>
                                        <p:tgtEl>
                                          <p:spTgt spid="7"/>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childTnLst>
                                </p:cTn>
                              </p:par>
                            </p:childTnLst>
                          </p:cTn>
                        </p:par>
                        <p:par>
                          <p:cTn id="29" fill="hold">
                            <p:stCondLst>
                              <p:cond delay="1100"/>
                            </p:stCondLst>
                            <p:childTnLst>
                              <p:par>
                                <p:cTn id="30" presetID="1" presetClass="entr" presetSubtype="0" fill="hold" nodeType="afterEffect">
                                  <p:stCondLst>
                                    <p:cond delay="100"/>
                                  </p:stCondLst>
                                  <p:childTnLst>
                                    <p:set>
                                      <p:cBhvr>
                                        <p:cTn id="31" dur="1" fill="hold">
                                          <p:stCondLst>
                                            <p:cond delay="0"/>
                                          </p:stCondLst>
                                        </p:cTn>
                                        <p:tgtEl>
                                          <p:spTgt spid="8"/>
                                        </p:tgtEl>
                                        <p:attrNameLst>
                                          <p:attrName>style.visibility</p:attrName>
                                        </p:attrNameLst>
                                      </p:cBhvr>
                                      <p:to>
                                        <p:strVal val="visible"/>
                                      </p:to>
                                    </p:set>
                                  </p:childTnLst>
                                </p:cTn>
                              </p:par>
                            </p:childTnLst>
                          </p:cTn>
                        </p:par>
                        <p:par>
                          <p:cTn id="32" fill="hold">
                            <p:stCondLst>
                              <p:cond delay="1200"/>
                            </p:stCondLst>
                            <p:childTnLst>
                              <p:par>
                                <p:cTn id="33" presetID="1" presetClass="entr" presetSubtype="0" fill="hold" nodeType="afterEffect">
                                  <p:stCondLst>
                                    <p:cond delay="100"/>
                                  </p:stCondLst>
                                  <p:childTnLst>
                                    <p:set>
                                      <p:cBhvr>
                                        <p:cTn id="34" dur="1" fill="hold">
                                          <p:stCondLst>
                                            <p:cond delay="0"/>
                                          </p:stCondLst>
                                        </p:cTn>
                                        <p:tgtEl>
                                          <p:spTgt spid="10"/>
                                        </p:tgtEl>
                                        <p:attrNameLst>
                                          <p:attrName>style.visibility</p:attrName>
                                        </p:attrNameLst>
                                      </p:cBhvr>
                                      <p:to>
                                        <p:strVal val="visible"/>
                                      </p:to>
                                    </p:set>
                                  </p:childTnLst>
                                </p:cTn>
                              </p:par>
                            </p:childTnLst>
                          </p:cTn>
                        </p:par>
                        <p:par>
                          <p:cTn id="35" fill="hold">
                            <p:stCondLst>
                              <p:cond delay="1300"/>
                            </p:stCondLst>
                            <p:childTnLst>
                              <p:par>
                                <p:cTn id="36" presetID="1" presetClass="entr" presetSubtype="0" fill="hold" nodeType="afterEffect">
                                  <p:stCondLst>
                                    <p:cond delay="100"/>
                                  </p:stCondLst>
                                  <p:childTnLst>
                                    <p:set>
                                      <p:cBhvr>
                                        <p:cTn id="37" dur="1" fill="hold">
                                          <p:stCondLst>
                                            <p:cond delay="0"/>
                                          </p:stCondLst>
                                        </p:cTn>
                                        <p:tgtEl>
                                          <p:spTgt spid="1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1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61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61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616"/>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61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93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5873"/>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5874"/>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5875"/>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617"/>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011"/>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935"/>
                                        </p:tgtEl>
                                        <p:attrNameLst>
                                          <p:attrName>style.visibility</p:attrName>
                                        </p:attrNameLst>
                                      </p:cBhvr>
                                      <p:to>
                                        <p:strVal val="visible"/>
                                      </p:to>
                                    </p:set>
                                    <p:animEffect transition="in" filter="wipe(right)">
                                      <p:cBhvr>
                                        <p:cTn id="68" dur="500"/>
                                        <p:tgtEl>
                                          <p:spTgt spid="935"/>
                                        </p:tgtEl>
                                      </p:cBhvr>
                                    </p:animEffect>
                                  </p:childTnLst>
                                </p:cTn>
                              </p:par>
                            </p:childTnLst>
                          </p:cTn>
                        </p:par>
                        <p:par>
                          <p:cTn id="69" fill="hold">
                            <p:stCondLst>
                              <p:cond delay="500"/>
                            </p:stCondLst>
                            <p:childTnLst>
                              <p:par>
                                <p:cTn id="70" presetID="1" presetClass="entr" presetSubtype="0" fill="hold" nodeType="afterEffect">
                                  <p:stCondLst>
                                    <p:cond delay="0"/>
                                  </p:stCondLst>
                                  <p:childTnLst>
                                    <p:set>
                                      <p:cBhvr>
                                        <p:cTn id="71" dur="1" fill="hold">
                                          <p:stCondLst>
                                            <p:cond delay="0"/>
                                          </p:stCondLst>
                                        </p:cTn>
                                        <p:tgtEl>
                                          <p:spTgt spid="22"/>
                                        </p:tgtEl>
                                        <p:attrNameLst>
                                          <p:attrName>style.visibility</p:attrName>
                                        </p:attrNameLst>
                                      </p:cBhvr>
                                      <p:to>
                                        <p:strVal val="visible"/>
                                      </p:to>
                                    </p:set>
                                  </p:childTnLst>
                                </p:cTn>
                              </p:par>
                            </p:childTnLst>
                          </p:cTn>
                        </p:par>
                        <p:par>
                          <p:cTn id="72" fill="hold">
                            <p:stCondLst>
                              <p:cond delay="500"/>
                            </p:stCondLst>
                            <p:childTnLst>
                              <p:par>
                                <p:cTn id="73" presetID="47" presetClass="entr" presetSubtype="0" fill="hold" nodeType="afterEffect">
                                  <p:stCondLst>
                                    <p:cond delay="0"/>
                                  </p:stCondLst>
                                  <p:childTnLst>
                                    <p:set>
                                      <p:cBhvr>
                                        <p:cTn id="74" dur="1" fill="hold">
                                          <p:stCondLst>
                                            <p:cond delay="0"/>
                                          </p:stCondLst>
                                        </p:cTn>
                                        <p:tgtEl>
                                          <p:spTgt spid="25877"/>
                                        </p:tgtEl>
                                        <p:attrNameLst>
                                          <p:attrName>style.visibility</p:attrName>
                                        </p:attrNameLst>
                                      </p:cBhvr>
                                      <p:to>
                                        <p:strVal val="visible"/>
                                      </p:to>
                                    </p:set>
                                    <p:animEffect transition="in" filter="fade">
                                      <p:cBhvr>
                                        <p:cTn id="75" dur="500"/>
                                        <p:tgtEl>
                                          <p:spTgt spid="25877"/>
                                        </p:tgtEl>
                                      </p:cBhvr>
                                    </p:animEffect>
                                    <p:anim calcmode="lin" valueType="num">
                                      <p:cBhvr>
                                        <p:cTn id="76" dur="500" fill="hold"/>
                                        <p:tgtEl>
                                          <p:spTgt spid="25877"/>
                                        </p:tgtEl>
                                        <p:attrNameLst>
                                          <p:attrName>ppt_x</p:attrName>
                                        </p:attrNameLst>
                                      </p:cBhvr>
                                      <p:tavLst>
                                        <p:tav tm="0">
                                          <p:val>
                                            <p:strVal val="#ppt_x"/>
                                          </p:val>
                                        </p:tav>
                                        <p:tav tm="100000">
                                          <p:val>
                                            <p:strVal val="#ppt_x"/>
                                          </p:val>
                                        </p:tav>
                                      </p:tavLst>
                                    </p:anim>
                                    <p:anim calcmode="lin" valueType="num">
                                      <p:cBhvr>
                                        <p:cTn id="77" dur="500" fill="hold"/>
                                        <p:tgtEl>
                                          <p:spTgt spid="25877"/>
                                        </p:tgtEl>
                                        <p:attrNameLst>
                                          <p:attrName>ppt_y</p:attrName>
                                        </p:attrNameLst>
                                      </p:cBhvr>
                                      <p:tavLst>
                                        <p:tav tm="0">
                                          <p:val>
                                            <p:strVal val="#ppt_y-.1"/>
                                          </p:val>
                                        </p:tav>
                                        <p:tav tm="100000">
                                          <p:val>
                                            <p:strVal val="#ppt_y"/>
                                          </p:val>
                                        </p:tav>
                                      </p:tavLst>
                                    </p:anim>
                                  </p:childTnLst>
                                </p:cTn>
                              </p:par>
                            </p:childTnLst>
                          </p:cTn>
                        </p:par>
                        <p:par>
                          <p:cTn id="78" fill="hold">
                            <p:stCondLst>
                              <p:cond delay="1000"/>
                            </p:stCondLst>
                            <p:childTnLst>
                              <p:par>
                                <p:cTn id="79" presetID="1" presetClass="entr" presetSubtype="0" fill="hold" nodeType="afterEffect">
                                  <p:stCondLst>
                                    <p:cond delay="0"/>
                                  </p:stCondLst>
                                  <p:childTnLst>
                                    <p:set>
                                      <p:cBhvr>
                                        <p:cTn id="80" dur="1" fill="hold">
                                          <p:stCondLst>
                                            <p:cond delay="0"/>
                                          </p:stCondLst>
                                        </p:cTn>
                                        <p:tgtEl>
                                          <p:spTgt spid="25"/>
                                        </p:tgtEl>
                                        <p:attrNameLst>
                                          <p:attrName>style.visibility</p:attrName>
                                        </p:attrNameLst>
                                      </p:cBhvr>
                                      <p:to>
                                        <p:strVal val="visible"/>
                                      </p:to>
                                    </p:set>
                                  </p:childTnLst>
                                </p:cTn>
                              </p:par>
                            </p:childTnLst>
                          </p:cTn>
                        </p:par>
                        <p:par>
                          <p:cTn id="81" fill="hold">
                            <p:stCondLst>
                              <p:cond delay="1000"/>
                            </p:stCondLst>
                            <p:childTnLst>
                              <p:par>
                                <p:cTn id="82" presetID="47" presetClass="entr" presetSubtype="0" fill="hold" nodeType="afterEffect">
                                  <p:stCondLst>
                                    <p:cond delay="0"/>
                                  </p:stCondLst>
                                  <p:childTnLst>
                                    <p:set>
                                      <p:cBhvr>
                                        <p:cTn id="83" dur="1" fill="hold">
                                          <p:stCondLst>
                                            <p:cond delay="0"/>
                                          </p:stCondLst>
                                        </p:cTn>
                                        <p:tgtEl>
                                          <p:spTgt spid="25878"/>
                                        </p:tgtEl>
                                        <p:attrNameLst>
                                          <p:attrName>style.visibility</p:attrName>
                                        </p:attrNameLst>
                                      </p:cBhvr>
                                      <p:to>
                                        <p:strVal val="visible"/>
                                      </p:to>
                                    </p:set>
                                    <p:animEffect transition="in" filter="fade">
                                      <p:cBhvr>
                                        <p:cTn id="84" dur="500"/>
                                        <p:tgtEl>
                                          <p:spTgt spid="25878"/>
                                        </p:tgtEl>
                                      </p:cBhvr>
                                    </p:animEffect>
                                    <p:anim calcmode="lin" valueType="num">
                                      <p:cBhvr>
                                        <p:cTn id="85" dur="500" fill="hold"/>
                                        <p:tgtEl>
                                          <p:spTgt spid="25878"/>
                                        </p:tgtEl>
                                        <p:attrNameLst>
                                          <p:attrName>ppt_x</p:attrName>
                                        </p:attrNameLst>
                                      </p:cBhvr>
                                      <p:tavLst>
                                        <p:tav tm="0">
                                          <p:val>
                                            <p:strVal val="#ppt_x"/>
                                          </p:val>
                                        </p:tav>
                                        <p:tav tm="100000">
                                          <p:val>
                                            <p:strVal val="#ppt_x"/>
                                          </p:val>
                                        </p:tav>
                                      </p:tavLst>
                                    </p:anim>
                                    <p:anim calcmode="lin" valueType="num">
                                      <p:cBhvr>
                                        <p:cTn id="86" dur="500" fill="hold"/>
                                        <p:tgtEl>
                                          <p:spTgt spid="25878"/>
                                        </p:tgtEl>
                                        <p:attrNameLst>
                                          <p:attrName>ppt_y</p:attrName>
                                        </p:attrNameLst>
                                      </p:cBhvr>
                                      <p:tavLst>
                                        <p:tav tm="0">
                                          <p:val>
                                            <p:strVal val="#ppt_y-.1"/>
                                          </p:val>
                                        </p:tav>
                                        <p:tav tm="100000">
                                          <p:val>
                                            <p:strVal val="#ppt_y"/>
                                          </p:val>
                                        </p:tav>
                                      </p:tavLst>
                                    </p:anim>
                                  </p:childTnLst>
                                </p:cTn>
                              </p:par>
                            </p:childTnLst>
                          </p:cTn>
                        </p:par>
                        <p:par>
                          <p:cTn id="87" fill="hold">
                            <p:stCondLst>
                              <p:cond delay="1500"/>
                            </p:stCondLst>
                            <p:childTnLst>
                              <p:par>
                                <p:cTn id="88" presetID="1" presetClass="entr" presetSubtype="0" fill="hold" nodeType="afterEffect">
                                  <p:stCondLst>
                                    <p:cond delay="0"/>
                                  </p:stCondLst>
                                  <p:childTnLst>
                                    <p:set>
                                      <p:cBhvr>
                                        <p:cTn id="89" dur="1" fill="hold">
                                          <p:stCondLst>
                                            <p:cond delay="0"/>
                                          </p:stCondLst>
                                        </p:cTn>
                                        <p:tgtEl>
                                          <p:spTgt spid="31"/>
                                        </p:tgtEl>
                                        <p:attrNameLst>
                                          <p:attrName>style.visibility</p:attrName>
                                        </p:attrNameLst>
                                      </p:cBhvr>
                                      <p:to>
                                        <p:strVal val="visible"/>
                                      </p:to>
                                    </p:set>
                                  </p:childTnLst>
                                </p:cTn>
                              </p:par>
                            </p:childTnLst>
                          </p:cTn>
                        </p:par>
                        <p:par>
                          <p:cTn id="90" fill="hold">
                            <p:stCondLst>
                              <p:cond delay="1500"/>
                            </p:stCondLst>
                            <p:childTnLst>
                              <p:par>
                                <p:cTn id="91" presetID="1" presetClass="entr" presetSubtype="0" fill="hold" nodeType="afterEffect">
                                  <p:stCondLst>
                                    <p:cond delay="0"/>
                                  </p:stCondLst>
                                  <p:childTnLst>
                                    <p:set>
                                      <p:cBhvr>
                                        <p:cTn id="92" dur="1" fill="hold">
                                          <p:stCondLst>
                                            <p:cond delay="0"/>
                                          </p:stCondLst>
                                        </p:cTn>
                                        <p:tgtEl>
                                          <p:spTgt spid="928"/>
                                        </p:tgtEl>
                                        <p:attrNameLst>
                                          <p:attrName>style.visibility</p:attrName>
                                        </p:attrNameLst>
                                      </p:cBhvr>
                                      <p:to>
                                        <p:strVal val="visible"/>
                                      </p:to>
                                    </p:set>
                                  </p:childTnLst>
                                </p:cTn>
                              </p:par>
                            </p:childTnLst>
                          </p:cTn>
                        </p:par>
                        <p:par>
                          <p:cTn id="93" fill="hold">
                            <p:stCondLst>
                              <p:cond delay="1500"/>
                            </p:stCondLst>
                            <p:childTnLst>
                              <p:par>
                                <p:cTn id="94" presetID="1" presetClass="entr" presetSubtype="0" fill="hold" nodeType="afterEffect">
                                  <p:stCondLst>
                                    <p:cond delay="0"/>
                                  </p:stCondLst>
                                  <p:childTnLst>
                                    <p:set>
                                      <p:cBhvr>
                                        <p:cTn id="95" dur="1" fill="hold">
                                          <p:stCondLst>
                                            <p:cond delay="0"/>
                                          </p:stCondLst>
                                        </p:cTn>
                                        <p:tgtEl>
                                          <p:spTgt spid="28"/>
                                        </p:tgtEl>
                                        <p:attrNameLst>
                                          <p:attrName>style.visibility</p:attrName>
                                        </p:attrNameLst>
                                      </p:cBhvr>
                                      <p:to>
                                        <p:strVal val="visible"/>
                                      </p:to>
                                    </p:set>
                                  </p:childTnLst>
                                </p:cTn>
                              </p:par>
                            </p:childTnLst>
                          </p:cTn>
                        </p:par>
                        <p:par>
                          <p:cTn id="96" fill="hold">
                            <p:stCondLst>
                              <p:cond delay="1500"/>
                            </p:stCondLst>
                            <p:childTnLst>
                              <p:par>
                                <p:cTn id="97" presetID="1" presetClass="entr" presetSubtype="0" fill="hold" nodeType="afterEffect">
                                  <p:stCondLst>
                                    <p:cond delay="0"/>
                                  </p:stCondLst>
                                  <p:childTnLst>
                                    <p:set>
                                      <p:cBhvr>
                                        <p:cTn id="98" dur="1" fill="hold">
                                          <p:stCondLst>
                                            <p:cond delay="0"/>
                                          </p:stCondLst>
                                        </p:cTn>
                                        <p:tgtEl>
                                          <p:spTgt spid="929"/>
                                        </p:tgtEl>
                                        <p:attrNameLst>
                                          <p:attrName>style.visibility</p:attrName>
                                        </p:attrNameLst>
                                      </p:cBhvr>
                                      <p:to>
                                        <p:strVal val="visible"/>
                                      </p:to>
                                    </p:set>
                                  </p:childTnLst>
                                </p:cTn>
                              </p:par>
                            </p:childTnLst>
                          </p:cTn>
                        </p:par>
                        <p:par>
                          <p:cTn id="99" fill="hold">
                            <p:stCondLst>
                              <p:cond delay="1500"/>
                            </p:stCondLst>
                            <p:childTnLst>
                              <p:par>
                                <p:cTn id="100" presetID="1" presetClass="entr" presetSubtype="0" fill="hold" nodeType="afterEffect">
                                  <p:stCondLst>
                                    <p:cond delay="0"/>
                                  </p:stCondLst>
                                  <p:childTnLst>
                                    <p:set>
                                      <p:cBhvr>
                                        <p:cTn id="101" dur="1" fill="hold">
                                          <p:stCondLst>
                                            <p:cond delay="0"/>
                                          </p:stCondLst>
                                        </p:cTn>
                                        <p:tgtEl>
                                          <p:spTgt spid="25785"/>
                                        </p:tgtEl>
                                        <p:attrNameLst>
                                          <p:attrName>style.visibility</p:attrName>
                                        </p:attrNameLst>
                                      </p:cBhvr>
                                      <p:to>
                                        <p:strVal val="visible"/>
                                      </p:to>
                                    </p:set>
                                  </p:childTnLst>
                                </p:cTn>
                              </p:par>
                            </p:childTnLst>
                          </p:cTn>
                        </p:par>
                        <p:par>
                          <p:cTn id="102" fill="hold">
                            <p:stCondLst>
                              <p:cond delay="1500"/>
                            </p:stCondLst>
                            <p:childTnLst>
                              <p:par>
                                <p:cTn id="103" presetID="1" presetClass="entr" presetSubtype="0" fill="hold" nodeType="afterEffect">
                                  <p:stCondLst>
                                    <p:cond delay="0"/>
                                  </p:stCondLst>
                                  <p:childTnLst>
                                    <p:set>
                                      <p:cBhvr>
                                        <p:cTn id="104" dur="1" fill="hold">
                                          <p:stCondLst>
                                            <p:cond delay="0"/>
                                          </p:stCondLst>
                                        </p:cTn>
                                        <p:tgtEl>
                                          <p:spTgt spid="930"/>
                                        </p:tgtEl>
                                        <p:attrNameLst>
                                          <p:attrName>style.visibility</p:attrName>
                                        </p:attrNameLst>
                                      </p:cBhvr>
                                      <p:to>
                                        <p:strVal val="visible"/>
                                      </p:to>
                                    </p:set>
                                  </p:childTnLst>
                                </p:cTn>
                              </p:par>
                            </p:childTnLst>
                          </p:cTn>
                        </p:par>
                        <p:par>
                          <p:cTn id="105" fill="hold">
                            <p:stCondLst>
                              <p:cond delay="1500"/>
                            </p:stCondLst>
                            <p:childTnLst>
                              <p:par>
                                <p:cTn id="106" presetID="1" presetClass="entr" presetSubtype="0" fill="hold" nodeType="afterEffect">
                                  <p:stCondLst>
                                    <p:cond delay="0"/>
                                  </p:stCondLst>
                                  <p:childTnLst>
                                    <p:set>
                                      <p:cBhvr>
                                        <p:cTn id="107" dur="1" fill="hold">
                                          <p:stCondLst>
                                            <p:cond delay="0"/>
                                          </p:stCondLst>
                                        </p:cTn>
                                        <p:tgtEl>
                                          <p:spTgt spid="25800"/>
                                        </p:tgtEl>
                                        <p:attrNameLst>
                                          <p:attrName>style.visibility</p:attrName>
                                        </p:attrNameLst>
                                      </p:cBhvr>
                                      <p:to>
                                        <p:strVal val="visible"/>
                                      </p:to>
                                    </p:set>
                                  </p:childTnLst>
                                </p:cTn>
                              </p:par>
                            </p:childTnLst>
                          </p:cTn>
                        </p:par>
                        <p:par>
                          <p:cTn id="108" fill="hold">
                            <p:stCondLst>
                              <p:cond delay="1500"/>
                            </p:stCondLst>
                            <p:childTnLst>
                              <p:par>
                                <p:cTn id="109" presetID="1" presetClass="entr" presetSubtype="0" fill="hold" nodeType="afterEffect">
                                  <p:stCondLst>
                                    <p:cond delay="0"/>
                                  </p:stCondLst>
                                  <p:childTnLst>
                                    <p:set>
                                      <p:cBhvr>
                                        <p:cTn id="110" dur="1" fill="hold">
                                          <p:stCondLst>
                                            <p:cond delay="0"/>
                                          </p:stCondLst>
                                        </p:cTn>
                                        <p:tgtEl>
                                          <p:spTgt spid="931"/>
                                        </p:tgtEl>
                                        <p:attrNameLst>
                                          <p:attrName>style.visibility</p:attrName>
                                        </p:attrNameLst>
                                      </p:cBhvr>
                                      <p:to>
                                        <p:strVal val="visible"/>
                                      </p:to>
                                    </p:set>
                                  </p:childTnLst>
                                </p:cTn>
                              </p:par>
                            </p:childTnLst>
                          </p:cTn>
                        </p:par>
                        <p:par>
                          <p:cTn id="111" fill="hold">
                            <p:stCondLst>
                              <p:cond delay="1500"/>
                            </p:stCondLst>
                            <p:childTnLst>
                              <p:par>
                                <p:cTn id="112" presetID="1" presetClass="entr" presetSubtype="0" fill="hold" nodeType="afterEffect">
                                  <p:stCondLst>
                                    <p:cond delay="0"/>
                                  </p:stCondLst>
                                  <p:childTnLst>
                                    <p:set>
                                      <p:cBhvr>
                                        <p:cTn id="113" dur="1" fill="hold">
                                          <p:stCondLst>
                                            <p:cond delay="0"/>
                                          </p:stCondLst>
                                        </p:cTn>
                                        <p:tgtEl>
                                          <p:spTgt spid="25827"/>
                                        </p:tgtEl>
                                        <p:attrNameLst>
                                          <p:attrName>style.visibility</p:attrName>
                                        </p:attrNameLst>
                                      </p:cBhvr>
                                      <p:to>
                                        <p:strVal val="visible"/>
                                      </p:to>
                                    </p:set>
                                  </p:childTnLst>
                                </p:cTn>
                              </p:par>
                            </p:childTnLst>
                          </p:cTn>
                        </p:par>
                        <p:par>
                          <p:cTn id="114" fill="hold">
                            <p:stCondLst>
                              <p:cond delay="1500"/>
                            </p:stCondLst>
                            <p:childTnLst>
                              <p:par>
                                <p:cTn id="115" presetID="1" presetClass="entr" presetSubtype="0" fill="hold" nodeType="afterEffect">
                                  <p:stCondLst>
                                    <p:cond delay="0"/>
                                  </p:stCondLst>
                                  <p:childTnLst>
                                    <p:set>
                                      <p:cBhvr>
                                        <p:cTn id="116" dur="1" fill="hold">
                                          <p:stCondLst>
                                            <p:cond delay="0"/>
                                          </p:stCondLst>
                                        </p:cTn>
                                        <p:tgtEl>
                                          <p:spTgt spid="932"/>
                                        </p:tgtEl>
                                        <p:attrNameLst>
                                          <p:attrName>style.visibility</p:attrName>
                                        </p:attrNameLst>
                                      </p:cBhvr>
                                      <p:to>
                                        <p:strVal val="visible"/>
                                      </p:to>
                                    </p:set>
                                  </p:childTnLst>
                                </p:cTn>
                              </p:par>
                            </p:childTnLst>
                          </p:cTn>
                        </p:par>
                        <p:par>
                          <p:cTn id="117" fill="hold">
                            <p:stCondLst>
                              <p:cond delay="1500"/>
                            </p:stCondLst>
                            <p:childTnLst>
                              <p:par>
                                <p:cTn id="118" presetID="1" presetClass="entr" presetSubtype="0" fill="hold" nodeType="afterEffect">
                                  <p:stCondLst>
                                    <p:cond delay="0"/>
                                  </p:stCondLst>
                                  <p:childTnLst>
                                    <p:set>
                                      <p:cBhvr>
                                        <p:cTn id="119" dur="1" fill="hold">
                                          <p:stCondLst>
                                            <p:cond delay="0"/>
                                          </p:stCondLst>
                                        </p:cTn>
                                        <p:tgtEl>
                                          <p:spTgt spid="25842"/>
                                        </p:tgtEl>
                                        <p:attrNameLst>
                                          <p:attrName>style.visibility</p:attrName>
                                        </p:attrNameLst>
                                      </p:cBhvr>
                                      <p:to>
                                        <p:strVal val="visible"/>
                                      </p:to>
                                    </p:set>
                                  </p:childTnLst>
                                </p:cTn>
                              </p:par>
                            </p:childTnLst>
                          </p:cTn>
                        </p:par>
                        <p:par>
                          <p:cTn id="120" fill="hold">
                            <p:stCondLst>
                              <p:cond delay="1500"/>
                            </p:stCondLst>
                            <p:childTnLst>
                              <p:par>
                                <p:cTn id="121" presetID="1" presetClass="entr" presetSubtype="0" fill="hold" nodeType="afterEffect">
                                  <p:stCondLst>
                                    <p:cond delay="0"/>
                                  </p:stCondLst>
                                  <p:childTnLst>
                                    <p:set>
                                      <p:cBhvr>
                                        <p:cTn id="122" dur="1" fill="hold">
                                          <p:stCondLst>
                                            <p:cond delay="0"/>
                                          </p:stCondLst>
                                        </p:cTn>
                                        <p:tgtEl>
                                          <p:spTgt spid="933"/>
                                        </p:tgtEl>
                                        <p:attrNameLst>
                                          <p:attrName>style.visibility</p:attrName>
                                        </p:attrNameLst>
                                      </p:cBhvr>
                                      <p:to>
                                        <p:strVal val="visible"/>
                                      </p:to>
                                    </p:set>
                                  </p:childTnLst>
                                </p:cTn>
                              </p:par>
                            </p:childTnLst>
                          </p:cTn>
                        </p:par>
                        <p:par>
                          <p:cTn id="123" fill="hold">
                            <p:stCondLst>
                              <p:cond delay="1500"/>
                            </p:stCondLst>
                            <p:childTnLst>
                              <p:par>
                                <p:cTn id="124" presetID="1" presetClass="entr" presetSubtype="0" fill="hold" nodeType="afterEffect">
                                  <p:stCondLst>
                                    <p:cond delay="0"/>
                                  </p:stCondLst>
                                  <p:childTnLst>
                                    <p:set>
                                      <p:cBhvr>
                                        <p:cTn id="125" dur="1" fill="hold">
                                          <p:stCondLst>
                                            <p:cond delay="0"/>
                                          </p:stCondLst>
                                        </p:cTn>
                                        <p:tgtEl>
                                          <p:spTgt spid="25869"/>
                                        </p:tgtEl>
                                        <p:attrNameLst>
                                          <p:attrName>style.visibility</p:attrName>
                                        </p:attrNameLst>
                                      </p:cBhvr>
                                      <p:to>
                                        <p:strVal val="visible"/>
                                      </p:to>
                                    </p:set>
                                  </p:childTnLst>
                                </p:cTn>
                              </p:par>
                            </p:childTnLst>
                          </p:cTn>
                        </p:par>
                        <p:par>
                          <p:cTn id="126" fill="hold">
                            <p:stCondLst>
                              <p:cond delay="1500"/>
                            </p:stCondLst>
                            <p:childTnLst>
                              <p:par>
                                <p:cTn id="127" presetID="1" presetClass="entr" presetSubtype="0" fill="hold" nodeType="afterEffect">
                                  <p:stCondLst>
                                    <p:cond delay="0"/>
                                  </p:stCondLst>
                                  <p:childTnLst>
                                    <p:set>
                                      <p:cBhvr>
                                        <p:cTn id="128" dur="1" fill="hold">
                                          <p:stCondLst>
                                            <p:cond delay="0"/>
                                          </p:stCondLst>
                                        </p:cTn>
                                        <p:tgtEl>
                                          <p:spTgt spid="9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10" grpId="0" animBg="1"/>
      <p:bldP spid="939" grpId="0"/>
      <p:bldP spid="617" grpId="0" animBg="1"/>
      <p:bldP spid="1011" grpId="0"/>
      <p:bldP spid="101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91741" y="422275"/>
            <a:ext cx="8721218" cy="506413"/>
          </a:xfrm>
        </p:spPr>
        <p:txBody>
          <a:bodyPr>
            <a:normAutofit fontScale="90000"/>
          </a:bodyPr>
          <a:lstStyle/>
          <a:p>
            <a:r>
              <a:rPr lang="en-US" altLang="zh-TW" smtClean="0">
                <a:ea typeface="新細明體" charset="-120"/>
              </a:rPr>
              <a:t>How to Implement XenDesktop v2</a:t>
            </a:r>
          </a:p>
        </p:txBody>
      </p:sp>
      <p:sp>
        <p:nvSpPr>
          <p:cNvPr id="4" name="Isosceles Triangle 3"/>
          <p:cNvSpPr/>
          <p:nvPr/>
        </p:nvSpPr>
        <p:spPr>
          <a:xfrm>
            <a:off x="1199272" y="2717382"/>
            <a:ext cx="400154" cy="608013"/>
          </a:xfrm>
          <a:prstGeom prst="triangle">
            <a:avLst/>
          </a:prstGeom>
          <a:solidFill>
            <a:schemeClr val="bg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5" name="Rounded Rectangle 4"/>
          <p:cNvSpPr/>
          <p:nvPr/>
        </p:nvSpPr>
        <p:spPr>
          <a:xfrm>
            <a:off x="970613" y="1502944"/>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6" name="TextBox 5"/>
          <p:cNvSpPr txBox="1"/>
          <p:nvPr/>
        </p:nvSpPr>
        <p:spPr>
          <a:xfrm>
            <a:off x="856283" y="1182270"/>
            <a:ext cx="1086133" cy="3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err="1">
                <a:solidFill>
                  <a:schemeClr val="tx1"/>
                </a:solidFill>
              </a:rPr>
              <a:t>GoToAssist</a:t>
            </a:r>
            <a:endParaRPr lang="en-US" sz="1400" b="1" dirty="0">
              <a:solidFill>
                <a:schemeClr val="tx1"/>
              </a:solidFill>
            </a:endParaRPr>
          </a:p>
        </p:txBody>
      </p:sp>
      <p:pic>
        <p:nvPicPr>
          <p:cNvPr id="27654" name="Picture 6" descr="GoToAssist copy trans.gif"/>
          <p:cNvPicPr>
            <a:picLocks noChangeAspect="1"/>
          </p:cNvPicPr>
          <p:nvPr/>
        </p:nvPicPr>
        <p:blipFill>
          <a:blip r:embed="rId3" cstate="print"/>
          <a:srcRect/>
          <a:stretch>
            <a:fillRect/>
          </a:stretch>
        </p:blipFill>
        <p:spPr bwMode="auto">
          <a:xfrm>
            <a:off x="1000386" y="1561681"/>
            <a:ext cx="800308" cy="1187450"/>
          </a:xfrm>
          <a:prstGeom prst="rect">
            <a:avLst/>
          </a:prstGeom>
          <a:noFill/>
          <a:ln w="9525">
            <a:noFill/>
            <a:miter lim="800000"/>
            <a:headEnd/>
            <a:tailEnd/>
          </a:ln>
        </p:spPr>
      </p:pic>
      <p:sp>
        <p:nvSpPr>
          <p:cNvPr id="8" name="Freeform 7"/>
          <p:cNvSpPr/>
          <p:nvPr/>
        </p:nvSpPr>
        <p:spPr>
          <a:xfrm>
            <a:off x="5299661" y="2726906"/>
            <a:ext cx="1014677" cy="527050"/>
          </a:xfrm>
          <a:custGeom>
            <a:avLst/>
            <a:gdLst>
              <a:gd name="connsiteX0" fmla="*/ 1048871 w 1353671"/>
              <a:gd name="connsiteY0" fmla="*/ 0 h 770964"/>
              <a:gd name="connsiteX1" fmla="*/ 0 w 1353671"/>
              <a:gd name="connsiteY1" fmla="*/ 762000 h 770964"/>
              <a:gd name="connsiteX2" fmla="*/ 1353671 w 1353671"/>
              <a:gd name="connsiteY2" fmla="*/ 770964 h 770964"/>
              <a:gd name="connsiteX3" fmla="*/ 1048871 w 1353671"/>
              <a:gd name="connsiteY3" fmla="*/ 0 h 770964"/>
            </a:gdLst>
            <a:ahLst/>
            <a:cxnLst>
              <a:cxn ang="0">
                <a:pos x="connsiteX0" y="connsiteY0"/>
              </a:cxn>
              <a:cxn ang="0">
                <a:pos x="connsiteX1" y="connsiteY1"/>
              </a:cxn>
              <a:cxn ang="0">
                <a:pos x="connsiteX2" y="connsiteY2"/>
              </a:cxn>
              <a:cxn ang="0">
                <a:pos x="connsiteX3" y="connsiteY3"/>
              </a:cxn>
            </a:cxnLst>
            <a:rect l="l" t="t" r="r" b="b"/>
            <a:pathLst>
              <a:path w="1353671" h="770964">
                <a:moveTo>
                  <a:pt x="1048871" y="0"/>
                </a:moveTo>
                <a:lnTo>
                  <a:pt x="0" y="762000"/>
                </a:lnTo>
                <a:lnTo>
                  <a:pt x="1353671" y="770964"/>
                </a:lnTo>
                <a:lnTo>
                  <a:pt x="1048871" y="0"/>
                </a:lnTo>
                <a:close/>
              </a:path>
            </a:pathLst>
          </a:custGeom>
          <a:solidFill>
            <a:schemeClr val="bg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zh-TW">
              <a:solidFill>
                <a:srgbClr val="FFFFFF"/>
              </a:solidFill>
            </a:endParaRPr>
          </a:p>
        </p:txBody>
      </p:sp>
      <p:sp>
        <p:nvSpPr>
          <p:cNvPr id="9" name="Rounded Rectangle 8"/>
          <p:cNvSpPr/>
          <p:nvPr/>
        </p:nvSpPr>
        <p:spPr>
          <a:xfrm>
            <a:off x="5709343" y="1502944"/>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10" name="TextBox 9"/>
          <p:cNvSpPr txBox="1"/>
          <p:nvPr/>
        </p:nvSpPr>
        <p:spPr>
          <a:xfrm>
            <a:off x="5448529" y="1182270"/>
            <a:ext cx="1362430" cy="3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a:solidFill>
                  <a:schemeClr val="tx1"/>
                </a:solidFill>
              </a:rPr>
              <a:t>EdgeSight</a:t>
            </a:r>
          </a:p>
        </p:txBody>
      </p:sp>
      <p:pic>
        <p:nvPicPr>
          <p:cNvPr id="27658" name="Picture 50" descr="EdgeSight_icon"/>
          <p:cNvPicPr>
            <a:picLocks noChangeAspect="1" noChangeArrowheads="1"/>
          </p:cNvPicPr>
          <p:nvPr/>
        </p:nvPicPr>
        <p:blipFill>
          <a:blip r:embed="rId4" cstate="print"/>
          <a:srcRect/>
          <a:stretch>
            <a:fillRect/>
          </a:stretch>
        </p:blipFill>
        <p:spPr bwMode="auto">
          <a:xfrm>
            <a:off x="5749835" y="1561682"/>
            <a:ext cx="791972" cy="1173163"/>
          </a:xfrm>
          <a:prstGeom prst="rect">
            <a:avLst/>
          </a:prstGeom>
          <a:noFill/>
          <a:ln w="9525" algn="ctr">
            <a:noFill/>
            <a:miter lim="800000"/>
            <a:headEnd/>
            <a:tailEnd/>
          </a:ln>
        </p:spPr>
      </p:pic>
      <p:cxnSp>
        <p:nvCxnSpPr>
          <p:cNvPr id="27659" name="Straight Arrow Connector 11"/>
          <p:cNvCxnSpPr>
            <a:cxnSpLocks noChangeShapeType="1"/>
          </p:cNvCxnSpPr>
          <p:nvPr/>
        </p:nvCxnSpPr>
        <p:spPr bwMode="auto">
          <a:xfrm rot="10800000">
            <a:off x="1819749" y="3961981"/>
            <a:ext cx="3180988" cy="6350"/>
          </a:xfrm>
          <a:prstGeom prst="straightConnector1">
            <a:avLst/>
          </a:prstGeom>
          <a:noFill/>
          <a:ln w="114300">
            <a:solidFill>
              <a:schemeClr val="accent1"/>
            </a:solidFill>
            <a:round/>
            <a:headEnd/>
            <a:tailEnd type="triangle" w="sm" len="med"/>
          </a:ln>
        </p:spPr>
      </p:cxnSp>
      <p:sp>
        <p:nvSpPr>
          <p:cNvPr id="13" name="Rounded Rectangle 12"/>
          <p:cNvSpPr/>
          <p:nvPr/>
        </p:nvSpPr>
        <p:spPr>
          <a:xfrm>
            <a:off x="5023364" y="3250781"/>
            <a:ext cx="1543452" cy="3074988"/>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14" name="Rounded Rectangle 13"/>
          <p:cNvSpPr/>
          <p:nvPr/>
        </p:nvSpPr>
        <p:spPr>
          <a:xfrm>
            <a:off x="970613" y="3326981"/>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15" name="Rounded Rectangle 14"/>
          <p:cNvSpPr/>
          <p:nvPr/>
        </p:nvSpPr>
        <p:spPr>
          <a:xfrm>
            <a:off x="3880067" y="3361906"/>
            <a:ext cx="857473" cy="1143000"/>
          </a:xfrm>
          <a:prstGeom prst="roundRect">
            <a:avLst>
              <a:gd name="adj" fmla="val 4688"/>
            </a:avLst>
          </a:prstGeom>
          <a:solidFill>
            <a:schemeClr val="bg1">
              <a:lumMod val="85000"/>
            </a:schemeClr>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16" name="Rounded Rectangle 15"/>
          <p:cNvSpPr/>
          <p:nvPr/>
        </p:nvSpPr>
        <p:spPr>
          <a:xfrm>
            <a:off x="7519565" y="3253957"/>
            <a:ext cx="1179026" cy="3071813"/>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17" name="TextBox 16"/>
          <p:cNvSpPr txBox="1"/>
          <p:nvPr/>
        </p:nvSpPr>
        <p:spPr>
          <a:xfrm>
            <a:off x="7092280" y="6325869"/>
            <a:ext cx="203504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gn="ctr">
              <a:defRPr/>
            </a:pPr>
            <a:r>
              <a:rPr lang="en-US" sz="1400" b="1" dirty="0">
                <a:solidFill>
                  <a:schemeClr val="tx1"/>
                </a:solidFill>
              </a:rPr>
              <a:t>Citrix Optimized Storage</a:t>
            </a:r>
          </a:p>
        </p:txBody>
      </p:sp>
      <p:sp>
        <p:nvSpPr>
          <p:cNvPr id="18" name="Rectangle 17"/>
          <p:cNvSpPr/>
          <p:nvPr/>
        </p:nvSpPr>
        <p:spPr>
          <a:xfrm>
            <a:off x="5373525" y="3555564"/>
            <a:ext cx="880762" cy="12192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7666" name="Straight Arrow Connector 18"/>
          <p:cNvCxnSpPr>
            <a:cxnSpLocks noChangeShapeType="1"/>
          </p:cNvCxnSpPr>
          <p:nvPr/>
        </p:nvCxnSpPr>
        <p:spPr bwMode="auto">
          <a:xfrm rot="10800000">
            <a:off x="6566816" y="3750844"/>
            <a:ext cx="1086133" cy="1587"/>
          </a:xfrm>
          <a:prstGeom prst="straightConnector1">
            <a:avLst/>
          </a:prstGeom>
          <a:noFill/>
          <a:ln w="114300">
            <a:solidFill>
              <a:srgbClr val="70A426"/>
            </a:solidFill>
            <a:round/>
            <a:headEnd/>
            <a:tailEnd type="triangle" w="sm" len="med"/>
          </a:ln>
        </p:spPr>
      </p:cxnSp>
      <p:cxnSp>
        <p:nvCxnSpPr>
          <p:cNvPr id="27667" name="Straight Arrow Connector 19"/>
          <p:cNvCxnSpPr>
            <a:cxnSpLocks noChangeShapeType="1"/>
          </p:cNvCxnSpPr>
          <p:nvPr/>
        </p:nvCxnSpPr>
        <p:spPr bwMode="auto">
          <a:xfrm rot="10800000">
            <a:off x="6566816" y="4762081"/>
            <a:ext cx="1086133" cy="1588"/>
          </a:xfrm>
          <a:prstGeom prst="straightConnector1">
            <a:avLst/>
          </a:prstGeom>
          <a:noFill/>
          <a:ln w="114300">
            <a:solidFill>
              <a:srgbClr val="00B0F0"/>
            </a:solidFill>
            <a:round/>
            <a:headEnd/>
            <a:tailEnd type="triangle" w="sm" len="med"/>
          </a:ln>
        </p:spPr>
      </p:cxnSp>
      <p:grpSp>
        <p:nvGrpSpPr>
          <p:cNvPr id="2" name="Group 60"/>
          <p:cNvGrpSpPr>
            <a:grpSpLocks/>
          </p:cNvGrpSpPr>
          <p:nvPr/>
        </p:nvGrpSpPr>
        <p:grpSpPr bwMode="auto">
          <a:xfrm>
            <a:off x="5760554" y="3403182"/>
            <a:ext cx="227468" cy="644525"/>
            <a:chOff x="1905000" y="3254375"/>
            <a:chExt cx="482600" cy="1025525"/>
          </a:xfrm>
        </p:grpSpPr>
        <p:grpSp>
          <p:nvGrpSpPr>
            <p:cNvPr id="3" name="Group 174"/>
            <p:cNvGrpSpPr>
              <a:grpSpLocks/>
            </p:cNvGrpSpPr>
            <p:nvPr/>
          </p:nvGrpSpPr>
          <p:grpSpPr bwMode="auto">
            <a:xfrm>
              <a:off x="1905000" y="3886200"/>
              <a:ext cx="482600" cy="393700"/>
              <a:chOff x="3598" y="2782"/>
              <a:chExt cx="454" cy="369"/>
            </a:xfrm>
          </p:grpSpPr>
          <p:sp>
            <p:nvSpPr>
              <p:cNvPr id="2817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817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17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17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17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17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7" name="Group 174"/>
            <p:cNvGrpSpPr>
              <a:grpSpLocks/>
            </p:cNvGrpSpPr>
            <p:nvPr/>
          </p:nvGrpSpPr>
          <p:grpSpPr bwMode="auto">
            <a:xfrm>
              <a:off x="1905000" y="3568700"/>
              <a:ext cx="482600" cy="393700"/>
              <a:chOff x="3598" y="2782"/>
              <a:chExt cx="454" cy="369"/>
            </a:xfrm>
          </p:grpSpPr>
          <p:sp>
            <p:nvSpPr>
              <p:cNvPr id="2816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816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17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17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17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17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1" name="Group 174"/>
            <p:cNvGrpSpPr>
              <a:grpSpLocks/>
            </p:cNvGrpSpPr>
            <p:nvPr/>
          </p:nvGrpSpPr>
          <p:grpSpPr bwMode="auto">
            <a:xfrm>
              <a:off x="1905000" y="3254375"/>
              <a:ext cx="482600" cy="393700"/>
              <a:chOff x="3598" y="2782"/>
              <a:chExt cx="454" cy="369"/>
            </a:xfrm>
          </p:grpSpPr>
          <p:sp>
            <p:nvSpPr>
              <p:cNvPr id="2816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816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16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16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16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16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2" name="Group 61"/>
          <p:cNvGrpSpPr>
            <a:grpSpLocks/>
          </p:cNvGrpSpPr>
          <p:nvPr/>
        </p:nvGrpSpPr>
        <p:grpSpPr bwMode="auto">
          <a:xfrm>
            <a:off x="5531894" y="3463507"/>
            <a:ext cx="227468" cy="644525"/>
            <a:chOff x="1905000" y="3254375"/>
            <a:chExt cx="482600" cy="1025525"/>
          </a:xfrm>
        </p:grpSpPr>
        <p:grpSp>
          <p:nvGrpSpPr>
            <p:cNvPr id="19" name="Group 174"/>
            <p:cNvGrpSpPr>
              <a:grpSpLocks/>
            </p:cNvGrpSpPr>
            <p:nvPr/>
          </p:nvGrpSpPr>
          <p:grpSpPr bwMode="auto">
            <a:xfrm>
              <a:off x="1905000" y="3886200"/>
              <a:ext cx="482600" cy="393700"/>
              <a:chOff x="3598" y="2782"/>
              <a:chExt cx="454" cy="369"/>
            </a:xfrm>
          </p:grpSpPr>
          <p:sp>
            <p:nvSpPr>
              <p:cNvPr id="2815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815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15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15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15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15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0" name="Group 174"/>
            <p:cNvGrpSpPr>
              <a:grpSpLocks/>
            </p:cNvGrpSpPr>
            <p:nvPr/>
          </p:nvGrpSpPr>
          <p:grpSpPr bwMode="auto">
            <a:xfrm>
              <a:off x="1905000" y="3568700"/>
              <a:ext cx="482600" cy="393700"/>
              <a:chOff x="3598" y="2782"/>
              <a:chExt cx="454" cy="369"/>
            </a:xfrm>
          </p:grpSpPr>
          <p:sp>
            <p:nvSpPr>
              <p:cNvPr id="2814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814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14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15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15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15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1" name="Group 174"/>
            <p:cNvGrpSpPr>
              <a:grpSpLocks/>
            </p:cNvGrpSpPr>
            <p:nvPr/>
          </p:nvGrpSpPr>
          <p:grpSpPr bwMode="auto">
            <a:xfrm>
              <a:off x="1905000" y="3254375"/>
              <a:ext cx="482600" cy="393700"/>
              <a:chOff x="3598" y="2782"/>
              <a:chExt cx="454" cy="369"/>
            </a:xfrm>
          </p:grpSpPr>
          <p:sp>
            <p:nvSpPr>
              <p:cNvPr id="2814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814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14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14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14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14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2" name="Group 83"/>
          <p:cNvGrpSpPr>
            <a:grpSpLocks/>
          </p:cNvGrpSpPr>
          <p:nvPr/>
        </p:nvGrpSpPr>
        <p:grpSpPr bwMode="auto">
          <a:xfrm>
            <a:off x="5302044" y="3517482"/>
            <a:ext cx="227469" cy="644525"/>
            <a:chOff x="1905000" y="3254375"/>
            <a:chExt cx="482600" cy="1025525"/>
          </a:xfrm>
        </p:grpSpPr>
        <p:grpSp>
          <p:nvGrpSpPr>
            <p:cNvPr id="23" name="Group 174"/>
            <p:cNvGrpSpPr>
              <a:grpSpLocks/>
            </p:cNvGrpSpPr>
            <p:nvPr/>
          </p:nvGrpSpPr>
          <p:grpSpPr bwMode="auto">
            <a:xfrm>
              <a:off x="1905000" y="3886200"/>
              <a:ext cx="482600" cy="393700"/>
              <a:chOff x="3598" y="2782"/>
              <a:chExt cx="454" cy="369"/>
            </a:xfrm>
          </p:grpSpPr>
          <p:sp>
            <p:nvSpPr>
              <p:cNvPr id="2813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813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13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13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13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13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4" name="Group 174"/>
            <p:cNvGrpSpPr>
              <a:grpSpLocks/>
            </p:cNvGrpSpPr>
            <p:nvPr/>
          </p:nvGrpSpPr>
          <p:grpSpPr bwMode="auto">
            <a:xfrm>
              <a:off x="1905000" y="3568700"/>
              <a:ext cx="482600" cy="393700"/>
              <a:chOff x="3598" y="2782"/>
              <a:chExt cx="454" cy="369"/>
            </a:xfrm>
          </p:grpSpPr>
          <p:sp>
            <p:nvSpPr>
              <p:cNvPr id="2812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812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12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12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13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13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5" name="Group 174"/>
            <p:cNvGrpSpPr>
              <a:grpSpLocks/>
            </p:cNvGrpSpPr>
            <p:nvPr/>
          </p:nvGrpSpPr>
          <p:grpSpPr bwMode="auto">
            <a:xfrm>
              <a:off x="1905000" y="3254375"/>
              <a:ext cx="482600" cy="393700"/>
              <a:chOff x="3598" y="2782"/>
              <a:chExt cx="454" cy="369"/>
            </a:xfrm>
          </p:grpSpPr>
          <p:sp>
            <p:nvSpPr>
              <p:cNvPr id="2812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812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12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12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12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12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6" name="Group 969"/>
          <p:cNvGrpSpPr>
            <a:grpSpLocks/>
          </p:cNvGrpSpPr>
          <p:nvPr/>
        </p:nvGrpSpPr>
        <p:grpSpPr bwMode="auto">
          <a:xfrm>
            <a:off x="5473538" y="3482557"/>
            <a:ext cx="685979" cy="758825"/>
            <a:chOff x="5400675" y="3130356"/>
            <a:chExt cx="914400" cy="758825"/>
          </a:xfrm>
        </p:grpSpPr>
        <p:grpSp>
          <p:nvGrpSpPr>
            <p:cNvPr id="27" name="Group 60"/>
            <p:cNvGrpSpPr>
              <a:grpSpLocks/>
            </p:cNvGrpSpPr>
            <p:nvPr/>
          </p:nvGrpSpPr>
          <p:grpSpPr bwMode="auto">
            <a:xfrm>
              <a:off x="6011769" y="3130360"/>
              <a:ext cx="303306" cy="644525"/>
              <a:chOff x="1905000" y="3254375"/>
              <a:chExt cx="482600" cy="1025525"/>
            </a:xfrm>
          </p:grpSpPr>
          <p:grpSp>
            <p:nvGrpSpPr>
              <p:cNvPr id="28" name="Group 174"/>
              <p:cNvGrpSpPr>
                <a:grpSpLocks/>
              </p:cNvGrpSpPr>
              <p:nvPr/>
            </p:nvGrpSpPr>
            <p:grpSpPr bwMode="auto">
              <a:xfrm>
                <a:off x="1905000" y="3886200"/>
                <a:ext cx="482600" cy="393700"/>
                <a:chOff x="3598" y="2782"/>
                <a:chExt cx="454" cy="369"/>
              </a:xfrm>
            </p:grpSpPr>
            <p:sp>
              <p:nvSpPr>
                <p:cNvPr id="2811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811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11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11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11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11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9" name="Group 174"/>
              <p:cNvGrpSpPr>
                <a:grpSpLocks/>
              </p:cNvGrpSpPr>
              <p:nvPr/>
            </p:nvGrpSpPr>
            <p:grpSpPr bwMode="auto">
              <a:xfrm>
                <a:off x="1905000" y="3568700"/>
                <a:ext cx="482600" cy="393700"/>
                <a:chOff x="3598" y="2782"/>
                <a:chExt cx="454" cy="369"/>
              </a:xfrm>
            </p:grpSpPr>
            <p:sp>
              <p:nvSpPr>
                <p:cNvPr id="2810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810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10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10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10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11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0" name="Group 174"/>
              <p:cNvGrpSpPr>
                <a:grpSpLocks/>
              </p:cNvGrpSpPr>
              <p:nvPr/>
            </p:nvGrpSpPr>
            <p:grpSpPr bwMode="auto">
              <a:xfrm>
                <a:off x="1905000" y="3254375"/>
                <a:ext cx="482600" cy="393700"/>
                <a:chOff x="3598" y="2782"/>
                <a:chExt cx="454" cy="369"/>
              </a:xfrm>
            </p:grpSpPr>
            <p:sp>
              <p:nvSpPr>
                <p:cNvPr id="2809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810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10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10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10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10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31" name="Group 61"/>
            <p:cNvGrpSpPr>
              <a:grpSpLocks/>
            </p:cNvGrpSpPr>
            <p:nvPr/>
          </p:nvGrpSpPr>
          <p:grpSpPr bwMode="auto">
            <a:xfrm>
              <a:off x="5706969" y="3190685"/>
              <a:ext cx="303306" cy="644525"/>
              <a:chOff x="1905000" y="3254375"/>
              <a:chExt cx="482600" cy="1025525"/>
            </a:xfrm>
          </p:grpSpPr>
          <p:grpSp>
            <p:nvGrpSpPr>
              <p:cNvPr id="27985" name="Group 174"/>
              <p:cNvGrpSpPr>
                <a:grpSpLocks/>
              </p:cNvGrpSpPr>
              <p:nvPr/>
            </p:nvGrpSpPr>
            <p:grpSpPr bwMode="auto">
              <a:xfrm>
                <a:off x="1905000" y="3886200"/>
                <a:ext cx="482600" cy="393700"/>
                <a:chOff x="3598" y="2782"/>
                <a:chExt cx="454" cy="369"/>
              </a:xfrm>
            </p:grpSpPr>
            <p:sp>
              <p:nvSpPr>
                <p:cNvPr id="2809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809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09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09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09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09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7986" name="Group 174"/>
              <p:cNvGrpSpPr>
                <a:grpSpLocks/>
              </p:cNvGrpSpPr>
              <p:nvPr/>
            </p:nvGrpSpPr>
            <p:grpSpPr bwMode="auto">
              <a:xfrm>
                <a:off x="1905000" y="3568700"/>
                <a:ext cx="482600" cy="393700"/>
                <a:chOff x="3598" y="2782"/>
                <a:chExt cx="454" cy="369"/>
              </a:xfrm>
            </p:grpSpPr>
            <p:sp>
              <p:nvSpPr>
                <p:cNvPr id="2808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808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08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08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08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08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7987" name="Group 174"/>
              <p:cNvGrpSpPr>
                <a:grpSpLocks/>
              </p:cNvGrpSpPr>
              <p:nvPr/>
            </p:nvGrpSpPr>
            <p:grpSpPr bwMode="auto">
              <a:xfrm>
                <a:off x="1905000" y="3254375"/>
                <a:ext cx="482600" cy="393700"/>
                <a:chOff x="3598" y="2782"/>
                <a:chExt cx="454" cy="369"/>
              </a:xfrm>
            </p:grpSpPr>
            <p:sp>
              <p:nvSpPr>
                <p:cNvPr id="2807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807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08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08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08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08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7988" name="Group 83"/>
            <p:cNvGrpSpPr>
              <a:grpSpLocks/>
            </p:cNvGrpSpPr>
            <p:nvPr/>
          </p:nvGrpSpPr>
          <p:grpSpPr bwMode="auto">
            <a:xfrm>
              <a:off x="5400675" y="3244660"/>
              <a:ext cx="303306" cy="644525"/>
              <a:chOff x="1905000" y="3254375"/>
              <a:chExt cx="482600" cy="1025525"/>
            </a:xfrm>
          </p:grpSpPr>
          <p:grpSp>
            <p:nvGrpSpPr>
              <p:cNvPr id="27989" name="Group 174"/>
              <p:cNvGrpSpPr>
                <a:grpSpLocks/>
              </p:cNvGrpSpPr>
              <p:nvPr/>
            </p:nvGrpSpPr>
            <p:grpSpPr bwMode="auto">
              <a:xfrm>
                <a:off x="1905000" y="3886200"/>
                <a:ext cx="482600" cy="393700"/>
                <a:chOff x="3598" y="2782"/>
                <a:chExt cx="454" cy="369"/>
              </a:xfrm>
            </p:grpSpPr>
            <p:sp>
              <p:nvSpPr>
                <p:cNvPr id="2806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807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07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07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07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07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7990" name="Group 174"/>
              <p:cNvGrpSpPr>
                <a:grpSpLocks/>
              </p:cNvGrpSpPr>
              <p:nvPr/>
            </p:nvGrpSpPr>
            <p:grpSpPr bwMode="auto">
              <a:xfrm>
                <a:off x="1905000" y="3568700"/>
                <a:ext cx="482600" cy="393700"/>
                <a:chOff x="3598" y="2782"/>
                <a:chExt cx="454" cy="369"/>
              </a:xfrm>
            </p:grpSpPr>
            <p:sp>
              <p:nvSpPr>
                <p:cNvPr id="2806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806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06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06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06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06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009" name="Group 174"/>
              <p:cNvGrpSpPr>
                <a:grpSpLocks/>
              </p:cNvGrpSpPr>
              <p:nvPr/>
            </p:nvGrpSpPr>
            <p:grpSpPr bwMode="auto">
              <a:xfrm>
                <a:off x="1905000" y="3254375"/>
                <a:ext cx="482600" cy="393700"/>
                <a:chOff x="3598" y="2782"/>
                <a:chExt cx="454" cy="369"/>
              </a:xfrm>
            </p:grpSpPr>
            <p:sp>
              <p:nvSpPr>
                <p:cNvPr id="2805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805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05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06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06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06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grpSp>
        <p:nvGrpSpPr>
          <p:cNvPr id="28010" name="Group 970"/>
          <p:cNvGrpSpPr>
            <a:grpSpLocks/>
          </p:cNvGrpSpPr>
          <p:nvPr/>
        </p:nvGrpSpPr>
        <p:grpSpPr bwMode="auto">
          <a:xfrm>
            <a:off x="5659324" y="3565107"/>
            <a:ext cx="685979" cy="758825"/>
            <a:chOff x="5648325" y="3212906"/>
            <a:chExt cx="914400" cy="758825"/>
          </a:xfrm>
        </p:grpSpPr>
        <p:grpSp>
          <p:nvGrpSpPr>
            <p:cNvPr id="28011" name="Group 60"/>
            <p:cNvGrpSpPr>
              <a:grpSpLocks/>
            </p:cNvGrpSpPr>
            <p:nvPr/>
          </p:nvGrpSpPr>
          <p:grpSpPr bwMode="auto">
            <a:xfrm>
              <a:off x="6259419" y="3212910"/>
              <a:ext cx="303306" cy="644525"/>
              <a:chOff x="1905000" y="3254375"/>
              <a:chExt cx="482600" cy="1025525"/>
            </a:xfrm>
          </p:grpSpPr>
          <p:grpSp>
            <p:nvGrpSpPr>
              <p:cNvPr id="28030" name="Group 174"/>
              <p:cNvGrpSpPr>
                <a:grpSpLocks/>
              </p:cNvGrpSpPr>
              <p:nvPr/>
            </p:nvGrpSpPr>
            <p:grpSpPr bwMode="auto">
              <a:xfrm>
                <a:off x="1905000" y="3886200"/>
                <a:ext cx="482600" cy="393700"/>
                <a:chOff x="3598" y="2782"/>
                <a:chExt cx="454" cy="369"/>
              </a:xfrm>
            </p:grpSpPr>
            <p:sp>
              <p:nvSpPr>
                <p:cNvPr id="2804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804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04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04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04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05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031" name="Group 174"/>
              <p:cNvGrpSpPr>
                <a:grpSpLocks/>
              </p:cNvGrpSpPr>
              <p:nvPr/>
            </p:nvGrpSpPr>
            <p:grpSpPr bwMode="auto">
              <a:xfrm>
                <a:off x="1905000" y="3568700"/>
                <a:ext cx="482600" cy="393700"/>
                <a:chOff x="3598" y="2782"/>
                <a:chExt cx="454" cy="369"/>
              </a:xfrm>
            </p:grpSpPr>
            <p:sp>
              <p:nvSpPr>
                <p:cNvPr id="2803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804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04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04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04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04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032" name="Group 174"/>
              <p:cNvGrpSpPr>
                <a:grpSpLocks/>
              </p:cNvGrpSpPr>
              <p:nvPr/>
            </p:nvGrpSpPr>
            <p:grpSpPr bwMode="auto">
              <a:xfrm>
                <a:off x="1905000" y="3254375"/>
                <a:ext cx="482600" cy="393700"/>
                <a:chOff x="3598" y="2782"/>
                <a:chExt cx="454" cy="369"/>
              </a:xfrm>
            </p:grpSpPr>
            <p:sp>
              <p:nvSpPr>
                <p:cNvPr id="2803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803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03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03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03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03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8051" name="Group 61"/>
            <p:cNvGrpSpPr>
              <a:grpSpLocks/>
            </p:cNvGrpSpPr>
            <p:nvPr/>
          </p:nvGrpSpPr>
          <p:grpSpPr bwMode="auto">
            <a:xfrm>
              <a:off x="5954619" y="3273235"/>
              <a:ext cx="303306" cy="644525"/>
              <a:chOff x="1905000" y="3254375"/>
              <a:chExt cx="482600" cy="1025525"/>
            </a:xfrm>
          </p:grpSpPr>
          <p:grpSp>
            <p:nvGrpSpPr>
              <p:cNvPr id="28052" name="Group 174"/>
              <p:cNvGrpSpPr>
                <a:grpSpLocks/>
              </p:cNvGrpSpPr>
              <p:nvPr/>
            </p:nvGrpSpPr>
            <p:grpSpPr bwMode="auto">
              <a:xfrm>
                <a:off x="1905000" y="3886200"/>
                <a:ext cx="482600" cy="393700"/>
                <a:chOff x="3598" y="2782"/>
                <a:chExt cx="454" cy="369"/>
              </a:xfrm>
            </p:grpSpPr>
            <p:sp>
              <p:nvSpPr>
                <p:cNvPr id="2802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802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02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02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02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02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053" name="Group 174"/>
              <p:cNvGrpSpPr>
                <a:grpSpLocks/>
              </p:cNvGrpSpPr>
              <p:nvPr/>
            </p:nvGrpSpPr>
            <p:grpSpPr bwMode="auto">
              <a:xfrm>
                <a:off x="1905000" y="3568700"/>
                <a:ext cx="482600" cy="393700"/>
                <a:chOff x="3598" y="2782"/>
                <a:chExt cx="454" cy="369"/>
              </a:xfrm>
            </p:grpSpPr>
            <p:sp>
              <p:nvSpPr>
                <p:cNvPr id="2801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801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02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02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02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02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054" name="Group 174"/>
              <p:cNvGrpSpPr>
                <a:grpSpLocks/>
              </p:cNvGrpSpPr>
              <p:nvPr/>
            </p:nvGrpSpPr>
            <p:grpSpPr bwMode="auto">
              <a:xfrm>
                <a:off x="1905000" y="3254375"/>
                <a:ext cx="482600" cy="393700"/>
                <a:chOff x="3598" y="2782"/>
                <a:chExt cx="454" cy="369"/>
              </a:xfrm>
            </p:grpSpPr>
            <p:sp>
              <p:nvSpPr>
                <p:cNvPr id="2801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801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01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01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01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01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8055" name="Group 83"/>
            <p:cNvGrpSpPr>
              <a:grpSpLocks/>
            </p:cNvGrpSpPr>
            <p:nvPr/>
          </p:nvGrpSpPr>
          <p:grpSpPr bwMode="auto">
            <a:xfrm>
              <a:off x="5648325" y="3327210"/>
              <a:ext cx="303306" cy="644525"/>
              <a:chOff x="1905000" y="3254375"/>
              <a:chExt cx="482600" cy="1025525"/>
            </a:xfrm>
          </p:grpSpPr>
          <p:grpSp>
            <p:nvGrpSpPr>
              <p:cNvPr id="28056" name="Group 174"/>
              <p:cNvGrpSpPr>
                <a:grpSpLocks/>
              </p:cNvGrpSpPr>
              <p:nvPr/>
            </p:nvGrpSpPr>
            <p:grpSpPr bwMode="auto">
              <a:xfrm>
                <a:off x="1905000" y="3886200"/>
                <a:ext cx="482600" cy="393700"/>
                <a:chOff x="3598" y="2782"/>
                <a:chExt cx="454" cy="369"/>
              </a:xfrm>
            </p:grpSpPr>
            <p:sp>
              <p:nvSpPr>
                <p:cNvPr id="2800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800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00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00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00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00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075" name="Group 174"/>
              <p:cNvGrpSpPr>
                <a:grpSpLocks/>
              </p:cNvGrpSpPr>
              <p:nvPr/>
            </p:nvGrpSpPr>
            <p:grpSpPr bwMode="auto">
              <a:xfrm>
                <a:off x="1905000" y="3568700"/>
                <a:ext cx="482600" cy="393700"/>
                <a:chOff x="3598" y="2782"/>
                <a:chExt cx="454" cy="369"/>
              </a:xfrm>
            </p:grpSpPr>
            <p:sp>
              <p:nvSpPr>
                <p:cNvPr id="2799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799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99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00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00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00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076" name="Group 159"/>
              <p:cNvGrpSpPr>
                <a:grpSpLocks/>
              </p:cNvGrpSpPr>
              <p:nvPr/>
            </p:nvGrpSpPr>
            <p:grpSpPr bwMode="auto">
              <a:xfrm>
                <a:off x="1905000" y="3254375"/>
                <a:ext cx="482600" cy="393700"/>
                <a:chOff x="3598" y="2782"/>
                <a:chExt cx="454" cy="369"/>
              </a:xfrm>
            </p:grpSpPr>
            <p:sp>
              <p:nvSpPr>
                <p:cNvPr id="2799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799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99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99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99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99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cxnSp>
        <p:nvCxnSpPr>
          <p:cNvPr id="27673" name="Straight Arrow Connector 220"/>
          <p:cNvCxnSpPr>
            <a:cxnSpLocks noChangeShapeType="1"/>
          </p:cNvCxnSpPr>
          <p:nvPr/>
        </p:nvCxnSpPr>
        <p:spPr bwMode="auto">
          <a:xfrm rot="10800000">
            <a:off x="6566816" y="5754270"/>
            <a:ext cx="1086133" cy="1587"/>
          </a:xfrm>
          <a:prstGeom prst="straightConnector1">
            <a:avLst/>
          </a:prstGeom>
          <a:noFill/>
          <a:ln w="114300">
            <a:solidFill>
              <a:srgbClr val="FFDB43"/>
            </a:solidFill>
            <a:round/>
            <a:headEnd/>
            <a:tailEnd type="triangle" w="sm" len="med"/>
          </a:ln>
        </p:spPr>
      </p:cxnSp>
      <p:sp>
        <p:nvSpPr>
          <p:cNvPr id="222" name="TextBox 221"/>
          <p:cNvSpPr txBox="1"/>
          <p:nvPr/>
        </p:nvSpPr>
        <p:spPr>
          <a:xfrm>
            <a:off x="4572000" y="6325869"/>
            <a:ext cx="241252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en-US" sz="1400" b="1" dirty="0">
                <a:solidFill>
                  <a:schemeClr val="tx1"/>
                </a:solidFill>
              </a:rPr>
              <a:t>Virtual Desktop Infrastructure</a:t>
            </a:r>
          </a:p>
        </p:txBody>
      </p:sp>
      <p:sp>
        <p:nvSpPr>
          <p:cNvPr id="223" name="TextBox 222"/>
          <p:cNvSpPr txBox="1"/>
          <p:nvPr/>
        </p:nvSpPr>
        <p:spPr>
          <a:xfrm>
            <a:off x="1009913" y="4546281"/>
            <a:ext cx="90755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en-US" sz="1400" b="1" dirty="0">
                <a:solidFill>
                  <a:schemeClr val="tx1"/>
                </a:solidFill>
              </a:rPr>
              <a:t>ICA Client</a:t>
            </a:r>
          </a:p>
        </p:txBody>
      </p:sp>
      <p:sp>
        <p:nvSpPr>
          <p:cNvPr id="224" name="Rounded Rectangle 223"/>
          <p:cNvSpPr/>
          <p:nvPr/>
        </p:nvSpPr>
        <p:spPr>
          <a:xfrm>
            <a:off x="3857439" y="1502944"/>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25" name="TextBox 224"/>
          <p:cNvSpPr txBox="1"/>
          <p:nvPr/>
        </p:nvSpPr>
        <p:spPr>
          <a:xfrm>
            <a:off x="3339383" y="1007837"/>
            <a:ext cx="1960279"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gn="ctr">
              <a:defRPr/>
            </a:pPr>
            <a:r>
              <a:rPr lang="en-US" sz="1400" b="1" dirty="0">
                <a:solidFill>
                  <a:schemeClr val="tx1"/>
                </a:solidFill>
              </a:rPr>
              <a:t>Desktop Delivery Controller</a:t>
            </a:r>
          </a:p>
        </p:txBody>
      </p:sp>
      <p:pic>
        <p:nvPicPr>
          <p:cNvPr id="27678" name="Picture 24" descr="DesktopServer_icon"/>
          <p:cNvPicPr>
            <a:picLocks noChangeAspect="1" noChangeArrowheads="1"/>
          </p:cNvPicPr>
          <p:nvPr/>
        </p:nvPicPr>
        <p:blipFill>
          <a:blip r:embed="rId5" cstate="print">
            <a:lum bright="-6000" contrast="6000"/>
          </a:blip>
          <a:srcRect/>
          <a:stretch>
            <a:fillRect/>
          </a:stretch>
        </p:blipFill>
        <p:spPr bwMode="auto">
          <a:xfrm>
            <a:off x="3878876" y="1495006"/>
            <a:ext cx="825318" cy="1227138"/>
          </a:xfrm>
          <a:prstGeom prst="rect">
            <a:avLst/>
          </a:prstGeom>
          <a:noFill/>
          <a:ln w="9525">
            <a:noFill/>
            <a:miter lim="800000"/>
            <a:headEnd/>
            <a:tailEnd/>
          </a:ln>
        </p:spPr>
      </p:pic>
      <p:sp>
        <p:nvSpPr>
          <p:cNvPr id="227" name="TextBox 226"/>
          <p:cNvSpPr txBox="1"/>
          <p:nvPr/>
        </p:nvSpPr>
        <p:spPr>
          <a:xfrm>
            <a:off x="3714527" y="4438560"/>
            <a:ext cx="1225472"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a:solidFill>
                  <a:schemeClr val="tx1"/>
                </a:solidFill>
              </a:rPr>
              <a:t>Access Gateway</a:t>
            </a:r>
          </a:p>
        </p:txBody>
      </p:sp>
      <p:pic>
        <p:nvPicPr>
          <p:cNvPr id="27680" name="Picture 21" descr="AccessGateway_icon"/>
          <p:cNvPicPr>
            <a:picLocks noChangeAspect="1" noChangeArrowheads="1"/>
          </p:cNvPicPr>
          <p:nvPr/>
        </p:nvPicPr>
        <p:blipFill>
          <a:blip r:embed="rId6" cstate="print">
            <a:lum bright="-6000" contrast="6000"/>
          </a:blip>
          <a:srcRect/>
          <a:stretch>
            <a:fillRect/>
          </a:stretch>
        </p:blipFill>
        <p:spPr bwMode="auto">
          <a:xfrm>
            <a:off x="3930086" y="3441281"/>
            <a:ext cx="765772" cy="1163638"/>
          </a:xfrm>
          <a:prstGeom prst="rect">
            <a:avLst/>
          </a:prstGeom>
          <a:noFill/>
          <a:ln w="9525">
            <a:noFill/>
            <a:miter lim="800000"/>
            <a:headEnd/>
            <a:tailEnd/>
          </a:ln>
        </p:spPr>
      </p:pic>
      <p:cxnSp>
        <p:nvCxnSpPr>
          <p:cNvPr id="229" name="Straight Connector 228"/>
          <p:cNvCxnSpPr>
            <a:stCxn id="14" idx="3"/>
            <a:endCxn id="224" idx="1"/>
          </p:cNvCxnSpPr>
          <p:nvPr/>
        </p:nvCxnSpPr>
        <p:spPr>
          <a:xfrm flipV="1">
            <a:off x="1828086" y="2074444"/>
            <a:ext cx="2029353" cy="1824037"/>
          </a:xfrm>
          <a:prstGeom prst="line">
            <a:avLst/>
          </a:prstGeom>
          <a:ln w="5715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077" name="Group 252"/>
          <p:cNvGrpSpPr>
            <a:grpSpLocks/>
          </p:cNvGrpSpPr>
          <p:nvPr/>
        </p:nvGrpSpPr>
        <p:grpSpPr bwMode="auto">
          <a:xfrm>
            <a:off x="1113525" y="3479381"/>
            <a:ext cx="628814" cy="762000"/>
            <a:chOff x="2895600" y="5334000"/>
            <a:chExt cx="838200" cy="762000"/>
          </a:xfrm>
        </p:grpSpPr>
        <p:grpSp>
          <p:nvGrpSpPr>
            <p:cNvPr id="28096" name="Group 251"/>
            <p:cNvGrpSpPr>
              <a:grpSpLocks/>
            </p:cNvGrpSpPr>
            <p:nvPr/>
          </p:nvGrpSpPr>
          <p:grpSpPr bwMode="auto">
            <a:xfrm>
              <a:off x="3048006" y="5333980"/>
              <a:ext cx="685800" cy="762006"/>
              <a:chOff x="6248407" y="5029180"/>
              <a:chExt cx="685800" cy="762006"/>
            </a:xfrm>
          </p:grpSpPr>
          <p:grpSp>
            <p:nvGrpSpPr>
              <p:cNvPr id="28097" name="Group 182"/>
              <p:cNvGrpSpPr>
                <a:grpSpLocks/>
              </p:cNvGrpSpPr>
              <p:nvPr/>
            </p:nvGrpSpPr>
            <p:grpSpPr bwMode="auto">
              <a:xfrm>
                <a:off x="6248407" y="5486387"/>
                <a:ext cx="685800" cy="304799"/>
                <a:chOff x="3024" y="2638"/>
                <a:chExt cx="774" cy="376"/>
              </a:xfrm>
            </p:grpSpPr>
            <p:sp>
              <p:nvSpPr>
                <p:cNvPr id="27958" name="Freeform 183"/>
                <p:cNvSpPr>
                  <a:spLocks/>
                </p:cNvSpPr>
                <p:nvPr/>
              </p:nvSpPr>
              <p:spPr bwMode="auto">
                <a:xfrm>
                  <a:off x="3026" y="2720"/>
                  <a:ext cx="447" cy="289"/>
                </a:xfrm>
                <a:custGeom>
                  <a:avLst/>
                  <a:gdLst>
                    <a:gd name="T0" fmla="*/ 0 w 447"/>
                    <a:gd name="T1" fmla="*/ 0 h 289"/>
                    <a:gd name="T2" fmla="*/ 0 w 447"/>
                    <a:gd name="T3" fmla="*/ 147 h 289"/>
                    <a:gd name="T4" fmla="*/ 447 w 447"/>
                    <a:gd name="T5" fmla="*/ 289 h 289"/>
                    <a:gd name="T6" fmla="*/ 447 w 447"/>
                    <a:gd name="T7" fmla="*/ 140 h 289"/>
                    <a:gd name="T8" fmla="*/ 0 w 447"/>
                    <a:gd name="T9" fmla="*/ 0 h 289"/>
                    <a:gd name="T10" fmla="*/ 0 60000 65536"/>
                    <a:gd name="T11" fmla="*/ 0 60000 65536"/>
                    <a:gd name="T12" fmla="*/ 0 60000 65536"/>
                    <a:gd name="T13" fmla="*/ 0 60000 65536"/>
                    <a:gd name="T14" fmla="*/ 0 60000 65536"/>
                    <a:gd name="T15" fmla="*/ 0 w 447"/>
                    <a:gd name="T16" fmla="*/ 0 h 289"/>
                    <a:gd name="T17" fmla="*/ 447 w 447"/>
                    <a:gd name="T18" fmla="*/ 289 h 289"/>
                  </a:gdLst>
                  <a:ahLst/>
                  <a:cxnLst>
                    <a:cxn ang="T10">
                      <a:pos x="T0" y="T1"/>
                    </a:cxn>
                    <a:cxn ang="T11">
                      <a:pos x="T2" y="T3"/>
                    </a:cxn>
                    <a:cxn ang="T12">
                      <a:pos x="T4" y="T5"/>
                    </a:cxn>
                    <a:cxn ang="T13">
                      <a:pos x="T6" y="T7"/>
                    </a:cxn>
                    <a:cxn ang="T14">
                      <a:pos x="T8" y="T9"/>
                    </a:cxn>
                  </a:cxnLst>
                  <a:rect l="T15" t="T16" r="T17" b="T18"/>
                  <a:pathLst>
                    <a:path w="447" h="289">
                      <a:moveTo>
                        <a:pt x="0" y="0"/>
                      </a:moveTo>
                      <a:lnTo>
                        <a:pt x="0" y="147"/>
                      </a:lnTo>
                      <a:lnTo>
                        <a:pt x="447" y="289"/>
                      </a:lnTo>
                      <a:lnTo>
                        <a:pt x="447" y="140"/>
                      </a:lnTo>
                      <a:lnTo>
                        <a:pt x="0" y="0"/>
                      </a:lnTo>
                      <a:close/>
                    </a:path>
                  </a:pathLst>
                </a:custGeom>
                <a:solidFill>
                  <a:srgbClr val="646C89"/>
                </a:solidFill>
                <a:ln w="9525">
                  <a:noFill/>
                  <a:round/>
                  <a:headEnd/>
                  <a:tailEnd/>
                </a:ln>
              </p:spPr>
              <p:txBody>
                <a:bodyPr/>
                <a:lstStyle/>
                <a:p>
                  <a:endParaRPr lang="zh-TW" altLang="en-US"/>
                </a:p>
              </p:txBody>
            </p:sp>
            <p:sp>
              <p:nvSpPr>
                <p:cNvPr id="27959" name="Freeform 184"/>
                <p:cNvSpPr>
                  <a:spLocks/>
                </p:cNvSpPr>
                <p:nvPr/>
              </p:nvSpPr>
              <p:spPr bwMode="auto">
                <a:xfrm>
                  <a:off x="3033" y="2737"/>
                  <a:ext cx="432" cy="258"/>
                </a:xfrm>
                <a:custGeom>
                  <a:avLst/>
                  <a:gdLst>
                    <a:gd name="T0" fmla="*/ 0 w 432"/>
                    <a:gd name="T1" fmla="*/ 0 h 258"/>
                    <a:gd name="T2" fmla="*/ 0 w 432"/>
                    <a:gd name="T3" fmla="*/ 121 h 258"/>
                    <a:gd name="T4" fmla="*/ 432 w 432"/>
                    <a:gd name="T5" fmla="*/ 258 h 258"/>
                    <a:gd name="T6" fmla="*/ 432 w 432"/>
                    <a:gd name="T7" fmla="*/ 135 h 258"/>
                    <a:gd name="T8" fmla="*/ 0 w 432"/>
                    <a:gd name="T9" fmla="*/ 0 h 258"/>
                    <a:gd name="T10" fmla="*/ 0 60000 65536"/>
                    <a:gd name="T11" fmla="*/ 0 60000 65536"/>
                    <a:gd name="T12" fmla="*/ 0 60000 65536"/>
                    <a:gd name="T13" fmla="*/ 0 60000 65536"/>
                    <a:gd name="T14" fmla="*/ 0 60000 65536"/>
                    <a:gd name="T15" fmla="*/ 0 w 432"/>
                    <a:gd name="T16" fmla="*/ 0 h 258"/>
                    <a:gd name="T17" fmla="*/ 432 w 432"/>
                    <a:gd name="T18" fmla="*/ 258 h 258"/>
                  </a:gdLst>
                  <a:ahLst/>
                  <a:cxnLst>
                    <a:cxn ang="T10">
                      <a:pos x="T0" y="T1"/>
                    </a:cxn>
                    <a:cxn ang="T11">
                      <a:pos x="T2" y="T3"/>
                    </a:cxn>
                    <a:cxn ang="T12">
                      <a:pos x="T4" y="T5"/>
                    </a:cxn>
                    <a:cxn ang="T13">
                      <a:pos x="T6" y="T7"/>
                    </a:cxn>
                    <a:cxn ang="T14">
                      <a:pos x="T8" y="T9"/>
                    </a:cxn>
                  </a:cxnLst>
                  <a:rect l="T15" t="T16" r="T17" b="T18"/>
                  <a:pathLst>
                    <a:path w="432" h="258">
                      <a:moveTo>
                        <a:pt x="0" y="0"/>
                      </a:moveTo>
                      <a:lnTo>
                        <a:pt x="0" y="121"/>
                      </a:lnTo>
                      <a:lnTo>
                        <a:pt x="432" y="258"/>
                      </a:lnTo>
                      <a:lnTo>
                        <a:pt x="432" y="135"/>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27960" name="Freeform 185"/>
                <p:cNvSpPr>
                  <a:spLocks/>
                </p:cNvSpPr>
                <p:nvPr/>
              </p:nvSpPr>
              <p:spPr bwMode="auto">
                <a:xfrm>
                  <a:off x="3473" y="2782"/>
                  <a:ext cx="321" cy="229"/>
                </a:xfrm>
                <a:custGeom>
                  <a:avLst/>
                  <a:gdLst>
                    <a:gd name="T0" fmla="*/ 0 w 321"/>
                    <a:gd name="T1" fmla="*/ 78 h 229"/>
                    <a:gd name="T2" fmla="*/ 0 w 321"/>
                    <a:gd name="T3" fmla="*/ 229 h 229"/>
                    <a:gd name="T4" fmla="*/ 321 w 321"/>
                    <a:gd name="T5" fmla="*/ 149 h 229"/>
                    <a:gd name="T6" fmla="*/ 321 w 321"/>
                    <a:gd name="T7" fmla="*/ 0 h 229"/>
                    <a:gd name="T8" fmla="*/ 0 w 321"/>
                    <a:gd name="T9" fmla="*/ 78 h 229"/>
                    <a:gd name="T10" fmla="*/ 0 60000 65536"/>
                    <a:gd name="T11" fmla="*/ 0 60000 65536"/>
                    <a:gd name="T12" fmla="*/ 0 60000 65536"/>
                    <a:gd name="T13" fmla="*/ 0 60000 65536"/>
                    <a:gd name="T14" fmla="*/ 0 60000 65536"/>
                    <a:gd name="T15" fmla="*/ 0 w 321"/>
                    <a:gd name="T16" fmla="*/ 0 h 229"/>
                    <a:gd name="T17" fmla="*/ 321 w 321"/>
                    <a:gd name="T18" fmla="*/ 229 h 229"/>
                  </a:gdLst>
                  <a:ahLst/>
                  <a:cxnLst>
                    <a:cxn ang="T10">
                      <a:pos x="T0" y="T1"/>
                    </a:cxn>
                    <a:cxn ang="T11">
                      <a:pos x="T2" y="T3"/>
                    </a:cxn>
                    <a:cxn ang="T12">
                      <a:pos x="T4" y="T5"/>
                    </a:cxn>
                    <a:cxn ang="T13">
                      <a:pos x="T6" y="T7"/>
                    </a:cxn>
                    <a:cxn ang="T14">
                      <a:pos x="T8" y="T9"/>
                    </a:cxn>
                  </a:cxnLst>
                  <a:rect l="T15" t="T16" r="T17" b="T18"/>
                  <a:pathLst>
                    <a:path w="321" h="229">
                      <a:moveTo>
                        <a:pt x="0" y="78"/>
                      </a:moveTo>
                      <a:lnTo>
                        <a:pt x="0" y="229"/>
                      </a:lnTo>
                      <a:lnTo>
                        <a:pt x="321" y="149"/>
                      </a:lnTo>
                      <a:lnTo>
                        <a:pt x="321" y="0"/>
                      </a:lnTo>
                      <a:lnTo>
                        <a:pt x="0" y="78"/>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27961" name="Freeform 186"/>
                <p:cNvSpPr>
                  <a:spLocks/>
                </p:cNvSpPr>
                <p:nvPr/>
              </p:nvSpPr>
              <p:spPr bwMode="auto">
                <a:xfrm>
                  <a:off x="3026" y="2642"/>
                  <a:ext cx="768" cy="218"/>
                </a:xfrm>
                <a:custGeom>
                  <a:avLst/>
                  <a:gdLst>
                    <a:gd name="T0" fmla="*/ 0 w 768"/>
                    <a:gd name="T1" fmla="*/ 78 h 218"/>
                    <a:gd name="T2" fmla="*/ 324 w 768"/>
                    <a:gd name="T3" fmla="*/ 0 h 218"/>
                    <a:gd name="T4" fmla="*/ 768 w 768"/>
                    <a:gd name="T5" fmla="*/ 140 h 218"/>
                    <a:gd name="T6" fmla="*/ 447 w 768"/>
                    <a:gd name="T7" fmla="*/ 218 h 218"/>
                    <a:gd name="T8" fmla="*/ 0 w 768"/>
                    <a:gd name="T9" fmla="*/ 78 h 218"/>
                    <a:gd name="T10" fmla="*/ 0 60000 65536"/>
                    <a:gd name="T11" fmla="*/ 0 60000 65536"/>
                    <a:gd name="T12" fmla="*/ 0 60000 65536"/>
                    <a:gd name="T13" fmla="*/ 0 60000 65536"/>
                    <a:gd name="T14" fmla="*/ 0 60000 65536"/>
                    <a:gd name="T15" fmla="*/ 0 w 768"/>
                    <a:gd name="T16" fmla="*/ 0 h 218"/>
                    <a:gd name="T17" fmla="*/ 768 w 768"/>
                    <a:gd name="T18" fmla="*/ 218 h 218"/>
                  </a:gdLst>
                  <a:ahLst/>
                  <a:cxnLst>
                    <a:cxn ang="T10">
                      <a:pos x="T0" y="T1"/>
                    </a:cxn>
                    <a:cxn ang="T11">
                      <a:pos x="T2" y="T3"/>
                    </a:cxn>
                    <a:cxn ang="T12">
                      <a:pos x="T4" y="T5"/>
                    </a:cxn>
                    <a:cxn ang="T13">
                      <a:pos x="T6" y="T7"/>
                    </a:cxn>
                    <a:cxn ang="T14">
                      <a:pos x="T8" y="T9"/>
                    </a:cxn>
                  </a:cxnLst>
                  <a:rect l="T15" t="T16" r="T17" b="T18"/>
                  <a:pathLst>
                    <a:path w="768" h="218">
                      <a:moveTo>
                        <a:pt x="0" y="78"/>
                      </a:moveTo>
                      <a:lnTo>
                        <a:pt x="324" y="0"/>
                      </a:lnTo>
                      <a:lnTo>
                        <a:pt x="768" y="140"/>
                      </a:lnTo>
                      <a:lnTo>
                        <a:pt x="447" y="218"/>
                      </a:lnTo>
                      <a:lnTo>
                        <a:pt x="0" y="78"/>
                      </a:lnTo>
                      <a:close/>
                    </a:path>
                  </a:pathLst>
                </a:custGeom>
                <a:gradFill rotWithShape="1">
                  <a:gsLst>
                    <a:gs pos="0">
                      <a:srgbClr val="C0C1C6"/>
                    </a:gs>
                    <a:gs pos="100000">
                      <a:srgbClr val="DFE0E5"/>
                    </a:gs>
                  </a:gsLst>
                  <a:lin ang="5400000" scaled="1"/>
                </a:gradFill>
                <a:ln w="9525">
                  <a:noFill/>
                  <a:round/>
                  <a:headEnd/>
                  <a:tailEnd/>
                </a:ln>
              </p:spPr>
              <p:txBody>
                <a:bodyPr/>
                <a:lstStyle/>
                <a:p>
                  <a:endParaRPr lang="zh-TW" altLang="en-US"/>
                </a:p>
              </p:txBody>
            </p:sp>
            <p:sp>
              <p:nvSpPr>
                <p:cNvPr id="27962" name="Freeform 187"/>
                <p:cNvSpPr>
                  <a:spLocks/>
                </p:cNvSpPr>
                <p:nvPr/>
              </p:nvSpPr>
              <p:spPr bwMode="auto">
                <a:xfrm>
                  <a:off x="3194" y="2808"/>
                  <a:ext cx="83" cy="104"/>
                </a:xfrm>
                <a:custGeom>
                  <a:avLst/>
                  <a:gdLst>
                    <a:gd name="T0" fmla="*/ 32927 w 35"/>
                    <a:gd name="T1" fmla="*/ 19318 h 44"/>
                    <a:gd name="T2" fmla="*/ 21151 w 35"/>
                    <a:gd name="T3" fmla="*/ 42047 h 44"/>
                    <a:gd name="T4" fmla="*/ 2092 w 35"/>
                    <a:gd name="T5" fmla="*/ 23532 h 44"/>
                    <a:gd name="T6" fmla="*/ 13121 w 35"/>
                    <a:gd name="T7" fmla="*/ 872 h 44"/>
                    <a:gd name="T8" fmla="*/ 32927 w 35"/>
                    <a:gd name="T9" fmla="*/ 19318 h 44"/>
                    <a:gd name="T10" fmla="*/ 0 60000 65536"/>
                    <a:gd name="T11" fmla="*/ 0 60000 65536"/>
                    <a:gd name="T12" fmla="*/ 0 60000 65536"/>
                    <a:gd name="T13" fmla="*/ 0 60000 65536"/>
                    <a:gd name="T14" fmla="*/ 0 60000 65536"/>
                    <a:gd name="T15" fmla="*/ 0 w 35"/>
                    <a:gd name="T16" fmla="*/ 0 h 44"/>
                    <a:gd name="T17" fmla="*/ 35 w 35"/>
                    <a:gd name="T18" fmla="*/ 44 h 44"/>
                  </a:gdLst>
                  <a:ahLst/>
                  <a:cxnLst>
                    <a:cxn ang="T10">
                      <a:pos x="T0" y="T1"/>
                    </a:cxn>
                    <a:cxn ang="T11">
                      <a:pos x="T2" y="T3"/>
                    </a:cxn>
                    <a:cxn ang="T12">
                      <a:pos x="T4" y="T5"/>
                    </a:cxn>
                    <a:cxn ang="T13">
                      <a:pos x="T6" y="T7"/>
                    </a:cxn>
                    <a:cxn ang="T14">
                      <a:pos x="T8" y="T9"/>
                    </a:cxn>
                  </a:cxnLst>
                  <a:rect l="T15" t="T16" r="T17" b="T18"/>
                  <a:pathLst>
                    <a:path w="35" h="44">
                      <a:moveTo>
                        <a:pt x="33" y="20"/>
                      </a:moveTo>
                      <a:cubicBezTo>
                        <a:pt x="35" y="32"/>
                        <a:pt x="30" y="42"/>
                        <a:pt x="21" y="43"/>
                      </a:cubicBezTo>
                      <a:cubicBezTo>
                        <a:pt x="13" y="44"/>
                        <a:pt x="4" y="36"/>
                        <a:pt x="2" y="24"/>
                      </a:cubicBezTo>
                      <a:cubicBezTo>
                        <a:pt x="0" y="12"/>
                        <a:pt x="5" y="2"/>
                        <a:pt x="13" y="1"/>
                      </a:cubicBezTo>
                      <a:cubicBezTo>
                        <a:pt x="22" y="0"/>
                        <a:pt x="31" y="8"/>
                        <a:pt x="33" y="20"/>
                      </a:cubicBezTo>
                      <a:close/>
                    </a:path>
                  </a:pathLst>
                </a:custGeom>
                <a:solidFill>
                  <a:srgbClr val="363B49"/>
                </a:solidFill>
                <a:ln w="9525">
                  <a:noFill/>
                  <a:round/>
                  <a:headEnd/>
                  <a:tailEnd/>
                </a:ln>
              </p:spPr>
              <p:txBody>
                <a:bodyPr/>
                <a:lstStyle/>
                <a:p>
                  <a:endParaRPr lang="zh-TW" altLang="en-US"/>
                </a:p>
              </p:txBody>
            </p:sp>
            <p:sp>
              <p:nvSpPr>
                <p:cNvPr id="27963" name="Freeform 188"/>
                <p:cNvSpPr>
                  <a:spLocks/>
                </p:cNvSpPr>
                <p:nvPr/>
              </p:nvSpPr>
              <p:spPr bwMode="auto">
                <a:xfrm>
                  <a:off x="3203" y="2820"/>
                  <a:ext cx="64" cy="80"/>
                </a:xfrm>
                <a:custGeom>
                  <a:avLst/>
                  <a:gdLst>
                    <a:gd name="T0" fmla="*/ 24839 w 27"/>
                    <a:gd name="T1" fmla="*/ 13913 h 34"/>
                    <a:gd name="T2" fmla="*/ 15941 w 27"/>
                    <a:gd name="T3" fmla="*/ 31235 h 34"/>
                    <a:gd name="T4" fmla="*/ 877 w 27"/>
                    <a:gd name="T5" fmla="*/ 17965 h 34"/>
                    <a:gd name="T6" fmla="*/ 10107 w 27"/>
                    <a:gd name="T7" fmla="*/ 859 h 34"/>
                    <a:gd name="T8" fmla="*/ 24839 w 27"/>
                    <a:gd name="T9" fmla="*/ 13913 h 34"/>
                    <a:gd name="T10" fmla="*/ 0 60000 65536"/>
                    <a:gd name="T11" fmla="*/ 0 60000 65536"/>
                    <a:gd name="T12" fmla="*/ 0 60000 65536"/>
                    <a:gd name="T13" fmla="*/ 0 60000 65536"/>
                    <a:gd name="T14" fmla="*/ 0 60000 65536"/>
                    <a:gd name="T15" fmla="*/ 0 w 27"/>
                    <a:gd name="T16" fmla="*/ 0 h 34"/>
                    <a:gd name="T17" fmla="*/ 27 w 27"/>
                    <a:gd name="T18" fmla="*/ 34 h 34"/>
                  </a:gdLst>
                  <a:ahLst/>
                  <a:cxnLst>
                    <a:cxn ang="T10">
                      <a:pos x="T0" y="T1"/>
                    </a:cxn>
                    <a:cxn ang="T11">
                      <a:pos x="T2" y="T3"/>
                    </a:cxn>
                    <a:cxn ang="T12">
                      <a:pos x="T4" y="T5"/>
                    </a:cxn>
                    <a:cxn ang="T13">
                      <a:pos x="T6" y="T7"/>
                    </a:cxn>
                    <a:cxn ang="T14">
                      <a:pos x="T8" y="T9"/>
                    </a:cxn>
                  </a:cxnLst>
                  <a:rect l="T15" t="T16" r="T17" b="T18"/>
                  <a:pathLst>
                    <a:path w="27" h="34">
                      <a:moveTo>
                        <a:pt x="25" y="15"/>
                      </a:moveTo>
                      <a:cubicBezTo>
                        <a:pt x="27" y="25"/>
                        <a:pt x="23" y="33"/>
                        <a:pt x="16" y="33"/>
                      </a:cubicBezTo>
                      <a:cubicBezTo>
                        <a:pt x="10" y="34"/>
                        <a:pt x="3" y="28"/>
                        <a:pt x="1" y="19"/>
                      </a:cubicBezTo>
                      <a:cubicBezTo>
                        <a:pt x="0" y="10"/>
                        <a:pt x="4" y="2"/>
                        <a:pt x="10" y="1"/>
                      </a:cubicBezTo>
                      <a:cubicBezTo>
                        <a:pt x="17" y="0"/>
                        <a:pt x="24" y="6"/>
                        <a:pt x="25" y="15"/>
                      </a:cubicBezTo>
                      <a:close/>
                    </a:path>
                  </a:pathLst>
                </a:custGeom>
                <a:solidFill>
                  <a:srgbClr val="DFE0E5"/>
                </a:solidFill>
                <a:ln w="9525">
                  <a:noFill/>
                  <a:round/>
                  <a:headEnd/>
                  <a:tailEnd/>
                </a:ln>
              </p:spPr>
              <p:txBody>
                <a:bodyPr/>
                <a:lstStyle/>
                <a:p>
                  <a:endParaRPr lang="zh-TW" altLang="en-US"/>
                </a:p>
              </p:txBody>
            </p:sp>
            <p:sp>
              <p:nvSpPr>
                <p:cNvPr id="27964" name="Freeform 189"/>
                <p:cNvSpPr>
                  <a:spLocks/>
                </p:cNvSpPr>
                <p:nvPr/>
              </p:nvSpPr>
              <p:spPr bwMode="auto">
                <a:xfrm>
                  <a:off x="3206" y="2855"/>
                  <a:ext cx="61" cy="48"/>
                </a:xfrm>
                <a:custGeom>
                  <a:avLst/>
                  <a:gdLst>
                    <a:gd name="T0" fmla="*/ 13641 w 26"/>
                    <a:gd name="T1" fmla="*/ 19670 h 20"/>
                    <a:gd name="T2" fmla="*/ 0 w 26"/>
                    <a:gd name="T3" fmla="*/ 4620 h 20"/>
                    <a:gd name="T4" fmla="*/ 854 w 26"/>
                    <a:gd name="T5" fmla="*/ 4620 h 20"/>
                    <a:gd name="T6" fmla="*/ 14851 w 26"/>
                    <a:gd name="T7" fmla="*/ 21041 h 20"/>
                    <a:gd name="T8" fmla="*/ 21815 w 26"/>
                    <a:gd name="T9" fmla="*/ 967 h 20"/>
                    <a:gd name="T10" fmla="*/ 21815 w 26"/>
                    <a:gd name="T11" fmla="*/ 0 h 20"/>
                    <a:gd name="T12" fmla="*/ 13641 w 26"/>
                    <a:gd name="T13" fmla="*/ 19670 h 20"/>
                    <a:gd name="T14" fmla="*/ 0 60000 65536"/>
                    <a:gd name="T15" fmla="*/ 0 60000 65536"/>
                    <a:gd name="T16" fmla="*/ 0 60000 65536"/>
                    <a:gd name="T17" fmla="*/ 0 60000 65536"/>
                    <a:gd name="T18" fmla="*/ 0 60000 65536"/>
                    <a:gd name="T19" fmla="*/ 0 60000 65536"/>
                    <a:gd name="T20" fmla="*/ 0 60000 65536"/>
                    <a:gd name="T21" fmla="*/ 0 w 26"/>
                    <a:gd name="T22" fmla="*/ 0 h 20"/>
                    <a:gd name="T23" fmla="*/ 26 w 26"/>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0">
                      <a:moveTo>
                        <a:pt x="15" y="18"/>
                      </a:moveTo>
                      <a:cubicBezTo>
                        <a:pt x="9" y="19"/>
                        <a:pt x="2" y="12"/>
                        <a:pt x="0" y="4"/>
                      </a:cubicBezTo>
                      <a:cubicBezTo>
                        <a:pt x="0" y="4"/>
                        <a:pt x="0" y="4"/>
                        <a:pt x="1" y="4"/>
                      </a:cubicBezTo>
                      <a:cubicBezTo>
                        <a:pt x="2" y="13"/>
                        <a:pt x="9" y="20"/>
                        <a:pt x="16" y="19"/>
                      </a:cubicBezTo>
                      <a:cubicBezTo>
                        <a:pt x="22" y="18"/>
                        <a:pt x="26" y="10"/>
                        <a:pt x="24" y="1"/>
                      </a:cubicBezTo>
                      <a:cubicBezTo>
                        <a:pt x="24" y="1"/>
                        <a:pt x="24" y="1"/>
                        <a:pt x="24" y="0"/>
                      </a:cubicBezTo>
                      <a:cubicBezTo>
                        <a:pt x="26" y="9"/>
                        <a:pt x="22" y="17"/>
                        <a:pt x="15" y="18"/>
                      </a:cubicBezTo>
                      <a:close/>
                    </a:path>
                  </a:pathLst>
                </a:custGeom>
                <a:solidFill>
                  <a:srgbClr val="A6ACBE"/>
                </a:solidFill>
                <a:ln w="9525">
                  <a:noFill/>
                  <a:round/>
                  <a:headEnd/>
                  <a:tailEnd/>
                </a:ln>
              </p:spPr>
              <p:txBody>
                <a:bodyPr/>
                <a:lstStyle/>
                <a:p>
                  <a:endParaRPr lang="zh-TW" altLang="en-US"/>
                </a:p>
              </p:txBody>
            </p:sp>
            <p:sp>
              <p:nvSpPr>
                <p:cNvPr id="27965" name="Freeform 190"/>
                <p:cNvSpPr>
                  <a:spLocks/>
                </p:cNvSpPr>
                <p:nvPr/>
              </p:nvSpPr>
              <p:spPr bwMode="auto">
                <a:xfrm>
                  <a:off x="3203" y="2817"/>
                  <a:ext cx="59" cy="48"/>
                </a:xfrm>
                <a:custGeom>
                  <a:avLst/>
                  <a:gdLst>
                    <a:gd name="T0" fmla="*/ 9898 w 25"/>
                    <a:gd name="T1" fmla="*/ 2321 h 20"/>
                    <a:gd name="T2" fmla="*/ 24015 w 25"/>
                    <a:gd name="T3" fmla="*/ 17350 h 20"/>
                    <a:gd name="T4" fmla="*/ 24015 w 25"/>
                    <a:gd name="T5" fmla="*/ 17350 h 20"/>
                    <a:gd name="T6" fmla="*/ 9898 w 25"/>
                    <a:gd name="T7" fmla="*/ 967 h 20"/>
                    <a:gd name="T8" fmla="*/ 868 w 25"/>
                    <a:gd name="T9" fmla="*/ 21041 h 20"/>
                    <a:gd name="T10" fmla="*/ 868 w 25"/>
                    <a:gd name="T11" fmla="*/ 21970 h 20"/>
                    <a:gd name="T12" fmla="*/ 9898 w 25"/>
                    <a:gd name="T13" fmla="*/ 2321 h 20"/>
                    <a:gd name="T14" fmla="*/ 0 60000 65536"/>
                    <a:gd name="T15" fmla="*/ 0 60000 65536"/>
                    <a:gd name="T16" fmla="*/ 0 60000 65536"/>
                    <a:gd name="T17" fmla="*/ 0 60000 65536"/>
                    <a:gd name="T18" fmla="*/ 0 60000 65536"/>
                    <a:gd name="T19" fmla="*/ 0 60000 65536"/>
                    <a:gd name="T20" fmla="*/ 0 60000 65536"/>
                    <a:gd name="T21" fmla="*/ 0 w 25"/>
                    <a:gd name="T22" fmla="*/ 0 h 20"/>
                    <a:gd name="T23" fmla="*/ 25 w 25"/>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20">
                      <a:moveTo>
                        <a:pt x="10" y="2"/>
                      </a:moveTo>
                      <a:cubicBezTo>
                        <a:pt x="17" y="2"/>
                        <a:pt x="23" y="8"/>
                        <a:pt x="25" y="16"/>
                      </a:cubicBezTo>
                      <a:cubicBezTo>
                        <a:pt x="25" y="16"/>
                        <a:pt x="25" y="16"/>
                        <a:pt x="25" y="16"/>
                      </a:cubicBezTo>
                      <a:cubicBezTo>
                        <a:pt x="23" y="7"/>
                        <a:pt x="17" y="0"/>
                        <a:pt x="10" y="1"/>
                      </a:cubicBezTo>
                      <a:cubicBezTo>
                        <a:pt x="4" y="2"/>
                        <a:pt x="0" y="10"/>
                        <a:pt x="1" y="19"/>
                      </a:cubicBezTo>
                      <a:cubicBezTo>
                        <a:pt x="1" y="19"/>
                        <a:pt x="1" y="19"/>
                        <a:pt x="1" y="20"/>
                      </a:cubicBezTo>
                      <a:cubicBezTo>
                        <a:pt x="0" y="11"/>
                        <a:pt x="4" y="3"/>
                        <a:pt x="10" y="2"/>
                      </a:cubicBezTo>
                      <a:close/>
                    </a:path>
                  </a:pathLst>
                </a:custGeom>
                <a:solidFill>
                  <a:srgbClr val="A6ACBE"/>
                </a:solidFill>
                <a:ln w="9525">
                  <a:noFill/>
                  <a:round/>
                  <a:headEnd/>
                  <a:tailEnd/>
                </a:ln>
              </p:spPr>
              <p:txBody>
                <a:bodyPr/>
                <a:lstStyle/>
                <a:p>
                  <a:endParaRPr lang="zh-TW" altLang="en-US"/>
                </a:p>
              </p:txBody>
            </p:sp>
            <p:sp>
              <p:nvSpPr>
                <p:cNvPr id="27966" name="Freeform 191"/>
                <p:cNvSpPr>
                  <a:spLocks/>
                </p:cNvSpPr>
                <p:nvPr/>
              </p:nvSpPr>
              <p:spPr bwMode="auto">
                <a:xfrm>
                  <a:off x="3218" y="2836"/>
                  <a:ext cx="35" cy="48"/>
                </a:xfrm>
                <a:custGeom>
                  <a:avLst/>
                  <a:gdLst>
                    <a:gd name="T0" fmla="*/ 12451 w 15"/>
                    <a:gd name="T1" fmla="*/ 10121 h 20"/>
                    <a:gd name="T2" fmla="*/ 7889 w 15"/>
                    <a:gd name="T3" fmla="*/ 21041 h 20"/>
                    <a:gd name="T4" fmla="*/ 0 w 15"/>
                    <a:gd name="T5" fmla="*/ 11878 h 20"/>
                    <a:gd name="T6" fmla="*/ 5336 w 15"/>
                    <a:gd name="T7" fmla="*/ 967 h 20"/>
                    <a:gd name="T8" fmla="*/ 12451 w 15"/>
                    <a:gd name="T9" fmla="*/ 10121 h 20"/>
                    <a:gd name="T10" fmla="*/ 0 60000 65536"/>
                    <a:gd name="T11" fmla="*/ 0 60000 65536"/>
                    <a:gd name="T12" fmla="*/ 0 60000 65536"/>
                    <a:gd name="T13" fmla="*/ 0 60000 65536"/>
                    <a:gd name="T14" fmla="*/ 0 60000 65536"/>
                    <a:gd name="T15" fmla="*/ 0 w 15"/>
                    <a:gd name="T16" fmla="*/ 0 h 20"/>
                    <a:gd name="T17" fmla="*/ 15 w 15"/>
                    <a:gd name="T18" fmla="*/ 20 h 20"/>
                  </a:gdLst>
                  <a:ahLst/>
                  <a:cxnLst>
                    <a:cxn ang="T10">
                      <a:pos x="T0" y="T1"/>
                    </a:cxn>
                    <a:cxn ang="T11">
                      <a:pos x="T2" y="T3"/>
                    </a:cxn>
                    <a:cxn ang="T12">
                      <a:pos x="T4" y="T5"/>
                    </a:cxn>
                    <a:cxn ang="T13">
                      <a:pos x="T6" y="T7"/>
                    </a:cxn>
                    <a:cxn ang="T14">
                      <a:pos x="T8" y="T9"/>
                    </a:cxn>
                  </a:cxnLst>
                  <a:rect l="T15" t="T16" r="T17" b="T18"/>
                  <a:pathLst>
                    <a:path w="15" h="20">
                      <a:moveTo>
                        <a:pt x="14" y="9"/>
                      </a:moveTo>
                      <a:cubicBezTo>
                        <a:pt x="15" y="14"/>
                        <a:pt x="13" y="19"/>
                        <a:pt x="9" y="19"/>
                      </a:cubicBezTo>
                      <a:cubicBezTo>
                        <a:pt x="5" y="20"/>
                        <a:pt x="1" y="16"/>
                        <a:pt x="0" y="11"/>
                      </a:cubicBezTo>
                      <a:cubicBezTo>
                        <a:pt x="0" y="6"/>
                        <a:pt x="2" y="1"/>
                        <a:pt x="6" y="1"/>
                      </a:cubicBezTo>
                      <a:cubicBezTo>
                        <a:pt x="9" y="0"/>
                        <a:pt x="13" y="4"/>
                        <a:pt x="14" y="9"/>
                      </a:cubicBezTo>
                      <a:close/>
                    </a:path>
                  </a:pathLst>
                </a:custGeom>
                <a:solidFill>
                  <a:srgbClr val="A0CC3A"/>
                </a:solidFill>
                <a:ln w="9525">
                  <a:noFill/>
                  <a:round/>
                  <a:headEnd/>
                  <a:tailEnd/>
                </a:ln>
              </p:spPr>
              <p:txBody>
                <a:bodyPr/>
                <a:lstStyle/>
                <a:p>
                  <a:endParaRPr lang="zh-TW" altLang="en-US"/>
                </a:p>
              </p:txBody>
            </p:sp>
            <p:sp>
              <p:nvSpPr>
                <p:cNvPr id="27967" name="Freeform 192"/>
                <p:cNvSpPr>
                  <a:spLocks noEditPoints="1"/>
                </p:cNvSpPr>
                <p:nvPr/>
              </p:nvSpPr>
              <p:spPr bwMode="auto">
                <a:xfrm>
                  <a:off x="3215" y="2834"/>
                  <a:ext cx="40" cy="52"/>
                </a:xfrm>
                <a:custGeom>
                  <a:avLst/>
                  <a:gdLst>
                    <a:gd name="T0" fmla="*/ 13275 w 17"/>
                    <a:gd name="T1" fmla="*/ 9956 h 22"/>
                    <a:gd name="T2" fmla="*/ 12412 w 17"/>
                    <a:gd name="T3" fmla="*/ 17789 h 22"/>
                    <a:gd name="T4" fmla="*/ 9534 w 17"/>
                    <a:gd name="T5" fmla="*/ 18514 h 22"/>
                    <a:gd name="T6" fmla="*/ 2021 w 17"/>
                    <a:gd name="T7" fmla="*/ 11513 h 22"/>
                    <a:gd name="T8" fmla="*/ 3532 w 17"/>
                    <a:gd name="T9" fmla="*/ 4871 h 22"/>
                    <a:gd name="T10" fmla="*/ 6412 w 17"/>
                    <a:gd name="T11" fmla="*/ 2971 h 22"/>
                    <a:gd name="T12" fmla="*/ 13275 w 17"/>
                    <a:gd name="T13" fmla="*/ 9956 h 22"/>
                    <a:gd name="T14" fmla="*/ 5642 w 17"/>
                    <a:gd name="T15" fmla="*/ 872 h 22"/>
                    <a:gd name="T16" fmla="*/ 2021 w 17"/>
                    <a:gd name="T17" fmla="*/ 2971 h 22"/>
                    <a:gd name="T18" fmla="*/ 0 w 17"/>
                    <a:gd name="T19" fmla="*/ 11513 h 22"/>
                    <a:gd name="T20" fmla="*/ 9534 w 17"/>
                    <a:gd name="T21" fmla="*/ 20575 h 22"/>
                    <a:gd name="T22" fmla="*/ 13913 w 17"/>
                    <a:gd name="T23" fmla="*/ 18514 h 22"/>
                    <a:gd name="T24" fmla="*/ 15087 w 17"/>
                    <a:gd name="T25" fmla="*/ 9956 h 22"/>
                    <a:gd name="T26" fmla="*/ 5642 w 17"/>
                    <a:gd name="T27" fmla="*/ 872 h 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22"/>
                    <a:gd name="T44" fmla="*/ 17 w 17"/>
                    <a:gd name="T45" fmla="*/ 22 h 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22">
                      <a:moveTo>
                        <a:pt x="14" y="10"/>
                      </a:moveTo>
                      <a:cubicBezTo>
                        <a:pt x="15" y="13"/>
                        <a:pt x="14" y="16"/>
                        <a:pt x="13" y="18"/>
                      </a:cubicBezTo>
                      <a:cubicBezTo>
                        <a:pt x="12" y="19"/>
                        <a:pt x="11" y="19"/>
                        <a:pt x="10" y="19"/>
                      </a:cubicBezTo>
                      <a:cubicBezTo>
                        <a:pt x="7" y="20"/>
                        <a:pt x="3" y="16"/>
                        <a:pt x="2" y="12"/>
                      </a:cubicBezTo>
                      <a:cubicBezTo>
                        <a:pt x="2" y="9"/>
                        <a:pt x="2" y="6"/>
                        <a:pt x="4" y="5"/>
                      </a:cubicBezTo>
                      <a:cubicBezTo>
                        <a:pt x="4" y="3"/>
                        <a:pt x="6" y="3"/>
                        <a:pt x="7" y="3"/>
                      </a:cubicBezTo>
                      <a:cubicBezTo>
                        <a:pt x="10" y="2"/>
                        <a:pt x="13" y="6"/>
                        <a:pt x="14" y="10"/>
                      </a:cubicBezTo>
                      <a:close/>
                      <a:moveTo>
                        <a:pt x="6" y="1"/>
                      </a:moveTo>
                      <a:cubicBezTo>
                        <a:pt x="5" y="1"/>
                        <a:pt x="3" y="2"/>
                        <a:pt x="2" y="3"/>
                      </a:cubicBezTo>
                      <a:cubicBezTo>
                        <a:pt x="0" y="6"/>
                        <a:pt x="0" y="9"/>
                        <a:pt x="0" y="12"/>
                      </a:cubicBezTo>
                      <a:cubicBezTo>
                        <a:pt x="2" y="18"/>
                        <a:pt x="6" y="22"/>
                        <a:pt x="10" y="21"/>
                      </a:cubicBezTo>
                      <a:cubicBezTo>
                        <a:pt x="12" y="21"/>
                        <a:pt x="13" y="20"/>
                        <a:pt x="15" y="19"/>
                      </a:cubicBezTo>
                      <a:cubicBezTo>
                        <a:pt x="16" y="16"/>
                        <a:pt x="17" y="13"/>
                        <a:pt x="16" y="10"/>
                      </a:cubicBezTo>
                      <a:cubicBezTo>
                        <a:pt x="15" y="4"/>
                        <a:pt x="11" y="0"/>
                        <a:pt x="6" y="1"/>
                      </a:cubicBezTo>
                      <a:close/>
                    </a:path>
                  </a:pathLst>
                </a:custGeom>
                <a:solidFill>
                  <a:srgbClr val="646C89"/>
                </a:solidFill>
                <a:ln w="9525">
                  <a:noFill/>
                  <a:round/>
                  <a:headEnd/>
                  <a:tailEnd/>
                </a:ln>
              </p:spPr>
              <p:txBody>
                <a:bodyPr/>
                <a:lstStyle/>
                <a:p>
                  <a:endParaRPr lang="zh-TW" altLang="en-US"/>
                </a:p>
              </p:txBody>
            </p:sp>
            <p:sp>
              <p:nvSpPr>
                <p:cNvPr id="27968" name="Freeform 193"/>
                <p:cNvSpPr>
                  <a:spLocks/>
                </p:cNvSpPr>
                <p:nvPr/>
              </p:nvSpPr>
              <p:spPr bwMode="auto">
                <a:xfrm>
                  <a:off x="3062" y="2798"/>
                  <a:ext cx="16" cy="24"/>
                </a:xfrm>
                <a:custGeom>
                  <a:avLst/>
                  <a:gdLst>
                    <a:gd name="T0" fmla="*/ 5291 w 7"/>
                    <a:gd name="T1" fmla="*/ 5570 h 10"/>
                    <a:gd name="T2" fmla="*/ 2999 w 7"/>
                    <a:gd name="T3" fmla="*/ 11088 h 10"/>
                    <a:gd name="T4" fmla="*/ 0 w 7"/>
                    <a:gd name="T5" fmla="*/ 5570 h 10"/>
                    <a:gd name="T6" fmla="*/ 2315 w 7"/>
                    <a:gd name="T7" fmla="*/ 0 h 10"/>
                    <a:gd name="T8" fmla="*/ 5291 w 7"/>
                    <a:gd name="T9" fmla="*/ 5570 h 10"/>
                    <a:gd name="T10" fmla="*/ 0 60000 65536"/>
                    <a:gd name="T11" fmla="*/ 0 60000 65536"/>
                    <a:gd name="T12" fmla="*/ 0 60000 65536"/>
                    <a:gd name="T13" fmla="*/ 0 60000 65536"/>
                    <a:gd name="T14" fmla="*/ 0 60000 65536"/>
                    <a:gd name="T15" fmla="*/ 0 w 7"/>
                    <a:gd name="T16" fmla="*/ 0 h 10"/>
                    <a:gd name="T17" fmla="*/ 7 w 7"/>
                    <a:gd name="T18" fmla="*/ 10 h 10"/>
                  </a:gdLst>
                  <a:ahLst/>
                  <a:cxnLst>
                    <a:cxn ang="T10">
                      <a:pos x="T0" y="T1"/>
                    </a:cxn>
                    <a:cxn ang="T11">
                      <a:pos x="T2" y="T3"/>
                    </a:cxn>
                    <a:cxn ang="T12">
                      <a:pos x="T4" y="T5"/>
                    </a:cxn>
                    <a:cxn ang="T13">
                      <a:pos x="T6" y="T7"/>
                    </a:cxn>
                    <a:cxn ang="T14">
                      <a:pos x="T8" y="T9"/>
                    </a:cxn>
                  </a:cxnLst>
                  <a:rect l="T15" t="T16" r="T17" b="T18"/>
                  <a:pathLst>
                    <a:path w="7" h="10">
                      <a:moveTo>
                        <a:pt x="7" y="5"/>
                      </a:moveTo>
                      <a:cubicBezTo>
                        <a:pt x="7" y="7"/>
                        <a:pt x="6" y="9"/>
                        <a:pt x="4" y="10"/>
                      </a:cubicBezTo>
                      <a:cubicBezTo>
                        <a:pt x="2" y="10"/>
                        <a:pt x="1" y="8"/>
                        <a:pt x="0" y="5"/>
                      </a:cubicBezTo>
                      <a:cubicBezTo>
                        <a:pt x="0" y="3"/>
                        <a:pt x="1" y="1"/>
                        <a:pt x="3" y="0"/>
                      </a:cubicBezTo>
                      <a:cubicBezTo>
                        <a:pt x="4" y="0"/>
                        <a:pt x="6" y="2"/>
                        <a:pt x="7" y="5"/>
                      </a:cubicBezTo>
                      <a:close/>
                    </a:path>
                  </a:pathLst>
                </a:custGeom>
                <a:solidFill>
                  <a:srgbClr val="A0CC3A"/>
                </a:solidFill>
                <a:ln w="9525">
                  <a:noFill/>
                  <a:round/>
                  <a:headEnd/>
                  <a:tailEnd/>
                </a:ln>
              </p:spPr>
              <p:txBody>
                <a:bodyPr/>
                <a:lstStyle/>
                <a:p>
                  <a:endParaRPr lang="zh-TW" altLang="en-US"/>
                </a:p>
              </p:txBody>
            </p:sp>
            <p:sp>
              <p:nvSpPr>
                <p:cNvPr id="27969" name="Freeform 194"/>
                <p:cNvSpPr>
                  <a:spLocks noEditPoints="1"/>
                </p:cNvSpPr>
                <p:nvPr/>
              </p:nvSpPr>
              <p:spPr bwMode="auto">
                <a:xfrm>
                  <a:off x="3059" y="2796"/>
                  <a:ext cx="22" cy="29"/>
                </a:xfrm>
                <a:custGeom>
                  <a:avLst/>
                  <a:gdLst>
                    <a:gd name="T0" fmla="*/ 8998 w 9"/>
                    <a:gd name="T1" fmla="*/ 7153 h 12"/>
                    <a:gd name="T2" fmla="*/ 7856 w 9"/>
                    <a:gd name="T3" fmla="*/ 10542 h 12"/>
                    <a:gd name="T4" fmla="*/ 6209 w 9"/>
                    <a:gd name="T5" fmla="*/ 11528 h 12"/>
                    <a:gd name="T6" fmla="*/ 2540 w 9"/>
                    <a:gd name="T7" fmla="*/ 7153 h 12"/>
                    <a:gd name="T8" fmla="*/ 3681 w 9"/>
                    <a:gd name="T9" fmla="*/ 3376 h 12"/>
                    <a:gd name="T10" fmla="*/ 5138 w 9"/>
                    <a:gd name="T11" fmla="*/ 2383 h 12"/>
                    <a:gd name="T12" fmla="*/ 8998 w 9"/>
                    <a:gd name="T13" fmla="*/ 7153 h 12"/>
                    <a:gd name="T14" fmla="*/ 3681 w 9"/>
                    <a:gd name="T15" fmla="*/ 0 h 12"/>
                    <a:gd name="T16" fmla="*/ 1039 w 9"/>
                    <a:gd name="T17" fmla="*/ 2383 h 12"/>
                    <a:gd name="T18" fmla="*/ 0 w 9"/>
                    <a:gd name="T19" fmla="*/ 8159 h 12"/>
                    <a:gd name="T20" fmla="*/ 6209 w 9"/>
                    <a:gd name="T21" fmla="*/ 13918 h 12"/>
                    <a:gd name="T22" fmla="*/ 10457 w 9"/>
                    <a:gd name="T23" fmla="*/ 11528 h 12"/>
                    <a:gd name="T24" fmla="*/ 11538 w 9"/>
                    <a:gd name="T25" fmla="*/ 5759 h 12"/>
                    <a:gd name="T26" fmla="*/ 3681 w 9"/>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2"/>
                    <a:gd name="T44" fmla="*/ 9 w 9"/>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2">
                      <a:moveTo>
                        <a:pt x="7" y="6"/>
                      </a:moveTo>
                      <a:cubicBezTo>
                        <a:pt x="7" y="7"/>
                        <a:pt x="7" y="8"/>
                        <a:pt x="6" y="9"/>
                      </a:cubicBezTo>
                      <a:cubicBezTo>
                        <a:pt x="6" y="9"/>
                        <a:pt x="6" y="10"/>
                        <a:pt x="5" y="10"/>
                      </a:cubicBezTo>
                      <a:cubicBezTo>
                        <a:pt x="4" y="10"/>
                        <a:pt x="2" y="8"/>
                        <a:pt x="2" y="6"/>
                      </a:cubicBezTo>
                      <a:cubicBezTo>
                        <a:pt x="2" y="5"/>
                        <a:pt x="2" y="4"/>
                        <a:pt x="3" y="3"/>
                      </a:cubicBezTo>
                      <a:cubicBezTo>
                        <a:pt x="3" y="3"/>
                        <a:pt x="3" y="2"/>
                        <a:pt x="4" y="2"/>
                      </a:cubicBezTo>
                      <a:cubicBezTo>
                        <a:pt x="5" y="2"/>
                        <a:pt x="6" y="4"/>
                        <a:pt x="7" y="6"/>
                      </a:cubicBezTo>
                      <a:close/>
                      <a:moveTo>
                        <a:pt x="3" y="0"/>
                      </a:moveTo>
                      <a:cubicBezTo>
                        <a:pt x="2" y="0"/>
                        <a:pt x="2" y="1"/>
                        <a:pt x="1" y="2"/>
                      </a:cubicBezTo>
                      <a:cubicBezTo>
                        <a:pt x="0" y="3"/>
                        <a:pt x="0" y="5"/>
                        <a:pt x="0" y="7"/>
                      </a:cubicBezTo>
                      <a:cubicBezTo>
                        <a:pt x="1" y="10"/>
                        <a:pt x="3" y="12"/>
                        <a:pt x="5" y="12"/>
                      </a:cubicBezTo>
                      <a:cubicBezTo>
                        <a:pt x="6" y="12"/>
                        <a:pt x="7" y="11"/>
                        <a:pt x="8" y="10"/>
                      </a:cubicBezTo>
                      <a:cubicBezTo>
                        <a:pt x="9" y="9"/>
                        <a:pt x="9" y="7"/>
                        <a:pt x="9" y="5"/>
                      </a:cubicBezTo>
                      <a:cubicBezTo>
                        <a:pt x="8" y="2"/>
                        <a:pt x="6" y="0"/>
                        <a:pt x="3" y="0"/>
                      </a:cubicBezTo>
                      <a:close/>
                    </a:path>
                  </a:pathLst>
                </a:custGeom>
                <a:solidFill>
                  <a:srgbClr val="646C89"/>
                </a:solidFill>
                <a:ln w="9525">
                  <a:noFill/>
                  <a:round/>
                  <a:headEnd/>
                  <a:tailEnd/>
                </a:ln>
              </p:spPr>
              <p:txBody>
                <a:bodyPr/>
                <a:lstStyle/>
                <a:p>
                  <a:endParaRPr lang="zh-TW" altLang="en-US"/>
                </a:p>
              </p:txBody>
            </p:sp>
            <p:sp>
              <p:nvSpPr>
                <p:cNvPr id="27970" name="Freeform 195"/>
                <p:cNvSpPr>
                  <a:spLocks/>
                </p:cNvSpPr>
                <p:nvPr/>
              </p:nvSpPr>
              <p:spPr bwMode="auto">
                <a:xfrm>
                  <a:off x="3092" y="2808"/>
                  <a:ext cx="19" cy="24"/>
                </a:xfrm>
                <a:custGeom>
                  <a:avLst/>
                  <a:gdLst>
                    <a:gd name="T0" fmla="*/ 8077 w 8"/>
                    <a:gd name="T1" fmla="*/ 5570 h 10"/>
                    <a:gd name="T2" fmla="*/ 4997 w 8"/>
                    <a:gd name="T3" fmla="*/ 11088 h 10"/>
                    <a:gd name="T4" fmla="*/ 886 w 8"/>
                    <a:gd name="T5" fmla="*/ 6538 h 10"/>
                    <a:gd name="T6" fmla="*/ 3028 w 8"/>
                    <a:gd name="T7" fmla="*/ 0 h 10"/>
                    <a:gd name="T8" fmla="*/ 8077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5"/>
                      </a:moveTo>
                      <a:cubicBezTo>
                        <a:pt x="8" y="7"/>
                        <a:pt x="7" y="10"/>
                        <a:pt x="5" y="10"/>
                      </a:cubicBezTo>
                      <a:cubicBezTo>
                        <a:pt x="3" y="10"/>
                        <a:pt x="1" y="8"/>
                        <a:pt x="1" y="6"/>
                      </a:cubicBezTo>
                      <a:cubicBezTo>
                        <a:pt x="0" y="3"/>
                        <a:pt x="1" y="1"/>
                        <a:pt x="3" y="0"/>
                      </a:cubicBezTo>
                      <a:cubicBezTo>
                        <a:pt x="5" y="0"/>
                        <a:pt x="7" y="2"/>
                        <a:pt x="8" y="5"/>
                      </a:cubicBezTo>
                      <a:close/>
                    </a:path>
                  </a:pathLst>
                </a:custGeom>
                <a:solidFill>
                  <a:srgbClr val="A0CC3A"/>
                </a:solidFill>
                <a:ln w="9525">
                  <a:noFill/>
                  <a:round/>
                  <a:headEnd/>
                  <a:tailEnd/>
                </a:ln>
              </p:spPr>
              <p:txBody>
                <a:bodyPr/>
                <a:lstStyle/>
                <a:p>
                  <a:endParaRPr lang="zh-TW" altLang="en-US"/>
                </a:p>
              </p:txBody>
            </p:sp>
            <p:sp>
              <p:nvSpPr>
                <p:cNvPr id="27971" name="Freeform 196"/>
                <p:cNvSpPr>
                  <a:spLocks noEditPoints="1"/>
                </p:cNvSpPr>
                <p:nvPr/>
              </p:nvSpPr>
              <p:spPr bwMode="auto">
                <a:xfrm>
                  <a:off x="3090" y="2806"/>
                  <a:ext cx="24" cy="28"/>
                </a:xfrm>
                <a:custGeom>
                  <a:avLst/>
                  <a:gdLst>
                    <a:gd name="T0" fmla="*/ 8767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8767 w 10"/>
                    <a:gd name="T13" fmla="*/ 5336 h 12"/>
                    <a:gd name="T14" fmla="*/ 4620 w 10"/>
                    <a:gd name="T15" fmla="*/ 828 h 12"/>
                    <a:gd name="T16" fmla="*/ 2321 w 10"/>
                    <a:gd name="T17" fmla="*/ 1932 h 12"/>
                    <a:gd name="T18" fmla="*/ 967 w 10"/>
                    <a:gd name="T19" fmla="*/ 5957 h 12"/>
                    <a:gd name="T20" fmla="*/ 6538 w 10"/>
                    <a:gd name="T21" fmla="*/ 10519 h 12"/>
                    <a:gd name="T22" fmla="*/ 10121 w 10"/>
                    <a:gd name="T23" fmla="*/ 8717 h 12"/>
                    <a:gd name="T24" fmla="*/ 11088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8" y="6"/>
                      </a:moveTo>
                      <a:cubicBezTo>
                        <a:pt x="8" y="7"/>
                        <a:pt x="8" y="8"/>
                        <a:pt x="7" y="9"/>
                      </a:cubicBezTo>
                      <a:cubicBezTo>
                        <a:pt x="7" y="9"/>
                        <a:pt x="7" y="10"/>
                        <a:pt x="6" y="10"/>
                      </a:cubicBezTo>
                      <a:cubicBezTo>
                        <a:pt x="5" y="10"/>
                        <a:pt x="3" y="9"/>
                        <a:pt x="3" y="6"/>
                      </a:cubicBezTo>
                      <a:cubicBezTo>
                        <a:pt x="3" y="5"/>
                        <a:pt x="3" y="4"/>
                        <a:pt x="3" y="3"/>
                      </a:cubicBezTo>
                      <a:cubicBezTo>
                        <a:pt x="4" y="3"/>
                        <a:pt x="4" y="3"/>
                        <a:pt x="4" y="2"/>
                      </a:cubicBezTo>
                      <a:cubicBezTo>
                        <a:pt x="6" y="2"/>
                        <a:pt x="7" y="4"/>
                        <a:pt x="8" y="6"/>
                      </a:cubicBezTo>
                      <a:close/>
                      <a:moveTo>
                        <a:pt x="4" y="1"/>
                      </a:moveTo>
                      <a:cubicBezTo>
                        <a:pt x="3" y="1"/>
                        <a:pt x="2" y="1"/>
                        <a:pt x="2" y="2"/>
                      </a:cubicBezTo>
                      <a:cubicBezTo>
                        <a:pt x="1" y="3"/>
                        <a:pt x="0" y="5"/>
                        <a:pt x="1" y="7"/>
                      </a:cubicBezTo>
                      <a:cubicBezTo>
                        <a:pt x="1" y="10"/>
                        <a:pt x="4" y="12"/>
                        <a:pt x="6" y="12"/>
                      </a:cubicBezTo>
                      <a:cubicBezTo>
                        <a:pt x="7" y="12"/>
                        <a:pt x="8" y="11"/>
                        <a:pt x="9" y="10"/>
                      </a:cubicBezTo>
                      <a:cubicBezTo>
                        <a:pt x="10" y="9"/>
                        <a:pt x="10" y="7"/>
                        <a:pt x="10" y="6"/>
                      </a:cubicBezTo>
                      <a:cubicBezTo>
                        <a:pt x="9" y="2"/>
                        <a:pt x="7" y="0"/>
                        <a:pt x="4" y="1"/>
                      </a:cubicBezTo>
                      <a:close/>
                    </a:path>
                  </a:pathLst>
                </a:custGeom>
                <a:solidFill>
                  <a:srgbClr val="646C89"/>
                </a:solidFill>
                <a:ln w="9525">
                  <a:noFill/>
                  <a:round/>
                  <a:headEnd/>
                  <a:tailEnd/>
                </a:ln>
              </p:spPr>
              <p:txBody>
                <a:bodyPr/>
                <a:lstStyle/>
                <a:p>
                  <a:endParaRPr lang="zh-TW" altLang="en-US"/>
                </a:p>
              </p:txBody>
            </p:sp>
            <p:sp>
              <p:nvSpPr>
                <p:cNvPr id="27972" name="Freeform 197"/>
                <p:cNvSpPr>
                  <a:spLocks/>
                </p:cNvSpPr>
                <p:nvPr/>
              </p:nvSpPr>
              <p:spPr bwMode="auto">
                <a:xfrm>
                  <a:off x="3126" y="2817"/>
                  <a:ext cx="18" cy="24"/>
                </a:xfrm>
                <a:custGeom>
                  <a:avLst/>
                  <a:gdLst>
                    <a:gd name="T0" fmla="*/ 4657 w 8"/>
                    <a:gd name="T1" fmla="*/ 5570 h 10"/>
                    <a:gd name="T2" fmla="*/ 3224 w 8"/>
                    <a:gd name="T3" fmla="*/ 11088 h 10"/>
                    <a:gd name="T4" fmla="*/ 637 w 8"/>
                    <a:gd name="T5" fmla="*/ 6538 h 10"/>
                    <a:gd name="T6" fmla="*/ 2070 w 8"/>
                    <a:gd name="T7" fmla="*/ 967 h 10"/>
                    <a:gd name="T8" fmla="*/ 4657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1" y="6"/>
                      </a:cubicBezTo>
                      <a:cubicBezTo>
                        <a:pt x="0" y="3"/>
                        <a:pt x="1" y="1"/>
                        <a:pt x="3" y="1"/>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27973" name="Freeform 198"/>
                <p:cNvSpPr>
                  <a:spLocks noEditPoints="1"/>
                </p:cNvSpPr>
                <p:nvPr/>
              </p:nvSpPr>
              <p:spPr bwMode="auto">
                <a:xfrm>
                  <a:off x="3123" y="2815"/>
                  <a:ext cx="24" cy="28"/>
                </a:xfrm>
                <a:custGeom>
                  <a:avLst/>
                  <a:gdLst>
                    <a:gd name="T0" fmla="*/ 7800 w 10"/>
                    <a:gd name="T1" fmla="*/ 5336 h 12"/>
                    <a:gd name="T2" fmla="*/ 7800 w 10"/>
                    <a:gd name="T3" fmla="*/ 7889 h 12"/>
                    <a:gd name="T4" fmla="*/ 6538 w 10"/>
                    <a:gd name="T5" fmla="*/ 8717 h 12"/>
                    <a:gd name="T6" fmla="*/ 3250 w 10"/>
                    <a:gd name="T7" fmla="*/ 5957 h 12"/>
                    <a:gd name="T8" fmla="*/ 3250 w 10"/>
                    <a:gd name="T9" fmla="*/ 2553 h 12"/>
                    <a:gd name="T10" fmla="*/ 4620 w 10"/>
                    <a:gd name="T11" fmla="*/ 2553 h 12"/>
                    <a:gd name="T12" fmla="*/ 7800 w 10"/>
                    <a:gd name="T13" fmla="*/ 5336 h 12"/>
                    <a:gd name="T14" fmla="*/ 4620 w 10"/>
                    <a:gd name="T15" fmla="*/ 828 h 12"/>
                    <a:gd name="T16" fmla="*/ 2321 w 10"/>
                    <a:gd name="T17" fmla="*/ 1932 h 12"/>
                    <a:gd name="T18" fmla="*/ 967 w 10"/>
                    <a:gd name="T19" fmla="*/ 5957 h 12"/>
                    <a:gd name="T20" fmla="*/ 6538 w 10"/>
                    <a:gd name="T21" fmla="*/ 10519 h 12"/>
                    <a:gd name="T22" fmla="*/ 10121 w 10"/>
                    <a:gd name="T23" fmla="*/ 8717 h 12"/>
                    <a:gd name="T24" fmla="*/ 10121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8" y="7"/>
                        <a:pt x="8" y="9"/>
                        <a:pt x="7" y="9"/>
                      </a:cubicBezTo>
                      <a:cubicBezTo>
                        <a:pt x="7" y="10"/>
                        <a:pt x="6" y="10"/>
                        <a:pt x="6" y="10"/>
                      </a:cubicBezTo>
                      <a:cubicBezTo>
                        <a:pt x="4" y="10"/>
                        <a:pt x="3" y="9"/>
                        <a:pt x="3" y="7"/>
                      </a:cubicBezTo>
                      <a:cubicBezTo>
                        <a:pt x="2" y="5"/>
                        <a:pt x="3" y="4"/>
                        <a:pt x="3" y="3"/>
                      </a:cubicBezTo>
                      <a:cubicBezTo>
                        <a:pt x="3" y="3"/>
                        <a:pt x="4" y="3"/>
                        <a:pt x="4" y="3"/>
                      </a:cubicBezTo>
                      <a:cubicBezTo>
                        <a:pt x="6" y="2"/>
                        <a:pt x="7" y="4"/>
                        <a:pt x="7" y="6"/>
                      </a:cubicBezTo>
                      <a:close/>
                      <a:moveTo>
                        <a:pt x="4" y="1"/>
                      </a:moveTo>
                      <a:cubicBezTo>
                        <a:pt x="3" y="1"/>
                        <a:pt x="2" y="1"/>
                        <a:pt x="2" y="2"/>
                      </a:cubicBezTo>
                      <a:cubicBezTo>
                        <a:pt x="1" y="3"/>
                        <a:pt x="0" y="5"/>
                        <a:pt x="1" y="7"/>
                      </a:cubicBezTo>
                      <a:cubicBezTo>
                        <a:pt x="1" y="10"/>
                        <a:pt x="4" y="12"/>
                        <a:pt x="6" y="12"/>
                      </a:cubicBezTo>
                      <a:cubicBezTo>
                        <a:pt x="7" y="12"/>
                        <a:pt x="8" y="11"/>
                        <a:pt x="9" y="10"/>
                      </a:cubicBezTo>
                      <a:cubicBezTo>
                        <a:pt x="9" y="9"/>
                        <a:pt x="10" y="8"/>
                        <a:pt x="9" y="6"/>
                      </a:cubicBezTo>
                      <a:cubicBezTo>
                        <a:pt x="9" y="3"/>
                        <a:pt x="6" y="0"/>
                        <a:pt x="4" y="1"/>
                      </a:cubicBezTo>
                      <a:close/>
                    </a:path>
                  </a:pathLst>
                </a:custGeom>
                <a:solidFill>
                  <a:srgbClr val="646C89"/>
                </a:solidFill>
                <a:ln w="9525">
                  <a:noFill/>
                  <a:round/>
                  <a:headEnd/>
                  <a:tailEnd/>
                </a:ln>
              </p:spPr>
              <p:txBody>
                <a:bodyPr/>
                <a:lstStyle/>
                <a:p>
                  <a:endParaRPr lang="zh-TW" altLang="en-US"/>
                </a:p>
              </p:txBody>
            </p:sp>
            <p:sp>
              <p:nvSpPr>
                <p:cNvPr id="27974" name="Freeform 199"/>
                <p:cNvSpPr>
                  <a:spLocks/>
                </p:cNvSpPr>
                <p:nvPr/>
              </p:nvSpPr>
              <p:spPr bwMode="auto">
                <a:xfrm>
                  <a:off x="3159" y="2829"/>
                  <a:ext cx="18" cy="22"/>
                </a:xfrm>
                <a:custGeom>
                  <a:avLst/>
                  <a:gdLst>
                    <a:gd name="T0" fmla="*/ 4657 w 8"/>
                    <a:gd name="T1" fmla="*/ 5138 h 9"/>
                    <a:gd name="T2" fmla="*/ 3224 w 8"/>
                    <a:gd name="T3" fmla="*/ 11538 h 9"/>
                    <a:gd name="T4" fmla="*/ 0 w 8"/>
                    <a:gd name="T5" fmla="*/ 6209 h 9"/>
                    <a:gd name="T6" fmla="*/ 2070 w 8"/>
                    <a:gd name="T7" fmla="*/ 0 h 9"/>
                    <a:gd name="T8" fmla="*/ 4657 w 8"/>
                    <a:gd name="T9" fmla="*/ 5138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7" y="4"/>
                      </a:moveTo>
                      <a:cubicBezTo>
                        <a:pt x="8" y="7"/>
                        <a:pt x="7" y="9"/>
                        <a:pt x="5" y="9"/>
                      </a:cubicBezTo>
                      <a:cubicBezTo>
                        <a:pt x="3" y="9"/>
                        <a:pt x="1" y="8"/>
                        <a:pt x="0" y="5"/>
                      </a:cubicBezTo>
                      <a:cubicBezTo>
                        <a:pt x="0" y="2"/>
                        <a:pt x="1" y="0"/>
                        <a:pt x="3" y="0"/>
                      </a:cubicBezTo>
                      <a:cubicBezTo>
                        <a:pt x="5" y="0"/>
                        <a:pt x="7" y="1"/>
                        <a:pt x="7" y="4"/>
                      </a:cubicBezTo>
                      <a:close/>
                    </a:path>
                  </a:pathLst>
                </a:custGeom>
                <a:solidFill>
                  <a:srgbClr val="A0CC3A"/>
                </a:solidFill>
                <a:ln w="9525">
                  <a:noFill/>
                  <a:round/>
                  <a:headEnd/>
                  <a:tailEnd/>
                </a:ln>
              </p:spPr>
              <p:txBody>
                <a:bodyPr/>
                <a:lstStyle/>
                <a:p>
                  <a:endParaRPr lang="zh-TW" altLang="en-US"/>
                </a:p>
              </p:txBody>
            </p:sp>
            <p:sp>
              <p:nvSpPr>
                <p:cNvPr id="27975" name="Freeform 200"/>
                <p:cNvSpPr>
                  <a:spLocks noEditPoints="1"/>
                </p:cNvSpPr>
                <p:nvPr/>
              </p:nvSpPr>
              <p:spPr bwMode="auto">
                <a:xfrm>
                  <a:off x="3156" y="2825"/>
                  <a:ext cx="24" cy="30"/>
                </a:xfrm>
                <a:custGeom>
                  <a:avLst/>
                  <a:gdLst>
                    <a:gd name="T0" fmla="*/ 7800 w 10"/>
                    <a:gd name="T1" fmla="*/ 4858 h 13"/>
                    <a:gd name="T2" fmla="*/ 7800 w 10"/>
                    <a:gd name="T3" fmla="*/ 7265 h 13"/>
                    <a:gd name="T4" fmla="*/ 6538 w 10"/>
                    <a:gd name="T5" fmla="*/ 7998 h 13"/>
                    <a:gd name="T6" fmla="*/ 2321 w 10"/>
                    <a:gd name="T7" fmla="*/ 5555 h 13"/>
                    <a:gd name="T8" fmla="*/ 3250 w 10"/>
                    <a:gd name="T9" fmla="*/ 3148 h 13"/>
                    <a:gd name="T10" fmla="*/ 4620 w 10"/>
                    <a:gd name="T11" fmla="*/ 2407 h 13"/>
                    <a:gd name="T12" fmla="*/ 7800 w 10"/>
                    <a:gd name="T13" fmla="*/ 4858 h 13"/>
                    <a:gd name="T14" fmla="*/ 4620 w 10"/>
                    <a:gd name="T15" fmla="*/ 798 h 13"/>
                    <a:gd name="T16" fmla="*/ 967 w 10"/>
                    <a:gd name="T17" fmla="*/ 1842 h 13"/>
                    <a:gd name="T18" fmla="*/ 0 w 10"/>
                    <a:gd name="T19" fmla="*/ 5555 h 13"/>
                    <a:gd name="T20" fmla="*/ 6538 w 10"/>
                    <a:gd name="T21" fmla="*/ 9810 h 13"/>
                    <a:gd name="T22" fmla="*/ 8767 w 10"/>
                    <a:gd name="T23" fmla="*/ 8760 h 13"/>
                    <a:gd name="T24" fmla="*/ 10121 w 10"/>
                    <a:gd name="T25" fmla="*/ 4858 h 13"/>
                    <a:gd name="T26" fmla="*/ 4620 w 10"/>
                    <a:gd name="T27" fmla="*/ 798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3"/>
                    <a:gd name="T44" fmla="*/ 10 w 10"/>
                    <a:gd name="T45" fmla="*/ 13 h 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3">
                      <a:moveTo>
                        <a:pt x="7" y="6"/>
                      </a:moveTo>
                      <a:cubicBezTo>
                        <a:pt x="8" y="7"/>
                        <a:pt x="7" y="9"/>
                        <a:pt x="7" y="9"/>
                      </a:cubicBezTo>
                      <a:cubicBezTo>
                        <a:pt x="7" y="10"/>
                        <a:pt x="6" y="10"/>
                        <a:pt x="6" y="10"/>
                      </a:cubicBezTo>
                      <a:cubicBezTo>
                        <a:pt x="4" y="10"/>
                        <a:pt x="3" y="9"/>
                        <a:pt x="2" y="7"/>
                      </a:cubicBezTo>
                      <a:cubicBezTo>
                        <a:pt x="2" y="6"/>
                        <a:pt x="2" y="4"/>
                        <a:pt x="3" y="4"/>
                      </a:cubicBezTo>
                      <a:cubicBezTo>
                        <a:pt x="3" y="3"/>
                        <a:pt x="4" y="3"/>
                        <a:pt x="4" y="3"/>
                      </a:cubicBezTo>
                      <a:cubicBezTo>
                        <a:pt x="5" y="3"/>
                        <a:pt x="7" y="4"/>
                        <a:pt x="7" y="6"/>
                      </a:cubicBezTo>
                      <a:close/>
                      <a:moveTo>
                        <a:pt x="4" y="1"/>
                      </a:moveTo>
                      <a:cubicBezTo>
                        <a:pt x="3" y="1"/>
                        <a:pt x="2" y="2"/>
                        <a:pt x="1" y="2"/>
                      </a:cubicBezTo>
                      <a:cubicBezTo>
                        <a:pt x="0" y="4"/>
                        <a:pt x="0" y="5"/>
                        <a:pt x="0" y="7"/>
                      </a:cubicBezTo>
                      <a:cubicBezTo>
                        <a:pt x="1" y="10"/>
                        <a:pt x="3" y="13"/>
                        <a:pt x="6" y="12"/>
                      </a:cubicBezTo>
                      <a:cubicBezTo>
                        <a:pt x="7" y="12"/>
                        <a:pt x="8" y="12"/>
                        <a:pt x="8" y="11"/>
                      </a:cubicBezTo>
                      <a:cubicBezTo>
                        <a:pt x="9" y="9"/>
                        <a:pt x="10" y="8"/>
                        <a:pt x="9" y="6"/>
                      </a:cubicBezTo>
                      <a:cubicBezTo>
                        <a:pt x="9" y="3"/>
                        <a:pt x="6" y="0"/>
                        <a:pt x="4" y="1"/>
                      </a:cubicBezTo>
                      <a:close/>
                    </a:path>
                  </a:pathLst>
                </a:custGeom>
                <a:solidFill>
                  <a:srgbClr val="646C89"/>
                </a:solidFill>
                <a:ln w="9525">
                  <a:noFill/>
                  <a:round/>
                  <a:headEnd/>
                  <a:tailEnd/>
                </a:ln>
              </p:spPr>
              <p:txBody>
                <a:bodyPr/>
                <a:lstStyle/>
                <a:p>
                  <a:endParaRPr lang="zh-TW" altLang="en-US"/>
                </a:p>
              </p:txBody>
            </p:sp>
            <p:sp>
              <p:nvSpPr>
                <p:cNvPr id="27976" name="Freeform 201"/>
                <p:cNvSpPr>
                  <a:spLocks/>
                </p:cNvSpPr>
                <p:nvPr/>
              </p:nvSpPr>
              <p:spPr bwMode="auto">
                <a:xfrm>
                  <a:off x="3296" y="2877"/>
                  <a:ext cx="18" cy="23"/>
                </a:xfrm>
                <a:custGeom>
                  <a:avLst/>
                  <a:gdLst>
                    <a:gd name="T0" fmla="*/ 5168 w 8"/>
                    <a:gd name="T1" fmla="*/ 3080 h 10"/>
                    <a:gd name="T2" fmla="*/ 3224 w 8"/>
                    <a:gd name="T3" fmla="*/ 7084 h 10"/>
                    <a:gd name="T4" fmla="*/ 637 w 8"/>
                    <a:gd name="T5" fmla="*/ 4110 h 10"/>
                    <a:gd name="T6" fmla="*/ 2587 w 8"/>
                    <a:gd name="T7" fmla="*/ 0 h 10"/>
                    <a:gd name="T8" fmla="*/ 5168 w 8"/>
                    <a:gd name="T9" fmla="*/ 308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4"/>
                      </a:moveTo>
                      <a:cubicBezTo>
                        <a:pt x="8" y="7"/>
                        <a:pt x="7" y="9"/>
                        <a:pt x="5" y="9"/>
                      </a:cubicBezTo>
                      <a:cubicBezTo>
                        <a:pt x="3" y="10"/>
                        <a:pt x="1" y="8"/>
                        <a:pt x="1" y="5"/>
                      </a:cubicBezTo>
                      <a:cubicBezTo>
                        <a:pt x="0" y="3"/>
                        <a:pt x="2" y="0"/>
                        <a:pt x="4" y="0"/>
                      </a:cubicBezTo>
                      <a:cubicBezTo>
                        <a:pt x="5" y="0"/>
                        <a:pt x="7" y="2"/>
                        <a:pt x="8" y="4"/>
                      </a:cubicBezTo>
                      <a:close/>
                    </a:path>
                  </a:pathLst>
                </a:custGeom>
                <a:solidFill>
                  <a:srgbClr val="A0CC3A"/>
                </a:solidFill>
                <a:ln w="9525">
                  <a:noFill/>
                  <a:round/>
                  <a:headEnd/>
                  <a:tailEnd/>
                </a:ln>
              </p:spPr>
              <p:txBody>
                <a:bodyPr/>
                <a:lstStyle/>
                <a:p>
                  <a:endParaRPr lang="zh-TW" altLang="en-US"/>
                </a:p>
              </p:txBody>
            </p:sp>
            <p:sp>
              <p:nvSpPr>
                <p:cNvPr id="27977" name="Freeform 202"/>
                <p:cNvSpPr>
                  <a:spLocks noEditPoints="1"/>
                </p:cNvSpPr>
                <p:nvPr/>
              </p:nvSpPr>
              <p:spPr bwMode="auto">
                <a:xfrm>
                  <a:off x="3296" y="2874"/>
                  <a:ext cx="21" cy="29"/>
                </a:xfrm>
                <a:custGeom>
                  <a:avLst/>
                  <a:gdLst>
                    <a:gd name="T0" fmla="*/ 5957 w 9"/>
                    <a:gd name="T1" fmla="*/ 7153 h 12"/>
                    <a:gd name="T2" fmla="*/ 5336 w 9"/>
                    <a:gd name="T3" fmla="*/ 10542 h 12"/>
                    <a:gd name="T4" fmla="*/ 4508 w 9"/>
                    <a:gd name="T5" fmla="*/ 10542 h 12"/>
                    <a:gd name="T6" fmla="*/ 1932 w 9"/>
                    <a:gd name="T7" fmla="*/ 7153 h 12"/>
                    <a:gd name="T8" fmla="*/ 1932 w 9"/>
                    <a:gd name="T9" fmla="*/ 3376 h 12"/>
                    <a:gd name="T10" fmla="*/ 3381 w 9"/>
                    <a:gd name="T11" fmla="*/ 2383 h 12"/>
                    <a:gd name="T12" fmla="*/ 5957 w 9"/>
                    <a:gd name="T13" fmla="*/ 7153 h 12"/>
                    <a:gd name="T14" fmla="*/ 2553 w 9"/>
                    <a:gd name="T15" fmla="*/ 0 h 12"/>
                    <a:gd name="T16" fmla="*/ 828 w 9"/>
                    <a:gd name="T17" fmla="*/ 2383 h 12"/>
                    <a:gd name="T18" fmla="*/ 0 w 9"/>
                    <a:gd name="T19" fmla="*/ 7153 h 12"/>
                    <a:gd name="T20" fmla="*/ 4508 w 9"/>
                    <a:gd name="T21" fmla="*/ 12932 h 12"/>
                    <a:gd name="T22" fmla="*/ 7117 w 9"/>
                    <a:gd name="T23" fmla="*/ 11528 h 12"/>
                    <a:gd name="T24" fmla="*/ 7889 w 9"/>
                    <a:gd name="T25" fmla="*/ 5759 h 12"/>
                    <a:gd name="T26" fmla="*/ 2553 w 9"/>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2"/>
                    <a:gd name="T44" fmla="*/ 9 w 9"/>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2">
                      <a:moveTo>
                        <a:pt x="7" y="6"/>
                      </a:moveTo>
                      <a:cubicBezTo>
                        <a:pt x="7" y="7"/>
                        <a:pt x="7" y="8"/>
                        <a:pt x="6" y="9"/>
                      </a:cubicBezTo>
                      <a:cubicBezTo>
                        <a:pt x="6" y="9"/>
                        <a:pt x="6" y="9"/>
                        <a:pt x="5" y="9"/>
                      </a:cubicBezTo>
                      <a:cubicBezTo>
                        <a:pt x="4" y="10"/>
                        <a:pt x="2" y="8"/>
                        <a:pt x="2" y="6"/>
                      </a:cubicBezTo>
                      <a:cubicBezTo>
                        <a:pt x="2" y="5"/>
                        <a:pt x="2" y="4"/>
                        <a:pt x="2" y="3"/>
                      </a:cubicBezTo>
                      <a:cubicBezTo>
                        <a:pt x="3" y="3"/>
                        <a:pt x="3" y="2"/>
                        <a:pt x="4" y="2"/>
                      </a:cubicBezTo>
                      <a:cubicBezTo>
                        <a:pt x="5" y="2"/>
                        <a:pt x="6" y="3"/>
                        <a:pt x="7" y="6"/>
                      </a:cubicBezTo>
                      <a:close/>
                      <a:moveTo>
                        <a:pt x="3" y="0"/>
                      </a:moveTo>
                      <a:cubicBezTo>
                        <a:pt x="2" y="0"/>
                        <a:pt x="2" y="1"/>
                        <a:pt x="1" y="2"/>
                      </a:cubicBezTo>
                      <a:cubicBezTo>
                        <a:pt x="0" y="3"/>
                        <a:pt x="0" y="5"/>
                        <a:pt x="0" y="6"/>
                      </a:cubicBezTo>
                      <a:cubicBezTo>
                        <a:pt x="1" y="10"/>
                        <a:pt x="3" y="12"/>
                        <a:pt x="5" y="11"/>
                      </a:cubicBezTo>
                      <a:cubicBezTo>
                        <a:pt x="6" y="11"/>
                        <a:pt x="7" y="11"/>
                        <a:pt x="8" y="10"/>
                      </a:cubicBezTo>
                      <a:cubicBezTo>
                        <a:pt x="9" y="9"/>
                        <a:pt x="9" y="7"/>
                        <a:pt x="9" y="5"/>
                      </a:cubicBezTo>
                      <a:cubicBezTo>
                        <a:pt x="8" y="2"/>
                        <a:pt x="6" y="0"/>
                        <a:pt x="3" y="0"/>
                      </a:cubicBezTo>
                      <a:close/>
                    </a:path>
                  </a:pathLst>
                </a:custGeom>
                <a:solidFill>
                  <a:srgbClr val="646C89"/>
                </a:solidFill>
                <a:ln w="9525">
                  <a:noFill/>
                  <a:round/>
                  <a:headEnd/>
                  <a:tailEnd/>
                </a:ln>
              </p:spPr>
              <p:txBody>
                <a:bodyPr/>
                <a:lstStyle/>
                <a:p>
                  <a:endParaRPr lang="zh-TW" altLang="en-US"/>
                </a:p>
              </p:txBody>
            </p:sp>
            <p:sp>
              <p:nvSpPr>
                <p:cNvPr id="27978" name="Freeform 203"/>
                <p:cNvSpPr>
                  <a:spLocks/>
                </p:cNvSpPr>
                <p:nvPr/>
              </p:nvSpPr>
              <p:spPr bwMode="auto">
                <a:xfrm>
                  <a:off x="3329" y="2886"/>
                  <a:ext cx="18" cy="24"/>
                </a:xfrm>
                <a:custGeom>
                  <a:avLst/>
                  <a:gdLst>
                    <a:gd name="T0" fmla="*/ 5168 w 8"/>
                    <a:gd name="T1" fmla="*/ 4620 h 10"/>
                    <a:gd name="T2" fmla="*/ 3224 w 8"/>
                    <a:gd name="T3" fmla="*/ 11088 h 10"/>
                    <a:gd name="T4" fmla="*/ 637 w 8"/>
                    <a:gd name="T5" fmla="*/ 5570 h 10"/>
                    <a:gd name="T6" fmla="*/ 2070 w 8"/>
                    <a:gd name="T7" fmla="*/ 0 h 10"/>
                    <a:gd name="T8" fmla="*/ 5168 w 8"/>
                    <a:gd name="T9" fmla="*/ 462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4"/>
                      </a:moveTo>
                      <a:cubicBezTo>
                        <a:pt x="8" y="7"/>
                        <a:pt x="7" y="9"/>
                        <a:pt x="5" y="10"/>
                      </a:cubicBezTo>
                      <a:cubicBezTo>
                        <a:pt x="3" y="10"/>
                        <a:pt x="1" y="8"/>
                        <a:pt x="1" y="5"/>
                      </a:cubicBezTo>
                      <a:cubicBezTo>
                        <a:pt x="0" y="3"/>
                        <a:pt x="1" y="1"/>
                        <a:pt x="3" y="0"/>
                      </a:cubicBezTo>
                      <a:cubicBezTo>
                        <a:pt x="5" y="0"/>
                        <a:pt x="7" y="2"/>
                        <a:pt x="8" y="4"/>
                      </a:cubicBezTo>
                      <a:close/>
                    </a:path>
                  </a:pathLst>
                </a:custGeom>
                <a:solidFill>
                  <a:srgbClr val="A0CC3A"/>
                </a:solidFill>
                <a:ln w="9525">
                  <a:noFill/>
                  <a:round/>
                  <a:headEnd/>
                  <a:tailEnd/>
                </a:ln>
              </p:spPr>
              <p:txBody>
                <a:bodyPr/>
                <a:lstStyle/>
                <a:p>
                  <a:endParaRPr lang="zh-TW" altLang="en-US"/>
                </a:p>
              </p:txBody>
            </p:sp>
            <p:sp>
              <p:nvSpPr>
                <p:cNvPr id="27979" name="Freeform 204"/>
                <p:cNvSpPr>
                  <a:spLocks noEditPoints="1"/>
                </p:cNvSpPr>
                <p:nvPr/>
              </p:nvSpPr>
              <p:spPr bwMode="auto">
                <a:xfrm>
                  <a:off x="3326" y="2884"/>
                  <a:ext cx="24" cy="28"/>
                </a:xfrm>
                <a:custGeom>
                  <a:avLst/>
                  <a:gdLst>
                    <a:gd name="T0" fmla="*/ 8767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8767 w 10"/>
                    <a:gd name="T13" fmla="*/ 5336 h 12"/>
                    <a:gd name="T14" fmla="*/ 4620 w 10"/>
                    <a:gd name="T15" fmla="*/ 0 h 12"/>
                    <a:gd name="T16" fmla="*/ 2321 w 10"/>
                    <a:gd name="T17" fmla="*/ 1932 h 12"/>
                    <a:gd name="T18" fmla="*/ 967 w 10"/>
                    <a:gd name="T19" fmla="*/ 5957 h 12"/>
                    <a:gd name="T20" fmla="*/ 6538 w 10"/>
                    <a:gd name="T21" fmla="*/ 10519 h 12"/>
                    <a:gd name="T22" fmla="*/ 10121 w 10"/>
                    <a:gd name="T23" fmla="*/ 8717 h 12"/>
                    <a:gd name="T24" fmla="*/ 11088 w 10"/>
                    <a:gd name="T25" fmla="*/ 4508 h 12"/>
                    <a:gd name="T26" fmla="*/ 4620 w 10"/>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8" y="6"/>
                      </a:moveTo>
                      <a:cubicBezTo>
                        <a:pt x="8" y="7"/>
                        <a:pt x="8" y="8"/>
                        <a:pt x="7" y="9"/>
                      </a:cubicBezTo>
                      <a:cubicBezTo>
                        <a:pt x="7" y="9"/>
                        <a:pt x="7" y="10"/>
                        <a:pt x="6" y="10"/>
                      </a:cubicBezTo>
                      <a:cubicBezTo>
                        <a:pt x="5" y="10"/>
                        <a:pt x="3" y="8"/>
                        <a:pt x="3" y="6"/>
                      </a:cubicBezTo>
                      <a:cubicBezTo>
                        <a:pt x="3" y="5"/>
                        <a:pt x="3" y="4"/>
                        <a:pt x="3" y="3"/>
                      </a:cubicBezTo>
                      <a:cubicBezTo>
                        <a:pt x="4" y="3"/>
                        <a:pt x="4" y="2"/>
                        <a:pt x="4" y="2"/>
                      </a:cubicBezTo>
                      <a:cubicBezTo>
                        <a:pt x="6" y="2"/>
                        <a:pt x="7" y="4"/>
                        <a:pt x="8" y="6"/>
                      </a:cubicBezTo>
                      <a:close/>
                      <a:moveTo>
                        <a:pt x="4" y="0"/>
                      </a:moveTo>
                      <a:cubicBezTo>
                        <a:pt x="3" y="0"/>
                        <a:pt x="2" y="1"/>
                        <a:pt x="2" y="2"/>
                      </a:cubicBezTo>
                      <a:cubicBezTo>
                        <a:pt x="1" y="3"/>
                        <a:pt x="0" y="5"/>
                        <a:pt x="1" y="7"/>
                      </a:cubicBezTo>
                      <a:cubicBezTo>
                        <a:pt x="1" y="10"/>
                        <a:pt x="4" y="12"/>
                        <a:pt x="6" y="12"/>
                      </a:cubicBezTo>
                      <a:cubicBezTo>
                        <a:pt x="7" y="12"/>
                        <a:pt x="8" y="11"/>
                        <a:pt x="9" y="10"/>
                      </a:cubicBezTo>
                      <a:cubicBezTo>
                        <a:pt x="10" y="9"/>
                        <a:pt x="10" y="7"/>
                        <a:pt x="10" y="5"/>
                      </a:cubicBezTo>
                      <a:cubicBezTo>
                        <a:pt x="9" y="2"/>
                        <a:pt x="7" y="0"/>
                        <a:pt x="4" y="0"/>
                      </a:cubicBezTo>
                      <a:close/>
                    </a:path>
                  </a:pathLst>
                </a:custGeom>
                <a:solidFill>
                  <a:srgbClr val="646C89"/>
                </a:solidFill>
                <a:ln w="9525">
                  <a:noFill/>
                  <a:round/>
                  <a:headEnd/>
                  <a:tailEnd/>
                </a:ln>
              </p:spPr>
              <p:txBody>
                <a:bodyPr/>
                <a:lstStyle/>
                <a:p>
                  <a:endParaRPr lang="zh-TW" altLang="en-US"/>
                </a:p>
              </p:txBody>
            </p:sp>
            <p:sp>
              <p:nvSpPr>
                <p:cNvPr id="27980" name="Freeform 205"/>
                <p:cNvSpPr>
                  <a:spLocks/>
                </p:cNvSpPr>
                <p:nvPr/>
              </p:nvSpPr>
              <p:spPr bwMode="auto">
                <a:xfrm>
                  <a:off x="3362" y="2895"/>
                  <a:ext cx="19" cy="24"/>
                </a:xfrm>
                <a:custGeom>
                  <a:avLst/>
                  <a:gdLst>
                    <a:gd name="T0" fmla="*/ 7191 w 8"/>
                    <a:gd name="T1" fmla="*/ 5570 h 10"/>
                    <a:gd name="T2" fmla="*/ 4997 w 8"/>
                    <a:gd name="T3" fmla="*/ 11088 h 10"/>
                    <a:gd name="T4" fmla="*/ 886 w 8"/>
                    <a:gd name="T5" fmla="*/ 6538 h 10"/>
                    <a:gd name="T6" fmla="*/ 3028 w 8"/>
                    <a:gd name="T7" fmla="*/ 0 h 10"/>
                    <a:gd name="T8" fmla="*/ 7191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1" y="6"/>
                      </a:cubicBezTo>
                      <a:cubicBezTo>
                        <a:pt x="0" y="3"/>
                        <a:pt x="1" y="1"/>
                        <a:pt x="3" y="0"/>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27981" name="Freeform 206"/>
                <p:cNvSpPr>
                  <a:spLocks noEditPoints="1"/>
                </p:cNvSpPr>
                <p:nvPr/>
              </p:nvSpPr>
              <p:spPr bwMode="auto">
                <a:xfrm>
                  <a:off x="3359" y="2893"/>
                  <a:ext cx="24" cy="28"/>
                </a:xfrm>
                <a:custGeom>
                  <a:avLst/>
                  <a:gdLst>
                    <a:gd name="T0" fmla="*/ 7800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7800 w 10"/>
                    <a:gd name="T13" fmla="*/ 5336 h 12"/>
                    <a:gd name="T14" fmla="*/ 4620 w 10"/>
                    <a:gd name="T15" fmla="*/ 0 h 12"/>
                    <a:gd name="T16" fmla="*/ 967 w 10"/>
                    <a:gd name="T17" fmla="*/ 1932 h 12"/>
                    <a:gd name="T18" fmla="*/ 967 w 10"/>
                    <a:gd name="T19" fmla="*/ 5957 h 12"/>
                    <a:gd name="T20" fmla="*/ 6538 w 10"/>
                    <a:gd name="T21" fmla="*/ 10519 h 12"/>
                    <a:gd name="T22" fmla="*/ 10121 w 10"/>
                    <a:gd name="T23" fmla="*/ 8717 h 12"/>
                    <a:gd name="T24" fmla="*/ 10121 w 10"/>
                    <a:gd name="T25" fmla="*/ 4508 h 12"/>
                    <a:gd name="T26" fmla="*/ 4620 w 10"/>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8" y="7"/>
                        <a:pt x="7" y="8"/>
                        <a:pt x="7" y="9"/>
                      </a:cubicBezTo>
                      <a:cubicBezTo>
                        <a:pt x="7" y="9"/>
                        <a:pt x="6" y="10"/>
                        <a:pt x="6" y="10"/>
                      </a:cubicBezTo>
                      <a:cubicBezTo>
                        <a:pt x="4" y="10"/>
                        <a:pt x="3" y="8"/>
                        <a:pt x="3" y="6"/>
                      </a:cubicBezTo>
                      <a:cubicBezTo>
                        <a:pt x="2" y="5"/>
                        <a:pt x="3" y="4"/>
                        <a:pt x="3" y="3"/>
                      </a:cubicBezTo>
                      <a:cubicBezTo>
                        <a:pt x="3" y="3"/>
                        <a:pt x="4" y="2"/>
                        <a:pt x="4" y="2"/>
                      </a:cubicBezTo>
                      <a:cubicBezTo>
                        <a:pt x="6" y="2"/>
                        <a:pt x="7" y="4"/>
                        <a:pt x="7" y="6"/>
                      </a:cubicBezTo>
                      <a:close/>
                      <a:moveTo>
                        <a:pt x="4" y="0"/>
                      </a:moveTo>
                      <a:cubicBezTo>
                        <a:pt x="3" y="1"/>
                        <a:pt x="2" y="1"/>
                        <a:pt x="1" y="2"/>
                      </a:cubicBezTo>
                      <a:cubicBezTo>
                        <a:pt x="1" y="3"/>
                        <a:pt x="0" y="5"/>
                        <a:pt x="1" y="7"/>
                      </a:cubicBezTo>
                      <a:cubicBezTo>
                        <a:pt x="1" y="10"/>
                        <a:pt x="4" y="12"/>
                        <a:pt x="6" y="12"/>
                      </a:cubicBezTo>
                      <a:cubicBezTo>
                        <a:pt x="7" y="12"/>
                        <a:pt x="8" y="11"/>
                        <a:pt x="9" y="10"/>
                      </a:cubicBezTo>
                      <a:cubicBezTo>
                        <a:pt x="9" y="9"/>
                        <a:pt x="10" y="7"/>
                        <a:pt x="9" y="5"/>
                      </a:cubicBezTo>
                      <a:cubicBezTo>
                        <a:pt x="9" y="2"/>
                        <a:pt x="6" y="0"/>
                        <a:pt x="4" y="0"/>
                      </a:cubicBezTo>
                      <a:close/>
                    </a:path>
                  </a:pathLst>
                </a:custGeom>
                <a:solidFill>
                  <a:srgbClr val="646C89"/>
                </a:solidFill>
                <a:ln w="9525">
                  <a:noFill/>
                  <a:round/>
                  <a:headEnd/>
                  <a:tailEnd/>
                </a:ln>
              </p:spPr>
              <p:txBody>
                <a:bodyPr/>
                <a:lstStyle/>
                <a:p>
                  <a:endParaRPr lang="zh-TW" altLang="en-US"/>
                </a:p>
              </p:txBody>
            </p:sp>
            <p:sp>
              <p:nvSpPr>
                <p:cNvPr id="27982" name="Freeform 207"/>
                <p:cNvSpPr>
                  <a:spLocks/>
                </p:cNvSpPr>
                <p:nvPr/>
              </p:nvSpPr>
              <p:spPr bwMode="auto">
                <a:xfrm>
                  <a:off x="3395" y="2905"/>
                  <a:ext cx="19" cy="24"/>
                </a:xfrm>
                <a:custGeom>
                  <a:avLst/>
                  <a:gdLst>
                    <a:gd name="T0" fmla="*/ 7191 w 8"/>
                    <a:gd name="T1" fmla="*/ 5570 h 10"/>
                    <a:gd name="T2" fmla="*/ 4997 w 8"/>
                    <a:gd name="T3" fmla="*/ 11088 h 10"/>
                    <a:gd name="T4" fmla="*/ 0 w 8"/>
                    <a:gd name="T5" fmla="*/ 6538 h 10"/>
                    <a:gd name="T6" fmla="*/ 3028 w 8"/>
                    <a:gd name="T7" fmla="*/ 967 h 10"/>
                    <a:gd name="T8" fmla="*/ 7191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0" y="6"/>
                      </a:cubicBezTo>
                      <a:cubicBezTo>
                        <a:pt x="0" y="3"/>
                        <a:pt x="1" y="1"/>
                        <a:pt x="3" y="1"/>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27983" name="Freeform 208"/>
                <p:cNvSpPr>
                  <a:spLocks noEditPoints="1"/>
                </p:cNvSpPr>
                <p:nvPr/>
              </p:nvSpPr>
              <p:spPr bwMode="auto">
                <a:xfrm>
                  <a:off x="3392" y="2903"/>
                  <a:ext cx="24" cy="28"/>
                </a:xfrm>
                <a:custGeom>
                  <a:avLst/>
                  <a:gdLst>
                    <a:gd name="T0" fmla="*/ 7800 w 10"/>
                    <a:gd name="T1" fmla="*/ 5336 h 12"/>
                    <a:gd name="T2" fmla="*/ 7800 w 10"/>
                    <a:gd name="T3" fmla="*/ 7889 h 12"/>
                    <a:gd name="T4" fmla="*/ 6538 w 10"/>
                    <a:gd name="T5" fmla="*/ 8717 h 12"/>
                    <a:gd name="T6" fmla="*/ 2321 w 10"/>
                    <a:gd name="T7" fmla="*/ 5957 h 12"/>
                    <a:gd name="T8" fmla="*/ 3250 w 10"/>
                    <a:gd name="T9" fmla="*/ 2553 h 12"/>
                    <a:gd name="T10" fmla="*/ 4620 w 10"/>
                    <a:gd name="T11" fmla="*/ 2553 h 12"/>
                    <a:gd name="T12" fmla="*/ 7800 w 10"/>
                    <a:gd name="T13" fmla="*/ 5336 h 12"/>
                    <a:gd name="T14" fmla="*/ 4620 w 10"/>
                    <a:gd name="T15" fmla="*/ 828 h 12"/>
                    <a:gd name="T16" fmla="*/ 967 w 10"/>
                    <a:gd name="T17" fmla="*/ 1932 h 12"/>
                    <a:gd name="T18" fmla="*/ 0 w 10"/>
                    <a:gd name="T19" fmla="*/ 5957 h 12"/>
                    <a:gd name="T20" fmla="*/ 6538 w 10"/>
                    <a:gd name="T21" fmla="*/ 10519 h 12"/>
                    <a:gd name="T22" fmla="*/ 8767 w 10"/>
                    <a:gd name="T23" fmla="*/ 8717 h 12"/>
                    <a:gd name="T24" fmla="*/ 10121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7" y="7"/>
                        <a:pt x="7" y="8"/>
                        <a:pt x="7" y="9"/>
                      </a:cubicBezTo>
                      <a:cubicBezTo>
                        <a:pt x="6" y="10"/>
                        <a:pt x="6" y="10"/>
                        <a:pt x="6" y="10"/>
                      </a:cubicBezTo>
                      <a:cubicBezTo>
                        <a:pt x="4" y="10"/>
                        <a:pt x="3" y="9"/>
                        <a:pt x="2" y="7"/>
                      </a:cubicBezTo>
                      <a:cubicBezTo>
                        <a:pt x="2" y="5"/>
                        <a:pt x="2" y="4"/>
                        <a:pt x="3" y="3"/>
                      </a:cubicBezTo>
                      <a:cubicBezTo>
                        <a:pt x="3" y="3"/>
                        <a:pt x="3" y="3"/>
                        <a:pt x="4" y="3"/>
                      </a:cubicBezTo>
                      <a:cubicBezTo>
                        <a:pt x="5" y="2"/>
                        <a:pt x="7" y="4"/>
                        <a:pt x="7" y="6"/>
                      </a:cubicBezTo>
                      <a:close/>
                      <a:moveTo>
                        <a:pt x="4" y="1"/>
                      </a:moveTo>
                      <a:cubicBezTo>
                        <a:pt x="3" y="1"/>
                        <a:pt x="2" y="1"/>
                        <a:pt x="1" y="2"/>
                      </a:cubicBezTo>
                      <a:cubicBezTo>
                        <a:pt x="0" y="3"/>
                        <a:pt x="0" y="5"/>
                        <a:pt x="0" y="7"/>
                      </a:cubicBezTo>
                      <a:cubicBezTo>
                        <a:pt x="1" y="10"/>
                        <a:pt x="3" y="12"/>
                        <a:pt x="6" y="12"/>
                      </a:cubicBezTo>
                      <a:cubicBezTo>
                        <a:pt x="7" y="12"/>
                        <a:pt x="8" y="11"/>
                        <a:pt x="8" y="10"/>
                      </a:cubicBezTo>
                      <a:cubicBezTo>
                        <a:pt x="9" y="9"/>
                        <a:pt x="10" y="7"/>
                        <a:pt x="9" y="6"/>
                      </a:cubicBezTo>
                      <a:cubicBezTo>
                        <a:pt x="9" y="2"/>
                        <a:pt x="6" y="0"/>
                        <a:pt x="4" y="1"/>
                      </a:cubicBezTo>
                      <a:close/>
                    </a:path>
                  </a:pathLst>
                </a:custGeom>
                <a:solidFill>
                  <a:srgbClr val="646C89"/>
                </a:solidFill>
                <a:ln w="9525">
                  <a:noFill/>
                  <a:round/>
                  <a:headEnd/>
                  <a:tailEnd/>
                </a:ln>
              </p:spPr>
              <p:txBody>
                <a:bodyPr/>
                <a:lstStyle/>
                <a:p>
                  <a:endParaRPr lang="zh-TW" altLang="en-US"/>
                </a:p>
              </p:txBody>
            </p:sp>
            <p:sp>
              <p:nvSpPr>
                <p:cNvPr id="27984" name="Freeform 209"/>
                <p:cNvSpPr>
                  <a:spLocks noEditPoints="1"/>
                </p:cNvSpPr>
                <p:nvPr/>
              </p:nvSpPr>
              <p:spPr bwMode="auto">
                <a:xfrm>
                  <a:off x="3024" y="2638"/>
                  <a:ext cx="774" cy="376"/>
                </a:xfrm>
                <a:custGeom>
                  <a:avLst/>
                  <a:gdLst>
                    <a:gd name="T0" fmla="*/ 132807 w 328"/>
                    <a:gd name="T1" fmla="*/ 2975 h 159"/>
                    <a:gd name="T2" fmla="*/ 313392 w 328"/>
                    <a:gd name="T3" fmla="*/ 61520 h 159"/>
                    <a:gd name="T4" fmla="*/ 312524 w 328"/>
                    <a:gd name="T5" fmla="*/ 59602 h 159"/>
                    <a:gd name="T6" fmla="*/ 312524 w 328"/>
                    <a:gd name="T7" fmla="*/ 121216 h 159"/>
                    <a:gd name="T8" fmla="*/ 313392 w 328"/>
                    <a:gd name="T9" fmla="*/ 120299 h 159"/>
                    <a:gd name="T10" fmla="*/ 182478 w 328"/>
                    <a:gd name="T11" fmla="*/ 152632 h 159"/>
                    <a:gd name="T12" fmla="*/ 182478 w 328"/>
                    <a:gd name="T13" fmla="*/ 152632 h 159"/>
                    <a:gd name="T14" fmla="*/ 2048 w 328"/>
                    <a:gd name="T15" fmla="*/ 93903 h 159"/>
                    <a:gd name="T16" fmla="*/ 2919 w 328"/>
                    <a:gd name="T17" fmla="*/ 94816 h 159"/>
                    <a:gd name="T18" fmla="*/ 2919 w 328"/>
                    <a:gd name="T19" fmla="*/ 34235 h 159"/>
                    <a:gd name="T20" fmla="*/ 2048 w 328"/>
                    <a:gd name="T21" fmla="*/ 35124 h 159"/>
                    <a:gd name="T22" fmla="*/ 132807 w 328"/>
                    <a:gd name="T23" fmla="*/ 2975 h 159"/>
                    <a:gd name="T24" fmla="*/ 132807 w 328"/>
                    <a:gd name="T25" fmla="*/ 2975 h 159"/>
                    <a:gd name="T26" fmla="*/ 0 w 328"/>
                    <a:gd name="T27" fmla="*/ 34235 h 159"/>
                    <a:gd name="T28" fmla="*/ 0 w 328"/>
                    <a:gd name="T29" fmla="*/ 94816 h 159"/>
                    <a:gd name="T30" fmla="*/ 868 w 328"/>
                    <a:gd name="T31" fmla="*/ 95984 h 159"/>
                    <a:gd name="T32" fmla="*/ 181609 w 328"/>
                    <a:gd name="T33" fmla="*/ 155451 h 159"/>
                    <a:gd name="T34" fmla="*/ 182478 w 328"/>
                    <a:gd name="T35" fmla="*/ 155451 h 159"/>
                    <a:gd name="T36" fmla="*/ 313392 w 328"/>
                    <a:gd name="T37" fmla="*/ 123274 h 159"/>
                    <a:gd name="T38" fmla="*/ 315285 w 328"/>
                    <a:gd name="T39" fmla="*/ 121216 h 159"/>
                    <a:gd name="T40" fmla="*/ 315285 w 328"/>
                    <a:gd name="T41" fmla="*/ 59602 h 159"/>
                    <a:gd name="T42" fmla="*/ 314579 w 328"/>
                    <a:gd name="T43" fmla="*/ 58796 h 159"/>
                    <a:gd name="T44" fmla="*/ 132807 w 328"/>
                    <a:gd name="T45" fmla="*/ 0 h 159"/>
                    <a:gd name="T46" fmla="*/ 132807 w 328"/>
                    <a:gd name="T47" fmla="*/ 0 h 159"/>
                    <a:gd name="T48" fmla="*/ 868 w 328"/>
                    <a:gd name="T49" fmla="*/ 33062 h 159"/>
                    <a:gd name="T50" fmla="*/ 0 w 328"/>
                    <a:gd name="T51" fmla="*/ 34235 h 15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8"/>
                    <a:gd name="T79" fmla="*/ 0 h 159"/>
                    <a:gd name="T80" fmla="*/ 328 w 328"/>
                    <a:gd name="T81" fmla="*/ 159 h 15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8" h="159">
                      <a:moveTo>
                        <a:pt x="138" y="3"/>
                      </a:moveTo>
                      <a:cubicBezTo>
                        <a:pt x="326" y="63"/>
                        <a:pt x="326" y="63"/>
                        <a:pt x="326" y="63"/>
                      </a:cubicBezTo>
                      <a:cubicBezTo>
                        <a:pt x="325" y="62"/>
                        <a:pt x="325" y="62"/>
                        <a:pt x="325" y="61"/>
                      </a:cubicBezTo>
                      <a:cubicBezTo>
                        <a:pt x="325" y="124"/>
                        <a:pt x="325" y="124"/>
                        <a:pt x="325" y="124"/>
                      </a:cubicBezTo>
                      <a:cubicBezTo>
                        <a:pt x="325" y="124"/>
                        <a:pt x="325" y="123"/>
                        <a:pt x="326" y="123"/>
                      </a:cubicBezTo>
                      <a:cubicBezTo>
                        <a:pt x="190" y="156"/>
                        <a:pt x="190" y="156"/>
                        <a:pt x="190" y="156"/>
                      </a:cubicBezTo>
                      <a:cubicBezTo>
                        <a:pt x="190" y="156"/>
                        <a:pt x="190" y="156"/>
                        <a:pt x="190" y="156"/>
                      </a:cubicBezTo>
                      <a:cubicBezTo>
                        <a:pt x="2" y="96"/>
                        <a:pt x="2" y="96"/>
                        <a:pt x="2" y="96"/>
                      </a:cubicBezTo>
                      <a:cubicBezTo>
                        <a:pt x="3" y="96"/>
                        <a:pt x="3" y="96"/>
                        <a:pt x="3" y="97"/>
                      </a:cubicBezTo>
                      <a:cubicBezTo>
                        <a:pt x="3" y="35"/>
                        <a:pt x="3" y="35"/>
                        <a:pt x="3" y="35"/>
                      </a:cubicBezTo>
                      <a:cubicBezTo>
                        <a:pt x="3" y="36"/>
                        <a:pt x="2" y="36"/>
                        <a:pt x="2" y="36"/>
                      </a:cubicBezTo>
                      <a:cubicBezTo>
                        <a:pt x="138" y="3"/>
                        <a:pt x="138" y="3"/>
                        <a:pt x="138" y="3"/>
                      </a:cubicBezTo>
                      <a:cubicBezTo>
                        <a:pt x="138" y="3"/>
                        <a:pt x="138" y="3"/>
                        <a:pt x="138" y="3"/>
                      </a:cubicBezTo>
                      <a:close/>
                      <a:moveTo>
                        <a:pt x="0" y="35"/>
                      </a:moveTo>
                      <a:cubicBezTo>
                        <a:pt x="0" y="97"/>
                        <a:pt x="0" y="97"/>
                        <a:pt x="0" y="97"/>
                      </a:cubicBezTo>
                      <a:cubicBezTo>
                        <a:pt x="0" y="98"/>
                        <a:pt x="0" y="98"/>
                        <a:pt x="1" y="98"/>
                      </a:cubicBezTo>
                      <a:cubicBezTo>
                        <a:pt x="189" y="159"/>
                        <a:pt x="189" y="159"/>
                        <a:pt x="189" y="159"/>
                      </a:cubicBezTo>
                      <a:cubicBezTo>
                        <a:pt x="190" y="159"/>
                        <a:pt x="190" y="159"/>
                        <a:pt x="190" y="159"/>
                      </a:cubicBezTo>
                      <a:cubicBezTo>
                        <a:pt x="326" y="126"/>
                        <a:pt x="326" y="126"/>
                        <a:pt x="326" y="126"/>
                      </a:cubicBezTo>
                      <a:cubicBezTo>
                        <a:pt x="327" y="126"/>
                        <a:pt x="328" y="125"/>
                        <a:pt x="328" y="124"/>
                      </a:cubicBezTo>
                      <a:cubicBezTo>
                        <a:pt x="328" y="61"/>
                        <a:pt x="328" y="61"/>
                        <a:pt x="328" y="61"/>
                      </a:cubicBezTo>
                      <a:cubicBezTo>
                        <a:pt x="328" y="60"/>
                        <a:pt x="327" y="60"/>
                        <a:pt x="327" y="60"/>
                      </a:cubicBezTo>
                      <a:cubicBezTo>
                        <a:pt x="138" y="0"/>
                        <a:pt x="138" y="0"/>
                        <a:pt x="138" y="0"/>
                      </a:cubicBezTo>
                      <a:cubicBezTo>
                        <a:pt x="138" y="0"/>
                        <a:pt x="138" y="0"/>
                        <a:pt x="138" y="0"/>
                      </a:cubicBezTo>
                      <a:cubicBezTo>
                        <a:pt x="1" y="34"/>
                        <a:pt x="1" y="34"/>
                        <a:pt x="1" y="34"/>
                      </a:cubicBezTo>
                      <a:cubicBezTo>
                        <a:pt x="0" y="34"/>
                        <a:pt x="0" y="34"/>
                        <a:pt x="0" y="35"/>
                      </a:cubicBezTo>
                      <a:close/>
                    </a:path>
                  </a:pathLst>
                </a:custGeom>
                <a:solidFill>
                  <a:srgbClr val="231F20"/>
                </a:solidFill>
                <a:ln w="9525">
                  <a:noFill/>
                  <a:round/>
                  <a:headEnd/>
                  <a:tailEnd/>
                </a:ln>
              </p:spPr>
              <p:txBody>
                <a:bodyPr/>
                <a:lstStyle/>
                <a:p>
                  <a:endParaRPr lang="zh-TW" altLang="en-US"/>
                </a:p>
              </p:txBody>
            </p:sp>
          </p:grpSp>
          <p:grpSp>
            <p:nvGrpSpPr>
              <p:cNvPr id="28098" name="Group 32"/>
              <p:cNvGrpSpPr>
                <a:grpSpLocks/>
              </p:cNvGrpSpPr>
              <p:nvPr/>
            </p:nvGrpSpPr>
            <p:grpSpPr bwMode="auto">
              <a:xfrm>
                <a:off x="6381750" y="5029180"/>
                <a:ext cx="457200" cy="577752"/>
                <a:chOff x="4368" y="2704"/>
                <a:chExt cx="416" cy="543"/>
              </a:xfrm>
            </p:grpSpPr>
            <p:sp>
              <p:nvSpPr>
                <p:cNvPr id="27940" name="Freeform 33"/>
                <p:cNvSpPr>
                  <a:spLocks/>
                </p:cNvSpPr>
                <p:nvPr/>
              </p:nvSpPr>
              <p:spPr bwMode="auto">
                <a:xfrm>
                  <a:off x="4449" y="3164"/>
                  <a:ext cx="203" cy="59"/>
                </a:xfrm>
                <a:custGeom>
                  <a:avLst/>
                  <a:gdLst>
                    <a:gd name="T0" fmla="*/ 0 w 203"/>
                    <a:gd name="T1" fmla="*/ 10 h 59"/>
                    <a:gd name="T2" fmla="*/ 163 w 203"/>
                    <a:gd name="T3" fmla="*/ 59 h 59"/>
                    <a:gd name="T4" fmla="*/ 203 w 203"/>
                    <a:gd name="T5" fmla="*/ 50 h 59"/>
                    <a:gd name="T6" fmla="*/ 40 w 203"/>
                    <a:gd name="T7" fmla="*/ 0 h 59"/>
                    <a:gd name="T8" fmla="*/ 0 w 203"/>
                    <a:gd name="T9" fmla="*/ 10 h 59"/>
                    <a:gd name="T10" fmla="*/ 0 60000 65536"/>
                    <a:gd name="T11" fmla="*/ 0 60000 65536"/>
                    <a:gd name="T12" fmla="*/ 0 60000 65536"/>
                    <a:gd name="T13" fmla="*/ 0 60000 65536"/>
                    <a:gd name="T14" fmla="*/ 0 60000 65536"/>
                    <a:gd name="T15" fmla="*/ 0 w 203"/>
                    <a:gd name="T16" fmla="*/ 0 h 59"/>
                    <a:gd name="T17" fmla="*/ 203 w 203"/>
                    <a:gd name="T18" fmla="*/ 59 h 59"/>
                  </a:gdLst>
                  <a:ahLst/>
                  <a:cxnLst>
                    <a:cxn ang="T10">
                      <a:pos x="T0" y="T1"/>
                    </a:cxn>
                    <a:cxn ang="T11">
                      <a:pos x="T2" y="T3"/>
                    </a:cxn>
                    <a:cxn ang="T12">
                      <a:pos x="T4" y="T5"/>
                    </a:cxn>
                    <a:cxn ang="T13">
                      <a:pos x="T6" y="T7"/>
                    </a:cxn>
                    <a:cxn ang="T14">
                      <a:pos x="T8" y="T9"/>
                    </a:cxn>
                  </a:cxnLst>
                  <a:rect l="T15" t="T16" r="T17" b="T18"/>
                  <a:pathLst>
                    <a:path w="203" h="59">
                      <a:moveTo>
                        <a:pt x="0" y="10"/>
                      </a:moveTo>
                      <a:lnTo>
                        <a:pt x="163" y="59"/>
                      </a:lnTo>
                      <a:lnTo>
                        <a:pt x="203" y="50"/>
                      </a:lnTo>
                      <a:lnTo>
                        <a:pt x="40" y="0"/>
                      </a:lnTo>
                      <a:lnTo>
                        <a:pt x="0" y="10"/>
                      </a:lnTo>
                      <a:close/>
                    </a:path>
                  </a:pathLst>
                </a:custGeom>
                <a:solidFill>
                  <a:srgbClr val="646C89"/>
                </a:solidFill>
                <a:ln w="9525">
                  <a:noFill/>
                  <a:round/>
                  <a:headEnd/>
                  <a:tailEnd/>
                </a:ln>
              </p:spPr>
              <p:txBody>
                <a:bodyPr/>
                <a:lstStyle/>
                <a:p>
                  <a:endParaRPr lang="zh-TW" altLang="en-US"/>
                </a:p>
              </p:txBody>
            </p:sp>
            <p:sp>
              <p:nvSpPr>
                <p:cNvPr id="27941" name="Freeform 34"/>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919BAD"/>
                </a:solidFill>
                <a:ln w="9525">
                  <a:noFill/>
                  <a:round/>
                  <a:headEnd/>
                  <a:tailEnd/>
                </a:ln>
              </p:spPr>
              <p:txBody>
                <a:bodyPr/>
                <a:lstStyle/>
                <a:p>
                  <a:endParaRPr lang="zh-TW" altLang="en-US"/>
                </a:p>
              </p:txBody>
            </p:sp>
            <p:sp>
              <p:nvSpPr>
                <p:cNvPr id="27942" name="Freeform 35"/>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F474C"/>
                </a:solidFill>
                <a:ln w="9525">
                  <a:noFill/>
                  <a:round/>
                  <a:headEnd/>
                  <a:tailEnd/>
                </a:ln>
              </p:spPr>
              <p:txBody>
                <a:bodyPr/>
                <a:lstStyle/>
                <a:p>
                  <a:endParaRPr lang="zh-TW" altLang="en-US"/>
                </a:p>
              </p:txBody>
            </p:sp>
            <p:sp>
              <p:nvSpPr>
                <p:cNvPr id="27943" name="Freeform 36"/>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535B61"/>
                </a:solidFill>
                <a:ln w="9525">
                  <a:noFill/>
                  <a:round/>
                  <a:headEnd/>
                  <a:tailEnd/>
                </a:ln>
              </p:spPr>
              <p:txBody>
                <a:bodyPr/>
                <a:lstStyle/>
                <a:p>
                  <a:endParaRPr lang="zh-TW" altLang="en-US"/>
                </a:p>
              </p:txBody>
            </p:sp>
            <p:sp>
              <p:nvSpPr>
                <p:cNvPr id="27944" name="Freeform 37"/>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3F474C"/>
                </a:solidFill>
                <a:ln w="9525">
                  <a:noFill/>
                  <a:round/>
                  <a:headEnd/>
                  <a:tailEnd/>
                </a:ln>
              </p:spPr>
              <p:txBody>
                <a:bodyPr/>
                <a:lstStyle/>
                <a:p>
                  <a:endParaRPr lang="zh-TW" altLang="en-US"/>
                </a:p>
              </p:txBody>
            </p:sp>
            <p:sp>
              <p:nvSpPr>
                <p:cNvPr id="27945" name="Freeform 38"/>
                <p:cNvSpPr>
                  <a:spLocks/>
                </p:cNvSpPr>
                <p:nvPr/>
              </p:nvSpPr>
              <p:spPr bwMode="auto">
                <a:xfrm>
                  <a:off x="4394" y="2739"/>
                  <a:ext cx="40" cy="376"/>
                </a:xfrm>
                <a:custGeom>
                  <a:avLst/>
                  <a:gdLst>
                    <a:gd name="T0" fmla="*/ 0 w 40"/>
                    <a:gd name="T1" fmla="*/ 10 h 376"/>
                    <a:gd name="T2" fmla="*/ 0 w 40"/>
                    <a:gd name="T3" fmla="*/ 376 h 376"/>
                    <a:gd name="T4" fmla="*/ 40 w 40"/>
                    <a:gd name="T5" fmla="*/ 366 h 376"/>
                    <a:gd name="T6" fmla="*/ 40 w 40"/>
                    <a:gd name="T7" fmla="*/ 0 h 376"/>
                    <a:gd name="T8" fmla="*/ 0 w 40"/>
                    <a:gd name="T9" fmla="*/ 10 h 376"/>
                    <a:gd name="T10" fmla="*/ 0 60000 65536"/>
                    <a:gd name="T11" fmla="*/ 0 60000 65536"/>
                    <a:gd name="T12" fmla="*/ 0 60000 65536"/>
                    <a:gd name="T13" fmla="*/ 0 60000 65536"/>
                    <a:gd name="T14" fmla="*/ 0 60000 65536"/>
                    <a:gd name="T15" fmla="*/ 0 w 40"/>
                    <a:gd name="T16" fmla="*/ 0 h 376"/>
                    <a:gd name="T17" fmla="*/ 40 w 40"/>
                    <a:gd name="T18" fmla="*/ 376 h 376"/>
                  </a:gdLst>
                  <a:ahLst/>
                  <a:cxnLst>
                    <a:cxn ang="T10">
                      <a:pos x="T0" y="T1"/>
                    </a:cxn>
                    <a:cxn ang="T11">
                      <a:pos x="T2" y="T3"/>
                    </a:cxn>
                    <a:cxn ang="T12">
                      <a:pos x="T4" y="T5"/>
                    </a:cxn>
                    <a:cxn ang="T13">
                      <a:pos x="T6" y="T7"/>
                    </a:cxn>
                    <a:cxn ang="T14">
                      <a:pos x="T8" y="T9"/>
                    </a:cxn>
                  </a:cxnLst>
                  <a:rect l="T15" t="T16" r="T17" b="T18"/>
                  <a:pathLst>
                    <a:path w="40" h="376">
                      <a:moveTo>
                        <a:pt x="0" y="10"/>
                      </a:moveTo>
                      <a:lnTo>
                        <a:pt x="0" y="376"/>
                      </a:lnTo>
                      <a:lnTo>
                        <a:pt x="40" y="366"/>
                      </a:lnTo>
                      <a:lnTo>
                        <a:pt x="40" y="0"/>
                      </a:lnTo>
                      <a:lnTo>
                        <a:pt x="0" y="10"/>
                      </a:lnTo>
                      <a:close/>
                    </a:path>
                  </a:pathLst>
                </a:custGeom>
                <a:solidFill>
                  <a:srgbClr val="363B49"/>
                </a:solidFill>
                <a:ln w="9525">
                  <a:noFill/>
                  <a:round/>
                  <a:headEnd/>
                  <a:tailEnd/>
                </a:ln>
              </p:spPr>
              <p:txBody>
                <a:bodyPr/>
                <a:lstStyle/>
                <a:p>
                  <a:endParaRPr lang="zh-TW" altLang="en-US"/>
                </a:p>
              </p:txBody>
            </p:sp>
            <p:sp>
              <p:nvSpPr>
                <p:cNvPr id="27946" name="Freeform 39"/>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A6ACBE"/>
                </a:solidFill>
                <a:ln w="9525">
                  <a:noFill/>
                  <a:round/>
                  <a:headEnd/>
                  <a:tailEnd/>
                </a:ln>
              </p:spPr>
              <p:txBody>
                <a:bodyPr/>
                <a:lstStyle/>
                <a:p>
                  <a:endParaRPr lang="zh-TW" altLang="en-US"/>
                </a:p>
              </p:txBody>
            </p:sp>
            <p:sp>
              <p:nvSpPr>
                <p:cNvPr id="27947" name="Freeform 40"/>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63B49"/>
                </a:solidFill>
                <a:ln w="9525">
                  <a:noFill/>
                  <a:round/>
                  <a:headEnd/>
                  <a:tailEnd/>
                </a:ln>
              </p:spPr>
              <p:txBody>
                <a:bodyPr/>
                <a:lstStyle/>
                <a:p>
                  <a:endParaRPr lang="zh-TW" altLang="en-US"/>
                </a:p>
              </p:txBody>
            </p:sp>
            <p:sp>
              <p:nvSpPr>
                <p:cNvPr id="27948" name="Freeform 41"/>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363B49"/>
                </a:solidFill>
                <a:ln w="9525">
                  <a:noFill/>
                  <a:round/>
                  <a:headEnd/>
                  <a:tailEnd/>
                </a:ln>
              </p:spPr>
              <p:txBody>
                <a:bodyPr/>
                <a:lstStyle/>
                <a:p>
                  <a:endParaRPr lang="zh-TW" altLang="en-US"/>
                </a:p>
              </p:txBody>
            </p:sp>
            <p:sp>
              <p:nvSpPr>
                <p:cNvPr id="27949" name="Freeform 42"/>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231F20"/>
                </a:solidFill>
                <a:ln w="9525">
                  <a:noFill/>
                  <a:round/>
                  <a:headEnd/>
                  <a:tailEnd/>
                </a:ln>
              </p:spPr>
              <p:txBody>
                <a:bodyPr/>
                <a:lstStyle/>
                <a:p>
                  <a:endParaRPr lang="zh-TW" altLang="en-US"/>
                </a:p>
              </p:txBody>
            </p:sp>
            <p:sp>
              <p:nvSpPr>
                <p:cNvPr id="27950" name="Freeform 43"/>
                <p:cNvSpPr>
                  <a:spLocks/>
                </p:cNvSpPr>
                <p:nvPr/>
              </p:nvSpPr>
              <p:spPr bwMode="auto">
                <a:xfrm>
                  <a:off x="4380" y="3101"/>
                  <a:ext cx="400" cy="115"/>
                </a:xfrm>
                <a:custGeom>
                  <a:avLst/>
                  <a:gdLst>
                    <a:gd name="T0" fmla="*/ 0 w 400"/>
                    <a:gd name="T1" fmla="*/ 9 h 115"/>
                    <a:gd name="T2" fmla="*/ 362 w 400"/>
                    <a:gd name="T3" fmla="*/ 115 h 115"/>
                    <a:gd name="T4" fmla="*/ 400 w 400"/>
                    <a:gd name="T5" fmla="*/ 106 h 115"/>
                    <a:gd name="T6" fmla="*/ 40 w 400"/>
                    <a:gd name="T7" fmla="*/ 0 h 115"/>
                    <a:gd name="T8" fmla="*/ 0 w 400"/>
                    <a:gd name="T9" fmla="*/ 9 h 115"/>
                    <a:gd name="T10" fmla="*/ 0 60000 65536"/>
                    <a:gd name="T11" fmla="*/ 0 60000 65536"/>
                    <a:gd name="T12" fmla="*/ 0 60000 65536"/>
                    <a:gd name="T13" fmla="*/ 0 60000 65536"/>
                    <a:gd name="T14" fmla="*/ 0 60000 65536"/>
                    <a:gd name="T15" fmla="*/ 0 w 400"/>
                    <a:gd name="T16" fmla="*/ 0 h 115"/>
                    <a:gd name="T17" fmla="*/ 400 w 400"/>
                    <a:gd name="T18" fmla="*/ 115 h 115"/>
                  </a:gdLst>
                  <a:ahLst/>
                  <a:cxnLst>
                    <a:cxn ang="T10">
                      <a:pos x="T0" y="T1"/>
                    </a:cxn>
                    <a:cxn ang="T11">
                      <a:pos x="T2" y="T3"/>
                    </a:cxn>
                    <a:cxn ang="T12">
                      <a:pos x="T4" y="T5"/>
                    </a:cxn>
                    <a:cxn ang="T13">
                      <a:pos x="T6" y="T7"/>
                    </a:cxn>
                    <a:cxn ang="T14">
                      <a:pos x="T8" y="T9"/>
                    </a:cxn>
                  </a:cxnLst>
                  <a:rect l="T15" t="T16" r="T17" b="T18"/>
                  <a:pathLst>
                    <a:path w="400" h="115">
                      <a:moveTo>
                        <a:pt x="0" y="9"/>
                      </a:moveTo>
                      <a:lnTo>
                        <a:pt x="362" y="115"/>
                      </a:lnTo>
                      <a:lnTo>
                        <a:pt x="400" y="106"/>
                      </a:lnTo>
                      <a:lnTo>
                        <a:pt x="40" y="0"/>
                      </a:lnTo>
                      <a:lnTo>
                        <a:pt x="0" y="9"/>
                      </a:lnTo>
                      <a:close/>
                    </a:path>
                  </a:pathLst>
                </a:custGeom>
                <a:solidFill>
                  <a:srgbClr val="363B49"/>
                </a:solidFill>
                <a:ln w="9525">
                  <a:noFill/>
                  <a:round/>
                  <a:headEnd/>
                  <a:tailEnd/>
                </a:ln>
              </p:spPr>
              <p:txBody>
                <a:bodyPr/>
                <a:lstStyle/>
                <a:p>
                  <a:endParaRPr lang="zh-TW" altLang="en-US"/>
                </a:p>
              </p:txBody>
            </p:sp>
            <p:sp>
              <p:nvSpPr>
                <p:cNvPr id="27951" name="Freeform 44"/>
                <p:cNvSpPr>
                  <a:spLocks/>
                </p:cNvSpPr>
                <p:nvPr/>
              </p:nvSpPr>
              <p:spPr bwMode="auto">
                <a:xfrm>
                  <a:off x="4373" y="2709"/>
                  <a:ext cx="409" cy="120"/>
                </a:xfrm>
                <a:custGeom>
                  <a:avLst/>
                  <a:gdLst>
                    <a:gd name="T0" fmla="*/ 0 w 409"/>
                    <a:gd name="T1" fmla="*/ 9 h 120"/>
                    <a:gd name="T2" fmla="*/ 369 w 409"/>
                    <a:gd name="T3" fmla="*/ 120 h 120"/>
                    <a:gd name="T4" fmla="*/ 409 w 409"/>
                    <a:gd name="T5" fmla="*/ 111 h 120"/>
                    <a:gd name="T6" fmla="*/ 40 w 409"/>
                    <a:gd name="T7" fmla="*/ 0 h 120"/>
                    <a:gd name="T8" fmla="*/ 0 w 409"/>
                    <a:gd name="T9" fmla="*/ 9 h 120"/>
                    <a:gd name="T10" fmla="*/ 0 60000 65536"/>
                    <a:gd name="T11" fmla="*/ 0 60000 65536"/>
                    <a:gd name="T12" fmla="*/ 0 60000 65536"/>
                    <a:gd name="T13" fmla="*/ 0 60000 65536"/>
                    <a:gd name="T14" fmla="*/ 0 60000 65536"/>
                    <a:gd name="T15" fmla="*/ 0 w 409"/>
                    <a:gd name="T16" fmla="*/ 0 h 120"/>
                    <a:gd name="T17" fmla="*/ 409 w 409"/>
                    <a:gd name="T18" fmla="*/ 120 h 120"/>
                  </a:gdLst>
                  <a:ahLst/>
                  <a:cxnLst>
                    <a:cxn ang="T10">
                      <a:pos x="T0" y="T1"/>
                    </a:cxn>
                    <a:cxn ang="T11">
                      <a:pos x="T2" y="T3"/>
                    </a:cxn>
                    <a:cxn ang="T12">
                      <a:pos x="T4" y="T5"/>
                    </a:cxn>
                    <a:cxn ang="T13">
                      <a:pos x="T6" y="T7"/>
                    </a:cxn>
                    <a:cxn ang="T14">
                      <a:pos x="T8" y="T9"/>
                    </a:cxn>
                  </a:cxnLst>
                  <a:rect l="T15" t="T16" r="T17" b="T18"/>
                  <a:pathLst>
                    <a:path w="409" h="120">
                      <a:moveTo>
                        <a:pt x="0" y="9"/>
                      </a:moveTo>
                      <a:lnTo>
                        <a:pt x="369" y="120"/>
                      </a:lnTo>
                      <a:lnTo>
                        <a:pt x="409" y="111"/>
                      </a:lnTo>
                      <a:lnTo>
                        <a:pt x="40" y="0"/>
                      </a:lnTo>
                      <a:lnTo>
                        <a:pt x="0" y="9"/>
                      </a:lnTo>
                      <a:close/>
                    </a:path>
                  </a:pathLst>
                </a:custGeom>
                <a:solidFill>
                  <a:srgbClr val="DFE0E5"/>
                </a:solidFill>
                <a:ln w="9525">
                  <a:noFill/>
                  <a:round/>
                  <a:headEnd/>
                  <a:tailEnd/>
                </a:ln>
              </p:spPr>
              <p:txBody>
                <a:bodyPr/>
                <a:lstStyle/>
                <a:p>
                  <a:endParaRPr lang="zh-TW" altLang="en-US"/>
                </a:p>
              </p:txBody>
            </p:sp>
            <p:sp>
              <p:nvSpPr>
                <p:cNvPr id="27952" name="Freeform 45"/>
                <p:cNvSpPr>
                  <a:spLocks/>
                </p:cNvSpPr>
                <p:nvPr/>
              </p:nvSpPr>
              <p:spPr bwMode="auto">
                <a:xfrm>
                  <a:off x="4742" y="2820"/>
                  <a:ext cx="40" cy="422"/>
                </a:xfrm>
                <a:custGeom>
                  <a:avLst/>
                  <a:gdLst>
                    <a:gd name="T0" fmla="*/ 0 w 40"/>
                    <a:gd name="T1" fmla="*/ 9 h 422"/>
                    <a:gd name="T2" fmla="*/ 0 w 40"/>
                    <a:gd name="T3" fmla="*/ 422 h 422"/>
                    <a:gd name="T4" fmla="*/ 40 w 40"/>
                    <a:gd name="T5" fmla="*/ 413 h 422"/>
                    <a:gd name="T6" fmla="*/ 40 w 40"/>
                    <a:gd name="T7" fmla="*/ 0 h 422"/>
                    <a:gd name="T8" fmla="*/ 0 w 40"/>
                    <a:gd name="T9" fmla="*/ 9 h 422"/>
                    <a:gd name="T10" fmla="*/ 0 60000 65536"/>
                    <a:gd name="T11" fmla="*/ 0 60000 65536"/>
                    <a:gd name="T12" fmla="*/ 0 60000 65536"/>
                    <a:gd name="T13" fmla="*/ 0 60000 65536"/>
                    <a:gd name="T14" fmla="*/ 0 60000 65536"/>
                    <a:gd name="T15" fmla="*/ 0 w 40"/>
                    <a:gd name="T16" fmla="*/ 0 h 422"/>
                    <a:gd name="T17" fmla="*/ 40 w 40"/>
                    <a:gd name="T18" fmla="*/ 422 h 422"/>
                  </a:gdLst>
                  <a:ahLst/>
                  <a:cxnLst>
                    <a:cxn ang="T10">
                      <a:pos x="T0" y="T1"/>
                    </a:cxn>
                    <a:cxn ang="T11">
                      <a:pos x="T2" y="T3"/>
                    </a:cxn>
                    <a:cxn ang="T12">
                      <a:pos x="T4" y="T5"/>
                    </a:cxn>
                    <a:cxn ang="T13">
                      <a:pos x="T6" y="T7"/>
                    </a:cxn>
                    <a:cxn ang="T14">
                      <a:pos x="T8" y="T9"/>
                    </a:cxn>
                  </a:cxnLst>
                  <a:rect l="T15" t="T16" r="T17" b="T18"/>
                  <a:pathLst>
                    <a:path w="40" h="422">
                      <a:moveTo>
                        <a:pt x="0" y="9"/>
                      </a:moveTo>
                      <a:lnTo>
                        <a:pt x="0" y="422"/>
                      </a:lnTo>
                      <a:lnTo>
                        <a:pt x="40" y="413"/>
                      </a:lnTo>
                      <a:lnTo>
                        <a:pt x="40" y="0"/>
                      </a:lnTo>
                      <a:lnTo>
                        <a:pt x="0" y="9"/>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27953" name="Freeform 46"/>
                <p:cNvSpPr>
                  <a:spLocks/>
                </p:cNvSpPr>
                <p:nvPr/>
              </p:nvSpPr>
              <p:spPr bwMode="auto">
                <a:xfrm>
                  <a:off x="4406" y="2751"/>
                  <a:ext cx="322" cy="449"/>
                </a:xfrm>
                <a:custGeom>
                  <a:avLst/>
                  <a:gdLst>
                    <a:gd name="T0" fmla="*/ 0 w 322"/>
                    <a:gd name="T1" fmla="*/ 357 h 449"/>
                    <a:gd name="T2" fmla="*/ 322 w 322"/>
                    <a:gd name="T3" fmla="*/ 449 h 449"/>
                    <a:gd name="T4" fmla="*/ 322 w 322"/>
                    <a:gd name="T5" fmla="*/ 95 h 449"/>
                    <a:gd name="T6" fmla="*/ 0 w 322"/>
                    <a:gd name="T7" fmla="*/ 0 h 449"/>
                    <a:gd name="T8" fmla="*/ 0 w 322"/>
                    <a:gd name="T9" fmla="*/ 357 h 449"/>
                    <a:gd name="T10" fmla="*/ 0 60000 65536"/>
                    <a:gd name="T11" fmla="*/ 0 60000 65536"/>
                    <a:gd name="T12" fmla="*/ 0 60000 65536"/>
                    <a:gd name="T13" fmla="*/ 0 60000 65536"/>
                    <a:gd name="T14" fmla="*/ 0 60000 65536"/>
                    <a:gd name="T15" fmla="*/ 0 w 322"/>
                    <a:gd name="T16" fmla="*/ 0 h 449"/>
                    <a:gd name="T17" fmla="*/ 322 w 322"/>
                    <a:gd name="T18" fmla="*/ 449 h 449"/>
                  </a:gdLst>
                  <a:ahLst/>
                  <a:cxnLst>
                    <a:cxn ang="T10">
                      <a:pos x="T0" y="T1"/>
                    </a:cxn>
                    <a:cxn ang="T11">
                      <a:pos x="T2" y="T3"/>
                    </a:cxn>
                    <a:cxn ang="T12">
                      <a:pos x="T4" y="T5"/>
                    </a:cxn>
                    <a:cxn ang="T13">
                      <a:pos x="T6" y="T7"/>
                    </a:cxn>
                    <a:cxn ang="T14">
                      <a:pos x="T8" y="T9"/>
                    </a:cxn>
                  </a:cxnLst>
                  <a:rect l="T15" t="T16" r="T17" b="T18"/>
                  <a:pathLst>
                    <a:path w="322" h="449">
                      <a:moveTo>
                        <a:pt x="0" y="357"/>
                      </a:moveTo>
                      <a:lnTo>
                        <a:pt x="322" y="449"/>
                      </a:lnTo>
                      <a:lnTo>
                        <a:pt x="322" y="95"/>
                      </a:lnTo>
                      <a:lnTo>
                        <a:pt x="0" y="0"/>
                      </a:lnTo>
                      <a:lnTo>
                        <a:pt x="0" y="357"/>
                      </a:lnTo>
                      <a:close/>
                    </a:path>
                  </a:pathLst>
                </a:custGeom>
                <a:solidFill>
                  <a:srgbClr val="3874BA"/>
                </a:solidFill>
                <a:ln w="9525">
                  <a:noFill/>
                  <a:round/>
                  <a:headEnd/>
                  <a:tailEnd/>
                </a:ln>
              </p:spPr>
              <p:txBody>
                <a:bodyPr/>
                <a:lstStyle/>
                <a:p>
                  <a:endParaRPr lang="zh-TW" altLang="en-US"/>
                </a:p>
              </p:txBody>
            </p:sp>
            <p:sp>
              <p:nvSpPr>
                <p:cNvPr id="27954" name="Freeform 47"/>
                <p:cNvSpPr>
                  <a:spLocks/>
                </p:cNvSpPr>
                <p:nvPr/>
              </p:nvSpPr>
              <p:spPr bwMode="auto">
                <a:xfrm>
                  <a:off x="4416" y="2768"/>
                  <a:ext cx="297" cy="304"/>
                </a:xfrm>
                <a:custGeom>
                  <a:avLst/>
                  <a:gdLst>
                    <a:gd name="T0" fmla="*/ 0 w 126"/>
                    <a:gd name="T1" fmla="*/ 0 h 129"/>
                    <a:gd name="T2" fmla="*/ 0 w 126"/>
                    <a:gd name="T3" fmla="*/ 84818 h 129"/>
                    <a:gd name="T4" fmla="*/ 55383 w 126"/>
                    <a:gd name="T5" fmla="*/ 102917 h 129"/>
                    <a:gd name="T6" fmla="*/ 120056 w 126"/>
                    <a:gd name="T7" fmla="*/ 122627 h 129"/>
                    <a:gd name="T8" fmla="*/ 120056 w 126"/>
                    <a:gd name="T9" fmla="*/ 36332 h 129"/>
                    <a:gd name="T10" fmla="*/ 0 w 126"/>
                    <a:gd name="T11" fmla="*/ 0 h 129"/>
                    <a:gd name="T12" fmla="*/ 0 60000 65536"/>
                    <a:gd name="T13" fmla="*/ 0 60000 65536"/>
                    <a:gd name="T14" fmla="*/ 0 60000 65536"/>
                    <a:gd name="T15" fmla="*/ 0 60000 65536"/>
                    <a:gd name="T16" fmla="*/ 0 60000 65536"/>
                    <a:gd name="T17" fmla="*/ 0 60000 65536"/>
                    <a:gd name="T18" fmla="*/ 0 w 126"/>
                    <a:gd name="T19" fmla="*/ 0 h 129"/>
                    <a:gd name="T20" fmla="*/ 126 w 126"/>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26" h="129">
                      <a:moveTo>
                        <a:pt x="0" y="0"/>
                      </a:moveTo>
                      <a:cubicBezTo>
                        <a:pt x="0" y="89"/>
                        <a:pt x="0" y="89"/>
                        <a:pt x="0" y="89"/>
                      </a:cubicBezTo>
                      <a:cubicBezTo>
                        <a:pt x="0" y="89"/>
                        <a:pt x="30" y="124"/>
                        <a:pt x="58" y="108"/>
                      </a:cubicBezTo>
                      <a:cubicBezTo>
                        <a:pt x="86" y="91"/>
                        <a:pt x="126" y="129"/>
                        <a:pt x="126" y="129"/>
                      </a:cubicBezTo>
                      <a:cubicBezTo>
                        <a:pt x="126" y="38"/>
                        <a:pt x="126" y="38"/>
                        <a:pt x="126" y="38"/>
                      </a:cubicBezTo>
                      <a:lnTo>
                        <a:pt x="0" y="0"/>
                      </a:lnTo>
                      <a:close/>
                    </a:path>
                  </a:pathLst>
                </a:custGeom>
                <a:gradFill rotWithShape="1">
                  <a:gsLst>
                    <a:gs pos="0">
                      <a:srgbClr val="94B4DA"/>
                    </a:gs>
                    <a:gs pos="100000">
                      <a:srgbClr val="3874BA"/>
                    </a:gs>
                  </a:gsLst>
                  <a:lin ang="5400000" scaled="1"/>
                </a:gradFill>
                <a:ln w="9525">
                  <a:noFill/>
                  <a:round/>
                  <a:headEnd/>
                  <a:tailEnd/>
                </a:ln>
              </p:spPr>
              <p:txBody>
                <a:bodyPr/>
                <a:lstStyle/>
                <a:p>
                  <a:endParaRPr lang="zh-TW" altLang="en-US"/>
                </a:p>
              </p:txBody>
            </p:sp>
            <p:sp>
              <p:nvSpPr>
                <p:cNvPr id="27955" name="Freeform 48"/>
                <p:cNvSpPr>
                  <a:spLocks/>
                </p:cNvSpPr>
                <p:nvPr/>
              </p:nvSpPr>
              <p:spPr bwMode="auto">
                <a:xfrm>
                  <a:off x="4394" y="2751"/>
                  <a:ext cx="334" cy="463"/>
                </a:xfrm>
                <a:custGeom>
                  <a:avLst/>
                  <a:gdLst>
                    <a:gd name="T0" fmla="*/ 334 w 334"/>
                    <a:gd name="T1" fmla="*/ 463 h 463"/>
                    <a:gd name="T2" fmla="*/ 334 w 334"/>
                    <a:gd name="T3" fmla="*/ 458 h 463"/>
                    <a:gd name="T4" fmla="*/ 7 w 334"/>
                    <a:gd name="T5" fmla="*/ 361 h 463"/>
                    <a:gd name="T6" fmla="*/ 7 w 334"/>
                    <a:gd name="T7" fmla="*/ 0 h 463"/>
                    <a:gd name="T8" fmla="*/ 0 w 334"/>
                    <a:gd name="T9" fmla="*/ 0 h 463"/>
                    <a:gd name="T10" fmla="*/ 3 w 334"/>
                    <a:gd name="T11" fmla="*/ 364 h 463"/>
                    <a:gd name="T12" fmla="*/ 3 w 334"/>
                    <a:gd name="T13" fmla="*/ 364 h 463"/>
                    <a:gd name="T14" fmla="*/ 334 w 334"/>
                    <a:gd name="T15" fmla="*/ 463 h 463"/>
                    <a:gd name="T16" fmla="*/ 0 60000 65536"/>
                    <a:gd name="T17" fmla="*/ 0 60000 65536"/>
                    <a:gd name="T18" fmla="*/ 0 60000 65536"/>
                    <a:gd name="T19" fmla="*/ 0 60000 65536"/>
                    <a:gd name="T20" fmla="*/ 0 60000 65536"/>
                    <a:gd name="T21" fmla="*/ 0 60000 65536"/>
                    <a:gd name="T22" fmla="*/ 0 60000 65536"/>
                    <a:gd name="T23" fmla="*/ 0 60000 65536"/>
                    <a:gd name="T24" fmla="*/ 0 w 334"/>
                    <a:gd name="T25" fmla="*/ 0 h 463"/>
                    <a:gd name="T26" fmla="*/ 334 w 334"/>
                    <a:gd name="T27" fmla="*/ 463 h 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 h="463">
                      <a:moveTo>
                        <a:pt x="334" y="463"/>
                      </a:moveTo>
                      <a:lnTo>
                        <a:pt x="334" y="458"/>
                      </a:lnTo>
                      <a:lnTo>
                        <a:pt x="7" y="361"/>
                      </a:lnTo>
                      <a:lnTo>
                        <a:pt x="7" y="0"/>
                      </a:lnTo>
                      <a:lnTo>
                        <a:pt x="0" y="0"/>
                      </a:lnTo>
                      <a:lnTo>
                        <a:pt x="3" y="364"/>
                      </a:lnTo>
                      <a:lnTo>
                        <a:pt x="334" y="463"/>
                      </a:lnTo>
                      <a:close/>
                    </a:path>
                  </a:pathLst>
                </a:custGeom>
                <a:solidFill>
                  <a:srgbClr val="DFE0E5"/>
                </a:solidFill>
                <a:ln w="9525">
                  <a:noFill/>
                  <a:round/>
                  <a:headEnd/>
                  <a:tailEnd/>
                </a:ln>
              </p:spPr>
              <p:txBody>
                <a:bodyPr/>
                <a:lstStyle/>
                <a:p>
                  <a:endParaRPr lang="zh-TW" altLang="en-US"/>
                </a:p>
              </p:txBody>
            </p:sp>
            <p:sp>
              <p:nvSpPr>
                <p:cNvPr id="27956" name="Freeform 49"/>
                <p:cNvSpPr>
                  <a:spLocks noEditPoints="1"/>
                </p:cNvSpPr>
                <p:nvPr/>
              </p:nvSpPr>
              <p:spPr bwMode="auto">
                <a:xfrm>
                  <a:off x="4373" y="2718"/>
                  <a:ext cx="371" cy="524"/>
                </a:xfrm>
                <a:custGeom>
                  <a:avLst/>
                  <a:gdLst>
                    <a:gd name="T0" fmla="*/ 0 w 157"/>
                    <a:gd name="T1" fmla="*/ 0 h 222"/>
                    <a:gd name="T2" fmla="*/ 0 w 157"/>
                    <a:gd name="T3" fmla="*/ 168570 h 222"/>
                    <a:gd name="T4" fmla="*/ 152672 w 157"/>
                    <a:gd name="T5" fmla="*/ 213927 h 222"/>
                    <a:gd name="T6" fmla="*/ 152672 w 157"/>
                    <a:gd name="T7" fmla="*/ 45288 h 222"/>
                    <a:gd name="T8" fmla="*/ 0 w 157"/>
                    <a:gd name="T9" fmla="*/ 0 h 222"/>
                    <a:gd name="T10" fmla="*/ 143962 w 157"/>
                    <a:gd name="T11" fmla="*/ 201263 h 222"/>
                    <a:gd name="T12" fmla="*/ 9951 w 157"/>
                    <a:gd name="T13" fmla="*/ 162053 h 222"/>
                    <a:gd name="T14" fmla="*/ 8694 w 157"/>
                    <a:gd name="T15" fmla="*/ 13466 h 222"/>
                    <a:gd name="T16" fmla="*/ 143962 w 157"/>
                    <a:gd name="T17" fmla="*/ 51864 h 222"/>
                    <a:gd name="T18" fmla="*/ 143962 w 157"/>
                    <a:gd name="T19" fmla="*/ 201263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
                    <a:gd name="T31" fmla="*/ 0 h 222"/>
                    <a:gd name="T32" fmla="*/ 157 w 157"/>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 h="222">
                      <a:moveTo>
                        <a:pt x="0" y="0"/>
                      </a:moveTo>
                      <a:cubicBezTo>
                        <a:pt x="0" y="175"/>
                        <a:pt x="0" y="175"/>
                        <a:pt x="0" y="175"/>
                      </a:cubicBezTo>
                      <a:cubicBezTo>
                        <a:pt x="157" y="222"/>
                        <a:pt x="157" y="222"/>
                        <a:pt x="157" y="222"/>
                      </a:cubicBezTo>
                      <a:cubicBezTo>
                        <a:pt x="157" y="47"/>
                        <a:pt x="157" y="47"/>
                        <a:pt x="157" y="47"/>
                      </a:cubicBezTo>
                      <a:lnTo>
                        <a:pt x="0" y="0"/>
                      </a:lnTo>
                      <a:close/>
                      <a:moveTo>
                        <a:pt x="148" y="209"/>
                      </a:moveTo>
                      <a:cubicBezTo>
                        <a:pt x="121" y="200"/>
                        <a:pt x="25" y="173"/>
                        <a:pt x="10" y="168"/>
                      </a:cubicBezTo>
                      <a:cubicBezTo>
                        <a:pt x="10" y="153"/>
                        <a:pt x="9" y="39"/>
                        <a:pt x="9" y="14"/>
                      </a:cubicBezTo>
                      <a:cubicBezTo>
                        <a:pt x="37" y="22"/>
                        <a:pt x="133" y="49"/>
                        <a:pt x="148" y="54"/>
                      </a:cubicBezTo>
                      <a:cubicBezTo>
                        <a:pt x="148" y="68"/>
                        <a:pt x="148" y="183"/>
                        <a:pt x="148" y="209"/>
                      </a:cubicBezTo>
                      <a:close/>
                    </a:path>
                  </a:pathLst>
                </a:custGeom>
                <a:solidFill>
                  <a:srgbClr val="A6ACBE"/>
                </a:solidFill>
                <a:ln w="9525">
                  <a:noFill/>
                  <a:round/>
                  <a:headEnd/>
                  <a:tailEnd/>
                </a:ln>
              </p:spPr>
              <p:txBody>
                <a:bodyPr/>
                <a:lstStyle/>
                <a:p>
                  <a:endParaRPr lang="zh-TW" altLang="en-US"/>
                </a:p>
              </p:txBody>
            </p:sp>
            <p:sp>
              <p:nvSpPr>
                <p:cNvPr id="27957" name="Freeform 50"/>
                <p:cNvSpPr>
                  <a:spLocks noEditPoints="1"/>
                </p:cNvSpPr>
                <p:nvPr/>
              </p:nvSpPr>
              <p:spPr bwMode="auto">
                <a:xfrm>
                  <a:off x="4368" y="2704"/>
                  <a:ext cx="416" cy="543"/>
                </a:xfrm>
                <a:custGeom>
                  <a:avLst/>
                  <a:gdLst>
                    <a:gd name="T0" fmla="*/ 2061 w 176"/>
                    <a:gd name="T1" fmla="*/ 6894 h 230"/>
                    <a:gd name="T2" fmla="*/ 18514 w 176"/>
                    <a:gd name="T3" fmla="*/ 2920 h 230"/>
                    <a:gd name="T4" fmla="*/ 17789 w 176"/>
                    <a:gd name="T5" fmla="*/ 2920 h 230"/>
                    <a:gd name="T6" fmla="*/ 170704 w 176"/>
                    <a:gd name="T7" fmla="*/ 48346 h 230"/>
                    <a:gd name="T8" fmla="*/ 168643 w 176"/>
                    <a:gd name="T9" fmla="*/ 47437 h 230"/>
                    <a:gd name="T10" fmla="*/ 168643 w 176"/>
                    <a:gd name="T11" fmla="*/ 216277 h 230"/>
                    <a:gd name="T12" fmla="*/ 170704 w 176"/>
                    <a:gd name="T13" fmla="*/ 215040 h 230"/>
                    <a:gd name="T14" fmla="*/ 153816 w 176"/>
                    <a:gd name="T15" fmla="*/ 219079 h 230"/>
                    <a:gd name="T16" fmla="*/ 155000 w 176"/>
                    <a:gd name="T17" fmla="*/ 219079 h 230"/>
                    <a:gd name="T18" fmla="*/ 117009 w 176"/>
                    <a:gd name="T19" fmla="*/ 207648 h 230"/>
                    <a:gd name="T20" fmla="*/ 115769 w 176"/>
                    <a:gd name="T21" fmla="*/ 207648 h 230"/>
                    <a:gd name="T22" fmla="*/ 115769 w 176"/>
                    <a:gd name="T23" fmla="*/ 208451 h 230"/>
                    <a:gd name="T24" fmla="*/ 114948 w 176"/>
                    <a:gd name="T25" fmla="*/ 213357 h 230"/>
                    <a:gd name="T26" fmla="*/ 117009 w 176"/>
                    <a:gd name="T27" fmla="*/ 212119 h 230"/>
                    <a:gd name="T28" fmla="*/ 100093 w 176"/>
                    <a:gd name="T29" fmla="*/ 216277 h 230"/>
                    <a:gd name="T30" fmla="*/ 101282 w 176"/>
                    <a:gd name="T31" fmla="*/ 216277 h 230"/>
                    <a:gd name="T32" fmla="*/ 32985 w 176"/>
                    <a:gd name="T33" fmla="*/ 195844 h 230"/>
                    <a:gd name="T34" fmla="*/ 34147 w 176"/>
                    <a:gd name="T35" fmla="*/ 197081 h 230"/>
                    <a:gd name="T36" fmla="*/ 34147 w 176"/>
                    <a:gd name="T37" fmla="*/ 192236 h 230"/>
                    <a:gd name="T38" fmla="*/ 32985 w 176"/>
                    <a:gd name="T39" fmla="*/ 194132 h 230"/>
                    <a:gd name="T40" fmla="*/ 49873 w 176"/>
                    <a:gd name="T41" fmla="*/ 190090 h 230"/>
                    <a:gd name="T42" fmla="*/ 50745 w 176"/>
                    <a:gd name="T43" fmla="*/ 189221 h 230"/>
                    <a:gd name="T44" fmla="*/ 49873 w 176"/>
                    <a:gd name="T45" fmla="*/ 187170 h 230"/>
                    <a:gd name="T46" fmla="*/ 2061 w 176"/>
                    <a:gd name="T47" fmla="*/ 173014 h 230"/>
                    <a:gd name="T48" fmla="*/ 2971 w 176"/>
                    <a:gd name="T49" fmla="*/ 174563 h 230"/>
                    <a:gd name="T50" fmla="*/ 2971 w 176"/>
                    <a:gd name="T51" fmla="*/ 5713 h 230"/>
                    <a:gd name="T52" fmla="*/ 2061 w 176"/>
                    <a:gd name="T53" fmla="*/ 6894 h 230"/>
                    <a:gd name="T54" fmla="*/ 872 w 176"/>
                    <a:gd name="T55" fmla="*/ 175734 h 230"/>
                    <a:gd name="T56" fmla="*/ 48632 w 176"/>
                    <a:gd name="T57" fmla="*/ 190090 h 230"/>
                    <a:gd name="T58" fmla="*/ 47816 w 176"/>
                    <a:gd name="T59" fmla="*/ 188041 h 230"/>
                    <a:gd name="T60" fmla="*/ 48632 w 176"/>
                    <a:gd name="T61" fmla="*/ 187170 h 230"/>
                    <a:gd name="T62" fmla="*/ 32091 w 176"/>
                    <a:gd name="T63" fmla="*/ 190999 h 230"/>
                    <a:gd name="T64" fmla="*/ 31363 w 176"/>
                    <a:gd name="T65" fmla="*/ 192236 h 230"/>
                    <a:gd name="T66" fmla="*/ 31363 w 176"/>
                    <a:gd name="T67" fmla="*/ 197081 h 230"/>
                    <a:gd name="T68" fmla="*/ 32091 w 176"/>
                    <a:gd name="T69" fmla="*/ 198608 h 230"/>
                    <a:gd name="T70" fmla="*/ 100093 w 176"/>
                    <a:gd name="T71" fmla="*/ 219079 h 230"/>
                    <a:gd name="T72" fmla="*/ 101282 w 176"/>
                    <a:gd name="T73" fmla="*/ 219079 h 230"/>
                    <a:gd name="T74" fmla="*/ 117009 w 176"/>
                    <a:gd name="T75" fmla="*/ 215040 h 230"/>
                    <a:gd name="T76" fmla="*/ 117882 w 176"/>
                    <a:gd name="T77" fmla="*/ 213357 h 230"/>
                    <a:gd name="T78" fmla="*/ 118770 w 176"/>
                    <a:gd name="T79" fmla="*/ 208451 h 230"/>
                    <a:gd name="T80" fmla="*/ 117882 w 176"/>
                    <a:gd name="T81" fmla="*/ 210568 h 230"/>
                    <a:gd name="T82" fmla="*/ 117009 w 176"/>
                    <a:gd name="T83" fmla="*/ 210568 h 230"/>
                    <a:gd name="T84" fmla="*/ 153816 w 176"/>
                    <a:gd name="T85" fmla="*/ 222000 h 230"/>
                    <a:gd name="T86" fmla="*/ 155000 w 176"/>
                    <a:gd name="T87" fmla="*/ 222000 h 230"/>
                    <a:gd name="T88" fmla="*/ 170704 w 176"/>
                    <a:gd name="T89" fmla="*/ 218333 h 230"/>
                    <a:gd name="T90" fmla="*/ 171392 w 176"/>
                    <a:gd name="T91" fmla="*/ 216277 h 230"/>
                    <a:gd name="T92" fmla="*/ 171392 w 176"/>
                    <a:gd name="T93" fmla="*/ 47437 h 230"/>
                    <a:gd name="T94" fmla="*/ 170704 w 176"/>
                    <a:gd name="T95" fmla="*/ 46200 h 230"/>
                    <a:gd name="T96" fmla="*/ 18514 w 176"/>
                    <a:gd name="T97" fmla="*/ 0 h 230"/>
                    <a:gd name="T98" fmla="*/ 18514 w 176"/>
                    <a:gd name="T99" fmla="*/ 0 h 230"/>
                    <a:gd name="T100" fmla="*/ 872 w 176"/>
                    <a:gd name="T101" fmla="*/ 3674 h 230"/>
                    <a:gd name="T102" fmla="*/ 0 w 176"/>
                    <a:gd name="T103" fmla="*/ 5713 h 230"/>
                    <a:gd name="T104" fmla="*/ 0 w 176"/>
                    <a:gd name="T105" fmla="*/ 174563 h 230"/>
                    <a:gd name="T106" fmla="*/ 872 w 176"/>
                    <a:gd name="T107" fmla="*/ 175734 h 2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230"/>
                    <a:gd name="T164" fmla="*/ 176 w 176"/>
                    <a:gd name="T165" fmla="*/ 230 h 2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230">
                      <a:moveTo>
                        <a:pt x="2" y="7"/>
                      </a:moveTo>
                      <a:cubicBezTo>
                        <a:pt x="19" y="3"/>
                        <a:pt x="19" y="3"/>
                        <a:pt x="19" y="3"/>
                      </a:cubicBezTo>
                      <a:cubicBezTo>
                        <a:pt x="19" y="3"/>
                        <a:pt x="19" y="3"/>
                        <a:pt x="18" y="3"/>
                      </a:cubicBezTo>
                      <a:cubicBezTo>
                        <a:pt x="175" y="50"/>
                        <a:pt x="175" y="50"/>
                        <a:pt x="175" y="50"/>
                      </a:cubicBezTo>
                      <a:cubicBezTo>
                        <a:pt x="174" y="50"/>
                        <a:pt x="173" y="50"/>
                        <a:pt x="173" y="49"/>
                      </a:cubicBezTo>
                      <a:cubicBezTo>
                        <a:pt x="173" y="224"/>
                        <a:pt x="173" y="224"/>
                        <a:pt x="173" y="224"/>
                      </a:cubicBezTo>
                      <a:cubicBezTo>
                        <a:pt x="173" y="223"/>
                        <a:pt x="174" y="223"/>
                        <a:pt x="175" y="223"/>
                      </a:cubicBezTo>
                      <a:cubicBezTo>
                        <a:pt x="158" y="227"/>
                        <a:pt x="158" y="227"/>
                        <a:pt x="158" y="227"/>
                      </a:cubicBezTo>
                      <a:cubicBezTo>
                        <a:pt x="158" y="227"/>
                        <a:pt x="159" y="227"/>
                        <a:pt x="159" y="227"/>
                      </a:cubicBezTo>
                      <a:cubicBezTo>
                        <a:pt x="120" y="215"/>
                        <a:pt x="120" y="215"/>
                        <a:pt x="120" y="215"/>
                      </a:cubicBezTo>
                      <a:cubicBezTo>
                        <a:pt x="120" y="215"/>
                        <a:pt x="120" y="215"/>
                        <a:pt x="119" y="215"/>
                      </a:cubicBezTo>
                      <a:cubicBezTo>
                        <a:pt x="119" y="215"/>
                        <a:pt x="119" y="216"/>
                        <a:pt x="119" y="216"/>
                      </a:cubicBezTo>
                      <a:cubicBezTo>
                        <a:pt x="118" y="221"/>
                        <a:pt x="118" y="221"/>
                        <a:pt x="118" y="221"/>
                      </a:cubicBezTo>
                      <a:cubicBezTo>
                        <a:pt x="118" y="221"/>
                        <a:pt x="119" y="220"/>
                        <a:pt x="120" y="220"/>
                      </a:cubicBezTo>
                      <a:cubicBezTo>
                        <a:pt x="103" y="224"/>
                        <a:pt x="103" y="224"/>
                        <a:pt x="103" y="224"/>
                      </a:cubicBezTo>
                      <a:cubicBezTo>
                        <a:pt x="103" y="224"/>
                        <a:pt x="103" y="224"/>
                        <a:pt x="104" y="224"/>
                      </a:cubicBezTo>
                      <a:cubicBezTo>
                        <a:pt x="34" y="203"/>
                        <a:pt x="34" y="203"/>
                        <a:pt x="34" y="203"/>
                      </a:cubicBezTo>
                      <a:cubicBezTo>
                        <a:pt x="35" y="203"/>
                        <a:pt x="35" y="203"/>
                        <a:pt x="35" y="204"/>
                      </a:cubicBezTo>
                      <a:cubicBezTo>
                        <a:pt x="35" y="199"/>
                        <a:pt x="35" y="199"/>
                        <a:pt x="35" y="199"/>
                      </a:cubicBezTo>
                      <a:cubicBezTo>
                        <a:pt x="35" y="200"/>
                        <a:pt x="35" y="201"/>
                        <a:pt x="34" y="201"/>
                      </a:cubicBezTo>
                      <a:cubicBezTo>
                        <a:pt x="51" y="197"/>
                        <a:pt x="51" y="197"/>
                        <a:pt x="51" y="197"/>
                      </a:cubicBezTo>
                      <a:cubicBezTo>
                        <a:pt x="51" y="197"/>
                        <a:pt x="52" y="196"/>
                        <a:pt x="52" y="196"/>
                      </a:cubicBezTo>
                      <a:cubicBezTo>
                        <a:pt x="52" y="195"/>
                        <a:pt x="51" y="194"/>
                        <a:pt x="51" y="194"/>
                      </a:cubicBezTo>
                      <a:cubicBezTo>
                        <a:pt x="2" y="179"/>
                        <a:pt x="2" y="179"/>
                        <a:pt x="2" y="179"/>
                      </a:cubicBezTo>
                      <a:cubicBezTo>
                        <a:pt x="3" y="180"/>
                        <a:pt x="3" y="180"/>
                        <a:pt x="3" y="181"/>
                      </a:cubicBezTo>
                      <a:cubicBezTo>
                        <a:pt x="3" y="6"/>
                        <a:pt x="3" y="6"/>
                        <a:pt x="3" y="6"/>
                      </a:cubicBezTo>
                      <a:cubicBezTo>
                        <a:pt x="3" y="7"/>
                        <a:pt x="3" y="7"/>
                        <a:pt x="2" y="7"/>
                      </a:cubicBezTo>
                      <a:close/>
                      <a:moveTo>
                        <a:pt x="1" y="182"/>
                      </a:moveTo>
                      <a:cubicBezTo>
                        <a:pt x="50" y="197"/>
                        <a:pt x="50" y="197"/>
                        <a:pt x="50" y="197"/>
                      </a:cubicBezTo>
                      <a:cubicBezTo>
                        <a:pt x="49" y="197"/>
                        <a:pt x="49" y="196"/>
                        <a:pt x="49" y="195"/>
                      </a:cubicBezTo>
                      <a:cubicBezTo>
                        <a:pt x="49" y="195"/>
                        <a:pt x="49" y="194"/>
                        <a:pt x="50" y="194"/>
                      </a:cubicBezTo>
                      <a:cubicBezTo>
                        <a:pt x="33" y="198"/>
                        <a:pt x="33" y="198"/>
                        <a:pt x="33" y="198"/>
                      </a:cubicBezTo>
                      <a:cubicBezTo>
                        <a:pt x="33" y="198"/>
                        <a:pt x="32" y="199"/>
                        <a:pt x="32" y="199"/>
                      </a:cubicBezTo>
                      <a:cubicBezTo>
                        <a:pt x="32" y="204"/>
                        <a:pt x="32" y="204"/>
                        <a:pt x="32" y="204"/>
                      </a:cubicBezTo>
                      <a:cubicBezTo>
                        <a:pt x="32" y="205"/>
                        <a:pt x="32" y="205"/>
                        <a:pt x="33" y="206"/>
                      </a:cubicBezTo>
                      <a:cubicBezTo>
                        <a:pt x="103" y="227"/>
                        <a:pt x="103" y="227"/>
                        <a:pt x="103" y="227"/>
                      </a:cubicBezTo>
                      <a:cubicBezTo>
                        <a:pt x="103" y="227"/>
                        <a:pt x="103" y="227"/>
                        <a:pt x="104" y="227"/>
                      </a:cubicBezTo>
                      <a:cubicBezTo>
                        <a:pt x="120" y="223"/>
                        <a:pt x="120" y="223"/>
                        <a:pt x="120" y="223"/>
                      </a:cubicBezTo>
                      <a:cubicBezTo>
                        <a:pt x="121" y="223"/>
                        <a:pt x="121" y="222"/>
                        <a:pt x="121" y="221"/>
                      </a:cubicBezTo>
                      <a:cubicBezTo>
                        <a:pt x="122" y="216"/>
                        <a:pt x="122" y="216"/>
                        <a:pt x="122" y="216"/>
                      </a:cubicBezTo>
                      <a:cubicBezTo>
                        <a:pt x="122" y="217"/>
                        <a:pt x="121" y="217"/>
                        <a:pt x="121" y="218"/>
                      </a:cubicBezTo>
                      <a:cubicBezTo>
                        <a:pt x="121" y="218"/>
                        <a:pt x="120" y="218"/>
                        <a:pt x="120" y="218"/>
                      </a:cubicBezTo>
                      <a:cubicBezTo>
                        <a:pt x="158" y="230"/>
                        <a:pt x="158" y="230"/>
                        <a:pt x="158" y="230"/>
                      </a:cubicBezTo>
                      <a:cubicBezTo>
                        <a:pt x="158" y="230"/>
                        <a:pt x="159" y="230"/>
                        <a:pt x="159" y="230"/>
                      </a:cubicBezTo>
                      <a:cubicBezTo>
                        <a:pt x="175" y="226"/>
                        <a:pt x="175" y="226"/>
                        <a:pt x="175" y="226"/>
                      </a:cubicBezTo>
                      <a:cubicBezTo>
                        <a:pt x="176" y="225"/>
                        <a:pt x="176" y="225"/>
                        <a:pt x="176" y="224"/>
                      </a:cubicBezTo>
                      <a:cubicBezTo>
                        <a:pt x="176" y="49"/>
                        <a:pt x="176" y="49"/>
                        <a:pt x="176" y="49"/>
                      </a:cubicBezTo>
                      <a:cubicBezTo>
                        <a:pt x="176" y="48"/>
                        <a:pt x="176" y="48"/>
                        <a:pt x="175" y="48"/>
                      </a:cubicBezTo>
                      <a:cubicBezTo>
                        <a:pt x="19" y="0"/>
                        <a:pt x="19" y="0"/>
                        <a:pt x="19" y="0"/>
                      </a:cubicBezTo>
                      <a:cubicBezTo>
                        <a:pt x="19" y="0"/>
                        <a:pt x="19" y="0"/>
                        <a:pt x="19" y="0"/>
                      </a:cubicBezTo>
                      <a:cubicBezTo>
                        <a:pt x="1" y="4"/>
                        <a:pt x="1" y="4"/>
                        <a:pt x="1" y="4"/>
                      </a:cubicBezTo>
                      <a:cubicBezTo>
                        <a:pt x="1" y="5"/>
                        <a:pt x="0" y="5"/>
                        <a:pt x="0" y="6"/>
                      </a:cubicBezTo>
                      <a:cubicBezTo>
                        <a:pt x="0" y="181"/>
                        <a:pt x="0" y="181"/>
                        <a:pt x="0" y="181"/>
                      </a:cubicBezTo>
                      <a:cubicBezTo>
                        <a:pt x="0" y="182"/>
                        <a:pt x="1" y="182"/>
                        <a:pt x="1" y="182"/>
                      </a:cubicBezTo>
                      <a:close/>
                    </a:path>
                  </a:pathLst>
                </a:custGeom>
                <a:solidFill>
                  <a:srgbClr val="231F20"/>
                </a:solidFill>
                <a:ln w="9525">
                  <a:noFill/>
                  <a:round/>
                  <a:headEnd/>
                  <a:tailEnd/>
                </a:ln>
              </p:spPr>
              <p:txBody>
                <a:bodyPr/>
                <a:lstStyle/>
                <a:p>
                  <a:endParaRPr lang="zh-TW" altLang="en-US"/>
                </a:p>
              </p:txBody>
            </p:sp>
          </p:grpSp>
        </p:grpSp>
        <p:grpSp>
          <p:nvGrpSpPr>
            <p:cNvPr id="28117" name="Group 797"/>
            <p:cNvGrpSpPr>
              <a:grpSpLocks/>
            </p:cNvGrpSpPr>
            <p:nvPr/>
          </p:nvGrpSpPr>
          <p:grpSpPr bwMode="auto">
            <a:xfrm>
              <a:off x="2895597" y="5562600"/>
              <a:ext cx="293582" cy="533139"/>
              <a:chOff x="145" y="1491"/>
              <a:chExt cx="166" cy="302"/>
            </a:xfrm>
          </p:grpSpPr>
          <p:sp>
            <p:nvSpPr>
              <p:cNvPr id="27932" name="Freeform 4"/>
              <p:cNvSpPr>
                <a:spLocks/>
              </p:cNvSpPr>
              <p:nvPr/>
            </p:nvSpPr>
            <p:spPr bwMode="auto">
              <a:xfrm>
                <a:off x="150" y="1600"/>
                <a:ext cx="158" cy="190"/>
              </a:xfrm>
              <a:custGeom>
                <a:avLst/>
                <a:gdLst>
                  <a:gd name="T0" fmla="*/ 1937 w 100"/>
                  <a:gd name="T1" fmla="*/ 4744 h 120"/>
                  <a:gd name="T2" fmla="*/ 2953 w 100"/>
                  <a:gd name="T3" fmla="*/ 4397 h 120"/>
                  <a:gd name="T4" fmla="*/ 3890 w 100"/>
                  <a:gd name="T5" fmla="*/ 0 h 120"/>
                  <a:gd name="T6" fmla="*/ 0 w 100"/>
                  <a:gd name="T7" fmla="*/ 0 h 120"/>
                  <a:gd name="T8" fmla="*/ 986 w 100"/>
                  <a:gd name="T9" fmla="*/ 4397 h 120"/>
                  <a:gd name="T10" fmla="*/ 1937 w 100"/>
                  <a:gd name="T11" fmla="*/ 4744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6"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gradFill rotWithShape="1">
                <a:gsLst>
                  <a:gs pos="0">
                    <a:srgbClr val="2B588E"/>
                  </a:gs>
                  <a:gs pos="50000">
                    <a:srgbClr val="3874BA"/>
                  </a:gs>
                  <a:gs pos="100000">
                    <a:srgbClr val="2B588E"/>
                  </a:gs>
                </a:gsLst>
                <a:lin ang="0" scaled="1"/>
              </a:gradFill>
              <a:ln w="9525">
                <a:noFill/>
                <a:round/>
                <a:headEnd/>
                <a:tailEnd/>
              </a:ln>
            </p:spPr>
            <p:txBody>
              <a:bodyPr/>
              <a:lstStyle/>
              <a:p>
                <a:endParaRPr lang="zh-TW" altLang="en-US"/>
              </a:p>
            </p:txBody>
          </p:sp>
          <p:sp>
            <p:nvSpPr>
              <p:cNvPr id="27933" name="Oval 5"/>
              <p:cNvSpPr>
                <a:spLocks noChangeArrowheads="1"/>
              </p:cNvSpPr>
              <p:nvPr/>
            </p:nvSpPr>
            <p:spPr bwMode="auto">
              <a:xfrm>
                <a:off x="150" y="1569"/>
                <a:ext cx="159" cy="61"/>
              </a:xfrm>
              <a:prstGeom prst="ellipse">
                <a:avLst/>
              </a:prstGeom>
              <a:solidFill>
                <a:srgbClr val="6BA5D9"/>
              </a:solidFill>
              <a:ln w="9525">
                <a:noFill/>
                <a:round/>
                <a:headEnd/>
                <a:tailEnd/>
              </a:ln>
            </p:spPr>
            <p:txBody>
              <a:bodyPr/>
              <a:lstStyle/>
              <a:p>
                <a:endParaRPr lang="zh-TW" altLang="zh-TW">
                  <a:ea typeface="新細明體" charset="-120"/>
                </a:endParaRPr>
              </a:p>
            </p:txBody>
          </p:sp>
          <p:sp>
            <p:nvSpPr>
              <p:cNvPr id="27934" name="Freeform 6"/>
              <p:cNvSpPr>
                <a:spLocks/>
              </p:cNvSpPr>
              <p:nvPr/>
            </p:nvSpPr>
            <p:spPr bwMode="auto">
              <a:xfrm>
                <a:off x="150" y="1598"/>
                <a:ext cx="159" cy="32"/>
              </a:xfrm>
              <a:custGeom>
                <a:avLst/>
                <a:gdLst>
                  <a:gd name="T0" fmla="*/ 1883 w 101"/>
                  <a:gd name="T1" fmla="*/ 806 h 20"/>
                  <a:gd name="T2" fmla="*/ 0 w 101"/>
                  <a:gd name="T3" fmla="*/ 0 h 20"/>
                  <a:gd name="T4" fmla="*/ 0 w 101"/>
                  <a:gd name="T5" fmla="*/ 54 h 20"/>
                  <a:gd name="T6" fmla="*/ 1883 w 101"/>
                  <a:gd name="T7" fmla="*/ 861 h 20"/>
                  <a:gd name="T8" fmla="*/ 3807 w 101"/>
                  <a:gd name="T9" fmla="*/ 54 h 20"/>
                  <a:gd name="T10" fmla="*/ 3758 w 101"/>
                  <a:gd name="T11" fmla="*/ 0 h 20"/>
                  <a:gd name="T12" fmla="*/ 1883 w 101"/>
                  <a:gd name="T13" fmla="*/ 806 h 20"/>
                  <a:gd name="T14" fmla="*/ 0 60000 65536"/>
                  <a:gd name="T15" fmla="*/ 0 60000 65536"/>
                  <a:gd name="T16" fmla="*/ 0 60000 65536"/>
                  <a:gd name="T17" fmla="*/ 0 60000 65536"/>
                  <a:gd name="T18" fmla="*/ 0 60000 65536"/>
                  <a:gd name="T19" fmla="*/ 0 60000 65536"/>
                  <a:gd name="T20" fmla="*/ 0 60000 65536"/>
                  <a:gd name="T21" fmla="*/ 0 w 101"/>
                  <a:gd name="T22" fmla="*/ 0 h 20"/>
                  <a:gd name="T23" fmla="*/ 101 w 101"/>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 h="20">
                    <a:moveTo>
                      <a:pt x="50" y="19"/>
                    </a:moveTo>
                    <a:cubicBezTo>
                      <a:pt x="23" y="19"/>
                      <a:pt x="1" y="10"/>
                      <a:pt x="0" y="0"/>
                    </a:cubicBezTo>
                    <a:cubicBezTo>
                      <a:pt x="0" y="0"/>
                      <a:pt x="0" y="0"/>
                      <a:pt x="0" y="1"/>
                    </a:cubicBezTo>
                    <a:cubicBezTo>
                      <a:pt x="0" y="11"/>
                      <a:pt x="22" y="20"/>
                      <a:pt x="50" y="20"/>
                    </a:cubicBezTo>
                    <a:cubicBezTo>
                      <a:pt x="78" y="20"/>
                      <a:pt x="101" y="11"/>
                      <a:pt x="101" y="1"/>
                    </a:cubicBezTo>
                    <a:cubicBezTo>
                      <a:pt x="101" y="0"/>
                      <a:pt x="100" y="0"/>
                      <a:pt x="100" y="0"/>
                    </a:cubicBezTo>
                    <a:cubicBezTo>
                      <a:pt x="100" y="10"/>
                      <a:pt x="78" y="19"/>
                      <a:pt x="50" y="19"/>
                    </a:cubicBezTo>
                    <a:close/>
                  </a:path>
                </a:pathLst>
              </a:custGeom>
              <a:solidFill>
                <a:srgbClr val="135BA7"/>
              </a:solidFill>
              <a:ln w="9525">
                <a:noFill/>
                <a:round/>
                <a:headEnd/>
                <a:tailEnd/>
              </a:ln>
            </p:spPr>
            <p:txBody>
              <a:bodyPr/>
              <a:lstStyle/>
              <a:p>
                <a:endParaRPr lang="zh-TW" altLang="en-US"/>
              </a:p>
            </p:txBody>
          </p:sp>
          <p:sp>
            <p:nvSpPr>
              <p:cNvPr id="27935" name="Oval 7"/>
              <p:cNvSpPr>
                <a:spLocks noChangeArrowheads="1"/>
              </p:cNvSpPr>
              <p:nvPr/>
            </p:nvSpPr>
            <p:spPr bwMode="auto">
              <a:xfrm>
                <a:off x="178" y="1570"/>
                <a:ext cx="101" cy="51"/>
              </a:xfrm>
              <a:prstGeom prst="ellipse">
                <a:avLst/>
              </a:prstGeom>
              <a:gradFill rotWithShape="1">
                <a:gsLst>
                  <a:gs pos="0">
                    <a:srgbClr val="324C64"/>
                  </a:gs>
                  <a:gs pos="100000">
                    <a:srgbClr val="6BA5D9"/>
                  </a:gs>
                </a:gsLst>
                <a:path path="shape">
                  <a:fillToRect l="50000" t="50000" r="50000" b="50000"/>
                </a:path>
              </a:gradFill>
              <a:ln w="9525" algn="ctr">
                <a:noFill/>
                <a:round/>
                <a:headEnd/>
                <a:tailEnd/>
              </a:ln>
            </p:spPr>
            <p:txBody>
              <a:bodyPr/>
              <a:lstStyle/>
              <a:p>
                <a:endParaRPr lang="zh-TW" altLang="zh-TW">
                  <a:ea typeface="新細明體" charset="-120"/>
                </a:endParaRPr>
              </a:p>
            </p:txBody>
          </p:sp>
          <p:sp>
            <p:nvSpPr>
              <p:cNvPr id="27936" name="Oval 8"/>
              <p:cNvSpPr>
                <a:spLocks noChangeArrowheads="1"/>
              </p:cNvSpPr>
              <p:nvPr/>
            </p:nvSpPr>
            <p:spPr bwMode="auto">
              <a:xfrm>
                <a:off x="176" y="1494"/>
                <a:ext cx="105" cy="104"/>
              </a:xfrm>
              <a:prstGeom prst="ellipse">
                <a:avLst/>
              </a:prstGeom>
              <a:gradFill rotWithShape="1">
                <a:gsLst>
                  <a:gs pos="0">
                    <a:srgbClr val="6BA5D9"/>
                  </a:gs>
                  <a:gs pos="100000">
                    <a:srgbClr val="5C8EBB"/>
                  </a:gs>
                </a:gsLst>
                <a:lin ang="5400000" scaled="1"/>
              </a:gradFill>
              <a:ln w="9525">
                <a:noFill/>
                <a:round/>
                <a:headEnd/>
                <a:tailEnd/>
              </a:ln>
            </p:spPr>
            <p:txBody>
              <a:bodyPr/>
              <a:lstStyle/>
              <a:p>
                <a:endParaRPr lang="zh-TW" altLang="zh-TW">
                  <a:ea typeface="新細明體" charset="-120"/>
                </a:endParaRPr>
              </a:p>
            </p:txBody>
          </p:sp>
          <p:sp>
            <p:nvSpPr>
              <p:cNvPr id="27937" name="Freeform 9"/>
              <p:cNvSpPr>
                <a:spLocks/>
              </p:cNvSpPr>
              <p:nvPr/>
            </p:nvSpPr>
            <p:spPr bwMode="auto">
              <a:xfrm>
                <a:off x="145" y="1491"/>
                <a:ext cx="166" cy="302"/>
              </a:xfrm>
              <a:custGeom>
                <a:avLst/>
                <a:gdLst>
                  <a:gd name="T0" fmla="*/ 4095 w 105"/>
                  <a:gd name="T1" fmla="*/ 2688 h 191"/>
                  <a:gd name="T2" fmla="*/ 3149 w 105"/>
                  <a:gd name="T3" fmla="*/ 1992 h 191"/>
                  <a:gd name="T4" fmla="*/ 3217 w 105"/>
                  <a:gd name="T5" fmla="*/ 2035 h 191"/>
                  <a:gd name="T6" fmla="*/ 3217 w 105"/>
                  <a:gd name="T7" fmla="*/ 2074 h 191"/>
                  <a:gd name="T8" fmla="*/ 3230 w 105"/>
                  <a:gd name="T9" fmla="*/ 696 h 191"/>
                  <a:gd name="T10" fmla="*/ 2074 w 105"/>
                  <a:gd name="T11" fmla="*/ 0 h 191"/>
                  <a:gd name="T12" fmla="*/ 885 w 105"/>
                  <a:gd name="T13" fmla="*/ 696 h 191"/>
                  <a:gd name="T14" fmla="*/ 938 w 105"/>
                  <a:gd name="T15" fmla="*/ 2074 h 191"/>
                  <a:gd name="T16" fmla="*/ 938 w 105"/>
                  <a:gd name="T17" fmla="*/ 2035 h 191"/>
                  <a:gd name="T18" fmla="*/ 987 w 105"/>
                  <a:gd name="T19" fmla="*/ 1992 h 191"/>
                  <a:gd name="T20" fmla="*/ 82 w 105"/>
                  <a:gd name="T21" fmla="*/ 2818 h 191"/>
                  <a:gd name="T22" fmla="*/ 206 w 105"/>
                  <a:gd name="T23" fmla="*/ 3279 h 191"/>
                  <a:gd name="T24" fmla="*/ 270 w 105"/>
                  <a:gd name="T25" fmla="*/ 3743 h 191"/>
                  <a:gd name="T26" fmla="*/ 593 w 105"/>
                  <a:gd name="T27" fmla="*/ 5155 h 191"/>
                  <a:gd name="T28" fmla="*/ 885 w 105"/>
                  <a:gd name="T29" fmla="*/ 6582 h 191"/>
                  <a:gd name="T30" fmla="*/ 1020 w 105"/>
                  <a:gd name="T31" fmla="*/ 6938 h 191"/>
                  <a:gd name="T32" fmla="*/ 1020 w 105"/>
                  <a:gd name="T33" fmla="*/ 6938 h 191"/>
                  <a:gd name="T34" fmla="*/ 1094 w 105"/>
                  <a:gd name="T35" fmla="*/ 7183 h 191"/>
                  <a:gd name="T36" fmla="*/ 2212 w 105"/>
                  <a:gd name="T37" fmla="*/ 7400 h 191"/>
                  <a:gd name="T38" fmla="*/ 3110 w 105"/>
                  <a:gd name="T39" fmla="*/ 7046 h 191"/>
                  <a:gd name="T40" fmla="*/ 3557 w 105"/>
                  <a:gd name="T41" fmla="*/ 5053 h 191"/>
                  <a:gd name="T42" fmla="*/ 3742 w 105"/>
                  <a:gd name="T43" fmla="*/ 4250 h 191"/>
                  <a:gd name="T44" fmla="*/ 3946 w 105"/>
                  <a:gd name="T45" fmla="*/ 3441 h 191"/>
                  <a:gd name="T46" fmla="*/ 3979 w 105"/>
                  <a:gd name="T47" fmla="*/ 3218 h 191"/>
                  <a:gd name="T48" fmla="*/ 4095 w 105"/>
                  <a:gd name="T49" fmla="*/ 2688 h 191"/>
                  <a:gd name="T50" fmla="*/ 4095 w 105"/>
                  <a:gd name="T51" fmla="*/ 2688 h 191"/>
                  <a:gd name="T52" fmla="*/ 4031 w 105"/>
                  <a:gd name="T53" fmla="*/ 2633 h 191"/>
                  <a:gd name="T54" fmla="*/ 3979 w 105"/>
                  <a:gd name="T55" fmla="*/ 2688 h 191"/>
                  <a:gd name="T56" fmla="*/ 3979 w 105"/>
                  <a:gd name="T57" fmla="*/ 2688 h 191"/>
                  <a:gd name="T58" fmla="*/ 3872 w 105"/>
                  <a:gd name="T59" fmla="*/ 3218 h 191"/>
                  <a:gd name="T60" fmla="*/ 3824 w 105"/>
                  <a:gd name="T61" fmla="*/ 3407 h 191"/>
                  <a:gd name="T62" fmla="*/ 3624 w 105"/>
                  <a:gd name="T63" fmla="*/ 4217 h 191"/>
                  <a:gd name="T64" fmla="*/ 3437 w 105"/>
                  <a:gd name="T65" fmla="*/ 5053 h 191"/>
                  <a:gd name="T66" fmla="*/ 3012 w 105"/>
                  <a:gd name="T67" fmla="*/ 7046 h 191"/>
                  <a:gd name="T68" fmla="*/ 2212 w 105"/>
                  <a:gd name="T69" fmla="*/ 7313 h 191"/>
                  <a:gd name="T70" fmla="*/ 1154 w 105"/>
                  <a:gd name="T71" fmla="*/ 7107 h 191"/>
                  <a:gd name="T72" fmla="*/ 1137 w 105"/>
                  <a:gd name="T73" fmla="*/ 6938 h 191"/>
                  <a:gd name="T74" fmla="*/ 1137 w 105"/>
                  <a:gd name="T75" fmla="*/ 6918 h 191"/>
                  <a:gd name="T76" fmla="*/ 1020 w 105"/>
                  <a:gd name="T77" fmla="*/ 6514 h 191"/>
                  <a:gd name="T78" fmla="*/ 692 w 105"/>
                  <a:gd name="T79" fmla="*/ 5107 h 191"/>
                  <a:gd name="T80" fmla="*/ 395 w 105"/>
                  <a:gd name="T81" fmla="*/ 3743 h 191"/>
                  <a:gd name="T82" fmla="*/ 270 w 105"/>
                  <a:gd name="T83" fmla="*/ 3279 h 191"/>
                  <a:gd name="T84" fmla="*/ 206 w 105"/>
                  <a:gd name="T85" fmla="*/ 2767 h 191"/>
                  <a:gd name="T86" fmla="*/ 1020 w 105"/>
                  <a:gd name="T87" fmla="*/ 2095 h 191"/>
                  <a:gd name="T88" fmla="*/ 1067 w 105"/>
                  <a:gd name="T89" fmla="*/ 2074 h 191"/>
                  <a:gd name="T90" fmla="*/ 1020 w 105"/>
                  <a:gd name="T91" fmla="*/ 2035 h 191"/>
                  <a:gd name="T92" fmla="*/ 1020 w 105"/>
                  <a:gd name="T93" fmla="*/ 797 h 191"/>
                  <a:gd name="T94" fmla="*/ 2074 w 105"/>
                  <a:gd name="T95" fmla="*/ 130 h 191"/>
                  <a:gd name="T96" fmla="*/ 3149 w 105"/>
                  <a:gd name="T97" fmla="*/ 797 h 191"/>
                  <a:gd name="T98" fmla="*/ 3110 w 105"/>
                  <a:gd name="T99" fmla="*/ 2035 h 191"/>
                  <a:gd name="T100" fmla="*/ 3110 w 105"/>
                  <a:gd name="T101" fmla="*/ 2074 h 191"/>
                  <a:gd name="T102" fmla="*/ 3149 w 105"/>
                  <a:gd name="T103" fmla="*/ 2095 h 191"/>
                  <a:gd name="T104" fmla="*/ 3979 w 105"/>
                  <a:gd name="T105" fmla="*/ 2688 h 191"/>
                  <a:gd name="T106" fmla="*/ 3979 w 105"/>
                  <a:gd name="T107" fmla="*/ 2688 h 191"/>
                  <a:gd name="T108" fmla="*/ 4031 w 105"/>
                  <a:gd name="T109" fmla="*/ 2750 h 191"/>
                  <a:gd name="T110" fmla="*/ 4095 w 105"/>
                  <a:gd name="T111" fmla="*/ 2688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9"/>
                    </a:moveTo>
                    <a:cubicBezTo>
                      <a:pt x="105" y="61"/>
                      <a:pt x="97" y="55"/>
                      <a:pt x="81" y="51"/>
                    </a:cubicBezTo>
                    <a:cubicBezTo>
                      <a:pt x="82" y="51"/>
                      <a:pt x="82" y="52"/>
                      <a:pt x="82" y="52"/>
                    </a:cubicBezTo>
                    <a:cubicBezTo>
                      <a:pt x="83" y="52"/>
                      <a:pt x="83" y="53"/>
                      <a:pt x="82" y="53"/>
                    </a:cubicBezTo>
                    <a:cubicBezTo>
                      <a:pt x="89" y="43"/>
                      <a:pt x="89" y="30"/>
                      <a:pt x="83" y="18"/>
                    </a:cubicBezTo>
                    <a:cubicBezTo>
                      <a:pt x="77" y="7"/>
                      <a:pt x="66" y="0"/>
                      <a:pt x="53" y="0"/>
                    </a:cubicBezTo>
                    <a:cubicBezTo>
                      <a:pt x="40" y="0"/>
                      <a:pt x="29" y="7"/>
                      <a:pt x="23" y="18"/>
                    </a:cubicBezTo>
                    <a:cubicBezTo>
                      <a:pt x="17" y="30"/>
                      <a:pt x="17" y="43"/>
                      <a:pt x="24" y="53"/>
                    </a:cubicBezTo>
                    <a:cubicBezTo>
                      <a:pt x="24" y="53"/>
                      <a:pt x="24" y="52"/>
                      <a:pt x="24" y="52"/>
                    </a:cubicBezTo>
                    <a:cubicBezTo>
                      <a:pt x="24" y="52"/>
                      <a:pt x="24" y="51"/>
                      <a:pt x="25" y="51"/>
                    </a:cubicBezTo>
                    <a:cubicBezTo>
                      <a:pt x="3" y="57"/>
                      <a:pt x="0" y="66"/>
                      <a:pt x="2" y="72"/>
                    </a:cubicBezTo>
                    <a:cubicBezTo>
                      <a:pt x="5" y="84"/>
                      <a:pt x="5" y="84"/>
                      <a:pt x="5" y="84"/>
                    </a:cubicBezTo>
                    <a:cubicBezTo>
                      <a:pt x="7" y="96"/>
                      <a:pt x="7" y="96"/>
                      <a:pt x="7" y="96"/>
                    </a:cubicBezTo>
                    <a:cubicBezTo>
                      <a:pt x="15" y="132"/>
                      <a:pt x="15" y="132"/>
                      <a:pt x="15" y="132"/>
                    </a:cubicBezTo>
                    <a:cubicBezTo>
                      <a:pt x="23" y="168"/>
                      <a:pt x="23" y="168"/>
                      <a:pt x="23" y="168"/>
                    </a:cubicBezTo>
                    <a:cubicBezTo>
                      <a:pt x="26" y="178"/>
                      <a:pt x="26" y="178"/>
                      <a:pt x="26" y="178"/>
                    </a:cubicBezTo>
                    <a:cubicBezTo>
                      <a:pt x="26" y="178"/>
                      <a:pt x="26" y="178"/>
                      <a:pt x="26" y="178"/>
                    </a:cubicBezTo>
                    <a:cubicBezTo>
                      <a:pt x="26" y="180"/>
                      <a:pt x="27" y="182"/>
                      <a:pt x="28" y="184"/>
                    </a:cubicBezTo>
                    <a:cubicBezTo>
                      <a:pt x="34" y="189"/>
                      <a:pt x="43" y="191"/>
                      <a:pt x="57" y="190"/>
                    </a:cubicBezTo>
                    <a:cubicBezTo>
                      <a:pt x="63"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4" y="78"/>
                      <a:pt x="105" y="73"/>
                      <a:pt x="105" y="69"/>
                    </a:cubicBezTo>
                    <a:cubicBezTo>
                      <a:pt x="105" y="69"/>
                      <a:pt x="105" y="69"/>
                      <a:pt x="105" y="69"/>
                    </a:cubicBezTo>
                    <a:cubicBezTo>
                      <a:pt x="105" y="68"/>
                      <a:pt x="104" y="67"/>
                      <a:pt x="103" y="67"/>
                    </a:cubicBezTo>
                    <a:cubicBezTo>
                      <a:pt x="103" y="67"/>
                      <a:pt x="102" y="68"/>
                      <a:pt x="102" y="69"/>
                    </a:cubicBezTo>
                    <a:cubicBezTo>
                      <a:pt x="102" y="69"/>
                      <a:pt x="102" y="69"/>
                      <a:pt x="102" y="69"/>
                    </a:cubicBezTo>
                    <a:cubicBezTo>
                      <a:pt x="102" y="72"/>
                      <a:pt x="101" y="77"/>
                      <a:pt x="99" y="82"/>
                    </a:cubicBezTo>
                    <a:cubicBezTo>
                      <a:pt x="99" y="84"/>
                      <a:pt x="98" y="86"/>
                      <a:pt x="98" y="87"/>
                    </a:cubicBezTo>
                    <a:cubicBezTo>
                      <a:pt x="93" y="108"/>
                      <a:pt x="93" y="108"/>
                      <a:pt x="93" y="108"/>
                    </a:cubicBezTo>
                    <a:cubicBezTo>
                      <a:pt x="88" y="129"/>
                      <a:pt x="88" y="129"/>
                      <a:pt x="88" y="129"/>
                    </a:cubicBezTo>
                    <a:cubicBezTo>
                      <a:pt x="77" y="180"/>
                      <a:pt x="77" y="180"/>
                      <a:pt x="77" y="180"/>
                    </a:cubicBezTo>
                    <a:cubicBezTo>
                      <a:pt x="76" y="183"/>
                      <a:pt x="72" y="186"/>
                      <a:pt x="57" y="187"/>
                    </a:cubicBezTo>
                    <a:cubicBezTo>
                      <a:pt x="44" y="188"/>
                      <a:pt x="35" y="186"/>
                      <a:pt x="30" y="182"/>
                    </a:cubicBezTo>
                    <a:cubicBezTo>
                      <a:pt x="29" y="181"/>
                      <a:pt x="29" y="179"/>
                      <a:pt x="29" y="178"/>
                    </a:cubicBezTo>
                    <a:cubicBezTo>
                      <a:pt x="29" y="177"/>
                      <a:pt x="29" y="177"/>
                      <a:pt x="29" y="177"/>
                    </a:cubicBezTo>
                    <a:cubicBezTo>
                      <a:pt x="26" y="167"/>
                      <a:pt x="26" y="167"/>
                      <a:pt x="26" y="167"/>
                    </a:cubicBezTo>
                    <a:cubicBezTo>
                      <a:pt x="18" y="131"/>
                      <a:pt x="18" y="131"/>
                      <a:pt x="18" y="131"/>
                    </a:cubicBezTo>
                    <a:cubicBezTo>
                      <a:pt x="10" y="96"/>
                      <a:pt x="10" y="96"/>
                      <a:pt x="10" y="96"/>
                    </a:cubicBezTo>
                    <a:cubicBezTo>
                      <a:pt x="7" y="84"/>
                      <a:pt x="7" y="84"/>
                      <a:pt x="7" y="84"/>
                    </a:cubicBezTo>
                    <a:cubicBezTo>
                      <a:pt x="5" y="71"/>
                      <a:pt x="5" y="71"/>
                      <a:pt x="5" y="71"/>
                    </a:cubicBezTo>
                    <a:cubicBezTo>
                      <a:pt x="3" y="62"/>
                      <a:pt x="15" y="57"/>
                      <a:pt x="26" y="54"/>
                    </a:cubicBezTo>
                    <a:cubicBezTo>
                      <a:pt x="26" y="54"/>
                      <a:pt x="26" y="54"/>
                      <a:pt x="27" y="53"/>
                    </a:cubicBezTo>
                    <a:cubicBezTo>
                      <a:pt x="27" y="53"/>
                      <a:pt x="27" y="52"/>
                      <a:pt x="26" y="52"/>
                    </a:cubicBezTo>
                    <a:cubicBezTo>
                      <a:pt x="20" y="42"/>
                      <a:pt x="20" y="30"/>
                      <a:pt x="26" y="20"/>
                    </a:cubicBezTo>
                    <a:cubicBezTo>
                      <a:pt x="31" y="9"/>
                      <a:pt x="42" y="3"/>
                      <a:pt x="53" y="3"/>
                    </a:cubicBezTo>
                    <a:cubicBezTo>
                      <a:pt x="65" y="3"/>
                      <a:pt x="75" y="9"/>
                      <a:pt x="81" y="20"/>
                    </a:cubicBezTo>
                    <a:cubicBezTo>
                      <a:pt x="86" y="30"/>
                      <a:pt x="86" y="42"/>
                      <a:pt x="80" y="52"/>
                    </a:cubicBezTo>
                    <a:cubicBezTo>
                      <a:pt x="79" y="52"/>
                      <a:pt x="79" y="53"/>
                      <a:pt x="80" y="53"/>
                    </a:cubicBezTo>
                    <a:cubicBezTo>
                      <a:pt x="80" y="54"/>
                      <a:pt x="80" y="54"/>
                      <a:pt x="81" y="54"/>
                    </a:cubicBezTo>
                    <a:cubicBezTo>
                      <a:pt x="95" y="58"/>
                      <a:pt x="102" y="63"/>
                      <a:pt x="102" y="69"/>
                    </a:cubicBezTo>
                    <a:cubicBezTo>
                      <a:pt x="102" y="69"/>
                      <a:pt x="102" y="69"/>
                      <a:pt x="102" y="69"/>
                    </a:cubicBezTo>
                    <a:cubicBezTo>
                      <a:pt x="102" y="69"/>
                      <a:pt x="103" y="70"/>
                      <a:pt x="103" y="70"/>
                    </a:cubicBezTo>
                    <a:cubicBezTo>
                      <a:pt x="104" y="70"/>
                      <a:pt x="105" y="69"/>
                      <a:pt x="105" y="69"/>
                    </a:cubicBezTo>
                    <a:close/>
                  </a:path>
                </a:pathLst>
              </a:custGeom>
              <a:solidFill>
                <a:srgbClr val="231F20"/>
              </a:solidFill>
              <a:ln w="9525">
                <a:noFill/>
                <a:round/>
                <a:headEnd/>
                <a:tailEnd/>
              </a:ln>
            </p:spPr>
            <p:txBody>
              <a:bodyPr/>
              <a:lstStyle/>
              <a:p>
                <a:endParaRPr lang="zh-TW" altLang="en-US"/>
              </a:p>
            </p:txBody>
          </p:sp>
        </p:grpSp>
      </p:grpSp>
      <p:sp>
        <p:nvSpPr>
          <p:cNvPr id="286" name="Rounded Rectangle 285"/>
          <p:cNvSpPr/>
          <p:nvPr/>
        </p:nvSpPr>
        <p:spPr>
          <a:xfrm>
            <a:off x="2803461" y="3361906"/>
            <a:ext cx="857473" cy="1143000"/>
          </a:xfrm>
          <a:prstGeom prst="roundRect">
            <a:avLst>
              <a:gd name="adj" fmla="val 4688"/>
            </a:avLst>
          </a:prstGeom>
          <a:solidFill>
            <a:schemeClr val="bg1">
              <a:lumMod val="85000"/>
            </a:schemeClr>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pic>
        <p:nvPicPr>
          <p:cNvPr id="27684" name="Picture 19" descr="WANScaler_icon"/>
          <p:cNvPicPr>
            <a:picLocks noChangeAspect="1" noChangeArrowheads="1"/>
          </p:cNvPicPr>
          <p:nvPr/>
        </p:nvPicPr>
        <p:blipFill>
          <a:blip r:embed="rId7" cstate="print">
            <a:lum bright="-6000" contrast="6000"/>
          </a:blip>
          <a:srcRect/>
          <a:stretch>
            <a:fillRect/>
          </a:stretch>
        </p:blipFill>
        <p:spPr bwMode="auto">
          <a:xfrm>
            <a:off x="2857054" y="3455569"/>
            <a:ext cx="787208" cy="1143000"/>
          </a:xfrm>
          <a:prstGeom prst="rect">
            <a:avLst/>
          </a:prstGeom>
          <a:noFill/>
          <a:ln w="9525">
            <a:noFill/>
            <a:miter lim="800000"/>
            <a:headEnd/>
            <a:tailEnd/>
          </a:ln>
        </p:spPr>
      </p:pic>
      <p:sp>
        <p:nvSpPr>
          <p:cNvPr id="288" name="TextBox 287"/>
          <p:cNvSpPr txBox="1"/>
          <p:nvPr/>
        </p:nvSpPr>
        <p:spPr>
          <a:xfrm>
            <a:off x="2642686" y="4546182"/>
            <a:ext cx="1123051" cy="3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err="1">
                <a:solidFill>
                  <a:schemeClr val="tx1"/>
                </a:solidFill>
              </a:rPr>
              <a:t>WANScaler</a:t>
            </a:r>
            <a:endParaRPr lang="en-US" sz="1400" b="1" dirty="0">
              <a:solidFill>
                <a:schemeClr val="tx1"/>
              </a:solidFill>
            </a:endParaRPr>
          </a:p>
        </p:txBody>
      </p:sp>
      <p:sp>
        <p:nvSpPr>
          <p:cNvPr id="27686" name="TextBox 36"/>
          <p:cNvSpPr txBox="1">
            <a:spLocks noChangeArrowheads="1"/>
          </p:cNvSpPr>
          <p:nvPr/>
        </p:nvSpPr>
        <p:spPr bwMode="auto">
          <a:xfrm>
            <a:off x="5264428" y="6011444"/>
            <a:ext cx="1042273" cy="276999"/>
          </a:xfrm>
          <a:prstGeom prst="rect">
            <a:avLst/>
          </a:prstGeom>
          <a:noFill/>
          <a:ln w="9525">
            <a:noFill/>
            <a:miter lim="800000"/>
            <a:headEnd/>
            <a:tailEnd/>
          </a:ln>
        </p:spPr>
        <p:txBody>
          <a:bodyPr wrap="none">
            <a:spAutoFit/>
          </a:bodyPr>
          <a:lstStyle/>
          <a:p>
            <a:pPr algn="ctr"/>
            <a:r>
              <a:rPr lang="en-US" altLang="zh-TW" sz="1200" b="1">
                <a:ea typeface="新細明體" charset="-120"/>
              </a:rPr>
              <a:t>Blade Chassis</a:t>
            </a:r>
          </a:p>
        </p:txBody>
      </p:sp>
      <p:grpSp>
        <p:nvGrpSpPr>
          <p:cNvPr id="28118" name="Group 294"/>
          <p:cNvGrpSpPr>
            <a:grpSpLocks/>
          </p:cNvGrpSpPr>
          <p:nvPr/>
        </p:nvGrpSpPr>
        <p:grpSpPr bwMode="auto">
          <a:xfrm>
            <a:off x="5193668" y="5255794"/>
            <a:ext cx="1200463" cy="704850"/>
            <a:chOff x="4857750" y="4810125"/>
            <a:chExt cx="1600200" cy="704850"/>
          </a:xfrm>
        </p:grpSpPr>
        <p:sp>
          <p:nvSpPr>
            <p:cNvPr id="291" name="Rectangle 290"/>
            <p:cNvSpPr/>
            <p:nvPr/>
          </p:nvSpPr>
          <p:spPr>
            <a:xfrm>
              <a:off x="5518503" y="481012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2" name="Rectangle 291"/>
            <p:cNvSpPr/>
            <p:nvPr/>
          </p:nvSpPr>
          <p:spPr>
            <a:xfrm>
              <a:off x="5181600" y="4876800"/>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3" name="Rectangle 292"/>
            <p:cNvSpPr/>
            <p:nvPr/>
          </p:nvSpPr>
          <p:spPr>
            <a:xfrm>
              <a:off x="5800725" y="490537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4" name="Rectangle 293"/>
            <p:cNvSpPr/>
            <p:nvPr/>
          </p:nvSpPr>
          <p:spPr>
            <a:xfrm>
              <a:off x="4857750" y="494347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5" name="Rectangle 294"/>
            <p:cNvSpPr/>
            <p:nvPr/>
          </p:nvSpPr>
          <p:spPr>
            <a:xfrm>
              <a:off x="5467350" y="4972050"/>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6" name="Rectangle 295"/>
            <p:cNvSpPr/>
            <p:nvPr/>
          </p:nvSpPr>
          <p:spPr>
            <a:xfrm>
              <a:off x="5143500" y="503872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7" name="Rectangle 296"/>
            <p:cNvSpPr/>
            <p:nvPr/>
          </p:nvSpPr>
          <p:spPr>
            <a:xfrm>
              <a:off x="6091062" y="500062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8" name="Rectangle 297"/>
            <p:cNvSpPr/>
            <p:nvPr/>
          </p:nvSpPr>
          <p:spPr>
            <a:xfrm>
              <a:off x="5757687" y="5067300"/>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9" name="Rectangle 298"/>
            <p:cNvSpPr/>
            <p:nvPr/>
          </p:nvSpPr>
          <p:spPr>
            <a:xfrm>
              <a:off x="5433837" y="5133975"/>
              <a:ext cx="366888" cy="3810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8119" name="Group 296"/>
          <p:cNvGrpSpPr>
            <a:grpSpLocks/>
          </p:cNvGrpSpPr>
          <p:nvPr/>
        </p:nvGrpSpPr>
        <p:grpSpPr bwMode="auto">
          <a:xfrm>
            <a:off x="5687907" y="4846220"/>
            <a:ext cx="227469" cy="644525"/>
            <a:chOff x="1905000" y="3254375"/>
            <a:chExt cx="482600" cy="1025525"/>
          </a:xfrm>
        </p:grpSpPr>
        <p:grpSp>
          <p:nvGrpSpPr>
            <p:cNvPr id="28138" name="Group 174"/>
            <p:cNvGrpSpPr>
              <a:grpSpLocks/>
            </p:cNvGrpSpPr>
            <p:nvPr/>
          </p:nvGrpSpPr>
          <p:grpSpPr bwMode="auto">
            <a:xfrm>
              <a:off x="1905000" y="3886200"/>
              <a:ext cx="482600" cy="393700"/>
              <a:chOff x="3598" y="2782"/>
              <a:chExt cx="454" cy="369"/>
            </a:xfrm>
          </p:grpSpPr>
          <p:sp>
            <p:nvSpPr>
              <p:cNvPr id="2791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791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91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91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91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92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139" name="Group 174"/>
            <p:cNvGrpSpPr>
              <a:grpSpLocks/>
            </p:cNvGrpSpPr>
            <p:nvPr/>
          </p:nvGrpSpPr>
          <p:grpSpPr bwMode="auto">
            <a:xfrm>
              <a:off x="1905000" y="3568700"/>
              <a:ext cx="482600" cy="393700"/>
              <a:chOff x="3598" y="2782"/>
              <a:chExt cx="454" cy="369"/>
            </a:xfrm>
          </p:grpSpPr>
          <p:sp>
            <p:nvSpPr>
              <p:cNvPr id="2790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791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91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91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91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91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140" name="Group 174"/>
            <p:cNvGrpSpPr>
              <a:grpSpLocks/>
            </p:cNvGrpSpPr>
            <p:nvPr/>
          </p:nvGrpSpPr>
          <p:grpSpPr bwMode="auto">
            <a:xfrm>
              <a:off x="1905000" y="3254375"/>
              <a:ext cx="482600" cy="393700"/>
              <a:chOff x="3598" y="2782"/>
              <a:chExt cx="454" cy="369"/>
            </a:xfrm>
          </p:grpSpPr>
          <p:sp>
            <p:nvSpPr>
              <p:cNvPr id="2790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790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90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90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90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90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8159" name="Group 297"/>
          <p:cNvGrpSpPr>
            <a:grpSpLocks/>
          </p:cNvGrpSpPr>
          <p:nvPr/>
        </p:nvGrpSpPr>
        <p:grpSpPr bwMode="auto">
          <a:xfrm>
            <a:off x="5459247" y="4906545"/>
            <a:ext cx="227469" cy="644525"/>
            <a:chOff x="1905000" y="3254375"/>
            <a:chExt cx="482600" cy="1025525"/>
          </a:xfrm>
        </p:grpSpPr>
        <p:grpSp>
          <p:nvGrpSpPr>
            <p:cNvPr id="192" name="Group 174"/>
            <p:cNvGrpSpPr>
              <a:grpSpLocks/>
            </p:cNvGrpSpPr>
            <p:nvPr/>
          </p:nvGrpSpPr>
          <p:grpSpPr bwMode="auto">
            <a:xfrm>
              <a:off x="1905000" y="3886200"/>
              <a:ext cx="482600" cy="393700"/>
              <a:chOff x="3598" y="2782"/>
              <a:chExt cx="454" cy="369"/>
            </a:xfrm>
          </p:grpSpPr>
          <p:sp>
            <p:nvSpPr>
              <p:cNvPr id="2789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789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89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89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89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89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93" name="Group 174"/>
            <p:cNvGrpSpPr>
              <a:grpSpLocks/>
            </p:cNvGrpSpPr>
            <p:nvPr/>
          </p:nvGrpSpPr>
          <p:grpSpPr bwMode="auto">
            <a:xfrm>
              <a:off x="1905000" y="3568700"/>
              <a:ext cx="482600" cy="393700"/>
              <a:chOff x="3598" y="2782"/>
              <a:chExt cx="454" cy="369"/>
            </a:xfrm>
          </p:grpSpPr>
          <p:sp>
            <p:nvSpPr>
              <p:cNvPr id="2788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788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89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89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89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89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94" name="Group 174"/>
            <p:cNvGrpSpPr>
              <a:grpSpLocks/>
            </p:cNvGrpSpPr>
            <p:nvPr/>
          </p:nvGrpSpPr>
          <p:grpSpPr bwMode="auto">
            <a:xfrm>
              <a:off x="1905000" y="3254375"/>
              <a:ext cx="482600" cy="393700"/>
              <a:chOff x="3598" y="2782"/>
              <a:chExt cx="454" cy="369"/>
            </a:xfrm>
          </p:grpSpPr>
          <p:sp>
            <p:nvSpPr>
              <p:cNvPr id="2788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788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88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88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88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88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95" name="Group 298"/>
          <p:cNvGrpSpPr>
            <a:grpSpLocks/>
          </p:cNvGrpSpPr>
          <p:nvPr/>
        </p:nvGrpSpPr>
        <p:grpSpPr bwMode="auto">
          <a:xfrm>
            <a:off x="5229397" y="4960520"/>
            <a:ext cx="227468" cy="644525"/>
            <a:chOff x="1905000" y="3254375"/>
            <a:chExt cx="482600" cy="1025525"/>
          </a:xfrm>
        </p:grpSpPr>
        <p:grpSp>
          <p:nvGrpSpPr>
            <p:cNvPr id="196" name="Group 174"/>
            <p:cNvGrpSpPr>
              <a:grpSpLocks/>
            </p:cNvGrpSpPr>
            <p:nvPr/>
          </p:nvGrpSpPr>
          <p:grpSpPr bwMode="auto">
            <a:xfrm>
              <a:off x="1905000" y="3886200"/>
              <a:ext cx="482600" cy="393700"/>
              <a:chOff x="3598" y="2782"/>
              <a:chExt cx="454" cy="369"/>
            </a:xfrm>
          </p:grpSpPr>
          <p:sp>
            <p:nvSpPr>
              <p:cNvPr id="2787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787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87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87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87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87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97" name="Group 174"/>
            <p:cNvGrpSpPr>
              <a:grpSpLocks/>
            </p:cNvGrpSpPr>
            <p:nvPr/>
          </p:nvGrpSpPr>
          <p:grpSpPr bwMode="auto">
            <a:xfrm>
              <a:off x="1905000" y="3568700"/>
              <a:ext cx="482600" cy="393700"/>
              <a:chOff x="3598" y="2782"/>
              <a:chExt cx="454" cy="369"/>
            </a:xfrm>
          </p:grpSpPr>
          <p:sp>
            <p:nvSpPr>
              <p:cNvPr id="2786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786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86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87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87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87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98" name="Group 174"/>
            <p:cNvGrpSpPr>
              <a:grpSpLocks/>
            </p:cNvGrpSpPr>
            <p:nvPr/>
          </p:nvGrpSpPr>
          <p:grpSpPr bwMode="auto">
            <a:xfrm>
              <a:off x="1905000" y="3254375"/>
              <a:ext cx="482600" cy="393700"/>
              <a:chOff x="3598" y="2782"/>
              <a:chExt cx="454" cy="369"/>
            </a:xfrm>
          </p:grpSpPr>
          <p:sp>
            <p:nvSpPr>
              <p:cNvPr id="2786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786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86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86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86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86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99" name="Group 971"/>
          <p:cNvGrpSpPr>
            <a:grpSpLocks/>
          </p:cNvGrpSpPr>
          <p:nvPr/>
        </p:nvGrpSpPr>
        <p:grpSpPr bwMode="auto">
          <a:xfrm>
            <a:off x="5443765" y="4941470"/>
            <a:ext cx="685979" cy="758825"/>
            <a:chOff x="5343525" y="4946455"/>
            <a:chExt cx="914400" cy="758825"/>
          </a:xfrm>
        </p:grpSpPr>
        <p:grpSp>
          <p:nvGrpSpPr>
            <p:cNvPr id="200" name="Group 60"/>
            <p:cNvGrpSpPr>
              <a:grpSpLocks/>
            </p:cNvGrpSpPr>
            <p:nvPr/>
          </p:nvGrpSpPr>
          <p:grpSpPr bwMode="auto">
            <a:xfrm>
              <a:off x="5954619" y="4946461"/>
              <a:ext cx="303306" cy="644525"/>
              <a:chOff x="1905000" y="3254375"/>
              <a:chExt cx="482600" cy="1025525"/>
            </a:xfrm>
          </p:grpSpPr>
          <p:grpSp>
            <p:nvGrpSpPr>
              <p:cNvPr id="201" name="Group 174"/>
              <p:cNvGrpSpPr>
                <a:grpSpLocks/>
              </p:cNvGrpSpPr>
              <p:nvPr/>
            </p:nvGrpSpPr>
            <p:grpSpPr bwMode="auto">
              <a:xfrm>
                <a:off x="1905000" y="3886200"/>
                <a:ext cx="482600" cy="393700"/>
                <a:chOff x="3598" y="2782"/>
                <a:chExt cx="454" cy="369"/>
              </a:xfrm>
            </p:grpSpPr>
            <p:sp>
              <p:nvSpPr>
                <p:cNvPr id="2785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785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85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85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85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85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02" name="Group 174"/>
              <p:cNvGrpSpPr>
                <a:grpSpLocks/>
              </p:cNvGrpSpPr>
              <p:nvPr/>
            </p:nvGrpSpPr>
            <p:grpSpPr bwMode="auto">
              <a:xfrm>
                <a:off x="1905000" y="3568700"/>
                <a:ext cx="482600" cy="393700"/>
                <a:chOff x="3598" y="2782"/>
                <a:chExt cx="454" cy="369"/>
              </a:xfrm>
            </p:grpSpPr>
            <p:sp>
              <p:nvSpPr>
                <p:cNvPr id="2784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784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84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84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85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85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03" name="Group 174"/>
              <p:cNvGrpSpPr>
                <a:grpSpLocks/>
              </p:cNvGrpSpPr>
              <p:nvPr/>
            </p:nvGrpSpPr>
            <p:grpSpPr bwMode="auto">
              <a:xfrm>
                <a:off x="1905000" y="3254375"/>
                <a:ext cx="482600" cy="393700"/>
                <a:chOff x="3598" y="2782"/>
                <a:chExt cx="454" cy="369"/>
              </a:xfrm>
            </p:grpSpPr>
            <p:sp>
              <p:nvSpPr>
                <p:cNvPr id="2784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784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84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84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84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84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04" name="Group 61"/>
            <p:cNvGrpSpPr>
              <a:grpSpLocks/>
            </p:cNvGrpSpPr>
            <p:nvPr/>
          </p:nvGrpSpPr>
          <p:grpSpPr bwMode="auto">
            <a:xfrm>
              <a:off x="5649819" y="5006786"/>
              <a:ext cx="303306" cy="644525"/>
              <a:chOff x="1905000" y="3254375"/>
              <a:chExt cx="482600" cy="1025525"/>
            </a:xfrm>
          </p:grpSpPr>
          <p:grpSp>
            <p:nvGrpSpPr>
              <p:cNvPr id="205" name="Group 174"/>
              <p:cNvGrpSpPr>
                <a:grpSpLocks/>
              </p:cNvGrpSpPr>
              <p:nvPr/>
            </p:nvGrpSpPr>
            <p:grpSpPr bwMode="auto">
              <a:xfrm>
                <a:off x="1905000" y="3886200"/>
                <a:ext cx="482600" cy="393700"/>
                <a:chOff x="3598" y="2782"/>
                <a:chExt cx="454" cy="369"/>
              </a:xfrm>
            </p:grpSpPr>
            <p:sp>
              <p:nvSpPr>
                <p:cNvPr id="2783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783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83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83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83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83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06" name="Group 174"/>
              <p:cNvGrpSpPr>
                <a:grpSpLocks/>
              </p:cNvGrpSpPr>
              <p:nvPr/>
            </p:nvGrpSpPr>
            <p:grpSpPr bwMode="auto">
              <a:xfrm>
                <a:off x="1905000" y="3568700"/>
                <a:ext cx="482600" cy="393700"/>
                <a:chOff x="3598" y="2782"/>
                <a:chExt cx="454" cy="369"/>
              </a:xfrm>
            </p:grpSpPr>
            <p:sp>
              <p:nvSpPr>
                <p:cNvPr id="2782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782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82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82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82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83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07" name="Group 174"/>
              <p:cNvGrpSpPr>
                <a:grpSpLocks/>
              </p:cNvGrpSpPr>
              <p:nvPr/>
            </p:nvGrpSpPr>
            <p:grpSpPr bwMode="auto">
              <a:xfrm>
                <a:off x="1905000" y="3254375"/>
                <a:ext cx="482600" cy="393700"/>
                <a:chOff x="3598" y="2782"/>
                <a:chExt cx="454" cy="369"/>
              </a:xfrm>
            </p:grpSpPr>
            <p:sp>
              <p:nvSpPr>
                <p:cNvPr id="2781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782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82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82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82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82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08" name="Group 83"/>
            <p:cNvGrpSpPr>
              <a:grpSpLocks/>
            </p:cNvGrpSpPr>
            <p:nvPr/>
          </p:nvGrpSpPr>
          <p:grpSpPr bwMode="auto">
            <a:xfrm>
              <a:off x="5343525" y="5060761"/>
              <a:ext cx="303306" cy="644525"/>
              <a:chOff x="1905000" y="3254375"/>
              <a:chExt cx="482600" cy="1025525"/>
            </a:xfrm>
          </p:grpSpPr>
          <p:grpSp>
            <p:nvGrpSpPr>
              <p:cNvPr id="209" name="Group 174"/>
              <p:cNvGrpSpPr>
                <a:grpSpLocks/>
              </p:cNvGrpSpPr>
              <p:nvPr/>
            </p:nvGrpSpPr>
            <p:grpSpPr bwMode="auto">
              <a:xfrm>
                <a:off x="1905000" y="3886200"/>
                <a:ext cx="482600" cy="393700"/>
                <a:chOff x="3598" y="2782"/>
                <a:chExt cx="454" cy="369"/>
              </a:xfrm>
            </p:grpSpPr>
            <p:sp>
              <p:nvSpPr>
                <p:cNvPr id="2781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781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81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81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81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81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10" name="Group 174"/>
              <p:cNvGrpSpPr>
                <a:grpSpLocks/>
              </p:cNvGrpSpPr>
              <p:nvPr/>
            </p:nvGrpSpPr>
            <p:grpSpPr bwMode="auto">
              <a:xfrm>
                <a:off x="1905000" y="3568700"/>
                <a:ext cx="482600" cy="393700"/>
                <a:chOff x="3598" y="2782"/>
                <a:chExt cx="454" cy="369"/>
              </a:xfrm>
            </p:grpSpPr>
            <p:sp>
              <p:nvSpPr>
                <p:cNvPr id="2780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780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80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80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80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80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11" name="Group 174"/>
              <p:cNvGrpSpPr>
                <a:grpSpLocks/>
              </p:cNvGrpSpPr>
              <p:nvPr/>
            </p:nvGrpSpPr>
            <p:grpSpPr bwMode="auto">
              <a:xfrm>
                <a:off x="1905000" y="3254375"/>
                <a:ext cx="482600" cy="393700"/>
                <a:chOff x="3598" y="2782"/>
                <a:chExt cx="454" cy="369"/>
              </a:xfrm>
            </p:grpSpPr>
            <p:sp>
              <p:nvSpPr>
                <p:cNvPr id="2779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779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80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80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80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80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grpSp>
        <p:nvGrpSpPr>
          <p:cNvPr id="212" name="Group 972"/>
          <p:cNvGrpSpPr>
            <a:grpSpLocks/>
          </p:cNvGrpSpPr>
          <p:nvPr/>
        </p:nvGrpSpPr>
        <p:grpSpPr bwMode="auto">
          <a:xfrm>
            <a:off x="5650988" y="5020844"/>
            <a:ext cx="707415" cy="768350"/>
            <a:chOff x="5619750" y="5025832"/>
            <a:chExt cx="942975" cy="768350"/>
          </a:xfrm>
        </p:grpSpPr>
        <p:grpSp>
          <p:nvGrpSpPr>
            <p:cNvPr id="213" name="Group 60"/>
            <p:cNvGrpSpPr>
              <a:grpSpLocks/>
            </p:cNvGrpSpPr>
            <p:nvPr/>
          </p:nvGrpSpPr>
          <p:grpSpPr bwMode="auto">
            <a:xfrm>
              <a:off x="6259419" y="5025838"/>
              <a:ext cx="303306" cy="644525"/>
              <a:chOff x="1905000" y="3254375"/>
              <a:chExt cx="482600" cy="1025525"/>
            </a:xfrm>
          </p:grpSpPr>
          <p:grpSp>
            <p:nvGrpSpPr>
              <p:cNvPr id="214" name="Group 174"/>
              <p:cNvGrpSpPr>
                <a:grpSpLocks/>
              </p:cNvGrpSpPr>
              <p:nvPr/>
            </p:nvGrpSpPr>
            <p:grpSpPr bwMode="auto">
              <a:xfrm>
                <a:off x="1905000" y="3886200"/>
                <a:ext cx="482600" cy="393700"/>
                <a:chOff x="3598" y="2782"/>
                <a:chExt cx="454" cy="369"/>
              </a:xfrm>
            </p:grpSpPr>
            <p:sp>
              <p:nvSpPr>
                <p:cNvPr id="27786"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778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78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789"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79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79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15" name="Group 174"/>
              <p:cNvGrpSpPr>
                <a:grpSpLocks/>
              </p:cNvGrpSpPr>
              <p:nvPr/>
            </p:nvGrpSpPr>
            <p:grpSpPr bwMode="auto">
              <a:xfrm>
                <a:off x="1905000" y="3568700"/>
                <a:ext cx="482600" cy="393700"/>
                <a:chOff x="3598" y="2782"/>
                <a:chExt cx="454" cy="369"/>
              </a:xfrm>
            </p:grpSpPr>
            <p:sp>
              <p:nvSpPr>
                <p:cNvPr id="2778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778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78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78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78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78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16" name="Group 174"/>
              <p:cNvGrpSpPr>
                <a:grpSpLocks/>
              </p:cNvGrpSpPr>
              <p:nvPr/>
            </p:nvGrpSpPr>
            <p:grpSpPr bwMode="auto">
              <a:xfrm>
                <a:off x="1905000" y="3254375"/>
                <a:ext cx="482600" cy="393700"/>
                <a:chOff x="3598" y="2782"/>
                <a:chExt cx="454" cy="369"/>
              </a:xfrm>
            </p:grpSpPr>
            <p:sp>
              <p:nvSpPr>
                <p:cNvPr id="2777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777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77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77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77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77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17" name="Group 61"/>
            <p:cNvGrpSpPr>
              <a:grpSpLocks/>
            </p:cNvGrpSpPr>
            <p:nvPr/>
          </p:nvGrpSpPr>
          <p:grpSpPr bwMode="auto">
            <a:xfrm>
              <a:off x="5954619" y="5086163"/>
              <a:ext cx="303306" cy="644525"/>
              <a:chOff x="1905000" y="3254375"/>
              <a:chExt cx="482600" cy="1025525"/>
            </a:xfrm>
          </p:grpSpPr>
          <p:grpSp>
            <p:nvGrpSpPr>
              <p:cNvPr id="218" name="Group 174"/>
              <p:cNvGrpSpPr>
                <a:grpSpLocks/>
              </p:cNvGrpSpPr>
              <p:nvPr/>
            </p:nvGrpSpPr>
            <p:grpSpPr bwMode="auto">
              <a:xfrm>
                <a:off x="1905000" y="3886200"/>
                <a:ext cx="482600" cy="393700"/>
                <a:chOff x="3598" y="2782"/>
                <a:chExt cx="454" cy="369"/>
              </a:xfrm>
            </p:grpSpPr>
            <p:sp>
              <p:nvSpPr>
                <p:cNvPr id="2776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776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76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76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76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77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19" name="Group 174"/>
              <p:cNvGrpSpPr>
                <a:grpSpLocks/>
              </p:cNvGrpSpPr>
              <p:nvPr/>
            </p:nvGrpSpPr>
            <p:grpSpPr bwMode="auto">
              <a:xfrm>
                <a:off x="1905000" y="3568700"/>
                <a:ext cx="482600" cy="393700"/>
                <a:chOff x="3598" y="2782"/>
                <a:chExt cx="454" cy="369"/>
              </a:xfrm>
            </p:grpSpPr>
            <p:sp>
              <p:nvSpPr>
                <p:cNvPr id="2775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776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76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76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76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76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20" name="Group 174"/>
              <p:cNvGrpSpPr>
                <a:grpSpLocks/>
              </p:cNvGrpSpPr>
              <p:nvPr/>
            </p:nvGrpSpPr>
            <p:grpSpPr bwMode="auto">
              <a:xfrm>
                <a:off x="1905000" y="3254375"/>
                <a:ext cx="482600" cy="393700"/>
                <a:chOff x="3598" y="2782"/>
                <a:chExt cx="454" cy="369"/>
              </a:xfrm>
            </p:grpSpPr>
            <p:sp>
              <p:nvSpPr>
                <p:cNvPr id="2775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775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75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75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75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75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21" name="Group 83"/>
            <p:cNvGrpSpPr>
              <a:grpSpLocks/>
            </p:cNvGrpSpPr>
            <p:nvPr/>
          </p:nvGrpSpPr>
          <p:grpSpPr bwMode="auto">
            <a:xfrm>
              <a:off x="5619750" y="5149663"/>
              <a:ext cx="303306" cy="644525"/>
              <a:chOff x="1905000" y="3254375"/>
              <a:chExt cx="482600" cy="1025525"/>
            </a:xfrm>
          </p:grpSpPr>
          <p:grpSp>
            <p:nvGrpSpPr>
              <p:cNvPr id="28160" name="Group 174"/>
              <p:cNvGrpSpPr>
                <a:grpSpLocks/>
              </p:cNvGrpSpPr>
              <p:nvPr/>
            </p:nvGrpSpPr>
            <p:grpSpPr bwMode="auto">
              <a:xfrm>
                <a:off x="1905000" y="3886200"/>
                <a:ext cx="482600" cy="393700"/>
                <a:chOff x="3598" y="2782"/>
                <a:chExt cx="454" cy="369"/>
              </a:xfrm>
            </p:grpSpPr>
            <p:sp>
              <p:nvSpPr>
                <p:cNvPr id="2774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774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74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74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74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74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161" name="Group 174"/>
              <p:cNvGrpSpPr>
                <a:grpSpLocks/>
              </p:cNvGrpSpPr>
              <p:nvPr/>
            </p:nvGrpSpPr>
            <p:grpSpPr bwMode="auto">
              <a:xfrm>
                <a:off x="1905000" y="3568700"/>
                <a:ext cx="482600" cy="393700"/>
                <a:chOff x="3598" y="2782"/>
                <a:chExt cx="454" cy="369"/>
              </a:xfrm>
            </p:grpSpPr>
            <p:sp>
              <p:nvSpPr>
                <p:cNvPr id="2773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773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74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74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74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74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180" name="Group 174"/>
              <p:cNvGrpSpPr>
                <a:grpSpLocks/>
              </p:cNvGrpSpPr>
              <p:nvPr/>
            </p:nvGrpSpPr>
            <p:grpSpPr bwMode="auto">
              <a:xfrm>
                <a:off x="1905000" y="3254375"/>
                <a:ext cx="482600" cy="393700"/>
                <a:chOff x="3598" y="2782"/>
                <a:chExt cx="454" cy="369"/>
              </a:xfrm>
            </p:grpSpPr>
            <p:sp>
              <p:nvSpPr>
                <p:cNvPr id="2773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773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73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73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73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73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grpSp>
        <p:nvGrpSpPr>
          <p:cNvPr id="28181" name="Group 174"/>
          <p:cNvGrpSpPr>
            <a:grpSpLocks/>
          </p:cNvGrpSpPr>
          <p:nvPr/>
        </p:nvGrpSpPr>
        <p:grpSpPr bwMode="auto">
          <a:xfrm>
            <a:off x="7780380" y="5376444"/>
            <a:ext cx="619286" cy="673100"/>
            <a:chOff x="3598" y="2782"/>
            <a:chExt cx="454" cy="369"/>
          </a:xfrm>
        </p:grpSpPr>
        <p:sp>
          <p:nvSpPr>
            <p:cNvPr id="2772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772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72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72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72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72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182" name="Group 174"/>
          <p:cNvGrpSpPr>
            <a:grpSpLocks/>
          </p:cNvGrpSpPr>
          <p:nvPr/>
        </p:nvGrpSpPr>
        <p:grpSpPr bwMode="auto">
          <a:xfrm>
            <a:off x="7780380" y="4376319"/>
            <a:ext cx="619286" cy="673100"/>
            <a:chOff x="3598" y="2782"/>
            <a:chExt cx="454" cy="369"/>
          </a:xfrm>
        </p:grpSpPr>
        <p:sp>
          <p:nvSpPr>
            <p:cNvPr id="2771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771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71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71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71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71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183" name="Group 174"/>
          <p:cNvGrpSpPr>
            <a:grpSpLocks/>
          </p:cNvGrpSpPr>
          <p:nvPr/>
        </p:nvGrpSpPr>
        <p:grpSpPr bwMode="auto">
          <a:xfrm>
            <a:off x="7780380" y="3387306"/>
            <a:ext cx="619286" cy="673100"/>
            <a:chOff x="3598" y="2782"/>
            <a:chExt cx="454" cy="369"/>
          </a:xfrm>
        </p:grpSpPr>
        <p:sp>
          <p:nvSpPr>
            <p:cNvPr id="2770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770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771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771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771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771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sp>
        <p:nvSpPr>
          <p:cNvPr id="27696" name="TextBox 36"/>
          <p:cNvSpPr txBox="1">
            <a:spLocks noChangeArrowheads="1"/>
          </p:cNvSpPr>
          <p:nvPr/>
        </p:nvSpPr>
        <p:spPr bwMode="auto">
          <a:xfrm>
            <a:off x="5099782" y="4539832"/>
            <a:ext cx="1314399" cy="276999"/>
          </a:xfrm>
          <a:prstGeom prst="rect">
            <a:avLst/>
          </a:prstGeom>
          <a:noFill/>
          <a:ln w="9525">
            <a:noFill/>
            <a:miter lim="800000"/>
            <a:headEnd/>
            <a:tailEnd/>
          </a:ln>
        </p:spPr>
        <p:txBody>
          <a:bodyPr wrap="none">
            <a:spAutoFit/>
          </a:bodyPr>
          <a:lstStyle/>
          <a:p>
            <a:pPr algn="ctr"/>
            <a:r>
              <a:rPr lang="en-US" altLang="zh-TW" sz="1200" b="1">
                <a:ea typeface="新細明體" charset="-120"/>
              </a:rPr>
              <a:t>Xen, Hyper-V, VM</a:t>
            </a:r>
          </a:p>
        </p:txBody>
      </p:sp>
      <p:sp>
        <p:nvSpPr>
          <p:cNvPr id="525" name="TextBox 524"/>
          <p:cNvSpPr txBox="1"/>
          <p:nvPr/>
        </p:nvSpPr>
        <p:spPr>
          <a:xfrm>
            <a:off x="6608500" y="4897020"/>
            <a:ext cx="857473" cy="276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200" b="1" dirty="0">
                <a:solidFill>
                  <a:schemeClr val="tx1"/>
                </a:solidFill>
              </a:rPr>
              <a:t>XenApp</a:t>
            </a:r>
          </a:p>
        </p:txBody>
      </p:sp>
      <p:sp>
        <p:nvSpPr>
          <p:cNvPr id="526" name="TextBox 525"/>
          <p:cNvSpPr txBox="1"/>
          <p:nvPr/>
        </p:nvSpPr>
        <p:spPr>
          <a:xfrm>
            <a:off x="6608500" y="5856633"/>
            <a:ext cx="85747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000" b="1" dirty="0">
                <a:solidFill>
                  <a:schemeClr val="tx1"/>
                </a:solidFill>
              </a:rPr>
              <a:t>Provisioning Server</a:t>
            </a:r>
          </a:p>
        </p:txBody>
      </p:sp>
      <p:sp>
        <p:nvSpPr>
          <p:cNvPr id="527" name="Rectangle 526"/>
          <p:cNvSpPr/>
          <p:nvPr/>
        </p:nvSpPr>
        <p:spPr>
          <a:xfrm>
            <a:off x="820555" y="1253706"/>
            <a:ext cx="1179026" cy="20701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528" name="Rectangle 527"/>
          <p:cNvSpPr/>
          <p:nvPr/>
        </p:nvSpPr>
        <p:spPr>
          <a:xfrm>
            <a:off x="5215106" y="1253706"/>
            <a:ext cx="1393394" cy="198278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529" name="Rectangle 528"/>
          <p:cNvSpPr/>
          <p:nvPr/>
        </p:nvSpPr>
        <p:spPr>
          <a:xfrm>
            <a:off x="2787980" y="3325394"/>
            <a:ext cx="883674" cy="17145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530" name="Rectangle 529"/>
          <p:cNvSpPr/>
          <p:nvPr/>
        </p:nvSpPr>
        <p:spPr>
          <a:xfrm>
            <a:off x="3865776" y="3325395"/>
            <a:ext cx="883674" cy="121443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531" name="Rectangle 530"/>
          <p:cNvSpPr/>
          <p:nvPr/>
        </p:nvSpPr>
        <p:spPr>
          <a:xfrm>
            <a:off x="3768119" y="4539832"/>
            <a:ext cx="1071842" cy="50006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532" name="Rectangle 531"/>
          <p:cNvSpPr/>
          <p:nvPr/>
        </p:nvSpPr>
        <p:spPr>
          <a:xfrm>
            <a:off x="5000737" y="4825581"/>
            <a:ext cx="1595853" cy="151923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533" name="TextBox 532"/>
          <p:cNvSpPr txBox="1"/>
          <p:nvPr/>
        </p:nvSpPr>
        <p:spPr>
          <a:xfrm>
            <a:off x="7680341" y="4025482"/>
            <a:ext cx="857473" cy="276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200" b="1" dirty="0">
                <a:solidFill>
                  <a:schemeClr val="tx1"/>
                </a:solidFill>
              </a:rPr>
              <a:t>Profiles</a:t>
            </a:r>
          </a:p>
        </p:txBody>
      </p:sp>
      <p:sp>
        <p:nvSpPr>
          <p:cNvPr id="534" name="TextBox 533"/>
          <p:cNvSpPr txBox="1"/>
          <p:nvPr/>
        </p:nvSpPr>
        <p:spPr>
          <a:xfrm>
            <a:off x="7833606" y="5020458"/>
            <a:ext cx="50449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sz="1200" b="1" dirty="0">
                <a:solidFill>
                  <a:schemeClr val="tx1"/>
                </a:solidFill>
              </a:rPr>
              <a:t>Apps</a:t>
            </a:r>
          </a:p>
        </p:txBody>
      </p:sp>
      <p:sp>
        <p:nvSpPr>
          <p:cNvPr id="535" name="TextBox 534"/>
          <p:cNvSpPr txBox="1"/>
          <p:nvPr/>
        </p:nvSpPr>
        <p:spPr>
          <a:xfrm>
            <a:off x="7920839" y="6006295"/>
            <a:ext cx="36099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sz="1200" b="1" dirty="0">
                <a:solidFill>
                  <a:schemeClr val="tx1"/>
                </a:solidFill>
              </a:rPr>
              <a:t>OS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fade">
                                      <p:cBhvr>
                                        <p:cTn id="7" dur="1000"/>
                                        <p:tgtEl>
                                          <p:spTgt spid="5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8"/>
                                        </p:tgtEl>
                                        <p:attrNameLst>
                                          <p:attrName>style.visibility</p:attrName>
                                        </p:attrNameLst>
                                      </p:cBhvr>
                                      <p:to>
                                        <p:strVal val="visible"/>
                                      </p:to>
                                    </p:set>
                                    <p:animEffect transition="in" filter="fade">
                                      <p:cBhvr>
                                        <p:cTn id="10" dur="1000"/>
                                        <p:tgtEl>
                                          <p:spTgt spid="5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0"/>
                                        </p:tgtEl>
                                        <p:attrNameLst>
                                          <p:attrName>style.visibility</p:attrName>
                                        </p:attrNameLst>
                                      </p:cBhvr>
                                      <p:to>
                                        <p:strVal val="visible"/>
                                      </p:to>
                                    </p:set>
                                    <p:animEffect transition="in" filter="fade">
                                      <p:cBhvr>
                                        <p:cTn id="13" dur="1000"/>
                                        <p:tgtEl>
                                          <p:spTgt spid="5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31"/>
                                        </p:tgtEl>
                                        <p:attrNameLst>
                                          <p:attrName>style.visibility</p:attrName>
                                        </p:attrNameLst>
                                      </p:cBhvr>
                                      <p:to>
                                        <p:strVal val="visible"/>
                                      </p:to>
                                    </p:set>
                                    <p:animEffect transition="in" filter="fade">
                                      <p:cBhvr>
                                        <p:cTn id="16" dur="1000"/>
                                        <p:tgtEl>
                                          <p:spTgt spid="5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9"/>
                                        </p:tgtEl>
                                        <p:attrNameLst>
                                          <p:attrName>style.visibility</p:attrName>
                                        </p:attrNameLst>
                                      </p:cBhvr>
                                      <p:to>
                                        <p:strVal val="visible"/>
                                      </p:to>
                                    </p:set>
                                    <p:animEffect transition="in" filter="fade">
                                      <p:cBhvr>
                                        <p:cTn id="19" dur="1000"/>
                                        <p:tgtEl>
                                          <p:spTgt spid="5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2"/>
                                        </p:tgtEl>
                                        <p:attrNameLst>
                                          <p:attrName>style.visibility</p:attrName>
                                        </p:attrNameLst>
                                      </p:cBhvr>
                                      <p:to>
                                        <p:strVal val="visible"/>
                                      </p:to>
                                    </p:set>
                                    <p:animEffect transition="in" filter="fade">
                                      <p:cBhvr>
                                        <p:cTn id="22" dur="1000"/>
                                        <p:tgtEl>
                                          <p:spTgt spid="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 grpId="0" animBg="1"/>
      <p:bldP spid="528" grpId="0" animBg="1"/>
      <p:bldP spid="529" grpId="0" animBg="1"/>
      <p:bldP spid="530" grpId="0" animBg="1"/>
      <p:bldP spid="531" grpId="0" animBg="1"/>
      <p:bldP spid="53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 name="Rounded Rectangle 1092"/>
          <p:cNvSpPr/>
          <p:nvPr/>
        </p:nvSpPr>
        <p:spPr>
          <a:xfrm>
            <a:off x="965849" y="4802657"/>
            <a:ext cx="857473" cy="357188"/>
          </a:xfrm>
          <a:prstGeom prst="roundRect">
            <a:avLst>
              <a:gd name="adj" fmla="val 4688"/>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611" name="Rounded Rectangle 610"/>
          <p:cNvSpPr/>
          <p:nvPr/>
        </p:nvSpPr>
        <p:spPr>
          <a:xfrm>
            <a:off x="2535501" y="1762595"/>
            <a:ext cx="4662511" cy="1143000"/>
          </a:xfrm>
          <a:prstGeom prst="roundRect">
            <a:avLst>
              <a:gd name="adj" fmla="val 4688"/>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8676" name="Title 1"/>
          <p:cNvSpPr>
            <a:spLocks noGrp="1"/>
          </p:cNvSpPr>
          <p:nvPr>
            <p:ph type="title"/>
          </p:nvPr>
        </p:nvSpPr>
        <p:spPr>
          <a:xfrm>
            <a:off x="191741" y="422275"/>
            <a:ext cx="8721218" cy="506413"/>
          </a:xfrm>
        </p:spPr>
        <p:txBody>
          <a:bodyPr>
            <a:normAutofit fontScale="90000"/>
          </a:bodyPr>
          <a:lstStyle/>
          <a:p>
            <a:r>
              <a:rPr lang="en-US" altLang="zh-TW" smtClean="0">
                <a:ea typeface="新細明體" charset="-120"/>
              </a:rPr>
              <a:t>How to Implement XenDesktop v2</a:t>
            </a:r>
          </a:p>
        </p:txBody>
      </p:sp>
      <p:sp>
        <p:nvSpPr>
          <p:cNvPr id="13" name="Rounded Rectangle 12"/>
          <p:cNvSpPr/>
          <p:nvPr/>
        </p:nvSpPr>
        <p:spPr>
          <a:xfrm>
            <a:off x="5023364" y="3513607"/>
            <a:ext cx="1543452" cy="1646238"/>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18" name="Rectangle 17"/>
          <p:cNvSpPr/>
          <p:nvPr/>
        </p:nvSpPr>
        <p:spPr>
          <a:xfrm>
            <a:off x="5373525" y="3818390"/>
            <a:ext cx="880762" cy="12192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ounded Rectangle 13"/>
          <p:cNvSpPr/>
          <p:nvPr/>
        </p:nvSpPr>
        <p:spPr>
          <a:xfrm>
            <a:off x="970613" y="3589807"/>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16" name="Rounded Rectangle 15"/>
          <p:cNvSpPr/>
          <p:nvPr/>
        </p:nvSpPr>
        <p:spPr>
          <a:xfrm>
            <a:off x="7519565" y="3516783"/>
            <a:ext cx="1179026" cy="3071813"/>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23" name="TextBox 222"/>
          <p:cNvSpPr txBox="1"/>
          <p:nvPr/>
        </p:nvSpPr>
        <p:spPr>
          <a:xfrm>
            <a:off x="1009913" y="4809107"/>
            <a:ext cx="90755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en-US" sz="1400" b="1" dirty="0">
                <a:solidFill>
                  <a:schemeClr val="tx1"/>
                </a:solidFill>
              </a:rPr>
              <a:t>ICA Client</a:t>
            </a:r>
          </a:p>
        </p:txBody>
      </p:sp>
      <p:sp>
        <p:nvSpPr>
          <p:cNvPr id="224" name="Rounded Rectangle 223"/>
          <p:cNvSpPr/>
          <p:nvPr/>
        </p:nvSpPr>
        <p:spPr>
          <a:xfrm>
            <a:off x="3857439" y="1765770"/>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25" name="TextBox 224"/>
          <p:cNvSpPr txBox="1"/>
          <p:nvPr/>
        </p:nvSpPr>
        <p:spPr>
          <a:xfrm>
            <a:off x="3339383" y="1249596"/>
            <a:ext cx="1960279"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400" b="1" dirty="0">
                <a:solidFill>
                  <a:schemeClr val="tx1"/>
                </a:solidFill>
              </a:rPr>
              <a:t>Desktop Delivery Controller</a:t>
            </a:r>
          </a:p>
        </p:txBody>
      </p:sp>
      <p:pic>
        <p:nvPicPr>
          <p:cNvPr id="28684" name="Picture 24" descr="DesktopServer_icon"/>
          <p:cNvPicPr>
            <a:picLocks noChangeAspect="1" noChangeArrowheads="1"/>
          </p:cNvPicPr>
          <p:nvPr/>
        </p:nvPicPr>
        <p:blipFill>
          <a:blip r:embed="rId3" cstate="print">
            <a:lum bright="-6000" contrast="6000"/>
          </a:blip>
          <a:srcRect/>
          <a:stretch>
            <a:fillRect/>
          </a:stretch>
        </p:blipFill>
        <p:spPr bwMode="auto">
          <a:xfrm>
            <a:off x="3878876" y="1757832"/>
            <a:ext cx="825318" cy="1227138"/>
          </a:xfrm>
          <a:prstGeom prst="rect">
            <a:avLst/>
          </a:prstGeom>
          <a:noFill/>
          <a:ln w="9525">
            <a:noFill/>
            <a:miter lim="800000"/>
            <a:headEnd/>
            <a:tailEnd/>
          </a:ln>
        </p:spPr>
      </p:pic>
      <p:grpSp>
        <p:nvGrpSpPr>
          <p:cNvPr id="2" name="Group 252"/>
          <p:cNvGrpSpPr>
            <a:grpSpLocks/>
          </p:cNvGrpSpPr>
          <p:nvPr/>
        </p:nvGrpSpPr>
        <p:grpSpPr bwMode="auto">
          <a:xfrm>
            <a:off x="1113525" y="3742207"/>
            <a:ext cx="628814" cy="762000"/>
            <a:chOff x="2895600" y="5334000"/>
            <a:chExt cx="838200" cy="762000"/>
          </a:xfrm>
        </p:grpSpPr>
        <p:grpSp>
          <p:nvGrpSpPr>
            <p:cNvPr id="3" name="Group 251"/>
            <p:cNvGrpSpPr>
              <a:grpSpLocks/>
            </p:cNvGrpSpPr>
            <p:nvPr/>
          </p:nvGrpSpPr>
          <p:grpSpPr bwMode="auto">
            <a:xfrm>
              <a:off x="3048006" y="5333980"/>
              <a:ext cx="685800" cy="762006"/>
              <a:chOff x="6248407" y="5029180"/>
              <a:chExt cx="685800" cy="762006"/>
            </a:xfrm>
          </p:grpSpPr>
          <p:grpSp>
            <p:nvGrpSpPr>
              <p:cNvPr id="4" name="Group 182"/>
              <p:cNvGrpSpPr>
                <a:grpSpLocks/>
              </p:cNvGrpSpPr>
              <p:nvPr/>
            </p:nvGrpSpPr>
            <p:grpSpPr bwMode="auto">
              <a:xfrm>
                <a:off x="6248407" y="5486387"/>
                <a:ext cx="685800" cy="304799"/>
                <a:chOff x="3024" y="2638"/>
                <a:chExt cx="774" cy="376"/>
              </a:xfrm>
            </p:grpSpPr>
            <p:sp>
              <p:nvSpPr>
                <p:cNvPr id="28991" name="Freeform 183"/>
                <p:cNvSpPr>
                  <a:spLocks/>
                </p:cNvSpPr>
                <p:nvPr/>
              </p:nvSpPr>
              <p:spPr bwMode="auto">
                <a:xfrm>
                  <a:off x="3026" y="2720"/>
                  <a:ext cx="447" cy="289"/>
                </a:xfrm>
                <a:custGeom>
                  <a:avLst/>
                  <a:gdLst>
                    <a:gd name="T0" fmla="*/ 0 w 447"/>
                    <a:gd name="T1" fmla="*/ 0 h 289"/>
                    <a:gd name="T2" fmla="*/ 0 w 447"/>
                    <a:gd name="T3" fmla="*/ 147 h 289"/>
                    <a:gd name="T4" fmla="*/ 447 w 447"/>
                    <a:gd name="T5" fmla="*/ 289 h 289"/>
                    <a:gd name="T6" fmla="*/ 447 w 447"/>
                    <a:gd name="T7" fmla="*/ 140 h 289"/>
                    <a:gd name="T8" fmla="*/ 0 w 447"/>
                    <a:gd name="T9" fmla="*/ 0 h 289"/>
                    <a:gd name="T10" fmla="*/ 0 60000 65536"/>
                    <a:gd name="T11" fmla="*/ 0 60000 65536"/>
                    <a:gd name="T12" fmla="*/ 0 60000 65536"/>
                    <a:gd name="T13" fmla="*/ 0 60000 65536"/>
                    <a:gd name="T14" fmla="*/ 0 60000 65536"/>
                    <a:gd name="T15" fmla="*/ 0 w 447"/>
                    <a:gd name="T16" fmla="*/ 0 h 289"/>
                    <a:gd name="T17" fmla="*/ 447 w 447"/>
                    <a:gd name="T18" fmla="*/ 289 h 289"/>
                  </a:gdLst>
                  <a:ahLst/>
                  <a:cxnLst>
                    <a:cxn ang="T10">
                      <a:pos x="T0" y="T1"/>
                    </a:cxn>
                    <a:cxn ang="T11">
                      <a:pos x="T2" y="T3"/>
                    </a:cxn>
                    <a:cxn ang="T12">
                      <a:pos x="T4" y="T5"/>
                    </a:cxn>
                    <a:cxn ang="T13">
                      <a:pos x="T6" y="T7"/>
                    </a:cxn>
                    <a:cxn ang="T14">
                      <a:pos x="T8" y="T9"/>
                    </a:cxn>
                  </a:cxnLst>
                  <a:rect l="T15" t="T16" r="T17" b="T18"/>
                  <a:pathLst>
                    <a:path w="447" h="289">
                      <a:moveTo>
                        <a:pt x="0" y="0"/>
                      </a:moveTo>
                      <a:lnTo>
                        <a:pt x="0" y="147"/>
                      </a:lnTo>
                      <a:lnTo>
                        <a:pt x="447" y="289"/>
                      </a:lnTo>
                      <a:lnTo>
                        <a:pt x="447" y="140"/>
                      </a:lnTo>
                      <a:lnTo>
                        <a:pt x="0" y="0"/>
                      </a:lnTo>
                      <a:close/>
                    </a:path>
                  </a:pathLst>
                </a:custGeom>
                <a:solidFill>
                  <a:srgbClr val="646C89"/>
                </a:solidFill>
                <a:ln w="9525">
                  <a:noFill/>
                  <a:round/>
                  <a:headEnd/>
                  <a:tailEnd/>
                </a:ln>
              </p:spPr>
              <p:txBody>
                <a:bodyPr/>
                <a:lstStyle/>
                <a:p>
                  <a:endParaRPr lang="zh-TW" altLang="en-US"/>
                </a:p>
              </p:txBody>
            </p:sp>
            <p:sp>
              <p:nvSpPr>
                <p:cNvPr id="28992" name="Freeform 184"/>
                <p:cNvSpPr>
                  <a:spLocks/>
                </p:cNvSpPr>
                <p:nvPr/>
              </p:nvSpPr>
              <p:spPr bwMode="auto">
                <a:xfrm>
                  <a:off x="3033" y="2737"/>
                  <a:ext cx="432" cy="258"/>
                </a:xfrm>
                <a:custGeom>
                  <a:avLst/>
                  <a:gdLst>
                    <a:gd name="T0" fmla="*/ 0 w 432"/>
                    <a:gd name="T1" fmla="*/ 0 h 258"/>
                    <a:gd name="T2" fmla="*/ 0 w 432"/>
                    <a:gd name="T3" fmla="*/ 121 h 258"/>
                    <a:gd name="T4" fmla="*/ 432 w 432"/>
                    <a:gd name="T5" fmla="*/ 258 h 258"/>
                    <a:gd name="T6" fmla="*/ 432 w 432"/>
                    <a:gd name="T7" fmla="*/ 135 h 258"/>
                    <a:gd name="T8" fmla="*/ 0 w 432"/>
                    <a:gd name="T9" fmla="*/ 0 h 258"/>
                    <a:gd name="T10" fmla="*/ 0 60000 65536"/>
                    <a:gd name="T11" fmla="*/ 0 60000 65536"/>
                    <a:gd name="T12" fmla="*/ 0 60000 65536"/>
                    <a:gd name="T13" fmla="*/ 0 60000 65536"/>
                    <a:gd name="T14" fmla="*/ 0 60000 65536"/>
                    <a:gd name="T15" fmla="*/ 0 w 432"/>
                    <a:gd name="T16" fmla="*/ 0 h 258"/>
                    <a:gd name="T17" fmla="*/ 432 w 432"/>
                    <a:gd name="T18" fmla="*/ 258 h 258"/>
                  </a:gdLst>
                  <a:ahLst/>
                  <a:cxnLst>
                    <a:cxn ang="T10">
                      <a:pos x="T0" y="T1"/>
                    </a:cxn>
                    <a:cxn ang="T11">
                      <a:pos x="T2" y="T3"/>
                    </a:cxn>
                    <a:cxn ang="T12">
                      <a:pos x="T4" y="T5"/>
                    </a:cxn>
                    <a:cxn ang="T13">
                      <a:pos x="T6" y="T7"/>
                    </a:cxn>
                    <a:cxn ang="T14">
                      <a:pos x="T8" y="T9"/>
                    </a:cxn>
                  </a:cxnLst>
                  <a:rect l="T15" t="T16" r="T17" b="T18"/>
                  <a:pathLst>
                    <a:path w="432" h="258">
                      <a:moveTo>
                        <a:pt x="0" y="0"/>
                      </a:moveTo>
                      <a:lnTo>
                        <a:pt x="0" y="121"/>
                      </a:lnTo>
                      <a:lnTo>
                        <a:pt x="432" y="258"/>
                      </a:lnTo>
                      <a:lnTo>
                        <a:pt x="432" y="135"/>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28993" name="Freeform 185"/>
                <p:cNvSpPr>
                  <a:spLocks/>
                </p:cNvSpPr>
                <p:nvPr/>
              </p:nvSpPr>
              <p:spPr bwMode="auto">
                <a:xfrm>
                  <a:off x="3473" y="2782"/>
                  <a:ext cx="321" cy="229"/>
                </a:xfrm>
                <a:custGeom>
                  <a:avLst/>
                  <a:gdLst>
                    <a:gd name="T0" fmla="*/ 0 w 321"/>
                    <a:gd name="T1" fmla="*/ 78 h 229"/>
                    <a:gd name="T2" fmla="*/ 0 w 321"/>
                    <a:gd name="T3" fmla="*/ 229 h 229"/>
                    <a:gd name="T4" fmla="*/ 321 w 321"/>
                    <a:gd name="T5" fmla="*/ 149 h 229"/>
                    <a:gd name="T6" fmla="*/ 321 w 321"/>
                    <a:gd name="T7" fmla="*/ 0 h 229"/>
                    <a:gd name="T8" fmla="*/ 0 w 321"/>
                    <a:gd name="T9" fmla="*/ 78 h 229"/>
                    <a:gd name="T10" fmla="*/ 0 60000 65536"/>
                    <a:gd name="T11" fmla="*/ 0 60000 65536"/>
                    <a:gd name="T12" fmla="*/ 0 60000 65536"/>
                    <a:gd name="T13" fmla="*/ 0 60000 65536"/>
                    <a:gd name="T14" fmla="*/ 0 60000 65536"/>
                    <a:gd name="T15" fmla="*/ 0 w 321"/>
                    <a:gd name="T16" fmla="*/ 0 h 229"/>
                    <a:gd name="T17" fmla="*/ 321 w 321"/>
                    <a:gd name="T18" fmla="*/ 229 h 229"/>
                  </a:gdLst>
                  <a:ahLst/>
                  <a:cxnLst>
                    <a:cxn ang="T10">
                      <a:pos x="T0" y="T1"/>
                    </a:cxn>
                    <a:cxn ang="T11">
                      <a:pos x="T2" y="T3"/>
                    </a:cxn>
                    <a:cxn ang="T12">
                      <a:pos x="T4" y="T5"/>
                    </a:cxn>
                    <a:cxn ang="T13">
                      <a:pos x="T6" y="T7"/>
                    </a:cxn>
                    <a:cxn ang="T14">
                      <a:pos x="T8" y="T9"/>
                    </a:cxn>
                  </a:cxnLst>
                  <a:rect l="T15" t="T16" r="T17" b="T18"/>
                  <a:pathLst>
                    <a:path w="321" h="229">
                      <a:moveTo>
                        <a:pt x="0" y="78"/>
                      </a:moveTo>
                      <a:lnTo>
                        <a:pt x="0" y="229"/>
                      </a:lnTo>
                      <a:lnTo>
                        <a:pt x="321" y="149"/>
                      </a:lnTo>
                      <a:lnTo>
                        <a:pt x="321" y="0"/>
                      </a:lnTo>
                      <a:lnTo>
                        <a:pt x="0" y="78"/>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28994" name="Freeform 186"/>
                <p:cNvSpPr>
                  <a:spLocks/>
                </p:cNvSpPr>
                <p:nvPr/>
              </p:nvSpPr>
              <p:spPr bwMode="auto">
                <a:xfrm>
                  <a:off x="3026" y="2642"/>
                  <a:ext cx="768" cy="218"/>
                </a:xfrm>
                <a:custGeom>
                  <a:avLst/>
                  <a:gdLst>
                    <a:gd name="T0" fmla="*/ 0 w 768"/>
                    <a:gd name="T1" fmla="*/ 78 h 218"/>
                    <a:gd name="T2" fmla="*/ 324 w 768"/>
                    <a:gd name="T3" fmla="*/ 0 h 218"/>
                    <a:gd name="T4" fmla="*/ 768 w 768"/>
                    <a:gd name="T5" fmla="*/ 140 h 218"/>
                    <a:gd name="T6" fmla="*/ 447 w 768"/>
                    <a:gd name="T7" fmla="*/ 218 h 218"/>
                    <a:gd name="T8" fmla="*/ 0 w 768"/>
                    <a:gd name="T9" fmla="*/ 78 h 218"/>
                    <a:gd name="T10" fmla="*/ 0 60000 65536"/>
                    <a:gd name="T11" fmla="*/ 0 60000 65536"/>
                    <a:gd name="T12" fmla="*/ 0 60000 65536"/>
                    <a:gd name="T13" fmla="*/ 0 60000 65536"/>
                    <a:gd name="T14" fmla="*/ 0 60000 65536"/>
                    <a:gd name="T15" fmla="*/ 0 w 768"/>
                    <a:gd name="T16" fmla="*/ 0 h 218"/>
                    <a:gd name="T17" fmla="*/ 768 w 768"/>
                    <a:gd name="T18" fmla="*/ 218 h 218"/>
                  </a:gdLst>
                  <a:ahLst/>
                  <a:cxnLst>
                    <a:cxn ang="T10">
                      <a:pos x="T0" y="T1"/>
                    </a:cxn>
                    <a:cxn ang="T11">
                      <a:pos x="T2" y="T3"/>
                    </a:cxn>
                    <a:cxn ang="T12">
                      <a:pos x="T4" y="T5"/>
                    </a:cxn>
                    <a:cxn ang="T13">
                      <a:pos x="T6" y="T7"/>
                    </a:cxn>
                    <a:cxn ang="T14">
                      <a:pos x="T8" y="T9"/>
                    </a:cxn>
                  </a:cxnLst>
                  <a:rect l="T15" t="T16" r="T17" b="T18"/>
                  <a:pathLst>
                    <a:path w="768" h="218">
                      <a:moveTo>
                        <a:pt x="0" y="78"/>
                      </a:moveTo>
                      <a:lnTo>
                        <a:pt x="324" y="0"/>
                      </a:lnTo>
                      <a:lnTo>
                        <a:pt x="768" y="140"/>
                      </a:lnTo>
                      <a:lnTo>
                        <a:pt x="447" y="218"/>
                      </a:lnTo>
                      <a:lnTo>
                        <a:pt x="0" y="78"/>
                      </a:lnTo>
                      <a:close/>
                    </a:path>
                  </a:pathLst>
                </a:custGeom>
                <a:gradFill rotWithShape="1">
                  <a:gsLst>
                    <a:gs pos="0">
                      <a:srgbClr val="C0C1C6"/>
                    </a:gs>
                    <a:gs pos="100000">
                      <a:srgbClr val="DFE0E5"/>
                    </a:gs>
                  </a:gsLst>
                  <a:lin ang="5400000" scaled="1"/>
                </a:gradFill>
                <a:ln w="9525">
                  <a:noFill/>
                  <a:round/>
                  <a:headEnd/>
                  <a:tailEnd/>
                </a:ln>
              </p:spPr>
              <p:txBody>
                <a:bodyPr/>
                <a:lstStyle/>
                <a:p>
                  <a:endParaRPr lang="zh-TW" altLang="en-US"/>
                </a:p>
              </p:txBody>
            </p:sp>
            <p:sp>
              <p:nvSpPr>
                <p:cNvPr id="28995" name="Freeform 187"/>
                <p:cNvSpPr>
                  <a:spLocks/>
                </p:cNvSpPr>
                <p:nvPr/>
              </p:nvSpPr>
              <p:spPr bwMode="auto">
                <a:xfrm>
                  <a:off x="3194" y="2808"/>
                  <a:ext cx="83" cy="104"/>
                </a:xfrm>
                <a:custGeom>
                  <a:avLst/>
                  <a:gdLst>
                    <a:gd name="T0" fmla="*/ 32927 w 35"/>
                    <a:gd name="T1" fmla="*/ 19318 h 44"/>
                    <a:gd name="T2" fmla="*/ 21151 w 35"/>
                    <a:gd name="T3" fmla="*/ 42047 h 44"/>
                    <a:gd name="T4" fmla="*/ 2092 w 35"/>
                    <a:gd name="T5" fmla="*/ 23532 h 44"/>
                    <a:gd name="T6" fmla="*/ 13121 w 35"/>
                    <a:gd name="T7" fmla="*/ 872 h 44"/>
                    <a:gd name="T8" fmla="*/ 32927 w 35"/>
                    <a:gd name="T9" fmla="*/ 19318 h 44"/>
                    <a:gd name="T10" fmla="*/ 0 60000 65536"/>
                    <a:gd name="T11" fmla="*/ 0 60000 65536"/>
                    <a:gd name="T12" fmla="*/ 0 60000 65536"/>
                    <a:gd name="T13" fmla="*/ 0 60000 65536"/>
                    <a:gd name="T14" fmla="*/ 0 60000 65536"/>
                    <a:gd name="T15" fmla="*/ 0 w 35"/>
                    <a:gd name="T16" fmla="*/ 0 h 44"/>
                    <a:gd name="T17" fmla="*/ 35 w 35"/>
                    <a:gd name="T18" fmla="*/ 44 h 44"/>
                  </a:gdLst>
                  <a:ahLst/>
                  <a:cxnLst>
                    <a:cxn ang="T10">
                      <a:pos x="T0" y="T1"/>
                    </a:cxn>
                    <a:cxn ang="T11">
                      <a:pos x="T2" y="T3"/>
                    </a:cxn>
                    <a:cxn ang="T12">
                      <a:pos x="T4" y="T5"/>
                    </a:cxn>
                    <a:cxn ang="T13">
                      <a:pos x="T6" y="T7"/>
                    </a:cxn>
                    <a:cxn ang="T14">
                      <a:pos x="T8" y="T9"/>
                    </a:cxn>
                  </a:cxnLst>
                  <a:rect l="T15" t="T16" r="T17" b="T18"/>
                  <a:pathLst>
                    <a:path w="35" h="44">
                      <a:moveTo>
                        <a:pt x="33" y="20"/>
                      </a:moveTo>
                      <a:cubicBezTo>
                        <a:pt x="35" y="32"/>
                        <a:pt x="30" y="42"/>
                        <a:pt x="21" y="43"/>
                      </a:cubicBezTo>
                      <a:cubicBezTo>
                        <a:pt x="13" y="44"/>
                        <a:pt x="4" y="36"/>
                        <a:pt x="2" y="24"/>
                      </a:cubicBezTo>
                      <a:cubicBezTo>
                        <a:pt x="0" y="12"/>
                        <a:pt x="5" y="2"/>
                        <a:pt x="13" y="1"/>
                      </a:cubicBezTo>
                      <a:cubicBezTo>
                        <a:pt x="22" y="0"/>
                        <a:pt x="31" y="8"/>
                        <a:pt x="33" y="20"/>
                      </a:cubicBezTo>
                      <a:close/>
                    </a:path>
                  </a:pathLst>
                </a:custGeom>
                <a:solidFill>
                  <a:srgbClr val="363B49"/>
                </a:solidFill>
                <a:ln w="9525">
                  <a:noFill/>
                  <a:round/>
                  <a:headEnd/>
                  <a:tailEnd/>
                </a:ln>
              </p:spPr>
              <p:txBody>
                <a:bodyPr/>
                <a:lstStyle/>
                <a:p>
                  <a:endParaRPr lang="zh-TW" altLang="en-US"/>
                </a:p>
              </p:txBody>
            </p:sp>
            <p:sp>
              <p:nvSpPr>
                <p:cNvPr id="28996" name="Freeform 188"/>
                <p:cNvSpPr>
                  <a:spLocks/>
                </p:cNvSpPr>
                <p:nvPr/>
              </p:nvSpPr>
              <p:spPr bwMode="auto">
                <a:xfrm>
                  <a:off x="3203" y="2820"/>
                  <a:ext cx="64" cy="80"/>
                </a:xfrm>
                <a:custGeom>
                  <a:avLst/>
                  <a:gdLst>
                    <a:gd name="T0" fmla="*/ 24839 w 27"/>
                    <a:gd name="T1" fmla="*/ 13913 h 34"/>
                    <a:gd name="T2" fmla="*/ 15941 w 27"/>
                    <a:gd name="T3" fmla="*/ 31235 h 34"/>
                    <a:gd name="T4" fmla="*/ 877 w 27"/>
                    <a:gd name="T5" fmla="*/ 17965 h 34"/>
                    <a:gd name="T6" fmla="*/ 10107 w 27"/>
                    <a:gd name="T7" fmla="*/ 859 h 34"/>
                    <a:gd name="T8" fmla="*/ 24839 w 27"/>
                    <a:gd name="T9" fmla="*/ 13913 h 34"/>
                    <a:gd name="T10" fmla="*/ 0 60000 65536"/>
                    <a:gd name="T11" fmla="*/ 0 60000 65536"/>
                    <a:gd name="T12" fmla="*/ 0 60000 65536"/>
                    <a:gd name="T13" fmla="*/ 0 60000 65536"/>
                    <a:gd name="T14" fmla="*/ 0 60000 65536"/>
                    <a:gd name="T15" fmla="*/ 0 w 27"/>
                    <a:gd name="T16" fmla="*/ 0 h 34"/>
                    <a:gd name="T17" fmla="*/ 27 w 27"/>
                    <a:gd name="T18" fmla="*/ 34 h 34"/>
                  </a:gdLst>
                  <a:ahLst/>
                  <a:cxnLst>
                    <a:cxn ang="T10">
                      <a:pos x="T0" y="T1"/>
                    </a:cxn>
                    <a:cxn ang="T11">
                      <a:pos x="T2" y="T3"/>
                    </a:cxn>
                    <a:cxn ang="T12">
                      <a:pos x="T4" y="T5"/>
                    </a:cxn>
                    <a:cxn ang="T13">
                      <a:pos x="T6" y="T7"/>
                    </a:cxn>
                    <a:cxn ang="T14">
                      <a:pos x="T8" y="T9"/>
                    </a:cxn>
                  </a:cxnLst>
                  <a:rect l="T15" t="T16" r="T17" b="T18"/>
                  <a:pathLst>
                    <a:path w="27" h="34">
                      <a:moveTo>
                        <a:pt x="25" y="15"/>
                      </a:moveTo>
                      <a:cubicBezTo>
                        <a:pt x="27" y="25"/>
                        <a:pt x="23" y="33"/>
                        <a:pt x="16" y="33"/>
                      </a:cubicBezTo>
                      <a:cubicBezTo>
                        <a:pt x="10" y="34"/>
                        <a:pt x="3" y="28"/>
                        <a:pt x="1" y="19"/>
                      </a:cubicBezTo>
                      <a:cubicBezTo>
                        <a:pt x="0" y="10"/>
                        <a:pt x="4" y="2"/>
                        <a:pt x="10" y="1"/>
                      </a:cubicBezTo>
                      <a:cubicBezTo>
                        <a:pt x="17" y="0"/>
                        <a:pt x="24" y="6"/>
                        <a:pt x="25" y="15"/>
                      </a:cubicBezTo>
                      <a:close/>
                    </a:path>
                  </a:pathLst>
                </a:custGeom>
                <a:solidFill>
                  <a:srgbClr val="DFE0E5"/>
                </a:solidFill>
                <a:ln w="9525">
                  <a:noFill/>
                  <a:round/>
                  <a:headEnd/>
                  <a:tailEnd/>
                </a:ln>
              </p:spPr>
              <p:txBody>
                <a:bodyPr/>
                <a:lstStyle/>
                <a:p>
                  <a:endParaRPr lang="zh-TW" altLang="en-US"/>
                </a:p>
              </p:txBody>
            </p:sp>
            <p:sp>
              <p:nvSpPr>
                <p:cNvPr id="28997" name="Freeform 189"/>
                <p:cNvSpPr>
                  <a:spLocks/>
                </p:cNvSpPr>
                <p:nvPr/>
              </p:nvSpPr>
              <p:spPr bwMode="auto">
                <a:xfrm>
                  <a:off x="3206" y="2855"/>
                  <a:ext cx="61" cy="48"/>
                </a:xfrm>
                <a:custGeom>
                  <a:avLst/>
                  <a:gdLst>
                    <a:gd name="T0" fmla="*/ 13641 w 26"/>
                    <a:gd name="T1" fmla="*/ 19670 h 20"/>
                    <a:gd name="T2" fmla="*/ 0 w 26"/>
                    <a:gd name="T3" fmla="*/ 4620 h 20"/>
                    <a:gd name="T4" fmla="*/ 854 w 26"/>
                    <a:gd name="T5" fmla="*/ 4620 h 20"/>
                    <a:gd name="T6" fmla="*/ 14851 w 26"/>
                    <a:gd name="T7" fmla="*/ 21041 h 20"/>
                    <a:gd name="T8" fmla="*/ 21815 w 26"/>
                    <a:gd name="T9" fmla="*/ 967 h 20"/>
                    <a:gd name="T10" fmla="*/ 21815 w 26"/>
                    <a:gd name="T11" fmla="*/ 0 h 20"/>
                    <a:gd name="T12" fmla="*/ 13641 w 26"/>
                    <a:gd name="T13" fmla="*/ 19670 h 20"/>
                    <a:gd name="T14" fmla="*/ 0 60000 65536"/>
                    <a:gd name="T15" fmla="*/ 0 60000 65536"/>
                    <a:gd name="T16" fmla="*/ 0 60000 65536"/>
                    <a:gd name="T17" fmla="*/ 0 60000 65536"/>
                    <a:gd name="T18" fmla="*/ 0 60000 65536"/>
                    <a:gd name="T19" fmla="*/ 0 60000 65536"/>
                    <a:gd name="T20" fmla="*/ 0 60000 65536"/>
                    <a:gd name="T21" fmla="*/ 0 w 26"/>
                    <a:gd name="T22" fmla="*/ 0 h 20"/>
                    <a:gd name="T23" fmla="*/ 26 w 26"/>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0">
                      <a:moveTo>
                        <a:pt x="15" y="18"/>
                      </a:moveTo>
                      <a:cubicBezTo>
                        <a:pt x="9" y="19"/>
                        <a:pt x="2" y="12"/>
                        <a:pt x="0" y="4"/>
                      </a:cubicBezTo>
                      <a:cubicBezTo>
                        <a:pt x="0" y="4"/>
                        <a:pt x="0" y="4"/>
                        <a:pt x="1" y="4"/>
                      </a:cubicBezTo>
                      <a:cubicBezTo>
                        <a:pt x="2" y="13"/>
                        <a:pt x="9" y="20"/>
                        <a:pt x="16" y="19"/>
                      </a:cubicBezTo>
                      <a:cubicBezTo>
                        <a:pt x="22" y="18"/>
                        <a:pt x="26" y="10"/>
                        <a:pt x="24" y="1"/>
                      </a:cubicBezTo>
                      <a:cubicBezTo>
                        <a:pt x="24" y="1"/>
                        <a:pt x="24" y="1"/>
                        <a:pt x="24" y="0"/>
                      </a:cubicBezTo>
                      <a:cubicBezTo>
                        <a:pt x="26" y="9"/>
                        <a:pt x="22" y="17"/>
                        <a:pt x="15" y="18"/>
                      </a:cubicBezTo>
                      <a:close/>
                    </a:path>
                  </a:pathLst>
                </a:custGeom>
                <a:solidFill>
                  <a:srgbClr val="A6ACBE"/>
                </a:solidFill>
                <a:ln w="9525">
                  <a:noFill/>
                  <a:round/>
                  <a:headEnd/>
                  <a:tailEnd/>
                </a:ln>
              </p:spPr>
              <p:txBody>
                <a:bodyPr/>
                <a:lstStyle/>
                <a:p>
                  <a:endParaRPr lang="zh-TW" altLang="en-US"/>
                </a:p>
              </p:txBody>
            </p:sp>
            <p:sp>
              <p:nvSpPr>
                <p:cNvPr id="28998" name="Freeform 190"/>
                <p:cNvSpPr>
                  <a:spLocks/>
                </p:cNvSpPr>
                <p:nvPr/>
              </p:nvSpPr>
              <p:spPr bwMode="auto">
                <a:xfrm>
                  <a:off x="3203" y="2817"/>
                  <a:ext cx="59" cy="48"/>
                </a:xfrm>
                <a:custGeom>
                  <a:avLst/>
                  <a:gdLst>
                    <a:gd name="T0" fmla="*/ 9898 w 25"/>
                    <a:gd name="T1" fmla="*/ 2321 h 20"/>
                    <a:gd name="T2" fmla="*/ 24015 w 25"/>
                    <a:gd name="T3" fmla="*/ 17350 h 20"/>
                    <a:gd name="T4" fmla="*/ 24015 w 25"/>
                    <a:gd name="T5" fmla="*/ 17350 h 20"/>
                    <a:gd name="T6" fmla="*/ 9898 w 25"/>
                    <a:gd name="T7" fmla="*/ 967 h 20"/>
                    <a:gd name="T8" fmla="*/ 868 w 25"/>
                    <a:gd name="T9" fmla="*/ 21041 h 20"/>
                    <a:gd name="T10" fmla="*/ 868 w 25"/>
                    <a:gd name="T11" fmla="*/ 21970 h 20"/>
                    <a:gd name="T12" fmla="*/ 9898 w 25"/>
                    <a:gd name="T13" fmla="*/ 2321 h 20"/>
                    <a:gd name="T14" fmla="*/ 0 60000 65536"/>
                    <a:gd name="T15" fmla="*/ 0 60000 65536"/>
                    <a:gd name="T16" fmla="*/ 0 60000 65536"/>
                    <a:gd name="T17" fmla="*/ 0 60000 65536"/>
                    <a:gd name="T18" fmla="*/ 0 60000 65536"/>
                    <a:gd name="T19" fmla="*/ 0 60000 65536"/>
                    <a:gd name="T20" fmla="*/ 0 60000 65536"/>
                    <a:gd name="T21" fmla="*/ 0 w 25"/>
                    <a:gd name="T22" fmla="*/ 0 h 20"/>
                    <a:gd name="T23" fmla="*/ 25 w 25"/>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20">
                      <a:moveTo>
                        <a:pt x="10" y="2"/>
                      </a:moveTo>
                      <a:cubicBezTo>
                        <a:pt x="17" y="2"/>
                        <a:pt x="23" y="8"/>
                        <a:pt x="25" y="16"/>
                      </a:cubicBezTo>
                      <a:cubicBezTo>
                        <a:pt x="25" y="16"/>
                        <a:pt x="25" y="16"/>
                        <a:pt x="25" y="16"/>
                      </a:cubicBezTo>
                      <a:cubicBezTo>
                        <a:pt x="23" y="7"/>
                        <a:pt x="17" y="0"/>
                        <a:pt x="10" y="1"/>
                      </a:cubicBezTo>
                      <a:cubicBezTo>
                        <a:pt x="4" y="2"/>
                        <a:pt x="0" y="10"/>
                        <a:pt x="1" y="19"/>
                      </a:cubicBezTo>
                      <a:cubicBezTo>
                        <a:pt x="1" y="19"/>
                        <a:pt x="1" y="19"/>
                        <a:pt x="1" y="20"/>
                      </a:cubicBezTo>
                      <a:cubicBezTo>
                        <a:pt x="0" y="11"/>
                        <a:pt x="4" y="3"/>
                        <a:pt x="10" y="2"/>
                      </a:cubicBezTo>
                      <a:close/>
                    </a:path>
                  </a:pathLst>
                </a:custGeom>
                <a:solidFill>
                  <a:srgbClr val="A6ACBE"/>
                </a:solidFill>
                <a:ln w="9525">
                  <a:noFill/>
                  <a:round/>
                  <a:headEnd/>
                  <a:tailEnd/>
                </a:ln>
              </p:spPr>
              <p:txBody>
                <a:bodyPr/>
                <a:lstStyle/>
                <a:p>
                  <a:endParaRPr lang="zh-TW" altLang="en-US"/>
                </a:p>
              </p:txBody>
            </p:sp>
            <p:sp>
              <p:nvSpPr>
                <p:cNvPr id="28999" name="Freeform 191"/>
                <p:cNvSpPr>
                  <a:spLocks/>
                </p:cNvSpPr>
                <p:nvPr/>
              </p:nvSpPr>
              <p:spPr bwMode="auto">
                <a:xfrm>
                  <a:off x="3218" y="2836"/>
                  <a:ext cx="35" cy="48"/>
                </a:xfrm>
                <a:custGeom>
                  <a:avLst/>
                  <a:gdLst>
                    <a:gd name="T0" fmla="*/ 12451 w 15"/>
                    <a:gd name="T1" fmla="*/ 10121 h 20"/>
                    <a:gd name="T2" fmla="*/ 7889 w 15"/>
                    <a:gd name="T3" fmla="*/ 21041 h 20"/>
                    <a:gd name="T4" fmla="*/ 0 w 15"/>
                    <a:gd name="T5" fmla="*/ 11878 h 20"/>
                    <a:gd name="T6" fmla="*/ 5336 w 15"/>
                    <a:gd name="T7" fmla="*/ 967 h 20"/>
                    <a:gd name="T8" fmla="*/ 12451 w 15"/>
                    <a:gd name="T9" fmla="*/ 10121 h 20"/>
                    <a:gd name="T10" fmla="*/ 0 60000 65536"/>
                    <a:gd name="T11" fmla="*/ 0 60000 65536"/>
                    <a:gd name="T12" fmla="*/ 0 60000 65536"/>
                    <a:gd name="T13" fmla="*/ 0 60000 65536"/>
                    <a:gd name="T14" fmla="*/ 0 60000 65536"/>
                    <a:gd name="T15" fmla="*/ 0 w 15"/>
                    <a:gd name="T16" fmla="*/ 0 h 20"/>
                    <a:gd name="T17" fmla="*/ 15 w 15"/>
                    <a:gd name="T18" fmla="*/ 20 h 20"/>
                  </a:gdLst>
                  <a:ahLst/>
                  <a:cxnLst>
                    <a:cxn ang="T10">
                      <a:pos x="T0" y="T1"/>
                    </a:cxn>
                    <a:cxn ang="T11">
                      <a:pos x="T2" y="T3"/>
                    </a:cxn>
                    <a:cxn ang="T12">
                      <a:pos x="T4" y="T5"/>
                    </a:cxn>
                    <a:cxn ang="T13">
                      <a:pos x="T6" y="T7"/>
                    </a:cxn>
                    <a:cxn ang="T14">
                      <a:pos x="T8" y="T9"/>
                    </a:cxn>
                  </a:cxnLst>
                  <a:rect l="T15" t="T16" r="T17" b="T18"/>
                  <a:pathLst>
                    <a:path w="15" h="20">
                      <a:moveTo>
                        <a:pt x="14" y="9"/>
                      </a:moveTo>
                      <a:cubicBezTo>
                        <a:pt x="15" y="14"/>
                        <a:pt x="13" y="19"/>
                        <a:pt x="9" y="19"/>
                      </a:cubicBezTo>
                      <a:cubicBezTo>
                        <a:pt x="5" y="20"/>
                        <a:pt x="1" y="16"/>
                        <a:pt x="0" y="11"/>
                      </a:cubicBezTo>
                      <a:cubicBezTo>
                        <a:pt x="0" y="6"/>
                        <a:pt x="2" y="1"/>
                        <a:pt x="6" y="1"/>
                      </a:cubicBezTo>
                      <a:cubicBezTo>
                        <a:pt x="9" y="0"/>
                        <a:pt x="13" y="4"/>
                        <a:pt x="14" y="9"/>
                      </a:cubicBezTo>
                      <a:close/>
                    </a:path>
                  </a:pathLst>
                </a:custGeom>
                <a:solidFill>
                  <a:srgbClr val="A0CC3A"/>
                </a:solidFill>
                <a:ln w="9525">
                  <a:noFill/>
                  <a:round/>
                  <a:headEnd/>
                  <a:tailEnd/>
                </a:ln>
              </p:spPr>
              <p:txBody>
                <a:bodyPr/>
                <a:lstStyle/>
                <a:p>
                  <a:endParaRPr lang="zh-TW" altLang="en-US"/>
                </a:p>
              </p:txBody>
            </p:sp>
            <p:sp>
              <p:nvSpPr>
                <p:cNvPr id="29000" name="Freeform 192"/>
                <p:cNvSpPr>
                  <a:spLocks noEditPoints="1"/>
                </p:cNvSpPr>
                <p:nvPr/>
              </p:nvSpPr>
              <p:spPr bwMode="auto">
                <a:xfrm>
                  <a:off x="3215" y="2834"/>
                  <a:ext cx="40" cy="52"/>
                </a:xfrm>
                <a:custGeom>
                  <a:avLst/>
                  <a:gdLst>
                    <a:gd name="T0" fmla="*/ 13275 w 17"/>
                    <a:gd name="T1" fmla="*/ 9956 h 22"/>
                    <a:gd name="T2" fmla="*/ 12412 w 17"/>
                    <a:gd name="T3" fmla="*/ 17789 h 22"/>
                    <a:gd name="T4" fmla="*/ 9534 w 17"/>
                    <a:gd name="T5" fmla="*/ 18514 h 22"/>
                    <a:gd name="T6" fmla="*/ 2021 w 17"/>
                    <a:gd name="T7" fmla="*/ 11513 h 22"/>
                    <a:gd name="T8" fmla="*/ 3532 w 17"/>
                    <a:gd name="T9" fmla="*/ 4871 h 22"/>
                    <a:gd name="T10" fmla="*/ 6412 w 17"/>
                    <a:gd name="T11" fmla="*/ 2971 h 22"/>
                    <a:gd name="T12" fmla="*/ 13275 w 17"/>
                    <a:gd name="T13" fmla="*/ 9956 h 22"/>
                    <a:gd name="T14" fmla="*/ 5642 w 17"/>
                    <a:gd name="T15" fmla="*/ 872 h 22"/>
                    <a:gd name="T16" fmla="*/ 2021 w 17"/>
                    <a:gd name="T17" fmla="*/ 2971 h 22"/>
                    <a:gd name="T18" fmla="*/ 0 w 17"/>
                    <a:gd name="T19" fmla="*/ 11513 h 22"/>
                    <a:gd name="T20" fmla="*/ 9534 w 17"/>
                    <a:gd name="T21" fmla="*/ 20575 h 22"/>
                    <a:gd name="T22" fmla="*/ 13913 w 17"/>
                    <a:gd name="T23" fmla="*/ 18514 h 22"/>
                    <a:gd name="T24" fmla="*/ 15087 w 17"/>
                    <a:gd name="T25" fmla="*/ 9956 h 22"/>
                    <a:gd name="T26" fmla="*/ 5642 w 17"/>
                    <a:gd name="T27" fmla="*/ 872 h 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22"/>
                    <a:gd name="T44" fmla="*/ 17 w 17"/>
                    <a:gd name="T45" fmla="*/ 22 h 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22">
                      <a:moveTo>
                        <a:pt x="14" y="10"/>
                      </a:moveTo>
                      <a:cubicBezTo>
                        <a:pt x="15" y="13"/>
                        <a:pt x="14" y="16"/>
                        <a:pt x="13" y="18"/>
                      </a:cubicBezTo>
                      <a:cubicBezTo>
                        <a:pt x="12" y="19"/>
                        <a:pt x="11" y="19"/>
                        <a:pt x="10" y="19"/>
                      </a:cubicBezTo>
                      <a:cubicBezTo>
                        <a:pt x="7" y="20"/>
                        <a:pt x="3" y="16"/>
                        <a:pt x="2" y="12"/>
                      </a:cubicBezTo>
                      <a:cubicBezTo>
                        <a:pt x="2" y="9"/>
                        <a:pt x="2" y="6"/>
                        <a:pt x="4" y="5"/>
                      </a:cubicBezTo>
                      <a:cubicBezTo>
                        <a:pt x="4" y="3"/>
                        <a:pt x="6" y="3"/>
                        <a:pt x="7" y="3"/>
                      </a:cubicBezTo>
                      <a:cubicBezTo>
                        <a:pt x="10" y="2"/>
                        <a:pt x="13" y="6"/>
                        <a:pt x="14" y="10"/>
                      </a:cubicBezTo>
                      <a:close/>
                      <a:moveTo>
                        <a:pt x="6" y="1"/>
                      </a:moveTo>
                      <a:cubicBezTo>
                        <a:pt x="5" y="1"/>
                        <a:pt x="3" y="2"/>
                        <a:pt x="2" y="3"/>
                      </a:cubicBezTo>
                      <a:cubicBezTo>
                        <a:pt x="0" y="6"/>
                        <a:pt x="0" y="9"/>
                        <a:pt x="0" y="12"/>
                      </a:cubicBezTo>
                      <a:cubicBezTo>
                        <a:pt x="2" y="18"/>
                        <a:pt x="6" y="22"/>
                        <a:pt x="10" y="21"/>
                      </a:cubicBezTo>
                      <a:cubicBezTo>
                        <a:pt x="12" y="21"/>
                        <a:pt x="13" y="20"/>
                        <a:pt x="15" y="19"/>
                      </a:cubicBezTo>
                      <a:cubicBezTo>
                        <a:pt x="16" y="16"/>
                        <a:pt x="17" y="13"/>
                        <a:pt x="16" y="10"/>
                      </a:cubicBezTo>
                      <a:cubicBezTo>
                        <a:pt x="15" y="4"/>
                        <a:pt x="11" y="0"/>
                        <a:pt x="6" y="1"/>
                      </a:cubicBezTo>
                      <a:close/>
                    </a:path>
                  </a:pathLst>
                </a:custGeom>
                <a:solidFill>
                  <a:srgbClr val="646C89"/>
                </a:solidFill>
                <a:ln w="9525">
                  <a:noFill/>
                  <a:round/>
                  <a:headEnd/>
                  <a:tailEnd/>
                </a:ln>
              </p:spPr>
              <p:txBody>
                <a:bodyPr/>
                <a:lstStyle/>
                <a:p>
                  <a:endParaRPr lang="zh-TW" altLang="en-US"/>
                </a:p>
              </p:txBody>
            </p:sp>
            <p:sp>
              <p:nvSpPr>
                <p:cNvPr id="29001" name="Freeform 193"/>
                <p:cNvSpPr>
                  <a:spLocks/>
                </p:cNvSpPr>
                <p:nvPr/>
              </p:nvSpPr>
              <p:spPr bwMode="auto">
                <a:xfrm>
                  <a:off x="3062" y="2798"/>
                  <a:ext cx="16" cy="24"/>
                </a:xfrm>
                <a:custGeom>
                  <a:avLst/>
                  <a:gdLst>
                    <a:gd name="T0" fmla="*/ 5291 w 7"/>
                    <a:gd name="T1" fmla="*/ 5570 h 10"/>
                    <a:gd name="T2" fmla="*/ 2999 w 7"/>
                    <a:gd name="T3" fmla="*/ 11088 h 10"/>
                    <a:gd name="T4" fmla="*/ 0 w 7"/>
                    <a:gd name="T5" fmla="*/ 5570 h 10"/>
                    <a:gd name="T6" fmla="*/ 2315 w 7"/>
                    <a:gd name="T7" fmla="*/ 0 h 10"/>
                    <a:gd name="T8" fmla="*/ 5291 w 7"/>
                    <a:gd name="T9" fmla="*/ 5570 h 10"/>
                    <a:gd name="T10" fmla="*/ 0 60000 65536"/>
                    <a:gd name="T11" fmla="*/ 0 60000 65536"/>
                    <a:gd name="T12" fmla="*/ 0 60000 65536"/>
                    <a:gd name="T13" fmla="*/ 0 60000 65536"/>
                    <a:gd name="T14" fmla="*/ 0 60000 65536"/>
                    <a:gd name="T15" fmla="*/ 0 w 7"/>
                    <a:gd name="T16" fmla="*/ 0 h 10"/>
                    <a:gd name="T17" fmla="*/ 7 w 7"/>
                    <a:gd name="T18" fmla="*/ 10 h 10"/>
                  </a:gdLst>
                  <a:ahLst/>
                  <a:cxnLst>
                    <a:cxn ang="T10">
                      <a:pos x="T0" y="T1"/>
                    </a:cxn>
                    <a:cxn ang="T11">
                      <a:pos x="T2" y="T3"/>
                    </a:cxn>
                    <a:cxn ang="T12">
                      <a:pos x="T4" y="T5"/>
                    </a:cxn>
                    <a:cxn ang="T13">
                      <a:pos x="T6" y="T7"/>
                    </a:cxn>
                    <a:cxn ang="T14">
                      <a:pos x="T8" y="T9"/>
                    </a:cxn>
                  </a:cxnLst>
                  <a:rect l="T15" t="T16" r="T17" b="T18"/>
                  <a:pathLst>
                    <a:path w="7" h="10">
                      <a:moveTo>
                        <a:pt x="7" y="5"/>
                      </a:moveTo>
                      <a:cubicBezTo>
                        <a:pt x="7" y="7"/>
                        <a:pt x="6" y="9"/>
                        <a:pt x="4" y="10"/>
                      </a:cubicBezTo>
                      <a:cubicBezTo>
                        <a:pt x="2" y="10"/>
                        <a:pt x="1" y="8"/>
                        <a:pt x="0" y="5"/>
                      </a:cubicBezTo>
                      <a:cubicBezTo>
                        <a:pt x="0" y="3"/>
                        <a:pt x="1" y="1"/>
                        <a:pt x="3" y="0"/>
                      </a:cubicBezTo>
                      <a:cubicBezTo>
                        <a:pt x="4" y="0"/>
                        <a:pt x="6" y="2"/>
                        <a:pt x="7" y="5"/>
                      </a:cubicBezTo>
                      <a:close/>
                    </a:path>
                  </a:pathLst>
                </a:custGeom>
                <a:solidFill>
                  <a:srgbClr val="A0CC3A"/>
                </a:solidFill>
                <a:ln w="9525">
                  <a:noFill/>
                  <a:round/>
                  <a:headEnd/>
                  <a:tailEnd/>
                </a:ln>
              </p:spPr>
              <p:txBody>
                <a:bodyPr/>
                <a:lstStyle/>
                <a:p>
                  <a:endParaRPr lang="zh-TW" altLang="en-US"/>
                </a:p>
              </p:txBody>
            </p:sp>
            <p:sp>
              <p:nvSpPr>
                <p:cNvPr id="29002" name="Freeform 194"/>
                <p:cNvSpPr>
                  <a:spLocks noEditPoints="1"/>
                </p:cNvSpPr>
                <p:nvPr/>
              </p:nvSpPr>
              <p:spPr bwMode="auto">
                <a:xfrm>
                  <a:off x="3059" y="2796"/>
                  <a:ext cx="22" cy="29"/>
                </a:xfrm>
                <a:custGeom>
                  <a:avLst/>
                  <a:gdLst>
                    <a:gd name="T0" fmla="*/ 8998 w 9"/>
                    <a:gd name="T1" fmla="*/ 7153 h 12"/>
                    <a:gd name="T2" fmla="*/ 7856 w 9"/>
                    <a:gd name="T3" fmla="*/ 10542 h 12"/>
                    <a:gd name="T4" fmla="*/ 6209 w 9"/>
                    <a:gd name="T5" fmla="*/ 11528 h 12"/>
                    <a:gd name="T6" fmla="*/ 2540 w 9"/>
                    <a:gd name="T7" fmla="*/ 7153 h 12"/>
                    <a:gd name="T8" fmla="*/ 3681 w 9"/>
                    <a:gd name="T9" fmla="*/ 3376 h 12"/>
                    <a:gd name="T10" fmla="*/ 5138 w 9"/>
                    <a:gd name="T11" fmla="*/ 2383 h 12"/>
                    <a:gd name="T12" fmla="*/ 8998 w 9"/>
                    <a:gd name="T13" fmla="*/ 7153 h 12"/>
                    <a:gd name="T14" fmla="*/ 3681 w 9"/>
                    <a:gd name="T15" fmla="*/ 0 h 12"/>
                    <a:gd name="T16" fmla="*/ 1039 w 9"/>
                    <a:gd name="T17" fmla="*/ 2383 h 12"/>
                    <a:gd name="T18" fmla="*/ 0 w 9"/>
                    <a:gd name="T19" fmla="*/ 8159 h 12"/>
                    <a:gd name="T20" fmla="*/ 6209 w 9"/>
                    <a:gd name="T21" fmla="*/ 13918 h 12"/>
                    <a:gd name="T22" fmla="*/ 10457 w 9"/>
                    <a:gd name="T23" fmla="*/ 11528 h 12"/>
                    <a:gd name="T24" fmla="*/ 11538 w 9"/>
                    <a:gd name="T25" fmla="*/ 5759 h 12"/>
                    <a:gd name="T26" fmla="*/ 3681 w 9"/>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2"/>
                    <a:gd name="T44" fmla="*/ 9 w 9"/>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2">
                      <a:moveTo>
                        <a:pt x="7" y="6"/>
                      </a:moveTo>
                      <a:cubicBezTo>
                        <a:pt x="7" y="7"/>
                        <a:pt x="7" y="8"/>
                        <a:pt x="6" y="9"/>
                      </a:cubicBezTo>
                      <a:cubicBezTo>
                        <a:pt x="6" y="9"/>
                        <a:pt x="6" y="10"/>
                        <a:pt x="5" y="10"/>
                      </a:cubicBezTo>
                      <a:cubicBezTo>
                        <a:pt x="4" y="10"/>
                        <a:pt x="2" y="8"/>
                        <a:pt x="2" y="6"/>
                      </a:cubicBezTo>
                      <a:cubicBezTo>
                        <a:pt x="2" y="5"/>
                        <a:pt x="2" y="4"/>
                        <a:pt x="3" y="3"/>
                      </a:cubicBezTo>
                      <a:cubicBezTo>
                        <a:pt x="3" y="3"/>
                        <a:pt x="3" y="2"/>
                        <a:pt x="4" y="2"/>
                      </a:cubicBezTo>
                      <a:cubicBezTo>
                        <a:pt x="5" y="2"/>
                        <a:pt x="6" y="4"/>
                        <a:pt x="7" y="6"/>
                      </a:cubicBezTo>
                      <a:close/>
                      <a:moveTo>
                        <a:pt x="3" y="0"/>
                      </a:moveTo>
                      <a:cubicBezTo>
                        <a:pt x="2" y="0"/>
                        <a:pt x="2" y="1"/>
                        <a:pt x="1" y="2"/>
                      </a:cubicBezTo>
                      <a:cubicBezTo>
                        <a:pt x="0" y="3"/>
                        <a:pt x="0" y="5"/>
                        <a:pt x="0" y="7"/>
                      </a:cubicBezTo>
                      <a:cubicBezTo>
                        <a:pt x="1" y="10"/>
                        <a:pt x="3" y="12"/>
                        <a:pt x="5" y="12"/>
                      </a:cubicBezTo>
                      <a:cubicBezTo>
                        <a:pt x="6" y="12"/>
                        <a:pt x="7" y="11"/>
                        <a:pt x="8" y="10"/>
                      </a:cubicBezTo>
                      <a:cubicBezTo>
                        <a:pt x="9" y="9"/>
                        <a:pt x="9" y="7"/>
                        <a:pt x="9" y="5"/>
                      </a:cubicBezTo>
                      <a:cubicBezTo>
                        <a:pt x="8" y="2"/>
                        <a:pt x="6" y="0"/>
                        <a:pt x="3" y="0"/>
                      </a:cubicBezTo>
                      <a:close/>
                    </a:path>
                  </a:pathLst>
                </a:custGeom>
                <a:solidFill>
                  <a:srgbClr val="646C89"/>
                </a:solidFill>
                <a:ln w="9525">
                  <a:noFill/>
                  <a:round/>
                  <a:headEnd/>
                  <a:tailEnd/>
                </a:ln>
              </p:spPr>
              <p:txBody>
                <a:bodyPr/>
                <a:lstStyle/>
                <a:p>
                  <a:endParaRPr lang="zh-TW" altLang="en-US"/>
                </a:p>
              </p:txBody>
            </p:sp>
            <p:sp>
              <p:nvSpPr>
                <p:cNvPr id="29003" name="Freeform 195"/>
                <p:cNvSpPr>
                  <a:spLocks/>
                </p:cNvSpPr>
                <p:nvPr/>
              </p:nvSpPr>
              <p:spPr bwMode="auto">
                <a:xfrm>
                  <a:off x="3092" y="2808"/>
                  <a:ext cx="19" cy="24"/>
                </a:xfrm>
                <a:custGeom>
                  <a:avLst/>
                  <a:gdLst>
                    <a:gd name="T0" fmla="*/ 8077 w 8"/>
                    <a:gd name="T1" fmla="*/ 5570 h 10"/>
                    <a:gd name="T2" fmla="*/ 4997 w 8"/>
                    <a:gd name="T3" fmla="*/ 11088 h 10"/>
                    <a:gd name="T4" fmla="*/ 886 w 8"/>
                    <a:gd name="T5" fmla="*/ 6538 h 10"/>
                    <a:gd name="T6" fmla="*/ 3028 w 8"/>
                    <a:gd name="T7" fmla="*/ 0 h 10"/>
                    <a:gd name="T8" fmla="*/ 8077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5"/>
                      </a:moveTo>
                      <a:cubicBezTo>
                        <a:pt x="8" y="7"/>
                        <a:pt x="7" y="10"/>
                        <a:pt x="5" y="10"/>
                      </a:cubicBezTo>
                      <a:cubicBezTo>
                        <a:pt x="3" y="10"/>
                        <a:pt x="1" y="8"/>
                        <a:pt x="1" y="6"/>
                      </a:cubicBezTo>
                      <a:cubicBezTo>
                        <a:pt x="0" y="3"/>
                        <a:pt x="1" y="1"/>
                        <a:pt x="3" y="0"/>
                      </a:cubicBezTo>
                      <a:cubicBezTo>
                        <a:pt x="5" y="0"/>
                        <a:pt x="7" y="2"/>
                        <a:pt x="8" y="5"/>
                      </a:cubicBezTo>
                      <a:close/>
                    </a:path>
                  </a:pathLst>
                </a:custGeom>
                <a:solidFill>
                  <a:srgbClr val="A0CC3A"/>
                </a:solidFill>
                <a:ln w="9525">
                  <a:noFill/>
                  <a:round/>
                  <a:headEnd/>
                  <a:tailEnd/>
                </a:ln>
              </p:spPr>
              <p:txBody>
                <a:bodyPr/>
                <a:lstStyle/>
                <a:p>
                  <a:endParaRPr lang="zh-TW" altLang="en-US"/>
                </a:p>
              </p:txBody>
            </p:sp>
            <p:sp>
              <p:nvSpPr>
                <p:cNvPr id="29004" name="Freeform 196"/>
                <p:cNvSpPr>
                  <a:spLocks noEditPoints="1"/>
                </p:cNvSpPr>
                <p:nvPr/>
              </p:nvSpPr>
              <p:spPr bwMode="auto">
                <a:xfrm>
                  <a:off x="3090" y="2806"/>
                  <a:ext cx="24" cy="28"/>
                </a:xfrm>
                <a:custGeom>
                  <a:avLst/>
                  <a:gdLst>
                    <a:gd name="T0" fmla="*/ 8767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8767 w 10"/>
                    <a:gd name="T13" fmla="*/ 5336 h 12"/>
                    <a:gd name="T14" fmla="*/ 4620 w 10"/>
                    <a:gd name="T15" fmla="*/ 828 h 12"/>
                    <a:gd name="T16" fmla="*/ 2321 w 10"/>
                    <a:gd name="T17" fmla="*/ 1932 h 12"/>
                    <a:gd name="T18" fmla="*/ 967 w 10"/>
                    <a:gd name="T19" fmla="*/ 5957 h 12"/>
                    <a:gd name="T20" fmla="*/ 6538 w 10"/>
                    <a:gd name="T21" fmla="*/ 10519 h 12"/>
                    <a:gd name="T22" fmla="*/ 10121 w 10"/>
                    <a:gd name="T23" fmla="*/ 8717 h 12"/>
                    <a:gd name="T24" fmla="*/ 11088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8" y="6"/>
                      </a:moveTo>
                      <a:cubicBezTo>
                        <a:pt x="8" y="7"/>
                        <a:pt x="8" y="8"/>
                        <a:pt x="7" y="9"/>
                      </a:cubicBezTo>
                      <a:cubicBezTo>
                        <a:pt x="7" y="9"/>
                        <a:pt x="7" y="10"/>
                        <a:pt x="6" y="10"/>
                      </a:cubicBezTo>
                      <a:cubicBezTo>
                        <a:pt x="5" y="10"/>
                        <a:pt x="3" y="9"/>
                        <a:pt x="3" y="6"/>
                      </a:cubicBezTo>
                      <a:cubicBezTo>
                        <a:pt x="3" y="5"/>
                        <a:pt x="3" y="4"/>
                        <a:pt x="3" y="3"/>
                      </a:cubicBezTo>
                      <a:cubicBezTo>
                        <a:pt x="4" y="3"/>
                        <a:pt x="4" y="3"/>
                        <a:pt x="4" y="2"/>
                      </a:cubicBezTo>
                      <a:cubicBezTo>
                        <a:pt x="6" y="2"/>
                        <a:pt x="7" y="4"/>
                        <a:pt x="8" y="6"/>
                      </a:cubicBezTo>
                      <a:close/>
                      <a:moveTo>
                        <a:pt x="4" y="1"/>
                      </a:moveTo>
                      <a:cubicBezTo>
                        <a:pt x="3" y="1"/>
                        <a:pt x="2" y="1"/>
                        <a:pt x="2" y="2"/>
                      </a:cubicBezTo>
                      <a:cubicBezTo>
                        <a:pt x="1" y="3"/>
                        <a:pt x="0" y="5"/>
                        <a:pt x="1" y="7"/>
                      </a:cubicBezTo>
                      <a:cubicBezTo>
                        <a:pt x="1" y="10"/>
                        <a:pt x="4" y="12"/>
                        <a:pt x="6" y="12"/>
                      </a:cubicBezTo>
                      <a:cubicBezTo>
                        <a:pt x="7" y="12"/>
                        <a:pt x="8" y="11"/>
                        <a:pt x="9" y="10"/>
                      </a:cubicBezTo>
                      <a:cubicBezTo>
                        <a:pt x="10" y="9"/>
                        <a:pt x="10" y="7"/>
                        <a:pt x="10" y="6"/>
                      </a:cubicBezTo>
                      <a:cubicBezTo>
                        <a:pt x="9" y="2"/>
                        <a:pt x="7" y="0"/>
                        <a:pt x="4" y="1"/>
                      </a:cubicBezTo>
                      <a:close/>
                    </a:path>
                  </a:pathLst>
                </a:custGeom>
                <a:solidFill>
                  <a:srgbClr val="646C89"/>
                </a:solidFill>
                <a:ln w="9525">
                  <a:noFill/>
                  <a:round/>
                  <a:headEnd/>
                  <a:tailEnd/>
                </a:ln>
              </p:spPr>
              <p:txBody>
                <a:bodyPr/>
                <a:lstStyle/>
                <a:p>
                  <a:endParaRPr lang="zh-TW" altLang="en-US"/>
                </a:p>
              </p:txBody>
            </p:sp>
            <p:sp>
              <p:nvSpPr>
                <p:cNvPr id="29005" name="Freeform 197"/>
                <p:cNvSpPr>
                  <a:spLocks/>
                </p:cNvSpPr>
                <p:nvPr/>
              </p:nvSpPr>
              <p:spPr bwMode="auto">
                <a:xfrm>
                  <a:off x="3126" y="2817"/>
                  <a:ext cx="18" cy="24"/>
                </a:xfrm>
                <a:custGeom>
                  <a:avLst/>
                  <a:gdLst>
                    <a:gd name="T0" fmla="*/ 4657 w 8"/>
                    <a:gd name="T1" fmla="*/ 5570 h 10"/>
                    <a:gd name="T2" fmla="*/ 3224 w 8"/>
                    <a:gd name="T3" fmla="*/ 11088 h 10"/>
                    <a:gd name="T4" fmla="*/ 637 w 8"/>
                    <a:gd name="T5" fmla="*/ 6538 h 10"/>
                    <a:gd name="T6" fmla="*/ 2070 w 8"/>
                    <a:gd name="T7" fmla="*/ 967 h 10"/>
                    <a:gd name="T8" fmla="*/ 4657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1" y="6"/>
                      </a:cubicBezTo>
                      <a:cubicBezTo>
                        <a:pt x="0" y="3"/>
                        <a:pt x="1" y="1"/>
                        <a:pt x="3" y="1"/>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29006" name="Freeform 198"/>
                <p:cNvSpPr>
                  <a:spLocks noEditPoints="1"/>
                </p:cNvSpPr>
                <p:nvPr/>
              </p:nvSpPr>
              <p:spPr bwMode="auto">
                <a:xfrm>
                  <a:off x="3123" y="2815"/>
                  <a:ext cx="24" cy="28"/>
                </a:xfrm>
                <a:custGeom>
                  <a:avLst/>
                  <a:gdLst>
                    <a:gd name="T0" fmla="*/ 7800 w 10"/>
                    <a:gd name="T1" fmla="*/ 5336 h 12"/>
                    <a:gd name="T2" fmla="*/ 7800 w 10"/>
                    <a:gd name="T3" fmla="*/ 7889 h 12"/>
                    <a:gd name="T4" fmla="*/ 6538 w 10"/>
                    <a:gd name="T5" fmla="*/ 8717 h 12"/>
                    <a:gd name="T6" fmla="*/ 3250 w 10"/>
                    <a:gd name="T7" fmla="*/ 5957 h 12"/>
                    <a:gd name="T8" fmla="*/ 3250 w 10"/>
                    <a:gd name="T9" fmla="*/ 2553 h 12"/>
                    <a:gd name="T10" fmla="*/ 4620 w 10"/>
                    <a:gd name="T11" fmla="*/ 2553 h 12"/>
                    <a:gd name="T12" fmla="*/ 7800 w 10"/>
                    <a:gd name="T13" fmla="*/ 5336 h 12"/>
                    <a:gd name="T14" fmla="*/ 4620 w 10"/>
                    <a:gd name="T15" fmla="*/ 828 h 12"/>
                    <a:gd name="T16" fmla="*/ 2321 w 10"/>
                    <a:gd name="T17" fmla="*/ 1932 h 12"/>
                    <a:gd name="T18" fmla="*/ 967 w 10"/>
                    <a:gd name="T19" fmla="*/ 5957 h 12"/>
                    <a:gd name="T20" fmla="*/ 6538 w 10"/>
                    <a:gd name="T21" fmla="*/ 10519 h 12"/>
                    <a:gd name="T22" fmla="*/ 10121 w 10"/>
                    <a:gd name="T23" fmla="*/ 8717 h 12"/>
                    <a:gd name="T24" fmla="*/ 10121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8" y="7"/>
                        <a:pt x="8" y="9"/>
                        <a:pt x="7" y="9"/>
                      </a:cubicBezTo>
                      <a:cubicBezTo>
                        <a:pt x="7" y="10"/>
                        <a:pt x="6" y="10"/>
                        <a:pt x="6" y="10"/>
                      </a:cubicBezTo>
                      <a:cubicBezTo>
                        <a:pt x="4" y="10"/>
                        <a:pt x="3" y="9"/>
                        <a:pt x="3" y="7"/>
                      </a:cubicBezTo>
                      <a:cubicBezTo>
                        <a:pt x="2" y="5"/>
                        <a:pt x="3" y="4"/>
                        <a:pt x="3" y="3"/>
                      </a:cubicBezTo>
                      <a:cubicBezTo>
                        <a:pt x="3" y="3"/>
                        <a:pt x="4" y="3"/>
                        <a:pt x="4" y="3"/>
                      </a:cubicBezTo>
                      <a:cubicBezTo>
                        <a:pt x="6" y="2"/>
                        <a:pt x="7" y="4"/>
                        <a:pt x="7" y="6"/>
                      </a:cubicBezTo>
                      <a:close/>
                      <a:moveTo>
                        <a:pt x="4" y="1"/>
                      </a:moveTo>
                      <a:cubicBezTo>
                        <a:pt x="3" y="1"/>
                        <a:pt x="2" y="1"/>
                        <a:pt x="2" y="2"/>
                      </a:cubicBezTo>
                      <a:cubicBezTo>
                        <a:pt x="1" y="3"/>
                        <a:pt x="0" y="5"/>
                        <a:pt x="1" y="7"/>
                      </a:cubicBezTo>
                      <a:cubicBezTo>
                        <a:pt x="1" y="10"/>
                        <a:pt x="4" y="12"/>
                        <a:pt x="6" y="12"/>
                      </a:cubicBezTo>
                      <a:cubicBezTo>
                        <a:pt x="7" y="12"/>
                        <a:pt x="8" y="11"/>
                        <a:pt x="9" y="10"/>
                      </a:cubicBezTo>
                      <a:cubicBezTo>
                        <a:pt x="9" y="9"/>
                        <a:pt x="10" y="8"/>
                        <a:pt x="9" y="6"/>
                      </a:cubicBezTo>
                      <a:cubicBezTo>
                        <a:pt x="9" y="3"/>
                        <a:pt x="6" y="0"/>
                        <a:pt x="4" y="1"/>
                      </a:cubicBezTo>
                      <a:close/>
                    </a:path>
                  </a:pathLst>
                </a:custGeom>
                <a:solidFill>
                  <a:srgbClr val="646C89"/>
                </a:solidFill>
                <a:ln w="9525">
                  <a:noFill/>
                  <a:round/>
                  <a:headEnd/>
                  <a:tailEnd/>
                </a:ln>
              </p:spPr>
              <p:txBody>
                <a:bodyPr/>
                <a:lstStyle/>
                <a:p>
                  <a:endParaRPr lang="zh-TW" altLang="en-US"/>
                </a:p>
              </p:txBody>
            </p:sp>
            <p:sp>
              <p:nvSpPr>
                <p:cNvPr id="29007" name="Freeform 199"/>
                <p:cNvSpPr>
                  <a:spLocks/>
                </p:cNvSpPr>
                <p:nvPr/>
              </p:nvSpPr>
              <p:spPr bwMode="auto">
                <a:xfrm>
                  <a:off x="3159" y="2829"/>
                  <a:ext cx="18" cy="22"/>
                </a:xfrm>
                <a:custGeom>
                  <a:avLst/>
                  <a:gdLst>
                    <a:gd name="T0" fmla="*/ 4657 w 8"/>
                    <a:gd name="T1" fmla="*/ 5138 h 9"/>
                    <a:gd name="T2" fmla="*/ 3224 w 8"/>
                    <a:gd name="T3" fmla="*/ 11538 h 9"/>
                    <a:gd name="T4" fmla="*/ 0 w 8"/>
                    <a:gd name="T5" fmla="*/ 6209 h 9"/>
                    <a:gd name="T6" fmla="*/ 2070 w 8"/>
                    <a:gd name="T7" fmla="*/ 0 h 9"/>
                    <a:gd name="T8" fmla="*/ 4657 w 8"/>
                    <a:gd name="T9" fmla="*/ 5138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7" y="4"/>
                      </a:moveTo>
                      <a:cubicBezTo>
                        <a:pt x="8" y="7"/>
                        <a:pt x="7" y="9"/>
                        <a:pt x="5" y="9"/>
                      </a:cubicBezTo>
                      <a:cubicBezTo>
                        <a:pt x="3" y="9"/>
                        <a:pt x="1" y="8"/>
                        <a:pt x="0" y="5"/>
                      </a:cubicBezTo>
                      <a:cubicBezTo>
                        <a:pt x="0" y="2"/>
                        <a:pt x="1" y="0"/>
                        <a:pt x="3" y="0"/>
                      </a:cubicBezTo>
                      <a:cubicBezTo>
                        <a:pt x="5" y="0"/>
                        <a:pt x="7" y="1"/>
                        <a:pt x="7" y="4"/>
                      </a:cubicBezTo>
                      <a:close/>
                    </a:path>
                  </a:pathLst>
                </a:custGeom>
                <a:solidFill>
                  <a:srgbClr val="A0CC3A"/>
                </a:solidFill>
                <a:ln w="9525">
                  <a:noFill/>
                  <a:round/>
                  <a:headEnd/>
                  <a:tailEnd/>
                </a:ln>
              </p:spPr>
              <p:txBody>
                <a:bodyPr/>
                <a:lstStyle/>
                <a:p>
                  <a:endParaRPr lang="zh-TW" altLang="en-US"/>
                </a:p>
              </p:txBody>
            </p:sp>
            <p:sp>
              <p:nvSpPr>
                <p:cNvPr id="29008" name="Freeform 200"/>
                <p:cNvSpPr>
                  <a:spLocks noEditPoints="1"/>
                </p:cNvSpPr>
                <p:nvPr/>
              </p:nvSpPr>
              <p:spPr bwMode="auto">
                <a:xfrm>
                  <a:off x="3156" y="2825"/>
                  <a:ext cx="24" cy="30"/>
                </a:xfrm>
                <a:custGeom>
                  <a:avLst/>
                  <a:gdLst>
                    <a:gd name="T0" fmla="*/ 7800 w 10"/>
                    <a:gd name="T1" fmla="*/ 4858 h 13"/>
                    <a:gd name="T2" fmla="*/ 7800 w 10"/>
                    <a:gd name="T3" fmla="*/ 7265 h 13"/>
                    <a:gd name="T4" fmla="*/ 6538 w 10"/>
                    <a:gd name="T5" fmla="*/ 7998 h 13"/>
                    <a:gd name="T6" fmla="*/ 2321 w 10"/>
                    <a:gd name="T7" fmla="*/ 5555 h 13"/>
                    <a:gd name="T8" fmla="*/ 3250 w 10"/>
                    <a:gd name="T9" fmla="*/ 3148 h 13"/>
                    <a:gd name="T10" fmla="*/ 4620 w 10"/>
                    <a:gd name="T11" fmla="*/ 2407 h 13"/>
                    <a:gd name="T12" fmla="*/ 7800 w 10"/>
                    <a:gd name="T13" fmla="*/ 4858 h 13"/>
                    <a:gd name="T14" fmla="*/ 4620 w 10"/>
                    <a:gd name="T15" fmla="*/ 798 h 13"/>
                    <a:gd name="T16" fmla="*/ 967 w 10"/>
                    <a:gd name="T17" fmla="*/ 1842 h 13"/>
                    <a:gd name="T18" fmla="*/ 0 w 10"/>
                    <a:gd name="T19" fmla="*/ 5555 h 13"/>
                    <a:gd name="T20" fmla="*/ 6538 w 10"/>
                    <a:gd name="T21" fmla="*/ 9810 h 13"/>
                    <a:gd name="T22" fmla="*/ 8767 w 10"/>
                    <a:gd name="T23" fmla="*/ 8760 h 13"/>
                    <a:gd name="T24" fmla="*/ 10121 w 10"/>
                    <a:gd name="T25" fmla="*/ 4858 h 13"/>
                    <a:gd name="T26" fmla="*/ 4620 w 10"/>
                    <a:gd name="T27" fmla="*/ 798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3"/>
                    <a:gd name="T44" fmla="*/ 10 w 10"/>
                    <a:gd name="T45" fmla="*/ 13 h 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3">
                      <a:moveTo>
                        <a:pt x="7" y="6"/>
                      </a:moveTo>
                      <a:cubicBezTo>
                        <a:pt x="8" y="7"/>
                        <a:pt x="7" y="9"/>
                        <a:pt x="7" y="9"/>
                      </a:cubicBezTo>
                      <a:cubicBezTo>
                        <a:pt x="7" y="10"/>
                        <a:pt x="6" y="10"/>
                        <a:pt x="6" y="10"/>
                      </a:cubicBezTo>
                      <a:cubicBezTo>
                        <a:pt x="4" y="10"/>
                        <a:pt x="3" y="9"/>
                        <a:pt x="2" y="7"/>
                      </a:cubicBezTo>
                      <a:cubicBezTo>
                        <a:pt x="2" y="6"/>
                        <a:pt x="2" y="4"/>
                        <a:pt x="3" y="4"/>
                      </a:cubicBezTo>
                      <a:cubicBezTo>
                        <a:pt x="3" y="3"/>
                        <a:pt x="4" y="3"/>
                        <a:pt x="4" y="3"/>
                      </a:cubicBezTo>
                      <a:cubicBezTo>
                        <a:pt x="5" y="3"/>
                        <a:pt x="7" y="4"/>
                        <a:pt x="7" y="6"/>
                      </a:cubicBezTo>
                      <a:close/>
                      <a:moveTo>
                        <a:pt x="4" y="1"/>
                      </a:moveTo>
                      <a:cubicBezTo>
                        <a:pt x="3" y="1"/>
                        <a:pt x="2" y="2"/>
                        <a:pt x="1" y="2"/>
                      </a:cubicBezTo>
                      <a:cubicBezTo>
                        <a:pt x="0" y="4"/>
                        <a:pt x="0" y="5"/>
                        <a:pt x="0" y="7"/>
                      </a:cubicBezTo>
                      <a:cubicBezTo>
                        <a:pt x="1" y="10"/>
                        <a:pt x="3" y="13"/>
                        <a:pt x="6" y="12"/>
                      </a:cubicBezTo>
                      <a:cubicBezTo>
                        <a:pt x="7" y="12"/>
                        <a:pt x="8" y="12"/>
                        <a:pt x="8" y="11"/>
                      </a:cubicBezTo>
                      <a:cubicBezTo>
                        <a:pt x="9" y="9"/>
                        <a:pt x="10" y="8"/>
                        <a:pt x="9" y="6"/>
                      </a:cubicBezTo>
                      <a:cubicBezTo>
                        <a:pt x="9" y="3"/>
                        <a:pt x="6" y="0"/>
                        <a:pt x="4" y="1"/>
                      </a:cubicBezTo>
                      <a:close/>
                    </a:path>
                  </a:pathLst>
                </a:custGeom>
                <a:solidFill>
                  <a:srgbClr val="646C89"/>
                </a:solidFill>
                <a:ln w="9525">
                  <a:noFill/>
                  <a:round/>
                  <a:headEnd/>
                  <a:tailEnd/>
                </a:ln>
              </p:spPr>
              <p:txBody>
                <a:bodyPr/>
                <a:lstStyle/>
                <a:p>
                  <a:endParaRPr lang="zh-TW" altLang="en-US"/>
                </a:p>
              </p:txBody>
            </p:sp>
            <p:sp>
              <p:nvSpPr>
                <p:cNvPr id="29009" name="Freeform 201"/>
                <p:cNvSpPr>
                  <a:spLocks/>
                </p:cNvSpPr>
                <p:nvPr/>
              </p:nvSpPr>
              <p:spPr bwMode="auto">
                <a:xfrm>
                  <a:off x="3296" y="2877"/>
                  <a:ext cx="18" cy="23"/>
                </a:xfrm>
                <a:custGeom>
                  <a:avLst/>
                  <a:gdLst>
                    <a:gd name="T0" fmla="*/ 5168 w 8"/>
                    <a:gd name="T1" fmla="*/ 3080 h 10"/>
                    <a:gd name="T2" fmla="*/ 3224 w 8"/>
                    <a:gd name="T3" fmla="*/ 7084 h 10"/>
                    <a:gd name="T4" fmla="*/ 637 w 8"/>
                    <a:gd name="T5" fmla="*/ 4110 h 10"/>
                    <a:gd name="T6" fmla="*/ 2587 w 8"/>
                    <a:gd name="T7" fmla="*/ 0 h 10"/>
                    <a:gd name="T8" fmla="*/ 5168 w 8"/>
                    <a:gd name="T9" fmla="*/ 308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4"/>
                      </a:moveTo>
                      <a:cubicBezTo>
                        <a:pt x="8" y="7"/>
                        <a:pt x="7" y="9"/>
                        <a:pt x="5" y="9"/>
                      </a:cubicBezTo>
                      <a:cubicBezTo>
                        <a:pt x="3" y="10"/>
                        <a:pt x="1" y="8"/>
                        <a:pt x="1" y="5"/>
                      </a:cubicBezTo>
                      <a:cubicBezTo>
                        <a:pt x="0" y="3"/>
                        <a:pt x="2" y="0"/>
                        <a:pt x="4" y="0"/>
                      </a:cubicBezTo>
                      <a:cubicBezTo>
                        <a:pt x="5" y="0"/>
                        <a:pt x="7" y="2"/>
                        <a:pt x="8" y="4"/>
                      </a:cubicBezTo>
                      <a:close/>
                    </a:path>
                  </a:pathLst>
                </a:custGeom>
                <a:solidFill>
                  <a:srgbClr val="A0CC3A"/>
                </a:solidFill>
                <a:ln w="9525">
                  <a:noFill/>
                  <a:round/>
                  <a:headEnd/>
                  <a:tailEnd/>
                </a:ln>
              </p:spPr>
              <p:txBody>
                <a:bodyPr/>
                <a:lstStyle/>
                <a:p>
                  <a:endParaRPr lang="zh-TW" altLang="en-US"/>
                </a:p>
              </p:txBody>
            </p:sp>
            <p:sp>
              <p:nvSpPr>
                <p:cNvPr id="29010" name="Freeform 202"/>
                <p:cNvSpPr>
                  <a:spLocks noEditPoints="1"/>
                </p:cNvSpPr>
                <p:nvPr/>
              </p:nvSpPr>
              <p:spPr bwMode="auto">
                <a:xfrm>
                  <a:off x="3296" y="2874"/>
                  <a:ext cx="21" cy="29"/>
                </a:xfrm>
                <a:custGeom>
                  <a:avLst/>
                  <a:gdLst>
                    <a:gd name="T0" fmla="*/ 5957 w 9"/>
                    <a:gd name="T1" fmla="*/ 7153 h 12"/>
                    <a:gd name="T2" fmla="*/ 5336 w 9"/>
                    <a:gd name="T3" fmla="*/ 10542 h 12"/>
                    <a:gd name="T4" fmla="*/ 4508 w 9"/>
                    <a:gd name="T5" fmla="*/ 10542 h 12"/>
                    <a:gd name="T6" fmla="*/ 1932 w 9"/>
                    <a:gd name="T7" fmla="*/ 7153 h 12"/>
                    <a:gd name="T8" fmla="*/ 1932 w 9"/>
                    <a:gd name="T9" fmla="*/ 3376 h 12"/>
                    <a:gd name="T10" fmla="*/ 3381 w 9"/>
                    <a:gd name="T11" fmla="*/ 2383 h 12"/>
                    <a:gd name="T12" fmla="*/ 5957 w 9"/>
                    <a:gd name="T13" fmla="*/ 7153 h 12"/>
                    <a:gd name="T14" fmla="*/ 2553 w 9"/>
                    <a:gd name="T15" fmla="*/ 0 h 12"/>
                    <a:gd name="T16" fmla="*/ 828 w 9"/>
                    <a:gd name="T17" fmla="*/ 2383 h 12"/>
                    <a:gd name="T18" fmla="*/ 0 w 9"/>
                    <a:gd name="T19" fmla="*/ 7153 h 12"/>
                    <a:gd name="T20" fmla="*/ 4508 w 9"/>
                    <a:gd name="T21" fmla="*/ 12932 h 12"/>
                    <a:gd name="T22" fmla="*/ 7117 w 9"/>
                    <a:gd name="T23" fmla="*/ 11528 h 12"/>
                    <a:gd name="T24" fmla="*/ 7889 w 9"/>
                    <a:gd name="T25" fmla="*/ 5759 h 12"/>
                    <a:gd name="T26" fmla="*/ 2553 w 9"/>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2"/>
                    <a:gd name="T44" fmla="*/ 9 w 9"/>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2">
                      <a:moveTo>
                        <a:pt x="7" y="6"/>
                      </a:moveTo>
                      <a:cubicBezTo>
                        <a:pt x="7" y="7"/>
                        <a:pt x="7" y="8"/>
                        <a:pt x="6" y="9"/>
                      </a:cubicBezTo>
                      <a:cubicBezTo>
                        <a:pt x="6" y="9"/>
                        <a:pt x="6" y="9"/>
                        <a:pt x="5" y="9"/>
                      </a:cubicBezTo>
                      <a:cubicBezTo>
                        <a:pt x="4" y="10"/>
                        <a:pt x="2" y="8"/>
                        <a:pt x="2" y="6"/>
                      </a:cubicBezTo>
                      <a:cubicBezTo>
                        <a:pt x="2" y="5"/>
                        <a:pt x="2" y="4"/>
                        <a:pt x="2" y="3"/>
                      </a:cubicBezTo>
                      <a:cubicBezTo>
                        <a:pt x="3" y="3"/>
                        <a:pt x="3" y="2"/>
                        <a:pt x="4" y="2"/>
                      </a:cubicBezTo>
                      <a:cubicBezTo>
                        <a:pt x="5" y="2"/>
                        <a:pt x="6" y="3"/>
                        <a:pt x="7" y="6"/>
                      </a:cubicBezTo>
                      <a:close/>
                      <a:moveTo>
                        <a:pt x="3" y="0"/>
                      </a:moveTo>
                      <a:cubicBezTo>
                        <a:pt x="2" y="0"/>
                        <a:pt x="2" y="1"/>
                        <a:pt x="1" y="2"/>
                      </a:cubicBezTo>
                      <a:cubicBezTo>
                        <a:pt x="0" y="3"/>
                        <a:pt x="0" y="5"/>
                        <a:pt x="0" y="6"/>
                      </a:cubicBezTo>
                      <a:cubicBezTo>
                        <a:pt x="1" y="10"/>
                        <a:pt x="3" y="12"/>
                        <a:pt x="5" y="11"/>
                      </a:cubicBezTo>
                      <a:cubicBezTo>
                        <a:pt x="6" y="11"/>
                        <a:pt x="7" y="11"/>
                        <a:pt x="8" y="10"/>
                      </a:cubicBezTo>
                      <a:cubicBezTo>
                        <a:pt x="9" y="9"/>
                        <a:pt x="9" y="7"/>
                        <a:pt x="9" y="5"/>
                      </a:cubicBezTo>
                      <a:cubicBezTo>
                        <a:pt x="8" y="2"/>
                        <a:pt x="6" y="0"/>
                        <a:pt x="3" y="0"/>
                      </a:cubicBezTo>
                      <a:close/>
                    </a:path>
                  </a:pathLst>
                </a:custGeom>
                <a:solidFill>
                  <a:srgbClr val="646C89"/>
                </a:solidFill>
                <a:ln w="9525">
                  <a:noFill/>
                  <a:round/>
                  <a:headEnd/>
                  <a:tailEnd/>
                </a:ln>
              </p:spPr>
              <p:txBody>
                <a:bodyPr/>
                <a:lstStyle/>
                <a:p>
                  <a:endParaRPr lang="zh-TW" altLang="en-US"/>
                </a:p>
              </p:txBody>
            </p:sp>
            <p:sp>
              <p:nvSpPr>
                <p:cNvPr id="29011" name="Freeform 203"/>
                <p:cNvSpPr>
                  <a:spLocks/>
                </p:cNvSpPr>
                <p:nvPr/>
              </p:nvSpPr>
              <p:spPr bwMode="auto">
                <a:xfrm>
                  <a:off x="3329" y="2886"/>
                  <a:ext cx="18" cy="24"/>
                </a:xfrm>
                <a:custGeom>
                  <a:avLst/>
                  <a:gdLst>
                    <a:gd name="T0" fmla="*/ 5168 w 8"/>
                    <a:gd name="T1" fmla="*/ 4620 h 10"/>
                    <a:gd name="T2" fmla="*/ 3224 w 8"/>
                    <a:gd name="T3" fmla="*/ 11088 h 10"/>
                    <a:gd name="T4" fmla="*/ 637 w 8"/>
                    <a:gd name="T5" fmla="*/ 5570 h 10"/>
                    <a:gd name="T6" fmla="*/ 2070 w 8"/>
                    <a:gd name="T7" fmla="*/ 0 h 10"/>
                    <a:gd name="T8" fmla="*/ 5168 w 8"/>
                    <a:gd name="T9" fmla="*/ 462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4"/>
                      </a:moveTo>
                      <a:cubicBezTo>
                        <a:pt x="8" y="7"/>
                        <a:pt x="7" y="9"/>
                        <a:pt x="5" y="10"/>
                      </a:cubicBezTo>
                      <a:cubicBezTo>
                        <a:pt x="3" y="10"/>
                        <a:pt x="1" y="8"/>
                        <a:pt x="1" y="5"/>
                      </a:cubicBezTo>
                      <a:cubicBezTo>
                        <a:pt x="0" y="3"/>
                        <a:pt x="1" y="1"/>
                        <a:pt x="3" y="0"/>
                      </a:cubicBezTo>
                      <a:cubicBezTo>
                        <a:pt x="5" y="0"/>
                        <a:pt x="7" y="2"/>
                        <a:pt x="8" y="4"/>
                      </a:cubicBezTo>
                      <a:close/>
                    </a:path>
                  </a:pathLst>
                </a:custGeom>
                <a:solidFill>
                  <a:srgbClr val="A0CC3A"/>
                </a:solidFill>
                <a:ln w="9525">
                  <a:noFill/>
                  <a:round/>
                  <a:headEnd/>
                  <a:tailEnd/>
                </a:ln>
              </p:spPr>
              <p:txBody>
                <a:bodyPr/>
                <a:lstStyle/>
                <a:p>
                  <a:endParaRPr lang="zh-TW" altLang="en-US"/>
                </a:p>
              </p:txBody>
            </p:sp>
            <p:sp>
              <p:nvSpPr>
                <p:cNvPr id="29012" name="Freeform 204"/>
                <p:cNvSpPr>
                  <a:spLocks noEditPoints="1"/>
                </p:cNvSpPr>
                <p:nvPr/>
              </p:nvSpPr>
              <p:spPr bwMode="auto">
                <a:xfrm>
                  <a:off x="3326" y="2884"/>
                  <a:ext cx="24" cy="28"/>
                </a:xfrm>
                <a:custGeom>
                  <a:avLst/>
                  <a:gdLst>
                    <a:gd name="T0" fmla="*/ 8767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8767 w 10"/>
                    <a:gd name="T13" fmla="*/ 5336 h 12"/>
                    <a:gd name="T14" fmla="*/ 4620 w 10"/>
                    <a:gd name="T15" fmla="*/ 0 h 12"/>
                    <a:gd name="T16" fmla="*/ 2321 w 10"/>
                    <a:gd name="T17" fmla="*/ 1932 h 12"/>
                    <a:gd name="T18" fmla="*/ 967 w 10"/>
                    <a:gd name="T19" fmla="*/ 5957 h 12"/>
                    <a:gd name="T20" fmla="*/ 6538 w 10"/>
                    <a:gd name="T21" fmla="*/ 10519 h 12"/>
                    <a:gd name="T22" fmla="*/ 10121 w 10"/>
                    <a:gd name="T23" fmla="*/ 8717 h 12"/>
                    <a:gd name="T24" fmla="*/ 11088 w 10"/>
                    <a:gd name="T25" fmla="*/ 4508 h 12"/>
                    <a:gd name="T26" fmla="*/ 4620 w 10"/>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8" y="6"/>
                      </a:moveTo>
                      <a:cubicBezTo>
                        <a:pt x="8" y="7"/>
                        <a:pt x="8" y="8"/>
                        <a:pt x="7" y="9"/>
                      </a:cubicBezTo>
                      <a:cubicBezTo>
                        <a:pt x="7" y="9"/>
                        <a:pt x="7" y="10"/>
                        <a:pt x="6" y="10"/>
                      </a:cubicBezTo>
                      <a:cubicBezTo>
                        <a:pt x="5" y="10"/>
                        <a:pt x="3" y="8"/>
                        <a:pt x="3" y="6"/>
                      </a:cubicBezTo>
                      <a:cubicBezTo>
                        <a:pt x="3" y="5"/>
                        <a:pt x="3" y="4"/>
                        <a:pt x="3" y="3"/>
                      </a:cubicBezTo>
                      <a:cubicBezTo>
                        <a:pt x="4" y="3"/>
                        <a:pt x="4" y="2"/>
                        <a:pt x="4" y="2"/>
                      </a:cubicBezTo>
                      <a:cubicBezTo>
                        <a:pt x="6" y="2"/>
                        <a:pt x="7" y="4"/>
                        <a:pt x="8" y="6"/>
                      </a:cubicBezTo>
                      <a:close/>
                      <a:moveTo>
                        <a:pt x="4" y="0"/>
                      </a:moveTo>
                      <a:cubicBezTo>
                        <a:pt x="3" y="0"/>
                        <a:pt x="2" y="1"/>
                        <a:pt x="2" y="2"/>
                      </a:cubicBezTo>
                      <a:cubicBezTo>
                        <a:pt x="1" y="3"/>
                        <a:pt x="0" y="5"/>
                        <a:pt x="1" y="7"/>
                      </a:cubicBezTo>
                      <a:cubicBezTo>
                        <a:pt x="1" y="10"/>
                        <a:pt x="4" y="12"/>
                        <a:pt x="6" y="12"/>
                      </a:cubicBezTo>
                      <a:cubicBezTo>
                        <a:pt x="7" y="12"/>
                        <a:pt x="8" y="11"/>
                        <a:pt x="9" y="10"/>
                      </a:cubicBezTo>
                      <a:cubicBezTo>
                        <a:pt x="10" y="9"/>
                        <a:pt x="10" y="7"/>
                        <a:pt x="10" y="5"/>
                      </a:cubicBezTo>
                      <a:cubicBezTo>
                        <a:pt x="9" y="2"/>
                        <a:pt x="7" y="0"/>
                        <a:pt x="4" y="0"/>
                      </a:cubicBezTo>
                      <a:close/>
                    </a:path>
                  </a:pathLst>
                </a:custGeom>
                <a:solidFill>
                  <a:srgbClr val="646C89"/>
                </a:solidFill>
                <a:ln w="9525">
                  <a:noFill/>
                  <a:round/>
                  <a:headEnd/>
                  <a:tailEnd/>
                </a:ln>
              </p:spPr>
              <p:txBody>
                <a:bodyPr/>
                <a:lstStyle/>
                <a:p>
                  <a:endParaRPr lang="zh-TW" altLang="en-US"/>
                </a:p>
              </p:txBody>
            </p:sp>
            <p:sp>
              <p:nvSpPr>
                <p:cNvPr id="29013" name="Freeform 205"/>
                <p:cNvSpPr>
                  <a:spLocks/>
                </p:cNvSpPr>
                <p:nvPr/>
              </p:nvSpPr>
              <p:spPr bwMode="auto">
                <a:xfrm>
                  <a:off x="3362" y="2895"/>
                  <a:ext cx="19" cy="24"/>
                </a:xfrm>
                <a:custGeom>
                  <a:avLst/>
                  <a:gdLst>
                    <a:gd name="T0" fmla="*/ 7191 w 8"/>
                    <a:gd name="T1" fmla="*/ 5570 h 10"/>
                    <a:gd name="T2" fmla="*/ 4997 w 8"/>
                    <a:gd name="T3" fmla="*/ 11088 h 10"/>
                    <a:gd name="T4" fmla="*/ 886 w 8"/>
                    <a:gd name="T5" fmla="*/ 6538 h 10"/>
                    <a:gd name="T6" fmla="*/ 3028 w 8"/>
                    <a:gd name="T7" fmla="*/ 0 h 10"/>
                    <a:gd name="T8" fmla="*/ 7191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1" y="6"/>
                      </a:cubicBezTo>
                      <a:cubicBezTo>
                        <a:pt x="0" y="3"/>
                        <a:pt x="1" y="1"/>
                        <a:pt x="3" y="0"/>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29014" name="Freeform 206"/>
                <p:cNvSpPr>
                  <a:spLocks noEditPoints="1"/>
                </p:cNvSpPr>
                <p:nvPr/>
              </p:nvSpPr>
              <p:spPr bwMode="auto">
                <a:xfrm>
                  <a:off x="3359" y="2893"/>
                  <a:ext cx="24" cy="28"/>
                </a:xfrm>
                <a:custGeom>
                  <a:avLst/>
                  <a:gdLst>
                    <a:gd name="T0" fmla="*/ 7800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7800 w 10"/>
                    <a:gd name="T13" fmla="*/ 5336 h 12"/>
                    <a:gd name="T14" fmla="*/ 4620 w 10"/>
                    <a:gd name="T15" fmla="*/ 0 h 12"/>
                    <a:gd name="T16" fmla="*/ 967 w 10"/>
                    <a:gd name="T17" fmla="*/ 1932 h 12"/>
                    <a:gd name="T18" fmla="*/ 967 w 10"/>
                    <a:gd name="T19" fmla="*/ 5957 h 12"/>
                    <a:gd name="T20" fmla="*/ 6538 w 10"/>
                    <a:gd name="T21" fmla="*/ 10519 h 12"/>
                    <a:gd name="T22" fmla="*/ 10121 w 10"/>
                    <a:gd name="T23" fmla="*/ 8717 h 12"/>
                    <a:gd name="T24" fmla="*/ 10121 w 10"/>
                    <a:gd name="T25" fmla="*/ 4508 h 12"/>
                    <a:gd name="T26" fmla="*/ 4620 w 10"/>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8" y="7"/>
                        <a:pt x="7" y="8"/>
                        <a:pt x="7" y="9"/>
                      </a:cubicBezTo>
                      <a:cubicBezTo>
                        <a:pt x="7" y="9"/>
                        <a:pt x="6" y="10"/>
                        <a:pt x="6" y="10"/>
                      </a:cubicBezTo>
                      <a:cubicBezTo>
                        <a:pt x="4" y="10"/>
                        <a:pt x="3" y="8"/>
                        <a:pt x="3" y="6"/>
                      </a:cubicBezTo>
                      <a:cubicBezTo>
                        <a:pt x="2" y="5"/>
                        <a:pt x="3" y="4"/>
                        <a:pt x="3" y="3"/>
                      </a:cubicBezTo>
                      <a:cubicBezTo>
                        <a:pt x="3" y="3"/>
                        <a:pt x="4" y="2"/>
                        <a:pt x="4" y="2"/>
                      </a:cubicBezTo>
                      <a:cubicBezTo>
                        <a:pt x="6" y="2"/>
                        <a:pt x="7" y="4"/>
                        <a:pt x="7" y="6"/>
                      </a:cubicBezTo>
                      <a:close/>
                      <a:moveTo>
                        <a:pt x="4" y="0"/>
                      </a:moveTo>
                      <a:cubicBezTo>
                        <a:pt x="3" y="1"/>
                        <a:pt x="2" y="1"/>
                        <a:pt x="1" y="2"/>
                      </a:cubicBezTo>
                      <a:cubicBezTo>
                        <a:pt x="1" y="3"/>
                        <a:pt x="0" y="5"/>
                        <a:pt x="1" y="7"/>
                      </a:cubicBezTo>
                      <a:cubicBezTo>
                        <a:pt x="1" y="10"/>
                        <a:pt x="4" y="12"/>
                        <a:pt x="6" y="12"/>
                      </a:cubicBezTo>
                      <a:cubicBezTo>
                        <a:pt x="7" y="12"/>
                        <a:pt x="8" y="11"/>
                        <a:pt x="9" y="10"/>
                      </a:cubicBezTo>
                      <a:cubicBezTo>
                        <a:pt x="9" y="9"/>
                        <a:pt x="10" y="7"/>
                        <a:pt x="9" y="5"/>
                      </a:cubicBezTo>
                      <a:cubicBezTo>
                        <a:pt x="9" y="2"/>
                        <a:pt x="6" y="0"/>
                        <a:pt x="4" y="0"/>
                      </a:cubicBezTo>
                      <a:close/>
                    </a:path>
                  </a:pathLst>
                </a:custGeom>
                <a:solidFill>
                  <a:srgbClr val="646C89"/>
                </a:solidFill>
                <a:ln w="9525">
                  <a:noFill/>
                  <a:round/>
                  <a:headEnd/>
                  <a:tailEnd/>
                </a:ln>
              </p:spPr>
              <p:txBody>
                <a:bodyPr/>
                <a:lstStyle/>
                <a:p>
                  <a:endParaRPr lang="zh-TW" altLang="en-US"/>
                </a:p>
              </p:txBody>
            </p:sp>
            <p:sp>
              <p:nvSpPr>
                <p:cNvPr id="29015" name="Freeform 207"/>
                <p:cNvSpPr>
                  <a:spLocks/>
                </p:cNvSpPr>
                <p:nvPr/>
              </p:nvSpPr>
              <p:spPr bwMode="auto">
                <a:xfrm>
                  <a:off x="3395" y="2905"/>
                  <a:ext cx="19" cy="24"/>
                </a:xfrm>
                <a:custGeom>
                  <a:avLst/>
                  <a:gdLst>
                    <a:gd name="T0" fmla="*/ 7191 w 8"/>
                    <a:gd name="T1" fmla="*/ 5570 h 10"/>
                    <a:gd name="T2" fmla="*/ 4997 w 8"/>
                    <a:gd name="T3" fmla="*/ 11088 h 10"/>
                    <a:gd name="T4" fmla="*/ 0 w 8"/>
                    <a:gd name="T5" fmla="*/ 6538 h 10"/>
                    <a:gd name="T6" fmla="*/ 3028 w 8"/>
                    <a:gd name="T7" fmla="*/ 967 h 10"/>
                    <a:gd name="T8" fmla="*/ 7191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0" y="6"/>
                      </a:cubicBezTo>
                      <a:cubicBezTo>
                        <a:pt x="0" y="3"/>
                        <a:pt x="1" y="1"/>
                        <a:pt x="3" y="1"/>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29016" name="Freeform 208"/>
                <p:cNvSpPr>
                  <a:spLocks noEditPoints="1"/>
                </p:cNvSpPr>
                <p:nvPr/>
              </p:nvSpPr>
              <p:spPr bwMode="auto">
                <a:xfrm>
                  <a:off x="3392" y="2903"/>
                  <a:ext cx="24" cy="28"/>
                </a:xfrm>
                <a:custGeom>
                  <a:avLst/>
                  <a:gdLst>
                    <a:gd name="T0" fmla="*/ 7800 w 10"/>
                    <a:gd name="T1" fmla="*/ 5336 h 12"/>
                    <a:gd name="T2" fmla="*/ 7800 w 10"/>
                    <a:gd name="T3" fmla="*/ 7889 h 12"/>
                    <a:gd name="T4" fmla="*/ 6538 w 10"/>
                    <a:gd name="T5" fmla="*/ 8717 h 12"/>
                    <a:gd name="T6" fmla="*/ 2321 w 10"/>
                    <a:gd name="T7" fmla="*/ 5957 h 12"/>
                    <a:gd name="T8" fmla="*/ 3250 w 10"/>
                    <a:gd name="T9" fmla="*/ 2553 h 12"/>
                    <a:gd name="T10" fmla="*/ 4620 w 10"/>
                    <a:gd name="T11" fmla="*/ 2553 h 12"/>
                    <a:gd name="T12" fmla="*/ 7800 w 10"/>
                    <a:gd name="T13" fmla="*/ 5336 h 12"/>
                    <a:gd name="T14" fmla="*/ 4620 w 10"/>
                    <a:gd name="T15" fmla="*/ 828 h 12"/>
                    <a:gd name="T16" fmla="*/ 967 w 10"/>
                    <a:gd name="T17" fmla="*/ 1932 h 12"/>
                    <a:gd name="T18" fmla="*/ 0 w 10"/>
                    <a:gd name="T19" fmla="*/ 5957 h 12"/>
                    <a:gd name="T20" fmla="*/ 6538 w 10"/>
                    <a:gd name="T21" fmla="*/ 10519 h 12"/>
                    <a:gd name="T22" fmla="*/ 8767 w 10"/>
                    <a:gd name="T23" fmla="*/ 8717 h 12"/>
                    <a:gd name="T24" fmla="*/ 10121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7" y="7"/>
                        <a:pt x="7" y="8"/>
                        <a:pt x="7" y="9"/>
                      </a:cubicBezTo>
                      <a:cubicBezTo>
                        <a:pt x="6" y="10"/>
                        <a:pt x="6" y="10"/>
                        <a:pt x="6" y="10"/>
                      </a:cubicBezTo>
                      <a:cubicBezTo>
                        <a:pt x="4" y="10"/>
                        <a:pt x="3" y="9"/>
                        <a:pt x="2" y="7"/>
                      </a:cubicBezTo>
                      <a:cubicBezTo>
                        <a:pt x="2" y="5"/>
                        <a:pt x="2" y="4"/>
                        <a:pt x="3" y="3"/>
                      </a:cubicBezTo>
                      <a:cubicBezTo>
                        <a:pt x="3" y="3"/>
                        <a:pt x="3" y="3"/>
                        <a:pt x="4" y="3"/>
                      </a:cubicBezTo>
                      <a:cubicBezTo>
                        <a:pt x="5" y="2"/>
                        <a:pt x="7" y="4"/>
                        <a:pt x="7" y="6"/>
                      </a:cubicBezTo>
                      <a:close/>
                      <a:moveTo>
                        <a:pt x="4" y="1"/>
                      </a:moveTo>
                      <a:cubicBezTo>
                        <a:pt x="3" y="1"/>
                        <a:pt x="2" y="1"/>
                        <a:pt x="1" y="2"/>
                      </a:cubicBezTo>
                      <a:cubicBezTo>
                        <a:pt x="0" y="3"/>
                        <a:pt x="0" y="5"/>
                        <a:pt x="0" y="7"/>
                      </a:cubicBezTo>
                      <a:cubicBezTo>
                        <a:pt x="1" y="10"/>
                        <a:pt x="3" y="12"/>
                        <a:pt x="6" y="12"/>
                      </a:cubicBezTo>
                      <a:cubicBezTo>
                        <a:pt x="7" y="12"/>
                        <a:pt x="8" y="11"/>
                        <a:pt x="8" y="10"/>
                      </a:cubicBezTo>
                      <a:cubicBezTo>
                        <a:pt x="9" y="9"/>
                        <a:pt x="10" y="7"/>
                        <a:pt x="9" y="6"/>
                      </a:cubicBezTo>
                      <a:cubicBezTo>
                        <a:pt x="9" y="2"/>
                        <a:pt x="6" y="0"/>
                        <a:pt x="4" y="1"/>
                      </a:cubicBezTo>
                      <a:close/>
                    </a:path>
                  </a:pathLst>
                </a:custGeom>
                <a:solidFill>
                  <a:srgbClr val="646C89"/>
                </a:solidFill>
                <a:ln w="9525">
                  <a:noFill/>
                  <a:round/>
                  <a:headEnd/>
                  <a:tailEnd/>
                </a:ln>
              </p:spPr>
              <p:txBody>
                <a:bodyPr/>
                <a:lstStyle/>
                <a:p>
                  <a:endParaRPr lang="zh-TW" altLang="en-US"/>
                </a:p>
              </p:txBody>
            </p:sp>
            <p:sp>
              <p:nvSpPr>
                <p:cNvPr id="29017" name="Freeform 209"/>
                <p:cNvSpPr>
                  <a:spLocks noEditPoints="1"/>
                </p:cNvSpPr>
                <p:nvPr/>
              </p:nvSpPr>
              <p:spPr bwMode="auto">
                <a:xfrm>
                  <a:off x="3024" y="2638"/>
                  <a:ext cx="774" cy="376"/>
                </a:xfrm>
                <a:custGeom>
                  <a:avLst/>
                  <a:gdLst>
                    <a:gd name="T0" fmla="*/ 132807 w 328"/>
                    <a:gd name="T1" fmla="*/ 2975 h 159"/>
                    <a:gd name="T2" fmla="*/ 313392 w 328"/>
                    <a:gd name="T3" fmla="*/ 61520 h 159"/>
                    <a:gd name="T4" fmla="*/ 312524 w 328"/>
                    <a:gd name="T5" fmla="*/ 59602 h 159"/>
                    <a:gd name="T6" fmla="*/ 312524 w 328"/>
                    <a:gd name="T7" fmla="*/ 121216 h 159"/>
                    <a:gd name="T8" fmla="*/ 313392 w 328"/>
                    <a:gd name="T9" fmla="*/ 120299 h 159"/>
                    <a:gd name="T10" fmla="*/ 182478 w 328"/>
                    <a:gd name="T11" fmla="*/ 152632 h 159"/>
                    <a:gd name="T12" fmla="*/ 182478 w 328"/>
                    <a:gd name="T13" fmla="*/ 152632 h 159"/>
                    <a:gd name="T14" fmla="*/ 2048 w 328"/>
                    <a:gd name="T15" fmla="*/ 93903 h 159"/>
                    <a:gd name="T16" fmla="*/ 2919 w 328"/>
                    <a:gd name="T17" fmla="*/ 94816 h 159"/>
                    <a:gd name="T18" fmla="*/ 2919 w 328"/>
                    <a:gd name="T19" fmla="*/ 34235 h 159"/>
                    <a:gd name="T20" fmla="*/ 2048 w 328"/>
                    <a:gd name="T21" fmla="*/ 35124 h 159"/>
                    <a:gd name="T22" fmla="*/ 132807 w 328"/>
                    <a:gd name="T23" fmla="*/ 2975 h 159"/>
                    <a:gd name="T24" fmla="*/ 132807 w 328"/>
                    <a:gd name="T25" fmla="*/ 2975 h 159"/>
                    <a:gd name="T26" fmla="*/ 0 w 328"/>
                    <a:gd name="T27" fmla="*/ 34235 h 159"/>
                    <a:gd name="T28" fmla="*/ 0 w 328"/>
                    <a:gd name="T29" fmla="*/ 94816 h 159"/>
                    <a:gd name="T30" fmla="*/ 868 w 328"/>
                    <a:gd name="T31" fmla="*/ 95984 h 159"/>
                    <a:gd name="T32" fmla="*/ 181609 w 328"/>
                    <a:gd name="T33" fmla="*/ 155451 h 159"/>
                    <a:gd name="T34" fmla="*/ 182478 w 328"/>
                    <a:gd name="T35" fmla="*/ 155451 h 159"/>
                    <a:gd name="T36" fmla="*/ 313392 w 328"/>
                    <a:gd name="T37" fmla="*/ 123274 h 159"/>
                    <a:gd name="T38" fmla="*/ 315285 w 328"/>
                    <a:gd name="T39" fmla="*/ 121216 h 159"/>
                    <a:gd name="T40" fmla="*/ 315285 w 328"/>
                    <a:gd name="T41" fmla="*/ 59602 h 159"/>
                    <a:gd name="T42" fmla="*/ 314579 w 328"/>
                    <a:gd name="T43" fmla="*/ 58796 h 159"/>
                    <a:gd name="T44" fmla="*/ 132807 w 328"/>
                    <a:gd name="T45" fmla="*/ 0 h 159"/>
                    <a:gd name="T46" fmla="*/ 132807 w 328"/>
                    <a:gd name="T47" fmla="*/ 0 h 159"/>
                    <a:gd name="T48" fmla="*/ 868 w 328"/>
                    <a:gd name="T49" fmla="*/ 33062 h 159"/>
                    <a:gd name="T50" fmla="*/ 0 w 328"/>
                    <a:gd name="T51" fmla="*/ 34235 h 15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8"/>
                    <a:gd name="T79" fmla="*/ 0 h 159"/>
                    <a:gd name="T80" fmla="*/ 328 w 328"/>
                    <a:gd name="T81" fmla="*/ 159 h 15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8" h="159">
                      <a:moveTo>
                        <a:pt x="138" y="3"/>
                      </a:moveTo>
                      <a:cubicBezTo>
                        <a:pt x="326" y="63"/>
                        <a:pt x="326" y="63"/>
                        <a:pt x="326" y="63"/>
                      </a:cubicBezTo>
                      <a:cubicBezTo>
                        <a:pt x="325" y="62"/>
                        <a:pt x="325" y="62"/>
                        <a:pt x="325" y="61"/>
                      </a:cubicBezTo>
                      <a:cubicBezTo>
                        <a:pt x="325" y="124"/>
                        <a:pt x="325" y="124"/>
                        <a:pt x="325" y="124"/>
                      </a:cubicBezTo>
                      <a:cubicBezTo>
                        <a:pt x="325" y="124"/>
                        <a:pt x="325" y="123"/>
                        <a:pt x="326" y="123"/>
                      </a:cubicBezTo>
                      <a:cubicBezTo>
                        <a:pt x="190" y="156"/>
                        <a:pt x="190" y="156"/>
                        <a:pt x="190" y="156"/>
                      </a:cubicBezTo>
                      <a:cubicBezTo>
                        <a:pt x="190" y="156"/>
                        <a:pt x="190" y="156"/>
                        <a:pt x="190" y="156"/>
                      </a:cubicBezTo>
                      <a:cubicBezTo>
                        <a:pt x="2" y="96"/>
                        <a:pt x="2" y="96"/>
                        <a:pt x="2" y="96"/>
                      </a:cubicBezTo>
                      <a:cubicBezTo>
                        <a:pt x="3" y="96"/>
                        <a:pt x="3" y="96"/>
                        <a:pt x="3" y="97"/>
                      </a:cubicBezTo>
                      <a:cubicBezTo>
                        <a:pt x="3" y="35"/>
                        <a:pt x="3" y="35"/>
                        <a:pt x="3" y="35"/>
                      </a:cubicBezTo>
                      <a:cubicBezTo>
                        <a:pt x="3" y="36"/>
                        <a:pt x="2" y="36"/>
                        <a:pt x="2" y="36"/>
                      </a:cubicBezTo>
                      <a:cubicBezTo>
                        <a:pt x="138" y="3"/>
                        <a:pt x="138" y="3"/>
                        <a:pt x="138" y="3"/>
                      </a:cubicBezTo>
                      <a:cubicBezTo>
                        <a:pt x="138" y="3"/>
                        <a:pt x="138" y="3"/>
                        <a:pt x="138" y="3"/>
                      </a:cubicBezTo>
                      <a:close/>
                      <a:moveTo>
                        <a:pt x="0" y="35"/>
                      </a:moveTo>
                      <a:cubicBezTo>
                        <a:pt x="0" y="97"/>
                        <a:pt x="0" y="97"/>
                        <a:pt x="0" y="97"/>
                      </a:cubicBezTo>
                      <a:cubicBezTo>
                        <a:pt x="0" y="98"/>
                        <a:pt x="0" y="98"/>
                        <a:pt x="1" y="98"/>
                      </a:cubicBezTo>
                      <a:cubicBezTo>
                        <a:pt x="189" y="159"/>
                        <a:pt x="189" y="159"/>
                        <a:pt x="189" y="159"/>
                      </a:cubicBezTo>
                      <a:cubicBezTo>
                        <a:pt x="190" y="159"/>
                        <a:pt x="190" y="159"/>
                        <a:pt x="190" y="159"/>
                      </a:cubicBezTo>
                      <a:cubicBezTo>
                        <a:pt x="326" y="126"/>
                        <a:pt x="326" y="126"/>
                        <a:pt x="326" y="126"/>
                      </a:cubicBezTo>
                      <a:cubicBezTo>
                        <a:pt x="327" y="126"/>
                        <a:pt x="328" y="125"/>
                        <a:pt x="328" y="124"/>
                      </a:cubicBezTo>
                      <a:cubicBezTo>
                        <a:pt x="328" y="61"/>
                        <a:pt x="328" y="61"/>
                        <a:pt x="328" y="61"/>
                      </a:cubicBezTo>
                      <a:cubicBezTo>
                        <a:pt x="328" y="60"/>
                        <a:pt x="327" y="60"/>
                        <a:pt x="327" y="60"/>
                      </a:cubicBezTo>
                      <a:cubicBezTo>
                        <a:pt x="138" y="0"/>
                        <a:pt x="138" y="0"/>
                        <a:pt x="138" y="0"/>
                      </a:cubicBezTo>
                      <a:cubicBezTo>
                        <a:pt x="138" y="0"/>
                        <a:pt x="138" y="0"/>
                        <a:pt x="138" y="0"/>
                      </a:cubicBezTo>
                      <a:cubicBezTo>
                        <a:pt x="1" y="34"/>
                        <a:pt x="1" y="34"/>
                        <a:pt x="1" y="34"/>
                      </a:cubicBezTo>
                      <a:cubicBezTo>
                        <a:pt x="0" y="34"/>
                        <a:pt x="0" y="34"/>
                        <a:pt x="0" y="35"/>
                      </a:cubicBezTo>
                      <a:close/>
                    </a:path>
                  </a:pathLst>
                </a:custGeom>
                <a:solidFill>
                  <a:srgbClr val="231F20"/>
                </a:solidFill>
                <a:ln w="9525">
                  <a:noFill/>
                  <a:round/>
                  <a:headEnd/>
                  <a:tailEnd/>
                </a:ln>
              </p:spPr>
              <p:txBody>
                <a:bodyPr/>
                <a:lstStyle/>
                <a:p>
                  <a:endParaRPr lang="zh-TW" altLang="en-US"/>
                </a:p>
              </p:txBody>
            </p:sp>
          </p:grpSp>
          <p:grpSp>
            <p:nvGrpSpPr>
              <p:cNvPr id="5" name="Group 32"/>
              <p:cNvGrpSpPr>
                <a:grpSpLocks/>
              </p:cNvGrpSpPr>
              <p:nvPr/>
            </p:nvGrpSpPr>
            <p:grpSpPr bwMode="auto">
              <a:xfrm>
                <a:off x="6381750" y="5029180"/>
                <a:ext cx="457200" cy="577752"/>
                <a:chOff x="4368" y="2704"/>
                <a:chExt cx="416" cy="543"/>
              </a:xfrm>
            </p:grpSpPr>
            <p:sp>
              <p:nvSpPr>
                <p:cNvPr id="28973" name="Freeform 33"/>
                <p:cNvSpPr>
                  <a:spLocks/>
                </p:cNvSpPr>
                <p:nvPr/>
              </p:nvSpPr>
              <p:spPr bwMode="auto">
                <a:xfrm>
                  <a:off x="4449" y="3164"/>
                  <a:ext cx="203" cy="59"/>
                </a:xfrm>
                <a:custGeom>
                  <a:avLst/>
                  <a:gdLst>
                    <a:gd name="T0" fmla="*/ 0 w 203"/>
                    <a:gd name="T1" fmla="*/ 10 h 59"/>
                    <a:gd name="T2" fmla="*/ 163 w 203"/>
                    <a:gd name="T3" fmla="*/ 59 h 59"/>
                    <a:gd name="T4" fmla="*/ 203 w 203"/>
                    <a:gd name="T5" fmla="*/ 50 h 59"/>
                    <a:gd name="T6" fmla="*/ 40 w 203"/>
                    <a:gd name="T7" fmla="*/ 0 h 59"/>
                    <a:gd name="T8" fmla="*/ 0 w 203"/>
                    <a:gd name="T9" fmla="*/ 10 h 59"/>
                    <a:gd name="T10" fmla="*/ 0 60000 65536"/>
                    <a:gd name="T11" fmla="*/ 0 60000 65536"/>
                    <a:gd name="T12" fmla="*/ 0 60000 65536"/>
                    <a:gd name="T13" fmla="*/ 0 60000 65536"/>
                    <a:gd name="T14" fmla="*/ 0 60000 65536"/>
                    <a:gd name="T15" fmla="*/ 0 w 203"/>
                    <a:gd name="T16" fmla="*/ 0 h 59"/>
                    <a:gd name="T17" fmla="*/ 203 w 203"/>
                    <a:gd name="T18" fmla="*/ 59 h 59"/>
                  </a:gdLst>
                  <a:ahLst/>
                  <a:cxnLst>
                    <a:cxn ang="T10">
                      <a:pos x="T0" y="T1"/>
                    </a:cxn>
                    <a:cxn ang="T11">
                      <a:pos x="T2" y="T3"/>
                    </a:cxn>
                    <a:cxn ang="T12">
                      <a:pos x="T4" y="T5"/>
                    </a:cxn>
                    <a:cxn ang="T13">
                      <a:pos x="T6" y="T7"/>
                    </a:cxn>
                    <a:cxn ang="T14">
                      <a:pos x="T8" y="T9"/>
                    </a:cxn>
                  </a:cxnLst>
                  <a:rect l="T15" t="T16" r="T17" b="T18"/>
                  <a:pathLst>
                    <a:path w="203" h="59">
                      <a:moveTo>
                        <a:pt x="0" y="10"/>
                      </a:moveTo>
                      <a:lnTo>
                        <a:pt x="163" y="59"/>
                      </a:lnTo>
                      <a:lnTo>
                        <a:pt x="203" y="50"/>
                      </a:lnTo>
                      <a:lnTo>
                        <a:pt x="40" y="0"/>
                      </a:lnTo>
                      <a:lnTo>
                        <a:pt x="0" y="10"/>
                      </a:lnTo>
                      <a:close/>
                    </a:path>
                  </a:pathLst>
                </a:custGeom>
                <a:solidFill>
                  <a:srgbClr val="646C89"/>
                </a:solidFill>
                <a:ln w="9525">
                  <a:noFill/>
                  <a:round/>
                  <a:headEnd/>
                  <a:tailEnd/>
                </a:ln>
              </p:spPr>
              <p:txBody>
                <a:bodyPr/>
                <a:lstStyle/>
                <a:p>
                  <a:endParaRPr lang="zh-TW" altLang="en-US"/>
                </a:p>
              </p:txBody>
            </p:sp>
            <p:sp>
              <p:nvSpPr>
                <p:cNvPr id="28974" name="Freeform 34"/>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919BAD"/>
                </a:solidFill>
                <a:ln w="9525">
                  <a:noFill/>
                  <a:round/>
                  <a:headEnd/>
                  <a:tailEnd/>
                </a:ln>
              </p:spPr>
              <p:txBody>
                <a:bodyPr/>
                <a:lstStyle/>
                <a:p>
                  <a:endParaRPr lang="zh-TW" altLang="en-US"/>
                </a:p>
              </p:txBody>
            </p:sp>
            <p:sp>
              <p:nvSpPr>
                <p:cNvPr id="28975" name="Freeform 35"/>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F474C"/>
                </a:solidFill>
                <a:ln w="9525">
                  <a:noFill/>
                  <a:round/>
                  <a:headEnd/>
                  <a:tailEnd/>
                </a:ln>
              </p:spPr>
              <p:txBody>
                <a:bodyPr/>
                <a:lstStyle/>
                <a:p>
                  <a:endParaRPr lang="zh-TW" altLang="en-US"/>
                </a:p>
              </p:txBody>
            </p:sp>
            <p:sp>
              <p:nvSpPr>
                <p:cNvPr id="28976" name="Freeform 36"/>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535B61"/>
                </a:solidFill>
                <a:ln w="9525">
                  <a:noFill/>
                  <a:round/>
                  <a:headEnd/>
                  <a:tailEnd/>
                </a:ln>
              </p:spPr>
              <p:txBody>
                <a:bodyPr/>
                <a:lstStyle/>
                <a:p>
                  <a:endParaRPr lang="zh-TW" altLang="en-US"/>
                </a:p>
              </p:txBody>
            </p:sp>
            <p:sp>
              <p:nvSpPr>
                <p:cNvPr id="28977" name="Freeform 37"/>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3F474C"/>
                </a:solidFill>
                <a:ln w="9525">
                  <a:noFill/>
                  <a:round/>
                  <a:headEnd/>
                  <a:tailEnd/>
                </a:ln>
              </p:spPr>
              <p:txBody>
                <a:bodyPr/>
                <a:lstStyle/>
                <a:p>
                  <a:endParaRPr lang="zh-TW" altLang="en-US"/>
                </a:p>
              </p:txBody>
            </p:sp>
            <p:sp>
              <p:nvSpPr>
                <p:cNvPr id="28978" name="Freeform 38"/>
                <p:cNvSpPr>
                  <a:spLocks/>
                </p:cNvSpPr>
                <p:nvPr/>
              </p:nvSpPr>
              <p:spPr bwMode="auto">
                <a:xfrm>
                  <a:off x="4394" y="2739"/>
                  <a:ext cx="40" cy="376"/>
                </a:xfrm>
                <a:custGeom>
                  <a:avLst/>
                  <a:gdLst>
                    <a:gd name="T0" fmla="*/ 0 w 40"/>
                    <a:gd name="T1" fmla="*/ 10 h 376"/>
                    <a:gd name="T2" fmla="*/ 0 w 40"/>
                    <a:gd name="T3" fmla="*/ 376 h 376"/>
                    <a:gd name="T4" fmla="*/ 40 w 40"/>
                    <a:gd name="T5" fmla="*/ 366 h 376"/>
                    <a:gd name="T6" fmla="*/ 40 w 40"/>
                    <a:gd name="T7" fmla="*/ 0 h 376"/>
                    <a:gd name="T8" fmla="*/ 0 w 40"/>
                    <a:gd name="T9" fmla="*/ 10 h 376"/>
                    <a:gd name="T10" fmla="*/ 0 60000 65536"/>
                    <a:gd name="T11" fmla="*/ 0 60000 65536"/>
                    <a:gd name="T12" fmla="*/ 0 60000 65536"/>
                    <a:gd name="T13" fmla="*/ 0 60000 65536"/>
                    <a:gd name="T14" fmla="*/ 0 60000 65536"/>
                    <a:gd name="T15" fmla="*/ 0 w 40"/>
                    <a:gd name="T16" fmla="*/ 0 h 376"/>
                    <a:gd name="T17" fmla="*/ 40 w 40"/>
                    <a:gd name="T18" fmla="*/ 376 h 376"/>
                  </a:gdLst>
                  <a:ahLst/>
                  <a:cxnLst>
                    <a:cxn ang="T10">
                      <a:pos x="T0" y="T1"/>
                    </a:cxn>
                    <a:cxn ang="T11">
                      <a:pos x="T2" y="T3"/>
                    </a:cxn>
                    <a:cxn ang="T12">
                      <a:pos x="T4" y="T5"/>
                    </a:cxn>
                    <a:cxn ang="T13">
                      <a:pos x="T6" y="T7"/>
                    </a:cxn>
                    <a:cxn ang="T14">
                      <a:pos x="T8" y="T9"/>
                    </a:cxn>
                  </a:cxnLst>
                  <a:rect l="T15" t="T16" r="T17" b="T18"/>
                  <a:pathLst>
                    <a:path w="40" h="376">
                      <a:moveTo>
                        <a:pt x="0" y="10"/>
                      </a:moveTo>
                      <a:lnTo>
                        <a:pt x="0" y="376"/>
                      </a:lnTo>
                      <a:lnTo>
                        <a:pt x="40" y="366"/>
                      </a:lnTo>
                      <a:lnTo>
                        <a:pt x="40" y="0"/>
                      </a:lnTo>
                      <a:lnTo>
                        <a:pt x="0" y="10"/>
                      </a:lnTo>
                      <a:close/>
                    </a:path>
                  </a:pathLst>
                </a:custGeom>
                <a:solidFill>
                  <a:srgbClr val="363B49"/>
                </a:solidFill>
                <a:ln w="9525">
                  <a:noFill/>
                  <a:round/>
                  <a:headEnd/>
                  <a:tailEnd/>
                </a:ln>
              </p:spPr>
              <p:txBody>
                <a:bodyPr/>
                <a:lstStyle/>
                <a:p>
                  <a:endParaRPr lang="zh-TW" altLang="en-US"/>
                </a:p>
              </p:txBody>
            </p:sp>
            <p:sp>
              <p:nvSpPr>
                <p:cNvPr id="28979" name="Freeform 39"/>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A6ACBE"/>
                </a:solidFill>
                <a:ln w="9525">
                  <a:noFill/>
                  <a:round/>
                  <a:headEnd/>
                  <a:tailEnd/>
                </a:ln>
              </p:spPr>
              <p:txBody>
                <a:bodyPr/>
                <a:lstStyle/>
                <a:p>
                  <a:endParaRPr lang="zh-TW" altLang="en-US"/>
                </a:p>
              </p:txBody>
            </p:sp>
            <p:sp>
              <p:nvSpPr>
                <p:cNvPr id="28980" name="Freeform 40"/>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63B49"/>
                </a:solidFill>
                <a:ln w="9525">
                  <a:noFill/>
                  <a:round/>
                  <a:headEnd/>
                  <a:tailEnd/>
                </a:ln>
              </p:spPr>
              <p:txBody>
                <a:bodyPr/>
                <a:lstStyle/>
                <a:p>
                  <a:endParaRPr lang="zh-TW" altLang="en-US"/>
                </a:p>
              </p:txBody>
            </p:sp>
            <p:sp>
              <p:nvSpPr>
                <p:cNvPr id="28981" name="Freeform 41"/>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363B49"/>
                </a:solidFill>
                <a:ln w="9525">
                  <a:noFill/>
                  <a:round/>
                  <a:headEnd/>
                  <a:tailEnd/>
                </a:ln>
              </p:spPr>
              <p:txBody>
                <a:bodyPr/>
                <a:lstStyle/>
                <a:p>
                  <a:endParaRPr lang="zh-TW" altLang="en-US"/>
                </a:p>
              </p:txBody>
            </p:sp>
            <p:sp>
              <p:nvSpPr>
                <p:cNvPr id="28982" name="Freeform 42"/>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231F20"/>
                </a:solidFill>
                <a:ln w="9525">
                  <a:noFill/>
                  <a:round/>
                  <a:headEnd/>
                  <a:tailEnd/>
                </a:ln>
              </p:spPr>
              <p:txBody>
                <a:bodyPr/>
                <a:lstStyle/>
                <a:p>
                  <a:endParaRPr lang="zh-TW" altLang="en-US"/>
                </a:p>
              </p:txBody>
            </p:sp>
            <p:sp>
              <p:nvSpPr>
                <p:cNvPr id="28983" name="Freeform 43"/>
                <p:cNvSpPr>
                  <a:spLocks/>
                </p:cNvSpPr>
                <p:nvPr/>
              </p:nvSpPr>
              <p:spPr bwMode="auto">
                <a:xfrm>
                  <a:off x="4380" y="3101"/>
                  <a:ext cx="400" cy="115"/>
                </a:xfrm>
                <a:custGeom>
                  <a:avLst/>
                  <a:gdLst>
                    <a:gd name="T0" fmla="*/ 0 w 400"/>
                    <a:gd name="T1" fmla="*/ 9 h 115"/>
                    <a:gd name="T2" fmla="*/ 362 w 400"/>
                    <a:gd name="T3" fmla="*/ 115 h 115"/>
                    <a:gd name="T4" fmla="*/ 400 w 400"/>
                    <a:gd name="T5" fmla="*/ 106 h 115"/>
                    <a:gd name="T6" fmla="*/ 40 w 400"/>
                    <a:gd name="T7" fmla="*/ 0 h 115"/>
                    <a:gd name="T8" fmla="*/ 0 w 400"/>
                    <a:gd name="T9" fmla="*/ 9 h 115"/>
                    <a:gd name="T10" fmla="*/ 0 60000 65536"/>
                    <a:gd name="T11" fmla="*/ 0 60000 65536"/>
                    <a:gd name="T12" fmla="*/ 0 60000 65536"/>
                    <a:gd name="T13" fmla="*/ 0 60000 65536"/>
                    <a:gd name="T14" fmla="*/ 0 60000 65536"/>
                    <a:gd name="T15" fmla="*/ 0 w 400"/>
                    <a:gd name="T16" fmla="*/ 0 h 115"/>
                    <a:gd name="T17" fmla="*/ 400 w 400"/>
                    <a:gd name="T18" fmla="*/ 115 h 115"/>
                  </a:gdLst>
                  <a:ahLst/>
                  <a:cxnLst>
                    <a:cxn ang="T10">
                      <a:pos x="T0" y="T1"/>
                    </a:cxn>
                    <a:cxn ang="T11">
                      <a:pos x="T2" y="T3"/>
                    </a:cxn>
                    <a:cxn ang="T12">
                      <a:pos x="T4" y="T5"/>
                    </a:cxn>
                    <a:cxn ang="T13">
                      <a:pos x="T6" y="T7"/>
                    </a:cxn>
                    <a:cxn ang="T14">
                      <a:pos x="T8" y="T9"/>
                    </a:cxn>
                  </a:cxnLst>
                  <a:rect l="T15" t="T16" r="T17" b="T18"/>
                  <a:pathLst>
                    <a:path w="400" h="115">
                      <a:moveTo>
                        <a:pt x="0" y="9"/>
                      </a:moveTo>
                      <a:lnTo>
                        <a:pt x="362" y="115"/>
                      </a:lnTo>
                      <a:lnTo>
                        <a:pt x="400" y="106"/>
                      </a:lnTo>
                      <a:lnTo>
                        <a:pt x="40" y="0"/>
                      </a:lnTo>
                      <a:lnTo>
                        <a:pt x="0" y="9"/>
                      </a:lnTo>
                      <a:close/>
                    </a:path>
                  </a:pathLst>
                </a:custGeom>
                <a:solidFill>
                  <a:srgbClr val="363B49"/>
                </a:solidFill>
                <a:ln w="9525">
                  <a:noFill/>
                  <a:round/>
                  <a:headEnd/>
                  <a:tailEnd/>
                </a:ln>
              </p:spPr>
              <p:txBody>
                <a:bodyPr/>
                <a:lstStyle/>
                <a:p>
                  <a:endParaRPr lang="zh-TW" altLang="en-US"/>
                </a:p>
              </p:txBody>
            </p:sp>
            <p:sp>
              <p:nvSpPr>
                <p:cNvPr id="28984" name="Freeform 44"/>
                <p:cNvSpPr>
                  <a:spLocks/>
                </p:cNvSpPr>
                <p:nvPr/>
              </p:nvSpPr>
              <p:spPr bwMode="auto">
                <a:xfrm>
                  <a:off x="4373" y="2709"/>
                  <a:ext cx="409" cy="120"/>
                </a:xfrm>
                <a:custGeom>
                  <a:avLst/>
                  <a:gdLst>
                    <a:gd name="T0" fmla="*/ 0 w 409"/>
                    <a:gd name="T1" fmla="*/ 9 h 120"/>
                    <a:gd name="T2" fmla="*/ 369 w 409"/>
                    <a:gd name="T3" fmla="*/ 120 h 120"/>
                    <a:gd name="T4" fmla="*/ 409 w 409"/>
                    <a:gd name="T5" fmla="*/ 111 h 120"/>
                    <a:gd name="T6" fmla="*/ 40 w 409"/>
                    <a:gd name="T7" fmla="*/ 0 h 120"/>
                    <a:gd name="T8" fmla="*/ 0 w 409"/>
                    <a:gd name="T9" fmla="*/ 9 h 120"/>
                    <a:gd name="T10" fmla="*/ 0 60000 65536"/>
                    <a:gd name="T11" fmla="*/ 0 60000 65536"/>
                    <a:gd name="T12" fmla="*/ 0 60000 65536"/>
                    <a:gd name="T13" fmla="*/ 0 60000 65536"/>
                    <a:gd name="T14" fmla="*/ 0 60000 65536"/>
                    <a:gd name="T15" fmla="*/ 0 w 409"/>
                    <a:gd name="T16" fmla="*/ 0 h 120"/>
                    <a:gd name="T17" fmla="*/ 409 w 409"/>
                    <a:gd name="T18" fmla="*/ 120 h 120"/>
                  </a:gdLst>
                  <a:ahLst/>
                  <a:cxnLst>
                    <a:cxn ang="T10">
                      <a:pos x="T0" y="T1"/>
                    </a:cxn>
                    <a:cxn ang="T11">
                      <a:pos x="T2" y="T3"/>
                    </a:cxn>
                    <a:cxn ang="T12">
                      <a:pos x="T4" y="T5"/>
                    </a:cxn>
                    <a:cxn ang="T13">
                      <a:pos x="T6" y="T7"/>
                    </a:cxn>
                    <a:cxn ang="T14">
                      <a:pos x="T8" y="T9"/>
                    </a:cxn>
                  </a:cxnLst>
                  <a:rect l="T15" t="T16" r="T17" b="T18"/>
                  <a:pathLst>
                    <a:path w="409" h="120">
                      <a:moveTo>
                        <a:pt x="0" y="9"/>
                      </a:moveTo>
                      <a:lnTo>
                        <a:pt x="369" y="120"/>
                      </a:lnTo>
                      <a:lnTo>
                        <a:pt x="409" y="111"/>
                      </a:lnTo>
                      <a:lnTo>
                        <a:pt x="40" y="0"/>
                      </a:lnTo>
                      <a:lnTo>
                        <a:pt x="0" y="9"/>
                      </a:lnTo>
                      <a:close/>
                    </a:path>
                  </a:pathLst>
                </a:custGeom>
                <a:solidFill>
                  <a:srgbClr val="DFE0E5"/>
                </a:solidFill>
                <a:ln w="9525">
                  <a:noFill/>
                  <a:round/>
                  <a:headEnd/>
                  <a:tailEnd/>
                </a:ln>
              </p:spPr>
              <p:txBody>
                <a:bodyPr/>
                <a:lstStyle/>
                <a:p>
                  <a:endParaRPr lang="zh-TW" altLang="en-US"/>
                </a:p>
              </p:txBody>
            </p:sp>
            <p:sp>
              <p:nvSpPr>
                <p:cNvPr id="28985" name="Freeform 45"/>
                <p:cNvSpPr>
                  <a:spLocks/>
                </p:cNvSpPr>
                <p:nvPr/>
              </p:nvSpPr>
              <p:spPr bwMode="auto">
                <a:xfrm>
                  <a:off x="4742" y="2820"/>
                  <a:ext cx="40" cy="422"/>
                </a:xfrm>
                <a:custGeom>
                  <a:avLst/>
                  <a:gdLst>
                    <a:gd name="T0" fmla="*/ 0 w 40"/>
                    <a:gd name="T1" fmla="*/ 9 h 422"/>
                    <a:gd name="T2" fmla="*/ 0 w 40"/>
                    <a:gd name="T3" fmla="*/ 422 h 422"/>
                    <a:gd name="T4" fmla="*/ 40 w 40"/>
                    <a:gd name="T5" fmla="*/ 413 h 422"/>
                    <a:gd name="T6" fmla="*/ 40 w 40"/>
                    <a:gd name="T7" fmla="*/ 0 h 422"/>
                    <a:gd name="T8" fmla="*/ 0 w 40"/>
                    <a:gd name="T9" fmla="*/ 9 h 422"/>
                    <a:gd name="T10" fmla="*/ 0 60000 65536"/>
                    <a:gd name="T11" fmla="*/ 0 60000 65536"/>
                    <a:gd name="T12" fmla="*/ 0 60000 65536"/>
                    <a:gd name="T13" fmla="*/ 0 60000 65536"/>
                    <a:gd name="T14" fmla="*/ 0 60000 65536"/>
                    <a:gd name="T15" fmla="*/ 0 w 40"/>
                    <a:gd name="T16" fmla="*/ 0 h 422"/>
                    <a:gd name="T17" fmla="*/ 40 w 40"/>
                    <a:gd name="T18" fmla="*/ 422 h 422"/>
                  </a:gdLst>
                  <a:ahLst/>
                  <a:cxnLst>
                    <a:cxn ang="T10">
                      <a:pos x="T0" y="T1"/>
                    </a:cxn>
                    <a:cxn ang="T11">
                      <a:pos x="T2" y="T3"/>
                    </a:cxn>
                    <a:cxn ang="T12">
                      <a:pos x="T4" y="T5"/>
                    </a:cxn>
                    <a:cxn ang="T13">
                      <a:pos x="T6" y="T7"/>
                    </a:cxn>
                    <a:cxn ang="T14">
                      <a:pos x="T8" y="T9"/>
                    </a:cxn>
                  </a:cxnLst>
                  <a:rect l="T15" t="T16" r="T17" b="T18"/>
                  <a:pathLst>
                    <a:path w="40" h="422">
                      <a:moveTo>
                        <a:pt x="0" y="9"/>
                      </a:moveTo>
                      <a:lnTo>
                        <a:pt x="0" y="422"/>
                      </a:lnTo>
                      <a:lnTo>
                        <a:pt x="40" y="413"/>
                      </a:lnTo>
                      <a:lnTo>
                        <a:pt x="40" y="0"/>
                      </a:lnTo>
                      <a:lnTo>
                        <a:pt x="0" y="9"/>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28986" name="Freeform 46"/>
                <p:cNvSpPr>
                  <a:spLocks/>
                </p:cNvSpPr>
                <p:nvPr/>
              </p:nvSpPr>
              <p:spPr bwMode="auto">
                <a:xfrm>
                  <a:off x="4406" y="2751"/>
                  <a:ext cx="322" cy="449"/>
                </a:xfrm>
                <a:custGeom>
                  <a:avLst/>
                  <a:gdLst>
                    <a:gd name="T0" fmla="*/ 0 w 322"/>
                    <a:gd name="T1" fmla="*/ 357 h 449"/>
                    <a:gd name="T2" fmla="*/ 322 w 322"/>
                    <a:gd name="T3" fmla="*/ 449 h 449"/>
                    <a:gd name="T4" fmla="*/ 322 w 322"/>
                    <a:gd name="T5" fmla="*/ 95 h 449"/>
                    <a:gd name="T6" fmla="*/ 0 w 322"/>
                    <a:gd name="T7" fmla="*/ 0 h 449"/>
                    <a:gd name="T8" fmla="*/ 0 w 322"/>
                    <a:gd name="T9" fmla="*/ 357 h 449"/>
                    <a:gd name="T10" fmla="*/ 0 60000 65536"/>
                    <a:gd name="T11" fmla="*/ 0 60000 65536"/>
                    <a:gd name="T12" fmla="*/ 0 60000 65536"/>
                    <a:gd name="T13" fmla="*/ 0 60000 65536"/>
                    <a:gd name="T14" fmla="*/ 0 60000 65536"/>
                    <a:gd name="T15" fmla="*/ 0 w 322"/>
                    <a:gd name="T16" fmla="*/ 0 h 449"/>
                    <a:gd name="T17" fmla="*/ 322 w 322"/>
                    <a:gd name="T18" fmla="*/ 449 h 449"/>
                  </a:gdLst>
                  <a:ahLst/>
                  <a:cxnLst>
                    <a:cxn ang="T10">
                      <a:pos x="T0" y="T1"/>
                    </a:cxn>
                    <a:cxn ang="T11">
                      <a:pos x="T2" y="T3"/>
                    </a:cxn>
                    <a:cxn ang="T12">
                      <a:pos x="T4" y="T5"/>
                    </a:cxn>
                    <a:cxn ang="T13">
                      <a:pos x="T6" y="T7"/>
                    </a:cxn>
                    <a:cxn ang="T14">
                      <a:pos x="T8" y="T9"/>
                    </a:cxn>
                  </a:cxnLst>
                  <a:rect l="T15" t="T16" r="T17" b="T18"/>
                  <a:pathLst>
                    <a:path w="322" h="449">
                      <a:moveTo>
                        <a:pt x="0" y="357"/>
                      </a:moveTo>
                      <a:lnTo>
                        <a:pt x="322" y="449"/>
                      </a:lnTo>
                      <a:lnTo>
                        <a:pt x="322" y="95"/>
                      </a:lnTo>
                      <a:lnTo>
                        <a:pt x="0" y="0"/>
                      </a:lnTo>
                      <a:lnTo>
                        <a:pt x="0" y="357"/>
                      </a:lnTo>
                      <a:close/>
                    </a:path>
                  </a:pathLst>
                </a:custGeom>
                <a:solidFill>
                  <a:srgbClr val="3874BA"/>
                </a:solidFill>
                <a:ln w="9525">
                  <a:noFill/>
                  <a:round/>
                  <a:headEnd/>
                  <a:tailEnd/>
                </a:ln>
              </p:spPr>
              <p:txBody>
                <a:bodyPr/>
                <a:lstStyle/>
                <a:p>
                  <a:endParaRPr lang="zh-TW" altLang="en-US"/>
                </a:p>
              </p:txBody>
            </p:sp>
            <p:sp>
              <p:nvSpPr>
                <p:cNvPr id="28987" name="Freeform 47"/>
                <p:cNvSpPr>
                  <a:spLocks/>
                </p:cNvSpPr>
                <p:nvPr/>
              </p:nvSpPr>
              <p:spPr bwMode="auto">
                <a:xfrm>
                  <a:off x="4416" y="2768"/>
                  <a:ext cx="297" cy="304"/>
                </a:xfrm>
                <a:custGeom>
                  <a:avLst/>
                  <a:gdLst>
                    <a:gd name="T0" fmla="*/ 0 w 126"/>
                    <a:gd name="T1" fmla="*/ 0 h 129"/>
                    <a:gd name="T2" fmla="*/ 0 w 126"/>
                    <a:gd name="T3" fmla="*/ 84818 h 129"/>
                    <a:gd name="T4" fmla="*/ 55383 w 126"/>
                    <a:gd name="T5" fmla="*/ 102917 h 129"/>
                    <a:gd name="T6" fmla="*/ 120056 w 126"/>
                    <a:gd name="T7" fmla="*/ 122627 h 129"/>
                    <a:gd name="T8" fmla="*/ 120056 w 126"/>
                    <a:gd name="T9" fmla="*/ 36332 h 129"/>
                    <a:gd name="T10" fmla="*/ 0 w 126"/>
                    <a:gd name="T11" fmla="*/ 0 h 129"/>
                    <a:gd name="T12" fmla="*/ 0 60000 65536"/>
                    <a:gd name="T13" fmla="*/ 0 60000 65536"/>
                    <a:gd name="T14" fmla="*/ 0 60000 65536"/>
                    <a:gd name="T15" fmla="*/ 0 60000 65536"/>
                    <a:gd name="T16" fmla="*/ 0 60000 65536"/>
                    <a:gd name="T17" fmla="*/ 0 60000 65536"/>
                    <a:gd name="T18" fmla="*/ 0 w 126"/>
                    <a:gd name="T19" fmla="*/ 0 h 129"/>
                    <a:gd name="T20" fmla="*/ 126 w 126"/>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26" h="129">
                      <a:moveTo>
                        <a:pt x="0" y="0"/>
                      </a:moveTo>
                      <a:cubicBezTo>
                        <a:pt x="0" y="89"/>
                        <a:pt x="0" y="89"/>
                        <a:pt x="0" y="89"/>
                      </a:cubicBezTo>
                      <a:cubicBezTo>
                        <a:pt x="0" y="89"/>
                        <a:pt x="30" y="124"/>
                        <a:pt x="58" y="108"/>
                      </a:cubicBezTo>
                      <a:cubicBezTo>
                        <a:pt x="86" y="91"/>
                        <a:pt x="126" y="129"/>
                        <a:pt x="126" y="129"/>
                      </a:cubicBezTo>
                      <a:cubicBezTo>
                        <a:pt x="126" y="38"/>
                        <a:pt x="126" y="38"/>
                        <a:pt x="126" y="38"/>
                      </a:cubicBezTo>
                      <a:lnTo>
                        <a:pt x="0" y="0"/>
                      </a:lnTo>
                      <a:close/>
                    </a:path>
                  </a:pathLst>
                </a:custGeom>
                <a:gradFill rotWithShape="1">
                  <a:gsLst>
                    <a:gs pos="0">
                      <a:srgbClr val="94B4DA"/>
                    </a:gs>
                    <a:gs pos="100000">
                      <a:srgbClr val="3874BA"/>
                    </a:gs>
                  </a:gsLst>
                  <a:lin ang="5400000" scaled="1"/>
                </a:gradFill>
                <a:ln w="9525">
                  <a:noFill/>
                  <a:round/>
                  <a:headEnd/>
                  <a:tailEnd/>
                </a:ln>
              </p:spPr>
              <p:txBody>
                <a:bodyPr/>
                <a:lstStyle/>
                <a:p>
                  <a:endParaRPr lang="zh-TW" altLang="en-US"/>
                </a:p>
              </p:txBody>
            </p:sp>
            <p:sp>
              <p:nvSpPr>
                <p:cNvPr id="28988" name="Freeform 48"/>
                <p:cNvSpPr>
                  <a:spLocks/>
                </p:cNvSpPr>
                <p:nvPr/>
              </p:nvSpPr>
              <p:spPr bwMode="auto">
                <a:xfrm>
                  <a:off x="4394" y="2751"/>
                  <a:ext cx="334" cy="463"/>
                </a:xfrm>
                <a:custGeom>
                  <a:avLst/>
                  <a:gdLst>
                    <a:gd name="T0" fmla="*/ 334 w 334"/>
                    <a:gd name="T1" fmla="*/ 463 h 463"/>
                    <a:gd name="T2" fmla="*/ 334 w 334"/>
                    <a:gd name="T3" fmla="*/ 458 h 463"/>
                    <a:gd name="T4" fmla="*/ 7 w 334"/>
                    <a:gd name="T5" fmla="*/ 361 h 463"/>
                    <a:gd name="T6" fmla="*/ 7 w 334"/>
                    <a:gd name="T7" fmla="*/ 0 h 463"/>
                    <a:gd name="T8" fmla="*/ 0 w 334"/>
                    <a:gd name="T9" fmla="*/ 0 h 463"/>
                    <a:gd name="T10" fmla="*/ 3 w 334"/>
                    <a:gd name="T11" fmla="*/ 364 h 463"/>
                    <a:gd name="T12" fmla="*/ 3 w 334"/>
                    <a:gd name="T13" fmla="*/ 364 h 463"/>
                    <a:gd name="T14" fmla="*/ 334 w 334"/>
                    <a:gd name="T15" fmla="*/ 463 h 463"/>
                    <a:gd name="T16" fmla="*/ 0 60000 65536"/>
                    <a:gd name="T17" fmla="*/ 0 60000 65536"/>
                    <a:gd name="T18" fmla="*/ 0 60000 65536"/>
                    <a:gd name="T19" fmla="*/ 0 60000 65536"/>
                    <a:gd name="T20" fmla="*/ 0 60000 65536"/>
                    <a:gd name="T21" fmla="*/ 0 60000 65536"/>
                    <a:gd name="T22" fmla="*/ 0 60000 65536"/>
                    <a:gd name="T23" fmla="*/ 0 60000 65536"/>
                    <a:gd name="T24" fmla="*/ 0 w 334"/>
                    <a:gd name="T25" fmla="*/ 0 h 463"/>
                    <a:gd name="T26" fmla="*/ 334 w 334"/>
                    <a:gd name="T27" fmla="*/ 463 h 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 h="463">
                      <a:moveTo>
                        <a:pt x="334" y="463"/>
                      </a:moveTo>
                      <a:lnTo>
                        <a:pt x="334" y="458"/>
                      </a:lnTo>
                      <a:lnTo>
                        <a:pt x="7" y="361"/>
                      </a:lnTo>
                      <a:lnTo>
                        <a:pt x="7" y="0"/>
                      </a:lnTo>
                      <a:lnTo>
                        <a:pt x="0" y="0"/>
                      </a:lnTo>
                      <a:lnTo>
                        <a:pt x="3" y="364"/>
                      </a:lnTo>
                      <a:lnTo>
                        <a:pt x="334" y="463"/>
                      </a:lnTo>
                      <a:close/>
                    </a:path>
                  </a:pathLst>
                </a:custGeom>
                <a:solidFill>
                  <a:srgbClr val="DFE0E5"/>
                </a:solidFill>
                <a:ln w="9525">
                  <a:noFill/>
                  <a:round/>
                  <a:headEnd/>
                  <a:tailEnd/>
                </a:ln>
              </p:spPr>
              <p:txBody>
                <a:bodyPr/>
                <a:lstStyle/>
                <a:p>
                  <a:endParaRPr lang="zh-TW" altLang="en-US"/>
                </a:p>
              </p:txBody>
            </p:sp>
            <p:sp>
              <p:nvSpPr>
                <p:cNvPr id="28989" name="Freeform 49"/>
                <p:cNvSpPr>
                  <a:spLocks noEditPoints="1"/>
                </p:cNvSpPr>
                <p:nvPr/>
              </p:nvSpPr>
              <p:spPr bwMode="auto">
                <a:xfrm>
                  <a:off x="4373" y="2718"/>
                  <a:ext cx="371" cy="524"/>
                </a:xfrm>
                <a:custGeom>
                  <a:avLst/>
                  <a:gdLst>
                    <a:gd name="T0" fmla="*/ 0 w 157"/>
                    <a:gd name="T1" fmla="*/ 0 h 222"/>
                    <a:gd name="T2" fmla="*/ 0 w 157"/>
                    <a:gd name="T3" fmla="*/ 168570 h 222"/>
                    <a:gd name="T4" fmla="*/ 152672 w 157"/>
                    <a:gd name="T5" fmla="*/ 213927 h 222"/>
                    <a:gd name="T6" fmla="*/ 152672 w 157"/>
                    <a:gd name="T7" fmla="*/ 45288 h 222"/>
                    <a:gd name="T8" fmla="*/ 0 w 157"/>
                    <a:gd name="T9" fmla="*/ 0 h 222"/>
                    <a:gd name="T10" fmla="*/ 143962 w 157"/>
                    <a:gd name="T11" fmla="*/ 201263 h 222"/>
                    <a:gd name="T12" fmla="*/ 9951 w 157"/>
                    <a:gd name="T13" fmla="*/ 162053 h 222"/>
                    <a:gd name="T14" fmla="*/ 8694 w 157"/>
                    <a:gd name="T15" fmla="*/ 13466 h 222"/>
                    <a:gd name="T16" fmla="*/ 143962 w 157"/>
                    <a:gd name="T17" fmla="*/ 51864 h 222"/>
                    <a:gd name="T18" fmla="*/ 143962 w 157"/>
                    <a:gd name="T19" fmla="*/ 201263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
                    <a:gd name="T31" fmla="*/ 0 h 222"/>
                    <a:gd name="T32" fmla="*/ 157 w 157"/>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 h="222">
                      <a:moveTo>
                        <a:pt x="0" y="0"/>
                      </a:moveTo>
                      <a:cubicBezTo>
                        <a:pt x="0" y="175"/>
                        <a:pt x="0" y="175"/>
                        <a:pt x="0" y="175"/>
                      </a:cubicBezTo>
                      <a:cubicBezTo>
                        <a:pt x="157" y="222"/>
                        <a:pt x="157" y="222"/>
                        <a:pt x="157" y="222"/>
                      </a:cubicBezTo>
                      <a:cubicBezTo>
                        <a:pt x="157" y="47"/>
                        <a:pt x="157" y="47"/>
                        <a:pt x="157" y="47"/>
                      </a:cubicBezTo>
                      <a:lnTo>
                        <a:pt x="0" y="0"/>
                      </a:lnTo>
                      <a:close/>
                      <a:moveTo>
                        <a:pt x="148" y="209"/>
                      </a:moveTo>
                      <a:cubicBezTo>
                        <a:pt x="121" y="200"/>
                        <a:pt x="25" y="173"/>
                        <a:pt x="10" y="168"/>
                      </a:cubicBezTo>
                      <a:cubicBezTo>
                        <a:pt x="10" y="153"/>
                        <a:pt x="9" y="39"/>
                        <a:pt x="9" y="14"/>
                      </a:cubicBezTo>
                      <a:cubicBezTo>
                        <a:pt x="37" y="22"/>
                        <a:pt x="133" y="49"/>
                        <a:pt x="148" y="54"/>
                      </a:cubicBezTo>
                      <a:cubicBezTo>
                        <a:pt x="148" y="68"/>
                        <a:pt x="148" y="183"/>
                        <a:pt x="148" y="209"/>
                      </a:cubicBezTo>
                      <a:close/>
                    </a:path>
                  </a:pathLst>
                </a:custGeom>
                <a:solidFill>
                  <a:srgbClr val="A6ACBE"/>
                </a:solidFill>
                <a:ln w="9525">
                  <a:noFill/>
                  <a:round/>
                  <a:headEnd/>
                  <a:tailEnd/>
                </a:ln>
              </p:spPr>
              <p:txBody>
                <a:bodyPr/>
                <a:lstStyle/>
                <a:p>
                  <a:endParaRPr lang="zh-TW" altLang="en-US"/>
                </a:p>
              </p:txBody>
            </p:sp>
            <p:sp>
              <p:nvSpPr>
                <p:cNvPr id="28990" name="Freeform 50"/>
                <p:cNvSpPr>
                  <a:spLocks noEditPoints="1"/>
                </p:cNvSpPr>
                <p:nvPr/>
              </p:nvSpPr>
              <p:spPr bwMode="auto">
                <a:xfrm>
                  <a:off x="4368" y="2704"/>
                  <a:ext cx="416" cy="543"/>
                </a:xfrm>
                <a:custGeom>
                  <a:avLst/>
                  <a:gdLst>
                    <a:gd name="T0" fmla="*/ 2061 w 176"/>
                    <a:gd name="T1" fmla="*/ 6894 h 230"/>
                    <a:gd name="T2" fmla="*/ 18514 w 176"/>
                    <a:gd name="T3" fmla="*/ 2920 h 230"/>
                    <a:gd name="T4" fmla="*/ 17789 w 176"/>
                    <a:gd name="T5" fmla="*/ 2920 h 230"/>
                    <a:gd name="T6" fmla="*/ 170704 w 176"/>
                    <a:gd name="T7" fmla="*/ 48346 h 230"/>
                    <a:gd name="T8" fmla="*/ 168643 w 176"/>
                    <a:gd name="T9" fmla="*/ 47437 h 230"/>
                    <a:gd name="T10" fmla="*/ 168643 w 176"/>
                    <a:gd name="T11" fmla="*/ 216277 h 230"/>
                    <a:gd name="T12" fmla="*/ 170704 w 176"/>
                    <a:gd name="T13" fmla="*/ 215040 h 230"/>
                    <a:gd name="T14" fmla="*/ 153816 w 176"/>
                    <a:gd name="T15" fmla="*/ 219079 h 230"/>
                    <a:gd name="T16" fmla="*/ 155000 w 176"/>
                    <a:gd name="T17" fmla="*/ 219079 h 230"/>
                    <a:gd name="T18" fmla="*/ 117009 w 176"/>
                    <a:gd name="T19" fmla="*/ 207648 h 230"/>
                    <a:gd name="T20" fmla="*/ 115769 w 176"/>
                    <a:gd name="T21" fmla="*/ 207648 h 230"/>
                    <a:gd name="T22" fmla="*/ 115769 w 176"/>
                    <a:gd name="T23" fmla="*/ 208451 h 230"/>
                    <a:gd name="T24" fmla="*/ 114948 w 176"/>
                    <a:gd name="T25" fmla="*/ 213357 h 230"/>
                    <a:gd name="T26" fmla="*/ 117009 w 176"/>
                    <a:gd name="T27" fmla="*/ 212119 h 230"/>
                    <a:gd name="T28" fmla="*/ 100093 w 176"/>
                    <a:gd name="T29" fmla="*/ 216277 h 230"/>
                    <a:gd name="T30" fmla="*/ 101282 w 176"/>
                    <a:gd name="T31" fmla="*/ 216277 h 230"/>
                    <a:gd name="T32" fmla="*/ 32985 w 176"/>
                    <a:gd name="T33" fmla="*/ 195844 h 230"/>
                    <a:gd name="T34" fmla="*/ 34147 w 176"/>
                    <a:gd name="T35" fmla="*/ 197081 h 230"/>
                    <a:gd name="T36" fmla="*/ 34147 w 176"/>
                    <a:gd name="T37" fmla="*/ 192236 h 230"/>
                    <a:gd name="T38" fmla="*/ 32985 w 176"/>
                    <a:gd name="T39" fmla="*/ 194132 h 230"/>
                    <a:gd name="T40" fmla="*/ 49873 w 176"/>
                    <a:gd name="T41" fmla="*/ 190090 h 230"/>
                    <a:gd name="T42" fmla="*/ 50745 w 176"/>
                    <a:gd name="T43" fmla="*/ 189221 h 230"/>
                    <a:gd name="T44" fmla="*/ 49873 w 176"/>
                    <a:gd name="T45" fmla="*/ 187170 h 230"/>
                    <a:gd name="T46" fmla="*/ 2061 w 176"/>
                    <a:gd name="T47" fmla="*/ 173014 h 230"/>
                    <a:gd name="T48" fmla="*/ 2971 w 176"/>
                    <a:gd name="T49" fmla="*/ 174563 h 230"/>
                    <a:gd name="T50" fmla="*/ 2971 w 176"/>
                    <a:gd name="T51" fmla="*/ 5713 h 230"/>
                    <a:gd name="T52" fmla="*/ 2061 w 176"/>
                    <a:gd name="T53" fmla="*/ 6894 h 230"/>
                    <a:gd name="T54" fmla="*/ 872 w 176"/>
                    <a:gd name="T55" fmla="*/ 175734 h 230"/>
                    <a:gd name="T56" fmla="*/ 48632 w 176"/>
                    <a:gd name="T57" fmla="*/ 190090 h 230"/>
                    <a:gd name="T58" fmla="*/ 47816 w 176"/>
                    <a:gd name="T59" fmla="*/ 188041 h 230"/>
                    <a:gd name="T60" fmla="*/ 48632 w 176"/>
                    <a:gd name="T61" fmla="*/ 187170 h 230"/>
                    <a:gd name="T62" fmla="*/ 32091 w 176"/>
                    <a:gd name="T63" fmla="*/ 190999 h 230"/>
                    <a:gd name="T64" fmla="*/ 31363 w 176"/>
                    <a:gd name="T65" fmla="*/ 192236 h 230"/>
                    <a:gd name="T66" fmla="*/ 31363 w 176"/>
                    <a:gd name="T67" fmla="*/ 197081 h 230"/>
                    <a:gd name="T68" fmla="*/ 32091 w 176"/>
                    <a:gd name="T69" fmla="*/ 198608 h 230"/>
                    <a:gd name="T70" fmla="*/ 100093 w 176"/>
                    <a:gd name="T71" fmla="*/ 219079 h 230"/>
                    <a:gd name="T72" fmla="*/ 101282 w 176"/>
                    <a:gd name="T73" fmla="*/ 219079 h 230"/>
                    <a:gd name="T74" fmla="*/ 117009 w 176"/>
                    <a:gd name="T75" fmla="*/ 215040 h 230"/>
                    <a:gd name="T76" fmla="*/ 117882 w 176"/>
                    <a:gd name="T77" fmla="*/ 213357 h 230"/>
                    <a:gd name="T78" fmla="*/ 118770 w 176"/>
                    <a:gd name="T79" fmla="*/ 208451 h 230"/>
                    <a:gd name="T80" fmla="*/ 117882 w 176"/>
                    <a:gd name="T81" fmla="*/ 210568 h 230"/>
                    <a:gd name="T82" fmla="*/ 117009 w 176"/>
                    <a:gd name="T83" fmla="*/ 210568 h 230"/>
                    <a:gd name="T84" fmla="*/ 153816 w 176"/>
                    <a:gd name="T85" fmla="*/ 222000 h 230"/>
                    <a:gd name="T86" fmla="*/ 155000 w 176"/>
                    <a:gd name="T87" fmla="*/ 222000 h 230"/>
                    <a:gd name="T88" fmla="*/ 170704 w 176"/>
                    <a:gd name="T89" fmla="*/ 218333 h 230"/>
                    <a:gd name="T90" fmla="*/ 171392 w 176"/>
                    <a:gd name="T91" fmla="*/ 216277 h 230"/>
                    <a:gd name="T92" fmla="*/ 171392 w 176"/>
                    <a:gd name="T93" fmla="*/ 47437 h 230"/>
                    <a:gd name="T94" fmla="*/ 170704 w 176"/>
                    <a:gd name="T95" fmla="*/ 46200 h 230"/>
                    <a:gd name="T96" fmla="*/ 18514 w 176"/>
                    <a:gd name="T97" fmla="*/ 0 h 230"/>
                    <a:gd name="T98" fmla="*/ 18514 w 176"/>
                    <a:gd name="T99" fmla="*/ 0 h 230"/>
                    <a:gd name="T100" fmla="*/ 872 w 176"/>
                    <a:gd name="T101" fmla="*/ 3674 h 230"/>
                    <a:gd name="T102" fmla="*/ 0 w 176"/>
                    <a:gd name="T103" fmla="*/ 5713 h 230"/>
                    <a:gd name="T104" fmla="*/ 0 w 176"/>
                    <a:gd name="T105" fmla="*/ 174563 h 230"/>
                    <a:gd name="T106" fmla="*/ 872 w 176"/>
                    <a:gd name="T107" fmla="*/ 175734 h 2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230"/>
                    <a:gd name="T164" fmla="*/ 176 w 176"/>
                    <a:gd name="T165" fmla="*/ 230 h 2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230">
                      <a:moveTo>
                        <a:pt x="2" y="7"/>
                      </a:moveTo>
                      <a:cubicBezTo>
                        <a:pt x="19" y="3"/>
                        <a:pt x="19" y="3"/>
                        <a:pt x="19" y="3"/>
                      </a:cubicBezTo>
                      <a:cubicBezTo>
                        <a:pt x="19" y="3"/>
                        <a:pt x="19" y="3"/>
                        <a:pt x="18" y="3"/>
                      </a:cubicBezTo>
                      <a:cubicBezTo>
                        <a:pt x="175" y="50"/>
                        <a:pt x="175" y="50"/>
                        <a:pt x="175" y="50"/>
                      </a:cubicBezTo>
                      <a:cubicBezTo>
                        <a:pt x="174" y="50"/>
                        <a:pt x="173" y="50"/>
                        <a:pt x="173" y="49"/>
                      </a:cubicBezTo>
                      <a:cubicBezTo>
                        <a:pt x="173" y="224"/>
                        <a:pt x="173" y="224"/>
                        <a:pt x="173" y="224"/>
                      </a:cubicBezTo>
                      <a:cubicBezTo>
                        <a:pt x="173" y="223"/>
                        <a:pt x="174" y="223"/>
                        <a:pt x="175" y="223"/>
                      </a:cubicBezTo>
                      <a:cubicBezTo>
                        <a:pt x="158" y="227"/>
                        <a:pt x="158" y="227"/>
                        <a:pt x="158" y="227"/>
                      </a:cubicBezTo>
                      <a:cubicBezTo>
                        <a:pt x="158" y="227"/>
                        <a:pt x="159" y="227"/>
                        <a:pt x="159" y="227"/>
                      </a:cubicBezTo>
                      <a:cubicBezTo>
                        <a:pt x="120" y="215"/>
                        <a:pt x="120" y="215"/>
                        <a:pt x="120" y="215"/>
                      </a:cubicBezTo>
                      <a:cubicBezTo>
                        <a:pt x="120" y="215"/>
                        <a:pt x="120" y="215"/>
                        <a:pt x="119" y="215"/>
                      </a:cubicBezTo>
                      <a:cubicBezTo>
                        <a:pt x="119" y="215"/>
                        <a:pt x="119" y="216"/>
                        <a:pt x="119" y="216"/>
                      </a:cubicBezTo>
                      <a:cubicBezTo>
                        <a:pt x="118" y="221"/>
                        <a:pt x="118" y="221"/>
                        <a:pt x="118" y="221"/>
                      </a:cubicBezTo>
                      <a:cubicBezTo>
                        <a:pt x="118" y="221"/>
                        <a:pt x="119" y="220"/>
                        <a:pt x="120" y="220"/>
                      </a:cubicBezTo>
                      <a:cubicBezTo>
                        <a:pt x="103" y="224"/>
                        <a:pt x="103" y="224"/>
                        <a:pt x="103" y="224"/>
                      </a:cubicBezTo>
                      <a:cubicBezTo>
                        <a:pt x="103" y="224"/>
                        <a:pt x="103" y="224"/>
                        <a:pt x="104" y="224"/>
                      </a:cubicBezTo>
                      <a:cubicBezTo>
                        <a:pt x="34" y="203"/>
                        <a:pt x="34" y="203"/>
                        <a:pt x="34" y="203"/>
                      </a:cubicBezTo>
                      <a:cubicBezTo>
                        <a:pt x="35" y="203"/>
                        <a:pt x="35" y="203"/>
                        <a:pt x="35" y="204"/>
                      </a:cubicBezTo>
                      <a:cubicBezTo>
                        <a:pt x="35" y="199"/>
                        <a:pt x="35" y="199"/>
                        <a:pt x="35" y="199"/>
                      </a:cubicBezTo>
                      <a:cubicBezTo>
                        <a:pt x="35" y="200"/>
                        <a:pt x="35" y="201"/>
                        <a:pt x="34" y="201"/>
                      </a:cubicBezTo>
                      <a:cubicBezTo>
                        <a:pt x="51" y="197"/>
                        <a:pt x="51" y="197"/>
                        <a:pt x="51" y="197"/>
                      </a:cubicBezTo>
                      <a:cubicBezTo>
                        <a:pt x="51" y="197"/>
                        <a:pt x="52" y="196"/>
                        <a:pt x="52" y="196"/>
                      </a:cubicBezTo>
                      <a:cubicBezTo>
                        <a:pt x="52" y="195"/>
                        <a:pt x="51" y="194"/>
                        <a:pt x="51" y="194"/>
                      </a:cubicBezTo>
                      <a:cubicBezTo>
                        <a:pt x="2" y="179"/>
                        <a:pt x="2" y="179"/>
                        <a:pt x="2" y="179"/>
                      </a:cubicBezTo>
                      <a:cubicBezTo>
                        <a:pt x="3" y="180"/>
                        <a:pt x="3" y="180"/>
                        <a:pt x="3" y="181"/>
                      </a:cubicBezTo>
                      <a:cubicBezTo>
                        <a:pt x="3" y="6"/>
                        <a:pt x="3" y="6"/>
                        <a:pt x="3" y="6"/>
                      </a:cubicBezTo>
                      <a:cubicBezTo>
                        <a:pt x="3" y="7"/>
                        <a:pt x="3" y="7"/>
                        <a:pt x="2" y="7"/>
                      </a:cubicBezTo>
                      <a:close/>
                      <a:moveTo>
                        <a:pt x="1" y="182"/>
                      </a:moveTo>
                      <a:cubicBezTo>
                        <a:pt x="50" y="197"/>
                        <a:pt x="50" y="197"/>
                        <a:pt x="50" y="197"/>
                      </a:cubicBezTo>
                      <a:cubicBezTo>
                        <a:pt x="49" y="197"/>
                        <a:pt x="49" y="196"/>
                        <a:pt x="49" y="195"/>
                      </a:cubicBezTo>
                      <a:cubicBezTo>
                        <a:pt x="49" y="195"/>
                        <a:pt x="49" y="194"/>
                        <a:pt x="50" y="194"/>
                      </a:cubicBezTo>
                      <a:cubicBezTo>
                        <a:pt x="33" y="198"/>
                        <a:pt x="33" y="198"/>
                        <a:pt x="33" y="198"/>
                      </a:cubicBezTo>
                      <a:cubicBezTo>
                        <a:pt x="33" y="198"/>
                        <a:pt x="32" y="199"/>
                        <a:pt x="32" y="199"/>
                      </a:cubicBezTo>
                      <a:cubicBezTo>
                        <a:pt x="32" y="204"/>
                        <a:pt x="32" y="204"/>
                        <a:pt x="32" y="204"/>
                      </a:cubicBezTo>
                      <a:cubicBezTo>
                        <a:pt x="32" y="205"/>
                        <a:pt x="32" y="205"/>
                        <a:pt x="33" y="206"/>
                      </a:cubicBezTo>
                      <a:cubicBezTo>
                        <a:pt x="103" y="227"/>
                        <a:pt x="103" y="227"/>
                        <a:pt x="103" y="227"/>
                      </a:cubicBezTo>
                      <a:cubicBezTo>
                        <a:pt x="103" y="227"/>
                        <a:pt x="103" y="227"/>
                        <a:pt x="104" y="227"/>
                      </a:cubicBezTo>
                      <a:cubicBezTo>
                        <a:pt x="120" y="223"/>
                        <a:pt x="120" y="223"/>
                        <a:pt x="120" y="223"/>
                      </a:cubicBezTo>
                      <a:cubicBezTo>
                        <a:pt x="121" y="223"/>
                        <a:pt x="121" y="222"/>
                        <a:pt x="121" y="221"/>
                      </a:cubicBezTo>
                      <a:cubicBezTo>
                        <a:pt x="122" y="216"/>
                        <a:pt x="122" y="216"/>
                        <a:pt x="122" y="216"/>
                      </a:cubicBezTo>
                      <a:cubicBezTo>
                        <a:pt x="122" y="217"/>
                        <a:pt x="121" y="217"/>
                        <a:pt x="121" y="218"/>
                      </a:cubicBezTo>
                      <a:cubicBezTo>
                        <a:pt x="121" y="218"/>
                        <a:pt x="120" y="218"/>
                        <a:pt x="120" y="218"/>
                      </a:cubicBezTo>
                      <a:cubicBezTo>
                        <a:pt x="158" y="230"/>
                        <a:pt x="158" y="230"/>
                        <a:pt x="158" y="230"/>
                      </a:cubicBezTo>
                      <a:cubicBezTo>
                        <a:pt x="158" y="230"/>
                        <a:pt x="159" y="230"/>
                        <a:pt x="159" y="230"/>
                      </a:cubicBezTo>
                      <a:cubicBezTo>
                        <a:pt x="175" y="226"/>
                        <a:pt x="175" y="226"/>
                        <a:pt x="175" y="226"/>
                      </a:cubicBezTo>
                      <a:cubicBezTo>
                        <a:pt x="176" y="225"/>
                        <a:pt x="176" y="225"/>
                        <a:pt x="176" y="224"/>
                      </a:cubicBezTo>
                      <a:cubicBezTo>
                        <a:pt x="176" y="49"/>
                        <a:pt x="176" y="49"/>
                        <a:pt x="176" y="49"/>
                      </a:cubicBezTo>
                      <a:cubicBezTo>
                        <a:pt x="176" y="48"/>
                        <a:pt x="176" y="48"/>
                        <a:pt x="175" y="48"/>
                      </a:cubicBezTo>
                      <a:cubicBezTo>
                        <a:pt x="19" y="0"/>
                        <a:pt x="19" y="0"/>
                        <a:pt x="19" y="0"/>
                      </a:cubicBezTo>
                      <a:cubicBezTo>
                        <a:pt x="19" y="0"/>
                        <a:pt x="19" y="0"/>
                        <a:pt x="19" y="0"/>
                      </a:cubicBezTo>
                      <a:cubicBezTo>
                        <a:pt x="1" y="4"/>
                        <a:pt x="1" y="4"/>
                        <a:pt x="1" y="4"/>
                      </a:cubicBezTo>
                      <a:cubicBezTo>
                        <a:pt x="1" y="5"/>
                        <a:pt x="0" y="5"/>
                        <a:pt x="0" y="6"/>
                      </a:cubicBezTo>
                      <a:cubicBezTo>
                        <a:pt x="0" y="181"/>
                        <a:pt x="0" y="181"/>
                        <a:pt x="0" y="181"/>
                      </a:cubicBezTo>
                      <a:cubicBezTo>
                        <a:pt x="0" y="182"/>
                        <a:pt x="1" y="182"/>
                        <a:pt x="1" y="182"/>
                      </a:cubicBezTo>
                      <a:close/>
                    </a:path>
                  </a:pathLst>
                </a:custGeom>
                <a:solidFill>
                  <a:srgbClr val="231F20"/>
                </a:solidFill>
                <a:ln w="9525">
                  <a:noFill/>
                  <a:round/>
                  <a:headEnd/>
                  <a:tailEnd/>
                </a:ln>
              </p:spPr>
              <p:txBody>
                <a:bodyPr/>
                <a:lstStyle/>
                <a:p>
                  <a:endParaRPr lang="zh-TW" altLang="en-US"/>
                </a:p>
              </p:txBody>
            </p:sp>
          </p:grpSp>
        </p:grpSp>
        <p:grpSp>
          <p:nvGrpSpPr>
            <p:cNvPr id="6" name="Group 797"/>
            <p:cNvGrpSpPr>
              <a:grpSpLocks/>
            </p:cNvGrpSpPr>
            <p:nvPr/>
          </p:nvGrpSpPr>
          <p:grpSpPr bwMode="auto">
            <a:xfrm>
              <a:off x="2895597" y="5562600"/>
              <a:ext cx="293582" cy="533139"/>
              <a:chOff x="145" y="1491"/>
              <a:chExt cx="166" cy="302"/>
            </a:xfrm>
          </p:grpSpPr>
          <p:sp>
            <p:nvSpPr>
              <p:cNvPr id="28965" name="Freeform 4"/>
              <p:cNvSpPr>
                <a:spLocks/>
              </p:cNvSpPr>
              <p:nvPr/>
            </p:nvSpPr>
            <p:spPr bwMode="auto">
              <a:xfrm>
                <a:off x="150" y="1600"/>
                <a:ext cx="158" cy="190"/>
              </a:xfrm>
              <a:custGeom>
                <a:avLst/>
                <a:gdLst>
                  <a:gd name="T0" fmla="*/ 1937 w 100"/>
                  <a:gd name="T1" fmla="*/ 4744 h 120"/>
                  <a:gd name="T2" fmla="*/ 2953 w 100"/>
                  <a:gd name="T3" fmla="*/ 4397 h 120"/>
                  <a:gd name="T4" fmla="*/ 3890 w 100"/>
                  <a:gd name="T5" fmla="*/ 0 h 120"/>
                  <a:gd name="T6" fmla="*/ 0 w 100"/>
                  <a:gd name="T7" fmla="*/ 0 h 120"/>
                  <a:gd name="T8" fmla="*/ 986 w 100"/>
                  <a:gd name="T9" fmla="*/ 4397 h 120"/>
                  <a:gd name="T10" fmla="*/ 1937 w 100"/>
                  <a:gd name="T11" fmla="*/ 4744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6"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gradFill rotWithShape="1">
                <a:gsLst>
                  <a:gs pos="0">
                    <a:srgbClr val="2B588E"/>
                  </a:gs>
                  <a:gs pos="50000">
                    <a:srgbClr val="3874BA"/>
                  </a:gs>
                  <a:gs pos="100000">
                    <a:srgbClr val="2B588E"/>
                  </a:gs>
                </a:gsLst>
                <a:lin ang="0" scaled="1"/>
              </a:gradFill>
              <a:ln w="9525">
                <a:noFill/>
                <a:round/>
                <a:headEnd/>
                <a:tailEnd/>
              </a:ln>
            </p:spPr>
            <p:txBody>
              <a:bodyPr/>
              <a:lstStyle/>
              <a:p>
                <a:endParaRPr lang="zh-TW" altLang="en-US"/>
              </a:p>
            </p:txBody>
          </p:sp>
          <p:sp>
            <p:nvSpPr>
              <p:cNvPr id="28966" name="Oval 5"/>
              <p:cNvSpPr>
                <a:spLocks noChangeArrowheads="1"/>
              </p:cNvSpPr>
              <p:nvPr/>
            </p:nvSpPr>
            <p:spPr bwMode="auto">
              <a:xfrm>
                <a:off x="150" y="1569"/>
                <a:ext cx="159" cy="61"/>
              </a:xfrm>
              <a:prstGeom prst="ellipse">
                <a:avLst/>
              </a:prstGeom>
              <a:solidFill>
                <a:srgbClr val="6BA5D9"/>
              </a:solidFill>
              <a:ln w="9525">
                <a:noFill/>
                <a:round/>
                <a:headEnd/>
                <a:tailEnd/>
              </a:ln>
            </p:spPr>
            <p:txBody>
              <a:bodyPr/>
              <a:lstStyle/>
              <a:p>
                <a:endParaRPr lang="zh-TW" altLang="zh-TW">
                  <a:ea typeface="新細明體" charset="-120"/>
                </a:endParaRPr>
              </a:p>
            </p:txBody>
          </p:sp>
          <p:sp>
            <p:nvSpPr>
              <p:cNvPr id="28967" name="Freeform 6"/>
              <p:cNvSpPr>
                <a:spLocks/>
              </p:cNvSpPr>
              <p:nvPr/>
            </p:nvSpPr>
            <p:spPr bwMode="auto">
              <a:xfrm>
                <a:off x="150" y="1598"/>
                <a:ext cx="159" cy="32"/>
              </a:xfrm>
              <a:custGeom>
                <a:avLst/>
                <a:gdLst>
                  <a:gd name="T0" fmla="*/ 1883 w 101"/>
                  <a:gd name="T1" fmla="*/ 806 h 20"/>
                  <a:gd name="T2" fmla="*/ 0 w 101"/>
                  <a:gd name="T3" fmla="*/ 0 h 20"/>
                  <a:gd name="T4" fmla="*/ 0 w 101"/>
                  <a:gd name="T5" fmla="*/ 54 h 20"/>
                  <a:gd name="T6" fmla="*/ 1883 w 101"/>
                  <a:gd name="T7" fmla="*/ 861 h 20"/>
                  <a:gd name="T8" fmla="*/ 3807 w 101"/>
                  <a:gd name="T9" fmla="*/ 54 h 20"/>
                  <a:gd name="T10" fmla="*/ 3758 w 101"/>
                  <a:gd name="T11" fmla="*/ 0 h 20"/>
                  <a:gd name="T12" fmla="*/ 1883 w 101"/>
                  <a:gd name="T13" fmla="*/ 806 h 20"/>
                  <a:gd name="T14" fmla="*/ 0 60000 65536"/>
                  <a:gd name="T15" fmla="*/ 0 60000 65536"/>
                  <a:gd name="T16" fmla="*/ 0 60000 65536"/>
                  <a:gd name="T17" fmla="*/ 0 60000 65536"/>
                  <a:gd name="T18" fmla="*/ 0 60000 65536"/>
                  <a:gd name="T19" fmla="*/ 0 60000 65536"/>
                  <a:gd name="T20" fmla="*/ 0 60000 65536"/>
                  <a:gd name="T21" fmla="*/ 0 w 101"/>
                  <a:gd name="T22" fmla="*/ 0 h 20"/>
                  <a:gd name="T23" fmla="*/ 101 w 101"/>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 h="20">
                    <a:moveTo>
                      <a:pt x="50" y="19"/>
                    </a:moveTo>
                    <a:cubicBezTo>
                      <a:pt x="23" y="19"/>
                      <a:pt x="1" y="10"/>
                      <a:pt x="0" y="0"/>
                    </a:cubicBezTo>
                    <a:cubicBezTo>
                      <a:pt x="0" y="0"/>
                      <a:pt x="0" y="0"/>
                      <a:pt x="0" y="1"/>
                    </a:cubicBezTo>
                    <a:cubicBezTo>
                      <a:pt x="0" y="11"/>
                      <a:pt x="22" y="20"/>
                      <a:pt x="50" y="20"/>
                    </a:cubicBezTo>
                    <a:cubicBezTo>
                      <a:pt x="78" y="20"/>
                      <a:pt x="101" y="11"/>
                      <a:pt x="101" y="1"/>
                    </a:cubicBezTo>
                    <a:cubicBezTo>
                      <a:pt x="101" y="0"/>
                      <a:pt x="100" y="0"/>
                      <a:pt x="100" y="0"/>
                    </a:cubicBezTo>
                    <a:cubicBezTo>
                      <a:pt x="100" y="10"/>
                      <a:pt x="78" y="19"/>
                      <a:pt x="50" y="19"/>
                    </a:cubicBezTo>
                    <a:close/>
                  </a:path>
                </a:pathLst>
              </a:custGeom>
              <a:solidFill>
                <a:srgbClr val="135BA7"/>
              </a:solidFill>
              <a:ln w="9525">
                <a:noFill/>
                <a:round/>
                <a:headEnd/>
                <a:tailEnd/>
              </a:ln>
            </p:spPr>
            <p:txBody>
              <a:bodyPr/>
              <a:lstStyle/>
              <a:p>
                <a:endParaRPr lang="zh-TW" altLang="en-US"/>
              </a:p>
            </p:txBody>
          </p:sp>
          <p:sp>
            <p:nvSpPr>
              <p:cNvPr id="28968" name="Oval 7"/>
              <p:cNvSpPr>
                <a:spLocks noChangeArrowheads="1"/>
              </p:cNvSpPr>
              <p:nvPr/>
            </p:nvSpPr>
            <p:spPr bwMode="auto">
              <a:xfrm>
                <a:off x="178" y="1570"/>
                <a:ext cx="101" cy="51"/>
              </a:xfrm>
              <a:prstGeom prst="ellipse">
                <a:avLst/>
              </a:prstGeom>
              <a:gradFill rotWithShape="1">
                <a:gsLst>
                  <a:gs pos="0">
                    <a:srgbClr val="324C64"/>
                  </a:gs>
                  <a:gs pos="100000">
                    <a:srgbClr val="6BA5D9"/>
                  </a:gs>
                </a:gsLst>
                <a:path path="shape">
                  <a:fillToRect l="50000" t="50000" r="50000" b="50000"/>
                </a:path>
              </a:gradFill>
              <a:ln w="9525" algn="ctr">
                <a:noFill/>
                <a:round/>
                <a:headEnd/>
                <a:tailEnd/>
              </a:ln>
            </p:spPr>
            <p:txBody>
              <a:bodyPr/>
              <a:lstStyle/>
              <a:p>
                <a:endParaRPr lang="zh-TW" altLang="zh-TW">
                  <a:ea typeface="新細明體" charset="-120"/>
                </a:endParaRPr>
              </a:p>
            </p:txBody>
          </p:sp>
          <p:sp>
            <p:nvSpPr>
              <p:cNvPr id="28969" name="Oval 8"/>
              <p:cNvSpPr>
                <a:spLocks noChangeArrowheads="1"/>
              </p:cNvSpPr>
              <p:nvPr/>
            </p:nvSpPr>
            <p:spPr bwMode="auto">
              <a:xfrm>
                <a:off x="176" y="1494"/>
                <a:ext cx="105" cy="104"/>
              </a:xfrm>
              <a:prstGeom prst="ellipse">
                <a:avLst/>
              </a:prstGeom>
              <a:gradFill rotWithShape="1">
                <a:gsLst>
                  <a:gs pos="0">
                    <a:srgbClr val="6BA5D9"/>
                  </a:gs>
                  <a:gs pos="100000">
                    <a:srgbClr val="5C8EBB"/>
                  </a:gs>
                </a:gsLst>
                <a:lin ang="5400000" scaled="1"/>
              </a:gradFill>
              <a:ln w="9525">
                <a:noFill/>
                <a:round/>
                <a:headEnd/>
                <a:tailEnd/>
              </a:ln>
            </p:spPr>
            <p:txBody>
              <a:bodyPr/>
              <a:lstStyle/>
              <a:p>
                <a:endParaRPr lang="zh-TW" altLang="zh-TW">
                  <a:ea typeface="新細明體" charset="-120"/>
                </a:endParaRPr>
              </a:p>
            </p:txBody>
          </p:sp>
          <p:sp>
            <p:nvSpPr>
              <p:cNvPr id="28970" name="Freeform 9"/>
              <p:cNvSpPr>
                <a:spLocks/>
              </p:cNvSpPr>
              <p:nvPr/>
            </p:nvSpPr>
            <p:spPr bwMode="auto">
              <a:xfrm>
                <a:off x="145" y="1491"/>
                <a:ext cx="166" cy="302"/>
              </a:xfrm>
              <a:custGeom>
                <a:avLst/>
                <a:gdLst>
                  <a:gd name="T0" fmla="*/ 4095 w 105"/>
                  <a:gd name="T1" fmla="*/ 2688 h 191"/>
                  <a:gd name="T2" fmla="*/ 3149 w 105"/>
                  <a:gd name="T3" fmla="*/ 1992 h 191"/>
                  <a:gd name="T4" fmla="*/ 3217 w 105"/>
                  <a:gd name="T5" fmla="*/ 2035 h 191"/>
                  <a:gd name="T6" fmla="*/ 3217 w 105"/>
                  <a:gd name="T7" fmla="*/ 2074 h 191"/>
                  <a:gd name="T8" fmla="*/ 3230 w 105"/>
                  <a:gd name="T9" fmla="*/ 696 h 191"/>
                  <a:gd name="T10" fmla="*/ 2074 w 105"/>
                  <a:gd name="T11" fmla="*/ 0 h 191"/>
                  <a:gd name="T12" fmla="*/ 885 w 105"/>
                  <a:gd name="T13" fmla="*/ 696 h 191"/>
                  <a:gd name="T14" fmla="*/ 938 w 105"/>
                  <a:gd name="T15" fmla="*/ 2074 h 191"/>
                  <a:gd name="T16" fmla="*/ 938 w 105"/>
                  <a:gd name="T17" fmla="*/ 2035 h 191"/>
                  <a:gd name="T18" fmla="*/ 987 w 105"/>
                  <a:gd name="T19" fmla="*/ 1992 h 191"/>
                  <a:gd name="T20" fmla="*/ 82 w 105"/>
                  <a:gd name="T21" fmla="*/ 2818 h 191"/>
                  <a:gd name="T22" fmla="*/ 206 w 105"/>
                  <a:gd name="T23" fmla="*/ 3279 h 191"/>
                  <a:gd name="T24" fmla="*/ 270 w 105"/>
                  <a:gd name="T25" fmla="*/ 3743 h 191"/>
                  <a:gd name="T26" fmla="*/ 593 w 105"/>
                  <a:gd name="T27" fmla="*/ 5155 h 191"/>
                  <a:gd name="T28" fmla="*/ 885 w 105"/>
                  <a:gd name="T29" fmla="*/ 6582 h 191"/>
                  <a:gd name="T30" fmla="*/ 1020 w 105"/>
                  <a:gd name="T31" fmla="*/ 6938 h 191"/>
                  <a:gd name="T32" fmla="*/ 1020 w 105"/>
                  <a:gd name="T33" fmla="*/ 6938 h 191"/>
                  <a:gd name="T34" fmla="*/ 1094 w 105"/>
                  <a:gd name="T35" fmla="*/ 7183 h 191"/>
                  <a:gd name="T36" fmla="*/ 2212 w 105"/>
                  <a:gd name="T37" fmla="*/ 7400 h 191"/>
                  <a:gd name="T38" fmla="*/ 3110 w 105"/>
                  <a:gd name="T39" fmla="*/ 7046 h 191"/>
                  <a:gd name="T40" fmla="*/ 3557 w 105"/>
                  <a:gd name="T41" fmla="*/ 5053 h 191"/>
                  <a:gd name="T42" fmla="*/ 3742 w 105"/>
                  <a:gd name="T43" fmla="*/ 4250 h 191"/>
                  <a:gd name="T44" fmla="*/ 3946 w 105"/>
                  <a:gd name="T45" fmla="*/ 3441 h 191"/>
                  <a:gd name="T46" fmla="*/ 3979 w 105"/>
                  <a:gd name="T47" fmla="*/ 3218 h 191"/>
                  <a:gd name="T48" fmla="*/ 4095 w 105"/>
                  <a:gd name="T49" fmla="*/ 2688 h 191"/>
                  <a:gd name="T50" fmla="*/ 4095 w 105"/>
                  <a:gd name="T51" fmla="*/ 2688 h 191"/>
                  <a:gd name="T52" fmla="*/ 4031 w 105"/>
                  <a:gd name="T53" fmla="*/ 2633 h 191"/>
                  <a:gd name="T54" fmla="*/ 3979 w 105"/>
                  <a:gd name="T55" fmla="*/ 2688 h 191"/>
                  <a:gd name="T56" fmla="*/ 3979 w 105"/>
                  <a:gd name="T57" fmla="*/ 2688 h 191"/>
                  <a:gd name="T58" fmla="*/ 3872 w 105"/>
                  <a:gd name="T59" fmla="*/ 3218 h 191"/>
                  <a:gd name="T60" fmla="*/ 3824 w 105"/>
                  <a:gd name="T61" fmla="*/ 3407 h 191"/>
                  <a:gd name="T62" fmla="*/ 3624 w 105"/>
                  <a:gd name="T63" fmla="*/ 4217 h 191"/>
                  <a:gd name="T64" fmla="*/ 3437 w 105"/>
                  <a:gd name="T65" fmla="*/ 5053 h 191"/>
                  <a:gd name="T66" fmla="*/ 3012 w 105"/>
                  <a:gd name="T67" fmla="*/ 7046 h 191"/>
                  <a:gd name="T68" fmla="*/ 2212 w 105"/>
                  <a:gd name="T69" fmla="*/ 7313 h 191"/>
                  <a:gd name="T70" fmla="*/ 1154 w 105"/>
                  <a:gd name="T71" fmla="*/ 7107 h 191"/>
                  <a:gd name="T72" fmla="*/ 1137 w 105"/>
                  <a:gd name="T73" fmla="*/ 6938 h 191"/>
                  <a:gd name="T74" fmla="*/ 1137 w 105"/>
                  <a:gd name="T75" fmla="*/ 6918 h 191"/>
                  <a:gd name="T76" fmla="*/ 1020 w 105"/>
                  <a:gd name="T77" fmla="*/ 6514 h 191"/>
                  <a:gd name="T78" fmla="*/ 692 w 105"/>
                  <a:gd name="T79" fmla="*/ 5107 h 191"/>
                  <a:gd name="T80" fmla="*/ 395 w 105"/>
                  <a:gd name="T81" fmla="*/ 3743 h 191"/>
                  <a:gd name="T82" fmla="*/ 270 w 105"/>
                  <a:gd name="T83" fmla="*/ 3279 h 191"/>
                  <a:gd name="T84" fmla="*/ 206 w 105"/>
                  <a:gd name="T85" fmla="*/ 2767 h 191"/>
                  <a:gd name="T86" fmla="*/ 1020 w 105"/>
                  <a:gd name="T87" fmla="*/ 2095 h 191"/>
                  <a:gd name="T88" fmla="*/ 1067 w 105"/>
                  <a:gd name="T89" fmla="*/ 2074 h 191"/>
                  <a:gd name="T90" fmla="*/ 1020 w 105"/>
                  <a:gd name="T91" fmla="*/ 2035 h 191"/>
                  <a:gd name="T92" fmla="*/ 1020 w 105"/>
                  <a:gd name="T93" fmla="*/ 797 h 191"/>
                  <a:gd name="T94" fmla="*/ 2074 w 105"/>
                  <a:gd name="T95" fmla="*/ 130 h 191"/>
                  <a:gd name="T96" fmla="*/ 3149 w 105"/>
                  <a:gd name="T97" fmla="*/ 797 h 191"/>
                  <a:gd name="T98" fmla="*/ 3110 w 105"/>
                  <a:gd name="T99" fmla="*/ 2035 h 191"/>
                  <a:gd name="T100" fmla="*/ 3110 w 105"/>
                  <a:gd name="T101" fmla="*/ 2074 h 191"/>
                  <a:gd name="T102" fmla="*/ 3149 w 105"/>
                  <a:gd name="T103" fmla="*/ 2095 h 191"/>
                  <a:gd name="T104" fmla="*/ 3979 w 105"/>
                  <a:gd name="T105" fmla="*/ 2688 h 191"/>
                  <a:gd name="T106" fmla="*/ 3979 w 105"/>
                  <a:gd name="T107" fmla="*/ 2688 h 191"/>
                  <a:gd name="T108" fmla="*/ 4031 w 105"/>
                  <a:gd name="T109" fmla="*/ 2750 h 191"/>
                  <a:gd name="T110" fmla="*/ 4095 w 105"/>
                  <a:gd name="T111" fmla="*/ 2688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9"/>
                    </a:moveTo>
                    <a:cubicBezTo>
                      <a:pt x="105" y="61"/>
                      <a:pt x="97" y="55"/>
                      <a:pt x="81" y="51"/>
                    </a:cubicBezTo>
                    <a:cubicBezTo>
                      <a:pt x="82" y="51"/>
                      <a:pt x="82" y="52"/>
                      <a:pt x="82" y="52"/>
                    </a:cubicBezTo>
                    <a:cubicBezTo>
                      <a:pt x="83" y="52"/>
                      <a:pt x="83" y="53"/>
                      <a:pt x="82" y="53"/>
                    </a:cubicBezTo>
                    <a:cubicBezTo>
                      <a:pt x="89" y="43"/>
                      <a:pt x="89" y="30"/>
                      <a:pt x="83" y="18"/>
                    </a:cubicBezTo>
                    <a:cubicBezTo>
                      <a:pt x="77" y="7"/>
                      <a:pt x="66" y="0"/>
                      <a:pt x="53" y="0"/>
                    </a:cubicBezTo>
                    <a:cubicBezTo>
                      <a:pt x="40" y="0"/>
                      <a:pt x="29" y="7"/>
                      <a:pt x="23" y="18"/>
                    </a:cubicBezTo>
                    <a:cubicBezTo>
                      <a:pt x="17" y="30"/>
                      <a:pt x="17" y="43"/>
                      <a:pt x="24" y="53"/>
                    </a:cubicBezTo>
                    <a:cubicBezTo>
                      <a:pt x="24" y="53"/>
                      <a:pt x="24" y="52"/>
                      <a:pt x="24" y="52"/>
                    </a:cubicBezTo>
                    <a:cubicBezTo>
                      <a:pt x="24" y="52"/>
                      <a:pt x="24" y="51"/>
                      <a:pt x="25" y="51"/>
                    </a:cubicBezTo>
                    <a:cubicBezTo>
                      <a:pt x="3" y="57"/>
                      <a:pt x="0" y="66"/>
                      <a:pt x="2" y="72"/>
                    </a:cubicBezTo>
                    <a:cubicBezTo>
                      <a:pt x="5" y="84"/>
                      <a:pt x="5" y="84"/>
                      <a:pt x="5" y="84"/>
                    </a:cubicBezTo>
                    <a:cubicBezTo>
                      <a:pt x="7" y="96"/>
                      <a:pt x="7" y="96"/>
                      <a:pt x="7" y="96"/>
                    </a:cubicBezTo>
                    <a:cubicBezTo>
                      <a:pt x="15" y="132"/>
                      <a:pt x="15" y="132"/>
                      <a:pt x="15" y="132"/>
                    </a:cubicBezTo>
                    <a:cubicBezTo>
                      <a:pt x="23" y="168"/>
                      <a:pt x="23" y="168"/>
                      <a:pt x="23" y="168"/>
                    </a:cubicBezTo>
                    <a:cubicBezTo>
                      <a:pt x="26" y="178"/>
                      <a:pt x="26" y="178"/>
                      <a:pt x="26" y="178"/>
                    </a:cubicBezTo>
                    <a:cubicBezTo>
                      <a:pt x="26" y="178"/>
                      <a:pt x="26" y="178"/>
                      <a:pt x="26" y="178"/>
                    </a:cubicBezTo>
                    <a:cubicBezTo>
                      <a:pt x="26" y="180"/>
                      <a:pt x="27" y="182"/>
                      <a:pt x="28" y="184"/>
                    </a:cubicBezTo>
                    <a:cubicBezTo>
                      <a:pt x="34" y="189"/>
                      <a:pt x="43" y="191"/>
                      <a:pt x="57" y="190"/>
                    </a:cubicBezTo>
                    <a:cubicBezTo>
                      <a:pt x="63"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4" y="78"/>
                      <a:pt x="105" y="73"/>
                      <a:pt x="105" y="69"/>
                    </a:cubicBezTo>
                    <a:cubicBezTo>
                      <a:pt x="105" y="69"/>
                      <a:pt x="105" y="69"/>
                      <a:pt x="105" y="69"/>
                    </a:cubicBezTo>
                    <a:cubicBezTo>
                      <a:pt x="105" y="68"/>
                      <a:pt x="104" y="67"/>
                      <a:pt x="103" y="67"/>
                    </a:cubicBezTo>
                    <a:cubicBezTo>
                      <a:pt x="103" y="67"/>
                      <a:pt x="102" y="68"/>
                      <a:pt x="102" y="69"/>
                    </a:cubicBezTo>
                    <a:cubicBezTo>
                      <a:pt x="102" y="69"/>
                      <a:pt x="102" y="69"/>
                      <a:pt x="102" y="69"/>
                    </a:cubicBezTo>
                    <a:cubicBezTo>
                      <a:pt x="102" y="72"/>
                      <a:pt x="101" y="77"/>
                      <a:pt x="99" y="82"/>
                    </a:cubicBezTo>
                    <a:cubicBezTo>
                      <a:pt x="99" y="84"/>
                      <a:pt x="98" y="86"/>
                      <a:pt x="98" y="87"/>
                    </a:cubicBezTo>
                    <a:cubicBezTo>
                      <a:pt x="93" y="108"/>
                      <a:pt x="93" y="108"/>
                      <a:pt x="93" y="108"/>
                    </a:cubicBezTo>
                    <a:cubicBezTo>
                      <a:pt x="88" y="129"/>
                      <a:pt x="88" y="129"/>
                      <a:pt x="88" y="129"/>
                    </a:cubicBezTo>
                    <a:cubicBezTo>
                      <a:pt x="77" y="180"/>
                      <a:pt x="77" y="180"/>
                      <a:pt x="77" y="180"/>
                    </a:cubicBezTo>
                    <a:cubicBezTo>
                      <a:pt x="76" y="183"/>
                      <a:pt x="72" y="186"/>
                      <a:pt x="57" y="187"/>
                    </a:cubicBezTo>
                    <a:cubicBezTo>
                      <a:pt x="44" y="188"/>
                      <a:pt x="35" y="186"/>
                      <a:pt x="30" y="182"/>
                    </a:cubicBezTo>
                    <a:cubicBezTo>
                      <a:pt x="29" y="181"/>
                      <a:pt x="29" y="179"/>
                      <a:pt x="29" y="178"/>
                    </a:cubicBezTo>
                    <a:cubicBezTo>
                      <a:pt x="29" y="177"/>
                      <a:pt x="29" y="177"/>
                      <a:pt x="29" y="177"/>
                    </a:cubicBezTo>
                    <a:cubicBezTo>
                      <a:pt x="26" y="167"/>
                      <a:pt x="26" y="167"/>
                      <a:pt x="26" y="167"/>
                    </a:cubicBezTo>
                    <a:cubicBezTo>
                      <a:pt x="18" y="131"/>
                      <a:pt x="18" y="131"/>
                      <a:pt x="18" y="131"/>
                    </a:cubicBezTo>
                    <a:cubicBezTo>
                      <a:pt x="10" y="96"/>
                      <a:pt x="10" y="96"/>
                      <a:pt x="10" y="96"/>
                    </a:cubicBezTo>
                    <a:cubicBezTo>
                      <a:pt x="7" y="84"/>
                      <a:pt x="7" y="84"/>
                      <a:pt x="7" y="84"/>
                    </a:cubicBezTo>
                    <a:cubicBezTo>
                      <a:pt x="5" y="71"/>
                      <a:pt x="5" y="71"/>
                      <a:pt x="5" y="71"/>
                    </a:cubicBezTo>
                    <a:cubicBezTo>
                      <a:pt x="3" y="62"/>
                      <a:pt x="15" y="57"/>
                      <a:pt x="26" y="54"/>
                    </a:cubicBezTo>
                    <a:cubicBezTo>
                      <a:pt x="26" y="54"/>
                      <a:pt x="26" y="54"/>
                      <a:pt x="27" y="53"/>
                    </a:cubicBezTo>
                    <a:cubicBezTo>
                      <a:pt x="27" y="53"/>
                      <a:pt x="27" y="52"/>
                      <a:pt x="26" y="52"/>
                    </a:cubicBezTo>
                    <a:cubicBezTo>
                      <a:pt x="20" y="42"/>
                      <a:pt x="20" y="30"/>
                      <a:pt x="26" y="20"/>
                    </a:cubicBezTo>
                    <a:cubicBezTo>
                      <a:pt x="31" y="9"/>
                      <a:pt x="42" y="3"/>
                      <a:pt x="53" y="3"/>
                    </a:cubicBezTo>
                    <a:cubicBezTo>
                      <a:pt x="65" y="3"/>
                      <a:pt x="75" y="9"/>
                      <a:pt x="81" y="20"/>
                    </a:cubicBezTo>
                    <a:cubicBezTo>
                      <a:pt x="86" y="30"/>
                      <a:pt x="86" y="42"/>
                      <a:pt x="80" y="52"/>
                    </a:cubicBezTo>
                    <a:cubicBezTo>
                      <a:pt x="79" y="52"/>
                      <a:pt x="79" y="53"/>
                      <a:pt x="80" y="53"/>
                    </a:cubicBezTo>
                    <a:cubicBezTo>
                      <a:pt x="80" y="54"/>
                      <a:pt x="80" y="54"/>
                      <a:pt x="81" y="54"/>
                    </a:cubicBezTo>
                    <a:cubicBezTo>
                      <a:pt x="95" y="58"/>
                      <a:pt x="102" y="63"/>
                      <a:pt x="102" y="69"/>
                    </a:cubicBezTo>
                    <a:cubicBezTo>
                      <a:pt x="102" y="69"/>
                      <a:pt x="102" y="69"/>
                      <a:pt x="102" y="69"/>
                    </a:cubicBezTo>
                    <a:cubicBezTo>
                      <a:pt x="102" y="69"/>
                      <a:pt x="103" y="70"/>
                      <a:pt x="103" y="70"/>
                    </a:cubicBezTo>
                    <a:cubicBezTo>
                      <a:pt x="104" y="70"/>
                      <a:pt x="105" y="69"/>
                      <a:pt x="105" y="69"/>
                    </a:cubicBezTo>
                    <a:close/>
                  </a:path>
                </a:pathLst>
              </a:custGeom>
              <a:solidFill>
                <a:srgbClr val="231F20"/>
              </a:solidFill>
              <a:ln w="9525">
                <a:noFill/>
                <a:round/>
                <a:headEnd/>
                <a:tailEnd/>
              </a:ln>
            </p:spPr>
            <p:txBody>
              <a:bodyPr/>
              <a:lstStyle/>
              <a:p>
                <a:endParaRPr lang="zh-TW" altLang="en-US"/>
              </a:p>
            </p:txBody>
          </p:sp>
        </p:grpSp>
      </p:grpSp>
      <p:grpSp>
        <p:nvGrpSpPr>
          <p:cNvPr id="7" name="Group 174"/>
          <p:cNvGrpSpPr>
            <a:grpSpLocks/>
          </p:cNvGrpSpPr>
          <p:nvPr/>
        </p:nvGrpSpPr>
        <p:grpSpPr bwMode="auto">
          <a:xfrm>
            <a:off x="7780380" y="5639270"/>
            <a:ext cx="619286" cy="673100"/>
            <a:chOff x="3598" y="2782"/>
            <a:chExt cx="454" cy="369"/>
          </a:xfrm>
        </p:grpSpPr>
        <p:sp>
          <p:nvSpPr>
            <p:cNvPr id="28957"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895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95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96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96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96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8" name="Group 174"/>
          <p:cNvGrpSpPr>
            <a:grpSpLocks/>
          </p:cNvGrpSpPr>
          <p:nvPr/>
        </p:nvGrpSpPr>
        <p:grpSpPr bwMode="auto">
          <a:xfrm>
            <a:off x="7780380" y="4639145"/>
            <a:ext cx="619286" cy="673100"/>
            <a:chOff x="3598" y="2782"/>
            <a:chExt cx="454" cy="369"/>
          </a:xfrm>
        </p:grpSpPr>
        <p:sp>
          <p:nvSpPr>
            <p:cNvPr id="2895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895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95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95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95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95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9" name="Group 174"/>
          <p:cNvGrpSpPr>
            <a:grpSpLocks/>
          </p:cNvGrpSpPr>
          <p:nvPr/>
        </p:nvGrpSpPr>
        <p:grpSpPr bwMode="auto">
          <a:xfrm>
            <a:off x="7780380" y="3650132"/>
            <a:ext cx="619286" cy="673100"/>
            <a:chOff x="3598" y="2782"/>
            <a:chExt cx="454" cy="369"/>
          </a:xfrm>
        </p:grpSpPr>
        <p:sp>
          <p:nvSpPr>
            <p:cNvPr id="2894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2894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94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94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94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95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0" name="Group 540"/>
          <p:cNvGrpSpPr>
            <a:grpSpLocks/>
          </p:cNvGrpSpPr>
          <p:nvPr/>
        </p:nvGrpSpPr>
        <p:grpSpPr bwMode="auto">
          <a:xfrm>
            <a:off x="6394132" y="1881658"/>
            <a:ext cx="526393" cy="777875"/>
            <a:chOff x="4256" y="2258"/>
            <a:chExt cx="442" cy="490"/>
          </a:xfrm>
        </p:grpSpPr>
        <p:grpSp>
          <p:nvGrpSpPr>
            <p:cNvPr id="11" name="Group 360"/>
            <p:cNvGrpSpPr>
              <a:grpSpLocks/>
            </p:cNvGrpSpPr>
            <p:nvPr/>
          </p:nvGrpSpPr>
          <p:grpSpPr bwMode="auto">
            <a:xfrm>
              <a:off x="4256" y="2258"/>
              <a:ext cx="333" cy="436"/>
              <a:chOff x="2450" y="2494"/>
              <a:chExt cx="496" cy="652"/>
            </a:xfrm>
          </p:grpSpPr>
          <p:sp>
            <p:nvSpPr>
              <p:cNvPr id="28936"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TW" altLang="en-US"/>
              </a:p>
            </p:txBody>
          </p:sp>
          <p:sp>
            <p:nvSpPr>
              <p:cNvPr id="28937"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28938"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TW" altLang="en-US"/>
              </a:p>
            </p:txBody>
          </p:sp>
          <p:sp>
            <p:nvSpPr>
              <p:cNvPr id="28939"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TW" altLang="en-US"/>
              </a:p>
            </p:txBody>
          </p:sp>
          <p:sp>
            <p:nvSpPr>
              <p:cNvPr id="28940"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28941"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TW" altLang="en-US"/>
              </a:p>
            </p:txBody>
          </p:sp>
          <p:sp>
            <p:nvSpPr>
              <p:cNvPr id="28942"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TW" altLang="en-US"/>
              </a:p>
            </p:txBody>
          </p:sp>
          <p:sp>
            <p:nvSpPr>
              <p:cNvPr id="28943"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TW" altLang="en-US"/>
              </a:p>
            </p:txBody>
          </p:sp>
          <p:sp>
            <p:nvSpPr>
              <p:cNvPr id="28944" name="Freeform 369"/>
              <p:cNvSpPr>
                <a:spLocks noEditPoints="1"/>
              </p:cNvSpPr>
              <p:nvPr/>
            </p:nvSpPr>
            <p:spPr bwMode="auto">
              <a:xfrm>
                <a:off x="2450" y="2494"/>
                <a:ext cx="496" cy="652"/>
              </a:xfrm>
              <a:custGeom>
                <a:avLst/>
                <a:gdLst>
                  <a:gd name="T0" fmla="*/ 345048563 w 210"/>
                  <a:gd name="T1" fmla="*/ 2147483647 h 276"/>
                  <a:gd name="T2" fmla="*/ 2147483647 w 210"/>
                  <a:gd name="T3" fmla="*/ 493041350 h 276"/>
                  <a:gd name="T4" fmla="*/ 2147483647 w 210"/>
                  <a:gd name="T5" fmla="*/ 493041350 h 276"/>
                  <a:gd name="T6" fmla="*/ 2147483647 w 210"/>
                  <a:gd name="T7" fmla="*/ 2147483647 h 276"/>
                  <a:gd name="T8" fmla="*/ 2147483647 w 210"/>
                  <a:gd name="T9" fmla="*/ 2147483647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345048563 w 210"/>
                  <a:gd name="T19" fmla="*/ 2147483647 h 276"/>
                  <a:gd name="T20" fmla="*/ 491615104 w 210"/>
                  <a:gd name="T21" fmla="*/ 2147483647 h 276"/>
                  <a:gd name="T22" fmla="*/ 491615104 w 210"/>
                  <a:gd name="T23" fmla="*/ 2147483647 h 276"/>
                  <a:gd name="T24" fmla="*/ 345048563 w 210"/>
                  <a:gd name="T25" fmla="*/ 2147483647 h 276"/>
                  <a:gd name="T26" fmla="*/ 146089209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147483647 h 276"/>
                  <a:gd name="T38" fmla="*/ 2147483647 w 210"/>
                  <a:gd name="T39" fmla="*/ 2147483647 h 276"/>
                  <a:gd name="T40" fmla="*/ 2147483647 w 210"/>
                  <a:gd name="T41" fmla="*/ 0 h 276"/>
                  <a:gd name="T42" fmla="*/ 2147483647 w 210"/>
                  <a:gd name="T43" fmla="*/ 0 h 276"/>
                  <a:gd name="T44" fmla="*/ 146089209 w 210"/>
                  <a:gd name="T45" fmla="*/ 2147483647 h 276"/>
                  <a:gd name="T46" fmla="*/ 0 w 210"/>
                  <a:gd name="T47" fmla="*/ 2147483647 h 276"/>
                  <a:gd name="T48" fmla="*/ 0 w 210"/>
                  <a:gd name="T49" fmla="*/ 2147483647 h 276"/>
                  <a:gd name="T50" fmla="*/ 146089209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TW" altLang="en-US"/>
              </a:p>
            </p:txBody>
          </p:sp>
        </p:grpSp>
        <p:grpSp>
          <p:nvGrpSpPr>
            <p:cNvPr id="12" name="Group 174"/>
            <p:cNvGrpSpPr>
              <a:grpSpLocks/>
            </p:cNvGrpSpPr>
            <p:nvPr/>
          </p:nvGrpSpPr>
          <p:grpSpPr bwMode="auto">
            <a:xfrm>
              <a:off x="4472" y="2428"/>
              <a:ext cx="226" cy="320"/>
              <a:chOff x="3598" y="2782"/>
              <a:chExt cx="454" cy="369"/>
            </a:xfrm>
          </p:grpSpPr>
          <p:sp>
            <p:nvSpPr>
              <p:cNvPr id="28930" name="Freeform 175"/>
              <p:cNvSpPr>
                <a:spLocks/>
              </p:cNvSpPr>
              <p:nvPr/>
            </p:nvSpPr>
            <p:spPr bwMode="auto">
              <a:xfrm>
                <a:off x="3602" y="2855"/>
                <a:ext cx="445" cy="29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28931" name="Freeform 176"/>
              <p:cNvSpPr>
                <a:spLocks/>
              </p:cNvSpPr>
              <p:nvPr/>
            </p:nvSpPr>
            <p:spPr bwMode="auto">
              <a:xfrm>
                <a:off x="4047" y="3080"/>
                <a:ext cx="1" cy="2"/>
              </a:xfrm>
              <a:custGeom>
                <a:avLst/>
                <a:gdLst>
                  <a:gd name="T0" fmla="*/ 0 w 1"/>
                  <a:gd name="T1" fmla="*/ 0 h 1"/>
                  <a:gd name="T2" fmla="*/ 0 w 1"/>
                  <a:gd name="T3" fmla="*/ 0 h 1"/>
                  <a:gd name="T4" fmla="*/ 0 w 1"/>
                  <a:gd name="T5" fmla="*/ 4194304 h 1"/>
                  <a:gd name="T6" fmla="*/ 0 w 1"/>
                  <a:gd name="T7" fmla="*/ 4194304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932" name="Freeform 177"/>
              <p:cNvSpPr>
                <a:spLocks/>
              </p:cNvSpPr>
              <p:nvPr/>
            </p:nvSpPr>
            <p:spPr bwMode="auto">
              <a:xfrm>
                <a:off x="3602" y="3077"/>
                <a:ext cx="445" cy="69"/>
              </a:xfrm>
              <a:custGeom>
                <a:avLst/>
                <a:gdLst>
                  <a:gd name="T0" fmla="*/ 0 w 188"/>
                  <a:gd name="T1" fmla="*/ 0 h 29"/>
                  <a:gd name="T2" fmla="*/ 0 w 188"/>
                  <a:gd name="T3" fmla="*/ 411490842 h 29"/>
                  <a:gd name="T4" fmla="*/ 2147483647 w 188"/>
                  <a:gd name="T5" fmla="*/ 2147483647 h 29"/>
                  <a:gd name="T6" fmla="*/ 2147483647 w 188"/>
                  <a:gd name="T7" fmla="*/ 411490842 h 29"/>
                  <a:gd name="T8" fmla="*/ 2147483647 w 188"/>
                  <a:gd name="T9" fmla="*/ 172945514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93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934" name="Freeform 179"/>
              <p:cNvSpPr>
                <a:spLocks/>
              </p:cNvSpPr>
              <p:nvPr/>
            </p:nvSpPr>
            <p:spPr bwMode="auto">
              <a:xfrm>
                <a:off x="3602" y="2850"/>
                <a:ext cx="445" cy="6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935" name="Freeform 180"/>
              <p:cNvSpPr>
                <a:spLocks noEditPoints="1"/>
              </p:cNvSpPr>
              <p:nvPr/>
            </p:nvSpPr>
            <p:spPr bwMode="auto">
              <a:xfrm>
                <a:off x="3598" y="2782"/>
                <a:ext cx="454" cy="369"/>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630552682 w 192"/>
                  <a:gd name="T23" fmla="*/ 2147483647 h 156"/>
                  <a:gd name="T24" fmla="*/ 2147483647 w 192"/>
                  <a:gd name="T25" fmla="*/ 633706198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630552682 w 192"/>
                  <a:gd name="T41" fmla="*/ 2147483647 h 156"/>
                  <a:gd name="T42" fmla="*/ 630552682 w 192"/>
                  <a:gd name="T43" fmla="*/ 2147483647 h 156"/>
                  <a:gd name="T44" fmla="*/ 630552682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sp>
        <p:nvSpPr>
          <p:cNvPr id="534" name="TextBox 5"/>
          <p:cNvSpPr txBox="1">
            <a:spLocks noChangeArrowheads="1"/>
          </p:cNvSpPr>
          <p:nvPr/>
        </p:nvSpPr>
        <p:spPr bwMode="auto">
          <a:xfrm>
            <a:off x="6191672" y="2588096"/>
            <a:ext cx="1188640" cy="307777"/>
          </a:xfrm>
          <a:prstGeom prst="rect">
            <a:avLst/>
          </a:prstGeom>
          <a:noFill/>
          <a:ln w="9525">
            <a:noFill/>
            <a:miter lim="800000"/>
            <a:headEnd/>
            <a:tailEnd/>
          </a:ln>
        </p:spPr>
        <p:txBody>
          <a:bodyPr wrap="square">
            <a:spAutoFit/>
          </a:bodyPr>
          <a:lstStyle/>
          <a:p>
            <a:pPr algn="ctr"/>
            <a:r>
              <a:rPr lang="en-GB" altLang="zh-TW" sz="1400" b="1" dirty="0">
                <a:ea typeface="新細明體" charset="-120"/>
              </a:rPr>
              <a:t>Data Store</a:t>
            </a:r>
            <a:endParaRPr lang="en-US" altLang="zh-TW" sz="1400" b="1" dirty="0">
              <a:ea typeface="新細明體" charset="-120"/>
            </a:endParaRPr>
          </a:p>
        </p:txBody>
      </p:sp>
      <p:sp>
        <p:nvSpPr>
          <p:cNvPr id="554" name="TextBox 26"/>
          <p:cNvSpPr txBox="1">
            <a:spLocks noChangeArrowheads="1"/>
          </p:cNvSpPr>
          <p:nvPr/>
        </p:nvSpPr>
        <p:spPr bwMode="auto">
          <a:xfrm>
            <a:off x="4990754" y="2588096"/>
            <a:ext cx="864340" cy="307777"/>
          </a:xfrm>
          <a:prstGeom prst="rect">
            <a:avLst/>
          </a:prstGeom>
          <a:noFill/>
          <a:ln w="9525">
            <a:noFill/>
            <a:miter lim="800000"/>
            <a:headEnd/>
            <a:tailEnd/>
          </a:ln>
        </p:spPr>
        <p:txBody>
          <a:bodyPr wrap="none">
            <a:spAutoFit/>
          </a:bodyPr>
          <a:lstStyle/>
          <a:p>
            <a:pPr algn="ctr"/>
            <a:r>
              <a:rPr lang="en-GB" altLang="zh-TW" sz="1400" b="1">
                <a:ea typeface="新細明體" charset="-120"/>
              </a:rPr>
              <a:t>Licensing</a:t>
            </a:r>
            <a:endParaRPr lang="en-US" altLang="zh-TW" sz="1400" b="1">
              <a:ea typeface="新細明體" charset="-120"/>
            </a:endParaRPr>
          </a:p>
        </p:txBody>
      </p:sp>
      <p:grpSp>
        <p:nvGrpSpPr>
          <p:cNvPr id="15" name="Group 612"/>
          <p:cNvGrpSpPr>
            <a:grpSpLocks/>
          </p:cNvGrpSpPr>
          <p:nvPr/>
        </p:nvGrpSpPr>
        <p:grpSpPr bwMode="auto">
          <a:xfrm>
            <a:off x="5215106" y="1881658"/>
            <a:ext cx="445410" cy="684213"/>
            <a:chOff x="8616820" y="1371585"/>
            <a:chExt cx="593381" cy="684585"/>
          </a:xfrm>
        </p:grpSpPr>
        <p:grpSp>
          <p:nvGrpSpPr>
            <p:cNvPr id="17" name="Group 20"/>
            <p:cNvGrpSpPr>
              <a:grpSpLocks/>
            </p:cNvGrpSpPr>
            <p:nvPr/>
          </p:nvGrpSpPr>
          <p:grpSpPr bwMode="auto">
            <a:xfrm>
              <a:off x="8616820" y="1371585"/>
              <a:ext cx="520613" cy="684585"/>
              <a:chOff x="4082" y="2501"/>
              <a:chExt cx="490" cy="644"/>
            </a:xfrm>
          </p:grpSpPr>
          <p:sp>
            <p:nvSpPr>
              <p:cNvPr id="28917"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TW" altLang="en-US"/>
              </a:p>
            </p:txBody>
          </p:sp>
          <p:sp>
            <p:nvSpPr>
              <p:cNvPr id="28918"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28919"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28920"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TW" altLang="en-US"/>
              </a:p>
            </p:txBody>
          </p:sp>
          <p:sp>
            <p:nvSpPr>
              <p:cNvPr id="28921"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TW" altLang="en-US"/>
              </a:p>
            </p:txBody>
          </p:sp>
          <p:sp>
            <p:nvSpPr>
              <p:cNvPr id="28922"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TW" altLang="en-US"/>
              </a:p>
            </p:txBody>
          </p:sp>
          <p:sp>
            <p:nvSpPr>
              <p:cNvPr id="28923"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TW" altLang="en-US"/>
              </a:p>
            </p:txBody>
          </p:sp>
          <p:sp>
            <p:nvSpPr>
              <p:cNvPr id="28924"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TW" altLang="en-US"/>
              </a:p>
            </p:txBody>
          </p:sp>
          <p:sp>
            <p:nvSpPr>
              <p:cNvPr id="28925"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TW" altLang="en-US"/>
              </a:p>
            </p:txBody>
          </p:sp>
          <p:sp>
            <p:nvSpPr>
              <p:cNvPr id="28926"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TW" altLang="en-US"/>
              </a:p>
            </p:txBody>
          </p:sp>
          <p:sp>
            <p:nvSpPr>
              <p:cNvPr id="28927"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TW" altLang="en-US"/>
              </a:p>
            </p:txBody>
          </p:sp>
        </p:grpSp>
        <p:grpSp>
          <p:nvGrpSpPr>
            <p:cNvPr id="19" name="Group 32"/>
            <p:cNvGrpSpPr>
              <a:grpSpLocks/>
            </p:cNvGrpSpPr>
            <p:nvPr/>
          </p:nvGrpSpPr>
          <p:grpSpPr bwMode="auto">
            <a:xfrm>
              <a:off x="8938104" y="1568309"/>
              <a:ext cx="272097" cy="413185"/>
              <a:chOff x="4224" y="1870"/>
              <a:chExt cx="383" cy="583"/>
            </a:xfrm>
          </p:grpSpPr>
          <p:sp>
            <p:nvSpPr>
              <p:cNvPr id="28909" name="Freeform 33"/>
              <p:cNvSpPr>
                <a:spLocks/>
              </p:cNvSpPr>
              <p:nvPr/>
            </p:nvSpPr>
            <p:spPr bwMode="auto">
              <a:xfrm>
                <a:off x="4226" y="1887"/>
                <a:ext cx="334" cy="562"/>
              </a:xfrm>
              <a:custGeom>
                <a:avLst/>
                <a:gdLst>
                  <a:gd name="T0" fmla="*/ 0 w 334"/>
                  <a:gd name="T1" fmla="*/ 0 h 562"/>
                  <a:gd name="T2" fmla="*/ 3 w 334"/>
                  <a:gd name="T3" fmla="*/ 465 h 562"/>
                  <a:gd name="T4" fmla="*/ 334 w 334"/>
                  <a:gd name="T5" fmla="*/ 562 h 562"/>
                  <a:gd name="T6" fmla="*/ 331 w 334"/>
                  <a:gd name="T7" fmla="*/ 89 h 562"/>
                  <a:gd name="T8" fmla="*/ 0 w 334"/>
                  <a:gd name="T9" fmla="*/ 0 h 562"/>
                  <a:gd name="T10" fmla="*/ 0 60000 65536"/>
                  <a:gd name="T11" fmla="*/ 0 60000 65536"/>
                  <a:gd name="T12" fmla="*/ 0 60000 65536"/>
                  <a:gd name="T13" fmla="*/ 0 60000 65536"/>
                  <a:gd name="T14" fmla="*/ 0 60000 65536"/>
                  <a:gd name="T15" fmla="*/ 0 w 334"/>
                  <a:gd name="T16" fmla="*/ 0 h 562"/>
                  <a:gd name="T17" fmla="*/ 334 w 334"/>
                  <a:gd name="T18" fmla="*/ 562 h 562"/>
                </a:gdLst>
                <a:ahLst/>
                <a:cxnLst>
                  <a:cxn ang="T10">
                    <a:pos x="T0" y="T1"/>
                  </a:cxn>
                  <a:cxn ang="T11">
                    <a:pos x="T2" y="T3"/>
                  </a:cxn>
                  <a:cxn ang="T12">
                    <a:pos x="T4" y="T5"/>
                  </a:cxn>
                  <a:cxn ang="T13">
                    <a:pos x="T6" y="T7"/>
                  </a:cxn>
                  <a:cxn ang="T14">
                    <a:pos x="T8" y="T9"/>
                  </a:cxn>
                </a:cxnLst>
                <a:rect l="T15" t="T16" r="T17" b="T18"/>
                <a:pathLst>
                  <a:path w="334" h="562">
                    <a:moveTo>
                      <a:pt x="0" y="0"/>
                    </a:moveTo>
                    <a:lnTo>
                      <a:pt x="3" y="465"/>
                    </a:lnTo>
                    <a:lnTo>
                      <a:pt x="334" y="562"/>
                    </a:lnTo>
                    <a:lnTo>
                      <a:pt x="331" y="89"/>
                    </a:lnTo>
                    <a:lnTo>
                      <a:pt x="0" y="0"/>
                    </a:lnTo>
                    <a:close/>
                  </a:path>
                </a:pathLst>
              </a:custGeom>
              <a:solidFill>
                <a:srgbClr val="DFE0E5"/>
              </a:solidFill>
              <a:ln w="9525">
                <a:noFill/>
                <a:round/>
                <a:headEnd/>
                <a:tailEnd/>
              </a:ln>
            </p:spPr>
            <p:txBody>
              <a:bodyPr/>
              <a:lstStyle/>
              <a:p>
                <a:endParaRPr lang="zh-TW" altLang="en-US"/>
              </a:p>
            </p:txBody>
          </p:sp>
          <p:sp>
            <p:nvSpPr>
              <p:cNvPr id="28910" name="Freeform 34"/>
              <p:cNvSpPr>
                <a:spLocks/>
              </p:cNvSpPr>
              <p:nvPr/>
            </p:nvSpPr>
            <p:spPr bwMode="auto">
              <a:xfrm>
                <a:off x="4557" y="1967"/>
                <a:ext cx="45" cy="482"/>
              </a:xfrm>
              <a:custGeom>
                <a:avLst/>
                <a:gdLst>
                  <a:gd name="T0" fmla="*/ 0 w 45"/>
                  <a:gd name="T1" fmla="*/ 9 h 482"/>
                  <a:gd name="T2" fmla="*/ 3 w 45"/>
                  <a:gd name="T3" fmla="*/ 482 h 482"/>
                  <a:gd name="T4" fmla="*/ 45 w 45"/>
                  <a:gd name="T5" fmla="*/ 470 h 482"/>
                  <a:gd name="T6" fmla="*/ 43 w 45"/>
                  <a:gd name="T7" fmla="*/ 0 h 482"/>
                  <a:gd name="T8" fmla="*/ 0 w 45"/>
                  <a:gd name="T9" fmla="*/ 9 h 482"/>
                  <a:gd name="T10" fmla="*/ 0 60000 65536"/>
                  <a:gd name="T11" fmla="*/ 0 60000 65536"/>
                  <a:gd name="T12" fmla="*/ 0 60000 65536"/>
                  <a:gd name="T13" fmla="*/ 0 60000 65536"/>
                  <a:gd name="T14" fmla="*/ 0 60000 65536"/>
                  <a:gd name="T15" fmla="*/ 0 w 45"/>
                  <a:gd name="T16" fmla="*/ 0 h 482"/>
                  <a:gd name="T17" fmla="*/ 45 w 45"/>
                  <a:gd name="T18" fmla="*/ 482 h 482"/>
                </a:gdLst>
                <a:ahLst/>
                <a:cxnLst>
                  <a:cxn ang="T10">
                    <a:pos x="T0" y="T1"/>
                  </a:cxn>
                  <a:cxn ang="T11">
                    <a:pos x="T2" y="T3"/>
                  </a:cxn>
                  <a:cxn ang="T12">
                    <a:pos x="T4" y="T5"/>
                  </a:cxn>
                  <a:cxn ang="T13">
                    <a:pos x="T6" y="T7"/>
                  </a:cxn>
                  <a:cxn ang="T14">
                    <a:pos x="T8" y="T9"/>
                  </a:cxn>
                </a:cxnLst>
                <a:rect l="T15" t="T16" r="T17" b="T18"/>
                <a:pathLst>
                  <a:path w="45" h="482">
                    <a:moveTo>
                      <a:pt x="0" y="9"/>
                    </a:moveTo>
                    <a:lnTo>
                      <a:pt x="3" y="482"/>
                    </a:lnTo>
                    <a:lnTo>
                      <a:pt x="45" y="470"/>
                    </a:lnTo>
                    <a:lnTo>
                      <a:pt x="43" y="0"/>
                    </a:lnTo>
                    <a:lnTo>
                      <a:pt x="0" y="9"/>
                    </a:lnTo>
                    <a:close/>
                  </a:path>
                </a:pathLst>
              </a:custGeom>
              <a:solidFill>
                <a:srgbClr val="A6ACBE"/>
              </a:solidFill>
              <a:ln w="9525">
                <a:noFill/>
                <a:round/>
                <a:headEnd/>
                <a:tailEnd/>
              </a:ln>
            </p:spPr>
            <p:txBody>
              <a:bodyPr/>
              <a:lstStyle/>
              <a:p>
                <a:endParaRPr lang="zh-TW" altLang="en-US"/>
              </a:p>
            </p:txBody>
          </p:sp>
          <p:sp>
            <p:nvSpPr>
              <p:cNvPr id="28911" name="Freeform 35"/>
              <p:cNvSpPr>
                <a:spLocks/>
              </p:cNvSpPr>
              <p:nvPr/>
            </p:nvSpPr>
            <p:spPr bwMode="auto">
              <a:xfrm>
                <a:off x="4226" y="1875"/>
                <a:ext cx="374" cy="101"/>
              </a:xfrm>
              <a:custGeom>
                <a:avLst/>
                <a:gdLst>
                  <a:gd name="T0" fmla="*/ 0 w 374"/>
                  <a:gd name="T1" fmla="*/ 12 h 101"/>
                  <a:gd name="T2" fmla="*/ 45 w 374"/>
                  <a:gd name="T3" fmla="*/ 0 h 101"/>
                  <a:gd name="T4" fmla="*/ 374 w 374"/>
                  <a:gd name="T5" fmla="*/ 92 h 101"/>
                  <a:gd name="T6" fmla="*/ 331 w 374"/>
                  <a:gd name="T7" fmla="*/ 101 h 101"/>
                  <a:gd name="T8" fmla="*/ 0 w 374"/>
                  <a:gd name="T9" fmla="*/ 12 h 101"/>
                  <a:gd name="T10" fmla="*/ 0 60000 65536"/>
                  <a:gd name="T11" fmla="*/ 0 60000 65536"/>
                  <a:gd name="T12" fmla="*/ 0 60000 65536"/>
                  <a:gd name="T13" fmla="*/ 0 60000 65536"/>
                  <a:gd name="T14" fmla="*/ 0 60000 65536"/>
                  <a:gd name="T15" fmla="*/ 0 w 374"/>
                  <a:gd name="T16" fmla="*/ 0 h 101"/>
                  <a:gd name="T17" fmla="*/ 374 w 374"/>
                  <a:gd name="T18" fmla="*/ 101 h 101"/>
                </a:gdLst>
                <a:ahLst/>
                <a:cxnLst>
                  <a:cxn ang="T10">
                    <a:pos x="T0" y="T1"/>
                  </a:cxn>
                  <a:cxn ang="T11">
                    <a:pos x="T2" y="T3"/>
                  </a:cxn>
                  <a:cxn ang="T12">
                    <a:pos x="T4" y="T5"/>
                  </a:cxn>
                  <a:cxn ang="T13">
                    <a:pos x="T6" y="T7"/>
                  </a:cxn>
                  <a:cxn ang="T14">
                    <a:pos x="T8" y="T9"/>
                  </a:cxn>
                </a:cxnLst>
                <a:rect l="T15" t="T16" r="T17" b="T18"/>
                <a:pathLst>
                  <a:path w="374" h="101">
                    <a:moveTo>
                      <a:pt x="0" y="12"/>
                    </a:moveTo>
                    <a:lnTo>
                      <a:pt x="45" y="0"/>
                    </a:lnTo>
                    <a:lnTo>
                      <a:pt x="374" y="92"/>
                    </a:lnTo>
                    <a:lnTo>
                      <a:pt x="331" y="101"/>
                    </a:lnTo>
                    <a:lnTo>
                      <a:pt x="0" y="12"/>
                    </a:lnTo>
                    <a:close/>
                  </a:path>
                </a:pathLst>
              </a:custGeom>
              <a:solidFill>
                <a:srgbClr val="FFFFFF"/>
              </a:solidFill>
              <a:ln w="9525">
                <a:noFill/>
                <a:round/>
                <a:headEnd/>
                <a:tailEnd/>
              </a:ln>
            </p:spPr>
            <p:txBody>
              <a:bodyPr/>
              <a:lstStyle/>
              <a:p>
                <a:endParaRPr lang="zh-TW" altLang="en-US"/>
              </a:p>
            </p:txBody>
          </p:sp>
          <p:sp>
            <p:nvSpPr>
              <p:cNvPr id="28912" name="Freeform 36"/>
              <p:cNvSpPr>
                <a:spLocks/>
              </p:cNvSpPr>
              <p:nvPr/>
            </p:nvSpPr>
            <p:spPr bwMode="auto">
              <a:xfrm>
                <a:off x="4274" y="1986"/>
                <a:ext cx="227" cy="71"/>
              </a:xfrm>
              <a:custGeom>
                <a:avLst/>
                <a:gdLst>
                  <a:gd name="T0" fmla="*/ 0 w 227"/>
                  <a:gd name="T1" fmla="*/ 9 h 71"/>
                  <a:gd name="T2" fmla="*/ 224 w 227"/>
                  <a:gd name="T3" fmla="*/ 71 h 71"/>
                  <a:gd name="T4" fmla="*/ 227 w 227"/>
                  <a:gd name="T5" fmla="*/ 63 h 71"/>
                  <a:gd name="T6" fmla="*/ 2 w 227"/>
                  <a:gd name="T7" fmla="*/ 0 h 71"/>
                  <a:gd name="T8" fmla="*/ 0 w 227"/>
                  <a:gd name="T9" fmla="*/ 9 h 71"/>
                  <a:gd name="T10" fmla="*/ 0 60000 65536"/>
                  <a:gd name="T11" fmla="*/ 0 60000 65536"/>
                  <a:gd name="T12" fmla="*/ 0 60000 65536"/>
                  <a:gd name="T13" fmla="*/ 0 60000 65536"/>
                  <a:gd name="T14" fmla="*/ 0 60000 65536"/>
                  <a:gd name="T15" fmla="*/ 0 w 227"/>
                  <a:gd name="T16" fmla="*/ 0 h 71"/>
                  <a:gd name="T17" fmla="*/ 227 w 227"/>
                  <a:gd name="T18" fmla="*/ 71 h 71"/>
                </a:gdLst>
                <a:ahLst/>
                <a:cxnLst>
                  <a:cxn ang="T10">
                    <a:pos x="T0" y="T1"/>
                  </a:cxn>
                  <a:cxn ang="T11">
                    <a:pos x="T2" y="T3"/>
                  </a:cxn>
                  <a:cxn ang="T12">
                    <a:pos x="T4" y="T5"/>
                  </a:cxn>
                  <a:cxn ang="T13">
                    <a:pos x="T6" y="T7"/>
                  </a:cxn>
                  <a:cxn ang="T14">
                    <a:pos x="T8" y="T9"/>
                  </a:cxn>
                </a:cxnLst>
                <a:rect l="T15" t="T16" r="T17" b="T18"/>
                <a:pathLst>
                  <a:path w="227" h="71">
                    <a:moveTo>
                      <a:pt x="0" y="9"/>
                    </a:moveTo>
                    <a:lnTo>
                      <a:pt x="224" y="71"/>
                    </a:lnTo>
                    <a:lnTo>
                      <a:pt x="227" y="63"/>
                    </a:lnTo>
                    <a:lnTo>
                      <a:pt x="2" y="0"/>
                    </a:lnTo>
                    <a:lnTo>
                      <a:pt x="0" y="9"/>
                    </a:lnTo>
                    <a:close/>
                  </a:path>
                </a:pathLst>
              </a:custGeom>
              <a:solidFill>
                <a:srgbClr val="231F20"/>
              </a:solidFill>
              <a:ln w="9525">
                <a:noFill/>
                <a:round/>
                <a:headEnd/>
                <a:tailEnd/>
              </a:ln>
            </p:spPr>
            <p:txBody>
              <a:bodyPr/>
              <a:lstStyle/>
              <a:p>
                <a:endParaRPr lang="zh-TW" altLang="en-US"/>
              </a:p>
            </p:txBody>
          </p:sp>
          <p:sp>
            <p:nvSpPr>
              <p:cNvPr id="28913" name="Freeform 37"/>
              <p:cNvSpPr>
                <a:spLocks/>
              </p:cNvSpPr>
              <p:nvPr/>
            </p:nvSpPr>
            <p:spPr bwMode="auto">
              <a:xfrm>
                <a:off x="4274" y="2087"/>
                <a:ext cx="227" cy="71"/>
              </a:xfrm>
              <a:custGeom>
                <a:avLst/>
                <a:gdLst>
                  <a:gd name="T0" fmla="*/ 0 w 227"/>
                  <a:gd name="T1" fmla="*/ 7 h 71"/>
                  <a:gd name="T2" fmla="*/ 224 w 227"/>
                  <a:gd name="T3" fmla="*/ 71 h 71"/>
                  <a:gd name="T4" fmla="*/ 227 w 227"/>
                  <a:gd name="T5" fmla="*/ 62 h 71"/>
                  <a:gd name="T6" fmla="*/ 2 w 227"/>
                  <a:gd name="T7" fmla="*/ 0 h 71"/>
                  <a:gd name="T8" fmla="*/ 0 w 227"/>
                  <a:gd name="T9" fmla="*/ 7 h 71"/>
                  <a:gd name="T10" fmla="*/ 0 60000 65536"/>
                  <a:gd name="T11" fmla="*/ 0 60000 65536"/>
                  <a:gd name="T12" fmla="*/ 0 60000 65536"/>
                  <a:gd name="T13" fmla="*/ 0 60000 65536"/>
                  <a:gd name="T14" fmla="*/ 0 60000 65536"/>
                  <a:gd name="T15" fmla="*/ 0 w 227"/>
                  <a:gd name="T16" fmla="*/ 0 h 71"/>
                  <a:gd name="T17" fmla="*/ 227 w 227"/>
                  <a:gd name="T18" fmla="*/ 71 h 71"/>
                </a:gdLst>
                <a:ahLst/>
                <a:cxnLst>
                  <a:cxn ang="T10">
                    <a:pos x="T0" y="T1"/>
                  </a:cxn>
                  <a:cxn ang="T11">
                    <a:pos x="T2" y="T3"/>
                  </a:cxn>
                  <a:cxn ang="T12">
                    <a:pos x="T4" y="T5"/>
                  </a:cxn>
                  <a:cxn ang="T13">
                    <a:pos x="T6" y="T7"/>
                  </a:cxn>
                  <a:cxn ang="T14">
                    <a:pos x="T8" y="T9"/>
                  </a:cxn>
                </a:cxnLst>
                <a:rect l="T15" t="T16" r="T17" b="T18"/>
                <a:pathLst>
                  <a:path w="227" h="71">
                    <a:moveTo>
                      <a:pt x="0" y="7"/>
                    </a:moveTo>
                    <a:lnTo>
                      <a:pt x="224" y="71"/>
                    </a:lnTo>
                    <a:lnTo>
                      <a:pt x="227" y="62"/>
                    </a:lnTo>
                    <a:lnTo>
                      <a:pt x="2" y="0"/>
                    </a:lnTo>
                    <a:lnTo>
                      <a:pt x="0" y="7"/>
                    </a:lnTo>
                    <a:close/>
                  </a:path>
                </a:pathLst>
              </a:custGeom>
              <a:solidFill>
                <a:srgbClr val="231F20"/>
              </a:solidFill>
              <a:ln w="9525">
                <a:noFill/>
                <a:round/>
                <a:headEnd/>
                <a:tailEnd/>
              </a:ln>
            </p:spPr>
            <p:txBody>
              <a:bodyPr/>
              <a:lstStyle/>
              <a:p>
                <a:endParaRPr lang="zh-TW" altLang="en-US"/>
              </a:p>
            </p:txBody>
          </p:sp>
          <p:sp>
            <p:nvSpPr>
              <p:cNvPr id="28914" name="Freeform 38"/>
              <p:cNvSpPr>
                <a:spLocks/>
              </p:cNvSpPr>
              <p:nvPr/>
            </p:nvSpPr>
            <p:spPr bwMode="auto">
              <a:xfrm>
                <a:off x="4274" y="2186"/>
                <a:ext cx="227" cy="71"/>
              </a:xfrm>
              <a:custGeom>
                <a:avLst/>
                <a:gdLst>
                  <a:gd name="T0" fmla="*/ 0 w 227"/>
                  <a:gd name="T1" fmla="*/ 8 h 71"/>
                  <a:gd name="T2" fmla="*/ 224 w 227"/>
                  <a:gd name="T3" fmla="*/ 71 h 71"/>
                  <a:gd name="T4" fmla="*/ 227 w 227"/>
                  <a:gd name="T5" fmla="*/ 64 h 71"/>
                  <a:gd name="T6" fmla="*/ 2 w 227"/>
                  <a:gd name="T7" fmla="*/ 0 h 71"/>
                  <a:gd name="T8" fmla="*/ 0 w 227"/>
                  <a:gd name="T9" fmla="*/ 8 h 71"/>
                  <a:gd name="T10" fmla="*/ 0 60000 65536"/>
                  <a:gd name="T11" fmla="*/ 0 60000 65536"/>
                  <a:gd name="T12" fmla="*/ 0 60000 65536"/>
                  <a:gd name="T13" fmla="*/ 0 60000 65536"/>
                  <a:gd name="T14" fmla="*/ 0 60000 65536"/>
                  <a:gd name="T15" fmla="*/ 0 w 227"/>
                  <a:gd name="T16" fmla="*/ 0 h 71"/>
                  <a:gd name="T17" fmla="*/ 227 w 227"/>
                  <a:gd name="T18" fmla="*/ 71 h 71"/>
                </a:gdLst>
                <a:ahLst/>
                <a:cxnLst>
                  <a:cxn ang="T10">
                    <a:pos x="T0" y="T1"/>
                  </a:cxn>
                  <a:cxn ang="T11">
                    <a:pos x="T2" y="T3"/>
                  </a:cxn>
                  <a:cxn ang="T12">
                    <a:pos x="T4" y="T5"/>
                  </a:cxn>
                  <a:cxn ang="T13">
                    <a:pos x="T6" y="T7"/>
                  </a:cxn>
                  <a:cxn ang="T14">
                    <a:pos x="T8" y="T9"/>
                  </a:cxn>
                </a:cxnLst>
                <a:rect l="T15" t="T16" r="T17" b="T18"/>
                <a:pathLst>
                  <a:path w="227" h="71">
                    <a:moveTo>
                      <a:pt x="0" y="8"/>
                    </a:moveTo>
                    <a:lnTo>
                      <a:pt x="224" y="71"/>
                    </a:lnTo>
                    <a:lnTo>
                      <a:pt x="227" y="64"/>
                    </a:lnTo>
                    <a:lnTo>
                      <a:pt x="2" y="0"/>
                    </a:lnTo>
                    <a:lnTo>
                      <a:pt x="0" y="8"/>
                    </a:lnTo>
                    <a:close/>
                  </a:path>
                </a:pathLst>
              </a:custGeom>
              <a:solidFill>
                <a:srgbClr val="231F20"/>
              </a:solidFill>
              <a:ln w="9525">
                <a:noFill/>
                <a:round/>
                <a:headEnd/>
                <a:tailEnd/>
              </a:ln>
            </p:spPr>
            <p:txBody>
              <a:bodyPr/>
              <a:lstStyle/>
              <a:p>
                <a:endParaRPr lang="zh-TW" altLang="en-US"/>
              </a:p>
            </p:txBody>
          </p:sp>
          <p:sp>
            <p:nvSpPr>
              <p:cNvPr id="28915" name="Freeform 39"/>
              <p:cNvSpPr>
                <a:spLocks/>
              </p:cNvSpPr>
              <p:nvPr/>
            </p:nvSpPr>
            <p:spPr bwMode="auto">
              <a:xfrm>
                <a:off x="4274" y="2286"/>
                <a:ext cx="227" cy="73"/>
              </a:xfrm>
              <a:custGeom>
                <a:avLst/>
                <a:gdLst>
                  <a:gd name="T0" fmla="*/ 0 w 227"/>
                  <a:gd name="T1" fmla="*/ 9 h 73"/>
                  <a:gd name="T2" fmla="*/ 224 w 227"/>
                  <a:gd name="T3" fmla="*/ 73 h 73"/>
                  <a:gd name="T4" fmla="*/ 227 w 227"/>
                  <a:gd name="T5" fmla="*/ 63 h 73"/>
                  <a:gd name="T6" fmla="*/ 2 w 227"/>
                  <a:gd name="T7" fmla="*/ 0 h 73"/>
                  <a:gd name="T8" fmla="*/ 0 w 227"/>
                  <a:gd name="T9" fmla="*/ 9 h 73"/>
                  <a:gd name="T10" fmla="*/ 0 60000 65536"/>
                  <a:gd name="T11" fmla="*/ 0 60000 65536"/>
                  <a:gd name="T12" fmla="*/ 0 60000 65536"/>
                  <a:gd name="T13" fmla="*/ 0 60000 65536"/>
                  <a:gd name="T14" fmla="*/ 0 60000 65536"/>
                  <a:gd name="T15" fmla="*/ 0 w 227"/>
                  <a:gd name="T16" fmla="*/ 0 h 73"/>
                  <a:gd name="T17" fmla="*/ 227 w 227"/>
                  <a:gd name="T18" fmla="*/ 73 h 73"/>
                </a:gdLst>
                <a:ahLst/>
                <a:cxnLst>
                  <a:cxn ang="T10">
                    <a:pos x="T0" y="T1"/>
                  </a:cxn>
                  <a:cxn ang="T11">
                    <a:pos x="T2" y="T3"/>
                  </a:cxn>
                  <a:cxn ang="T12">
                    <a:pos x="T4" y="T5"/>
                  </a:cxn>
                  <a:cxn ang="T13">
                    <a:pos x="T6" y="T7"/>
                  </a:cxn>
                  <a:cxn ang="T14">
                    <a:pos x="T8" y="T9"/>
                  </a:cxn>
                </a:cxnLst>
                <a:rect l="T15" t="T16" r="T17" b="T18"/>
                <a:pathLst>
                  <a:path w="227" h="73">
                    <a:moveTo>
                      <a:pt x="0" y="9"/>
                    </a:moveTo>
                    <a:lnTo>
                      <a:pt x="224" y="73"/>
                    </a:lnTo>
                    <a:lnTo>
                      <a:pt x="227" y="63"/>
                    </a:lnTo>
                    <a:lnTo>
                      <a:pt x="2" y="0"/>
                    </a:lnTo>
                    <a:lnTo>
                      <a:pt x="0" y="9"/>
                    </a:lnTo>
                    <a:close/>
                  </a:path>
                </a:pathLst>
              </a:custGeom>
              <a:solidFill>
                <a:srgbClr val="231F20"/>
              </a:solidFill>
              <a:ln w="9525">
                <a:noFill/>
                <a:round/>
                <a:headEnd/>
                <a:tailEnd/>
              </a:ln>
            </p:spPr>
            <p:txBody>
              <a:bodyPr/>
              <a:lstStyle/>
              <a:p>
                <a:endParaRPr lang="zh-TW" altLang="en-US"/>
              </a:p>
            </p:txBody>
          </p:sp>
          <p:sp>
            <p:nvSpPr>
              <p:cNvPr id="28916" name="Freeform 40"/>
              <p:cNvSpPr>
                <a:spLocks noEditPoints="1"/>
              </p:cNvSpPr>
              <p:nvPr/>
            </p:nvSpPr>
            <p:spPr bwMode="auto">
              <a:xfrm>
                <a:off x="4224" y="1870"/>
                <a:ext cx="383" cy="583"/>
              </a:xfrm>
              <a:custGeom>
                <a:avLst/>
                <a:gdLst>
                  <a:gd name="T0" fmla="*/ 2147483647 w 162"/>
                  <a:gd name="T1" fmla="*/ 2147483647 h 247"/>
                  <a:gd name="T2" fmla="*/ 2147483647 w 162"/>
                  <a:gd name="T3" fmla="*/ 2147483647 h 247"/>
                  <a:gd name="T4" fmla="*/ 2147483647 w 162"/>
                  <a:gd name="T5" fmla="*/ 2147483647 h 247"/>
                  <a:gd name="T6" fmla="*/ 2147483647 w 162"/>
                  <a:gd name="T7" fmla="*/ 2147483647 h 247"/>
                  <a:gd name="T8" fmla="*/ 2147483647 w 162"/>
                  <a:gd name="T9" fmla="*/ 2147483647 h 247"/>
                  <a:gd name="T10" fmla="*/ 2147483647 w 162"/>
                  <a:gd name="T11" fmla="*/ 0 h 247"/>
                  <a:gd name="T12" fmla="*/ 2147483647 w 162"/>
                  <a:gd name="T13" fmla="*/ 0 h 247"/>
                  <a:gd name="T14" fmla="*/ 830842400 w 162"/>
                  <a:gd name="T15" fmla="*/ 2147483647 h 247"/>
                  <a:gd name="T16" fmla="*/ 0 w 162"/>
                  <a:gd name="T17" fmla="*/ 2147483647 h 247"/>
                  <a:gd name="T18" fmla="*/ 830842400 w 162"/>
                  <a:gd name="T19" fmla="*/ 2147483647 h 247"/>
                  <a:gd name="T20" fmla="*/ 1964275340 w 162"/>
                  <a:gd name="T21" fmla="*/ 2147483647 h 247"/>
                  <a:gd name="T22" fmla="*/ 2147483647 w 162"/>
                  <a:gd name="T23" fmla="*/ 2147483647 h 247"/>
                  <a:gd name="T24" fmla="*/ 2147483647 w 162"/>
                  <a:gd name="T25" fmla="*/ 2147483647 h 247"/>
                  <a:gd name="T26" fmla="*/ 2147483647 w 162"/>
                  <a:gd name="T27" fmla="*/ 2147483647 h 247"/>
                  <a:gd name="T28" fmla="*/ 2147483647 w 162"/>
                  <a:gd name="T29" fmla="*/ 2147483647 h 247"/>
                  <a:gd name="T30" fmla="*/ 2147483647 w 162"/>
                  <a:gd name="T31" fmla="*/ 2147483647 h 247"/>
                  <a:gd name="T32" fmla="*/ 2147483647 w 162"/>
                  <a:gd name="T33" fmla="*/ 2147483647 h 247"/>
                  <a:gd name="T34" fmla="*/ 2147483647 w 162"/>
                  <a:gd name="T35" fmla="*/ 2147483647 h 247"/>
                  <a:gd name="T36" fmla="*/ 2147483647 w 162"/>
                  <a:gd name="T37" fmla="*/ 2147483647 h 247"/>
                  <a:gd name="T38" fmla="*/ 2147483647 w 162"/>
                  <a:gd name="T39" fmla="*/ 2147483647 h 247"/>
                  <a:gd name="T40" fmla="*/ 1964275340 w 162"/>
                  <a:gd name="T41" fmla="*/ 2147483647 h 247"/>
                  <a:gd name="T42" fmla="*/ 2147483647 w 162"/>
                  <a:gd name="T43" fmla="*/ 2147483647 h 247"/>
                  <a:gd name="T44" fmla="*/ 2147483647 w 162"/>
                  <a:gd name="T45" fmla="*/ 2147483647 h 247"/>
                  <a:gd name="T46" fmla="*/ 2147483647 w 162"/>
                  <a:gd name="T47" fmla="*/ 2147483647 h 247"/>
                  <a:gd name="T48" fmla="*/ 2147483647 w 162"/>
                  <a:gd name="T49" fmla="*/ 2147483647 h 247"/>
                  <a:gd name="T50" fmla="*/ 2147483647 w 162"/>
                  <a:gd name="T51" fmla="*/ 2147483647 h 247"/>
                  <a:gd name="T52" fmla="*/ 2147483647 w 162"/>
                  <a:gd name="T53" fmla="*/ 2147483647 h 247"/>
                  <a:gd name="T54" fmla="*/ 2147483647 w 162"/>
                  <a:gd name="T55" fmla="*/ 2147483647 h 247"/>
                  <a:gd name="T56" fmla="*/ 2147483647 w 162"/>
                  <a:gd name="T57" fmla="*/ 2147483647 h 247"/>
                  <a:gd name="T58" fmla="*/ 2147483647 w 162"/>
                  <a:gd name="T59" fmla="*/ 2147483647 h 247"/>
                  <a:gd name="T60" fmla="*/ 2147483647 w 162"/>
                  <a:gd name="T61" fmla="*/ 2147483647 h 247"/>
                  <a:gd name="T62" fmla="*/ 2147483647 w 162"/>
                  <a:gd name="T63" fmla="*/ 2147483647 h 2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2"/>
                  <a:gd name="T97" fmla="*/ 0 h 247"/>
                  <a:gd name="T98" fmla="*/ 162 w 162"/>
                  <a:gd name="T99" fmla="*/ 247 h 24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2" h="247">
                    <a:moveTo>
                      <a:pt x="142" y="247"/>
                    </a:moveTo>
                    <a:cubicBezTo>
                      <a:pt x="161" y="242"/>
                      <a:pt x="161" y="242"/>
                      <a:pt x="161" y="242"/>
                    </a:cubicBezTo>
                    <a:cubicBezTo>
                      <a:pt x="161" y="241"/>
                      <a:pt x="162" y="241"/>
                      <a:pt x="162" y="240"/>
                    </a:cubicBezTo>
                    <a:cubicBezTo>
                      <a:pt x="161" y="41"/>
                      <a:pt x="161" y="41"/>
                      <a:pt x="161" y="41"/>
                    </a:cubicBezTo>
                    <a:cubicBezTo>
                      <a:pt x="161" y="40"/>
                      <a:pt x="160" y="40"/>
                      <a:pt x="160" y="40"/>
                    </a:cubicBezTo>
                    <a:cubicBezTo>
                      <a:pt x="20" y="0"/>
                      <a:pt x="20" y="0"/>
                      <a:pt x="20" y="0"/>
                    </a:cubicBezTo>
                    <a:cubicBezTo>
                      <a:pt x="20" y="0"/>
                      <a:pt x="19" y="0"/>
                      <a:pt x="19" y="0"/>
                    </a:cubicBezTo>
                    <a:cubicBezTo>
                      <a:pt x="1" y="6"/>
                      <a:pt x="1" y="6"/>
                      <a:pt x="1" y="6"/>
                    </a:cubicBezTo>
                    <a:cubicBezTo>
                      <a:pt x="0" y="6"/>
                      <a:pt x="0" y="7"/>
                      <a:pt x="0" y="7"/>
                    </a:cubicBezTo>
                    <a:cubicBezTo>
                      <a:pt x="1" y="204"/>
                      <a:pt x="1" y="204"/>
                      <a:pt x="1" y="204"/>
                    </a:cubicBezTo>
                    <a:cubicBezTo>
                      <a:pt x="1" y="204"/>
                      <a:pt x="1" y="205"/>
                      <a:pt x="2" y="205"/>
                    </a:cubicBezTo>
                    <a:cubicBezTo>
                      <a:pt x="142" y="247"/>
                      <a:pt x="142" y="247"/>
                      <a:pt x="142" y="247"/>
                    </a:cubicBezTo>
                    <a:cubicBezTo>
                      <a:pt x="142" y="247"/>
                      <a:pt x="142" y="247"/>
                      <a:pt x="143" y="247"/>
                    </a:cubicBezTo>
                    <a:cubicBezTo>
                      <a:pt x="143" y="246"/>
                      <a:pt x="143" y="246"/>
                      <a:pt x="144" y="246"/>
                    </a:cubicBezTo>
                    <a:cubicBezTo>
                      <a:pt x="144" y="245"/>
                      <a:pt x="144" y="245"/>
                      <a:pt x="144" y="245"/>
                    </a:cubicBezTo>
                    <a:cubicBezTo>
                      <a:pt x="143" y="246"/>
                      <a:pt x="143" y="246"/>
                      <a:pt x="142" y="247"/>
                    </a:cubicBezTo>
                    <a:close/>
                    <a:moveTo>
                      <a:pt x="142" y="244"/>
                    </a:moveTo>
                    <a:cubicBezTo>
                      <a:pt x="3" y="202"/>
                      <a:pt x="3" y="202"/>
                      <a:pt x="3" y="202"/>
                    </a:cubicBezTo>
                    <a:cubicBezTo>
                      <a:pt x="3" y="202"/>
                      <a:pt x="4" y="203"/>
                      <a:pt x="4" y="204"/>
                    </a:cubicBezTo>
                    <a:cubicBezTo>
                      <a:pt x="3" y="7"/>
                      <a:pt x="3" y="7"/>
                      <a:pt x="3" y="7"/>
                    </a:cubicBezTo>
                    <a:cubicBezTo>
                      <a:pt x="3" y="8"/>
                      <a:pt x="2" y="9"/>
                      <a:pt x="2" y="9"/>
                    </a:cubicBezTo>
                    <a:cubicBezTo>
                      <a:pt x="20" y="3"/>
                      <a:pt x="20" y="3"/>
                      <a:pt x="20" y="3"/>
                    </a:cubicBezTo>
                    <a:cubicBezTo>
                      <a:pt x="20" y="3"/>
                      <a:pt x="19" y="3"/>
                      <a:pt x="19" y="3"/>
                    </a:cubicBezTo>
                    <a:cubicBezTo>
                      <a:pt x="159" y="42"/>
                      <a:pt x="159" y="42"/>
                      <a:pt x="159" y="42"/>
                    </a:cubicBezTo>
                    <a:cubicBezTo>
                      <a:pt x="158" y="42"/>
                      <a:pt x="158" y="42"/>
                      <a:pt x="158" y="41"/>
                    </a:cubicBezTo>
                    <a:cubicBezTo>
                      <a:pt x="159" y="240"/>
                      <a:pt x="159" y="240"/>
                      <a:pt x="159" y="240"/>
                    </a:cubicBezTo>
                    <a:cubicBezTo>
                      <a:pt x="159" y="240"/>
                      <a:pt x="159" y="239"/>
                      <a:pt x="160" y="239"/>
                    </a:cubicBezTo>
                    <a:cubicBezTo>
                      <a:pt x="142" y="244"/>
                      <a:pt x="142" y="244"/>
                      <a:pt x="142" y="244"/>
                    </a:cubicBezTo>
                    <a:cubicBezTo>
                      <a:pt x="141" y="244"/>
                      <a:pt x="141" y="244"/>
                      <a:pt x="141" y="245"/>
                    </a:cubicBezTo>
                    <a:cubicBezTo>
                      <a:pt x="141" y="245"/>
                      <a:pt x="141" y="245"/>
                      <a:pt x="141" y="245"/>
                    </a:cubicBezTo>
                    <a:cubicBezTo>
                      <a:pt x="141" y="245"/>
                      <a:pt x="141" y="244"/>
                      <a:pt x="141" y="244"/>
                    </a:cubicBezTo>
                    <a:cubicBezTo>
                      <a:pt x="142" y="244"/>
                      <a:pt x="142" y="244"/>
                      <a:pt x="142" y="244"/>
                    </a:cubicBezTo>
                    <a:close/>
                  </a:path>
                </a:pathLst>
              </a:custGeom>
              <a:solidFill>
                <a:srgbClr val="231F20"/>
              </a:solidFill>
              <a:ln w="9525">
                <a:noFill/>
                <a:round/>
                <a:headEnd/>
                <a:tailEnd/>
              </a:ln>
            </p:spPr>
            <p:txBody>
              <a:bodyPr/>
              <a:lstStyle/>
              <a:p>
                <a:endParaRPr lang="zh-TW" altLang="en-US"/>
              </a:p>
            </p:txBody>
          </p:sp>
        </p:grpSp>
      </p:grpSp>
      <p:sp>
        <p:nvSpPr>
          <p:cNvPr id="577" name="TextBox 90"/>
          <p:cNvSpPr txBox="1">
            <a:spLocks noChangeArrowheads="1"/>
          </p:cNvSpPr>
          <p:nvPr/>
        </p:nvSpPr>
        <p:spPr bwMode="auto">
          <a:xfrm>
            <a:off x="2531663" y="2588195"/>
            <a:ext cx="97590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GB" sz="1400" b="1">
                <a:solidFill>
                  <a:schemeClr val="tx1"/>
                </a:solidFill>
              </a:rPr>
              <a:t>Login Page</a:t>
            </a:r>
            <a:endParaRPr lang="en-US" altLang="zh-TW" sz="1400" b="1">
              <a:solidFill>
                <a:schemeClr val="tx1"/>
              </a:solidFill>
              <a:ea typeface="新細明體" charset="-120"/>
            </a:endParaRPr>
          </a:p>
        </p:txBody>
      </p:sp>
      <p:grpSp>
        <p:nvGrpSpPr>
          <p:cNvPr id="20" name="Group 611"/>
          <p:cNvGrpSpPr>
            <a:grpSpLocks/>
          </p:cNvGrpSpPr>
          <p:nvPr/>
        </p:nvGrpSpPr>
        <p:grpSpPr bwMode="auto">
          <a:xfrm>
            <a:off x="2873727" y="1881658"/>
            <a:ext cx="460892" cy="684213"/>
            <a:chOff x="3830634" y="1447793"/>
            <a:chExt cx="614056" cy="684585"/>
          </a:xfrm>
        </p:grpSpPr>
        <p:grpSp>
          <p:nvGrpSpPr>
            <p:cNvPr id="21" name="Group 20"/>
            <p:cNvGrpSpPr>
              <a:grpSpLocks/>
            </p:cNvGrpSpPr>
            <p:nvPr/>
          </p:nvGrpSpPr>
          <p:grpSpPr bwMode="auto">
            <a:xfrm>
              <a:off x="3830634" y="1447793"/>
              <a:ext cx="520555" cy="684585"/>
              <a:chOff x="4082" y="2501"/>
              <a:chExt cx="490" cy="644"/>
            </a:xfrm>
          </p:grpSpPr>
          <p:sp>
            <p:nvSpPr>
              <p:cNvPr id="28896"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TW" altLang="en-US"/>
              </a:p>
            </p:txBody>
          </p:sp>
          <p:sp>
            <p:nvSpPr>
              <p:cNvPr id="28897"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28898"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28899"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TW" altLang="en-US"/>
              </a:p>
            </p:txBody>
          </p:sp>
          <p:sp>
            <p:nvSpPr>
              <p:cNvPr id="28900"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TW" altLang="en-US"/>
              </a:p>
            </p:txBody>
          </p:sp>
          <p:sp>
            <p:nvSpPr>
              <p:cNvPr id="28901"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TW" altLang="en-US"/>
              </a:p>
            </p:txBody>
          </p:sp>
          <p:sp>
            <p:nvSpPr>
              <p:cNvPr id="28902"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TW" altLang="en-US"/>
              </a:p>
            </p:txBody>
          </p:sp>
          <p:sp>
            <p:nvSpPr>
              <p:cNvPr id="28903"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TW" altLang="en-US"/>
              </a:p>
            </p:txBody>
          </p:sp>
          <p:sp>
            <p:nvSpPr>
              <p:cNvPr id="28904"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TW" altLang="en-US"/>
              </a:p>
            </p:txBody>
          </p:sp>
          <p:sp>
            <p:nvSpPr>
              <p:cNvPr id="28905"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TW" altLang="en-US"/>
              </a:p>
            </p:txBody>
          </p:sp>
          <p:sp>
            <p:nvSpPr>
              <p:cNvPr id="28906"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TW" altLang="en-US"/>
              </a:p>
            </p:txBody>
          </p:sp>
        </p:grpSp>
        <p:grpSp>
          <p:nvGrpSpPr>
            <p:cNvPr id="22" name="Group 81"/>
            <p:cNvGrpSpPr>
              <a:grpSpLocks/>
            </p:cNvGrpSpPr>
            <p:nvPr/>
          </p:nvGrpSpPr>
          <p:grpSpPr bwMode="auto">
            <a:xfrm>
              <a:off x="4148134" y="1618797"/>
              <a:ext cx="296556" cy="393494"/>
              <a:chOff x="2627" y="1822"/>
              <a:chExt cx="510" cy="677"/>
            </a:xfrm>
            <a:scene3d>
              <a:camera prst="perspectiveHeroicExtremeLeftFacing"/>
              <a:lightRig rig="threePt" dir="t"/>
            </a:scene3d>
          </p:grpSpPr>
          <p:sp>
            <p:nvSpPr>
              <p:cNvPr id="579" name="Freeform 82"/>
              <p:cNvSpPr>
                <a:spLocks/>
              </p:cNvSpPr>
              <p:nvPr/>
            </p:nvSpPr>
            <p:spPr bwMode="auto">
              <a:xfrm>
                <a:off x="2630" y="1826"/>
                <a:ext cx="503" cy="669"/>
              </a:xfrm>
              <a:custGeom>
                <a:avLst/>
                <a:gdLst>
                  <a:gd name="T0" fmla="*/ 1148843 w 213"/>
                  <a:gd name="T1" fmla="*/ 1502893 h 283"/>
                  <a:gd name="T2" fmla="*/ 1110286 w 213"/>
                  <a:gd name="T3" fmla="*/ 1541676 h 283"/>
                  <a:gd name="T4" fmla="*/ 43326 w 213"/>
                  <a:gd name="T5" fmla="*/ 1541676 h 283"/>
                  <a:gd name="T6" fmla="*/ 0 w 213"/>
                  <a:gd name="T7" fmla="*/ 1502893 h 283"/>
                  <a:gd name="T8" fmla="*/ 0 w 213"/>
                  <a:gd name="T9" fmla="*/ 39287 h 283"/>
                  <a:gd name="T10" fmla="*/ 43326 w 213"/>
                  <a:gd name="T11" fmla="*/ 0 h 283"/>
                  <a:gd name="T12" fmla="*/ 1110286 w 213"/>
                  <a:gd name="T13" fmla="*/ 0 h 283"/>
                  <a:gd name="T14" fmla="*/ 1148843 w 213"/>
                  <a:gd name="T15" fmla="*/ 39287 h 283"/>
                  <a:gd name="T16" fmla="*/ 1148843 w 213"/>
                  <a:gd name="T17" fmla="*/ 1502893 h 2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3"/>
                  <a:gd name="T28" fmla="*/ 0 h 283"/>
                  <a:gd name="T29" fmla="*/ 213 w 213"/>
                  <a:gd name="T30" fmla="*/ 283 h 2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3" h="283">
                    <a:moveTo>
                      <a:pt x="213" y="276"/>
                    </a:moveTo>
                    <a:cubicBezTo>
                      <a:pt x="213" y="280"/>
                      <a:pt x="210" y="283"/>
                      <a:pt x="206" y="283"/>
                    </a:cubicBezTo>
                    <a:cubicBezTo>
                      <a:pt x="8" y="283"/>
                      <a:pt x="8" y="283"/>
                      <a:pt x="8" y="283"/>
                    </a:cubicBezTo>
                    <a:cubicBezTo>
                      <a:pt x="4" y="283"/>
                      <a:pt x="0" y="280"/>
                      <a:pt x="0" y="276"/>
                    </a:cubicBezTo>
                    <a:cubicBezTo>
                      <a:pt x="0" y="7"/>
                      <a:pt x="0" y="7"/>
                      <a:pt x="0" y="7"/>
                    </a:cubicBezTo>
                    <a:cubicBezTo>
                      <a:pt x="0" y="3"/>
                      <a:pt x="4" y="0"/>
                      <a:pt x="8" y="0"/>
                    </a:cubicBezTo>
                    <a:cubicBezTo>
                      <a:pt x="206" y="0"/>
                      <a:pt x="206" y="0"/>
                      <a:pt x="206" y="0"/>
                    </a:cubicBezTo>
                    <a:cubicBezTo>
                      <a:pt x="210" y="0"/>
                      <a:pt x="213" y="3"/>
                      <a:pt x="213" y="7"/>
                    </a:cubicBezTo>
                    <a:lnTo>
                      <a:pt x="213" y="276"/>
                    </a:lnTo>
                    <a:close/>
                  </a:path>
                </a:pathLst>
              </a:custGeom>
              <a:solidFill>
                <a:srgbClr val="A6ACBE"/>
              </a:solidFill>
              <a:ln w="9525">
                <a:noFill/>
                <a:round/>
                <a:headEnd/>
                <a:tailEnd/>
              </a:ln>
            </p:spPr>
            <p:txBody>
              <a:bodyPr/>
              <a:lstStyle/>
              <a:p>
                <a:pPr>
                  <a:defRPr/>
                </a:pPr>
                <a:endParaRPr lang="en-US">
                  <a:latin typeface="Arial" pitchFamily="34" charset="0"/>
                </a:endParaRPr>
              </a:p>
            </p:txBody>
          </p:sp>
          <p:sp>
            <p:nvSpPr>
              <p:cNvPr id="580" name="Freeform 83"/>
              <p:cNvSpPr>
                <a:spLocks noEditPoints="1"/>
              </p:cNvSpPr>
              <p:nvPr/>
            </p:nvSpPr>
            <p:spPr bwMode="auto">
              <a:xfrm>
                <a:off x="2627" y="1822"/>
                <a:ext cx="510" cy="677"/>
              </a:xfrm>
              <a:custGeom>
                <a:avLst/>
                <a:gdLst>
                  <a:gd name="T0" fmla="*/ 1147521 w 216"/>
                  <a:gd name="T1" fmla="*/ 1482986 h 287"/>
                  <a:gd name="T2" fmla="*/ 1115604 w 216"/>
                  <a:gd name="T3" fmla="*/ 1514685 h 287"/>
                  <a:gd name="T4" fmla="*/ 48363 w 216"/>
                  <a:gd name="T5" fmla="*/ 1514685 h 287"/>
                  <a:gd name="T6" fmla="*/ 16285 w 216"/>
                  <a:gd name="T7" fmla="*/ 1482986 h 287"/>
                  <a:gd name="T8" fmla="*/ 16285 w 216"/>
                  <a:gd name="T9" fmla="*/ 47897 h 287"/>
                  <a:gd name="T10" fmla="*/ 48363 w 216"/>
                  <a:gd name="T11" fmla="*/ 16227 h 287"/>
                  <a:gd name="T12" fmla="*/ 1115604 w 216"/>
                  <a:gd name="T13" fmla="*/ 16227 h 287"/>
                  <a:gd name="T14" fmla="*/ 1147521 w 216"/>
                  <a:gd name="T15" fmla="*/ 47897 h 287"/>
                  <a:gd name="T16" fmla="*/ 1147521 w 216"/>
                  <a:gd name="T17" fmla="*/ 1482986 h 287"/>
                  <a:gd name="T18" fmla="*/ 1163097 w 216"/>
                  <a:gd name="T19" fmla="*/ 47897 h 287"/>
                  <a:gd name="T20" fmla="*/ 1115604 w 216"/>
                  <a:gd name="T21" fmla="*/ 0 h 287"/>
                  <a:gd name="T22" fmla="*/ 48363 w 216"/>
                  <a:gd name="T23" fmla="*/ 0 h 287"/>
                  <a:gd name="T24" fmla="*/ 0 w 216"/>
                  <a:gd name="T25" fmla="*/ 47897 h 287"/>
                  <a:gd name="T26" fmla="*/ 0 w 216"/>
                  <a:gd name="T27" fmla="*/ 1482986 h 287"/>
                  <a:gd name="T28" fmla="*/ 48363 w 216"/>
                  <a:gd name="T29" fmla="*/ 1530912 h 287"/>
                  <a:gd name="T30" fmla="*/ 1115604 w 216"/>
                  <a:gd name="T31" fmla="*/ 1530912 h 287"/>
                  <a:gd name="T32" fmla="*/ 1163097 w 216"/>
                  <a:gd name="T33" fmla="*/ 1482986 h 287"/>
                  <a:gd name="T34" fmla="*/ 1163097 w 216"/>
                  <a:gd name="T35" fmla="*/ 47897 h 2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
                  <a:gd name="T55" fmla="*/ 0 h 287"/>
                  <a:gd name="T56" fmla="*/ 216 w 216"/>
                  <a:gd name="T57" fmla="*/ 287 h 28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 h="287">
                    <a:moveTo>
                      <a:pt x="213" y="278"/>
                    </a:moveTo>
                    <a:cubicBezTo>
                      <a:pt x="213" y="281"/>
                      <a:pt x="210" y="284"/>
                      <a:pt x="207" y="284"/>
                    </a:cubicBezTo>
                    <a:cubicBezTo>
                      <a:pt x="9" y="284"/>
                      <a:pt x="9" y="284"/>
                      <a:pt x="9" y="284"/>
                    </a:cubicBezTo>
                    <a:cubicBezTo>
                      <a:pt x="6" y="284"/>
                      <a:pt x="3" y="281"/>
                      <a:pt x="3" y="278"/>
                    </a:cubicBezTo>
                    <a:cubicBezTo>
                      <a:pt x="3" y="9"/>
                      <a:pt x="3" y="9"/>
                      <a:pt x="3" y="9"/>
                    </a:cubicBezTo>
                    <a:cubicBezTo>
                      <a:pt x="3" y="6"/>
                      <a:pt x="6" y="3"/>
                      <a:pt x="9" y="3"/>
                    </a:cubicBezTo>
                    <a:cubicBezTo>
                      <a:pt x="207" y="3"/>
                      <a:pt x="207" y="3"/>
                      <a:pt x="207" y="3"/>
                    </a:cubicBezTo>
                    <a:cubicBezTo>
                      <a:pt x="210" y="3"/>
                      <a:pt x="213" y="6"/>
                      <a:pt x="213" y="9"/>
                    </a:cubicBezTo>
                    <a:lnTo>
                      <a:pt x="213" y="278"/>
                    </a:lnTo>
                    <a:close/>
                    <a:moveTo>
                      <a:pt x="216" y="9"/>
                    </a:moveTo>
                    <a:cubicBezTo>
                      <a:pt x="216" y="4"/>
                      <a:pt x="212" y="0"/>
                      <a:pt x="207" y="0"/>
                    </a:cubicBezTo>
                    <a:cubicBezTo>
                      <a:pt x="9" y="0"/>
                      <a:pt x="9" y="0"/>
                      <a:pt x="9" y="0"/>
                    </a:cubicBezTo>
                    <a:cubicBezTo>
                      <a:pt x="4" y="0"/>
                      <a:pt x="0" y="4"/>
                      <a:pt x="0" y="9"/>
                    </a:cubicBezTo>
                    <a:cubicBezTo>
                      <a:pt x="0" y="278"/>
                      <a:pt x="0" y="278"/>
                      <a:pt x="0" y="278"/>
                    </a:cubicBezTo>
                    <a:cubicBezTo>
                      <a:pt x="0" y="283"/>
                      <a:pt x="4" y="287"/>
                      <a:pt x="9" y="287"/>
                    </a:cubicBezTo>
                    <a:cubicBezTo>
                      <a:pt x="207" y="287"/>
                      <a:pt x="207" y="287"/>
                      <a:pt x="207" y="287"/>
                    </a:cubicBezTo>
                    <a:cubicBezTo>
                      <a:pt x="212" y="287"/>
                      <a:pt x="216" y="283"/>
                      <a:pt x="216" y="278"/>
                    </a:cubicBezTo>
                    <a:lnTo>
                      <a:pt x="216" y="9"/>
                    </a:lnTo>
                    <a:close/>
                  </a:path>
                </a:pathLst>
              </a:custGeom>
              <a:solidFill>
                <a:srgbClr val="231F20"/>
              </a:solidFill>
              <a:ln w="9525">
                <a:noFill/>
                <a:round/>
                <a:headEnd/>
                <a:tailEnd/>
              </a:ln>
            </p:spPr>
            <p:txBody>
              <a:bodyPr/>
              <a:lstStyle/>
              <a:p>
                <a:pPr>
                  <a:defRPr/>
                </a:pPr>
                <a:endParaRPr lang="en-US">
                  <a:latin typeface="Arial" pitchFamily="34" charset="0"/>
                </a:endParaRPr>
              </a:p>
            </p:txBody>
          </p:sp>
          <p:sp>
            <p:nvSpPr>
              <p:cNvPr id="581" name="Freeform 84"/>
              <p:cNvSpPr>
                <a:spLocks/>
              </p:cNvSpPr>
              <p:nvPr/>
            </p:nvSpPr>
            <p:spPr bwMode="auto">
              <a:xfrm>
                <a:off x="2644" y="1843"/>
                <a:ext cx="474" cy="460"/>
              </a:xfrm>
              <a:custGeom>
                <a:avLst/>
                <a:gdLst>
                  <a:gd name="T0" fmla="*/ 1069099 w 201"/>
                  <a:gd name="T1" fmla="*/ 827641 h 195"/>
                  <a:gd name="T2" fmla="*/ 1069099 w 201"/>
                  <a:gd name="T3" fmla="*/ 38279 h 195"/>
                  <a:gd name="T4" fmla="*/ 1031025 w 201"/>
                  <a:gd name="T5" fmla="*/ 0 h 195"/>
                  <a:gd name="T6" fmla="*/ 38227 w 201"/>
                  <a:gd name="T7" fmla="*/ 0 h 195"/>
                  <a:gd name="T8" fmla="*/ 0 w 201"/>
                  <a:gd name="T9" fmla="*/ 38279 h 195"/>
                  <a:gd name="T10" fmla="*/ 0 w 201"/>
                  <a:gd name="T11" fmla="*/ 742183 h 195"/>
                  <a:gd name="T12" fmla="*/ 419790 w 201"/>
                  <a:gd name="T13" fmla="*/ 918648 h 195"/>
                  <a:gd name="T14" fmla="*/ 1069099 w 201"/>
                  <a:gd name="T15" fmla="*/ 827641 h 19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195"/>
                  <a:gd name="T26" fmla="*/ 201 w 201"/>
                  <a:gd name="T27" fmla="*/ 195 h 1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195">
                    <a:moveTo>
                      <a:pt x="201" y="155"/>
                    </a:moveTo>
                    <a:cubicBezTo>
                      <a:pt x="201" y="7"/>
                      <a:pt x="201" y="7"/>
                      <a:pt x="201" y="7"/>
                    </a:cubicBezTo>
                    <a:cubicBezTo>
                      <a:pt x="201" y="3"/>
                      <a:pt x="198" y="0"/>
                      <a:pt x="194" y="0"/>
                    </a:cubicBezTo>
                    <a:cubicBezTo>
                      <a:pt x="7" y="0"/>
                      <a:pt x="7" y="0"/>
                      <a:pt x="7" y="0"/>
                    </a:cubicBezTo>
                    <a:cubicBezTo>
                      <a:pt x="3" y="0"/>
                      <a:pt x="0" y="3"/>
                      <a:pt x="0" y="7"/>
                    </a:cubicBezTo>
                    <a:cubicBezTo>
                      <a:pt x="0" y="139"/>
                      <a:pt x="0" y="139"/>
                      <a:pt x="0" y="139"/>
                    </a:cubicBezTo>
                    <a:cubicBezTo>
                      <a:pt x="27" y="140"/>
                      <a:pt x="54" y="159"/>
                      <a:pt x="79" y="172"/>
                    </a:cubicBezTo>
                    <a:cubicBezTo>
                      <a:pt x="123" y="195"/>
                      <a:pt x="165" y="181"/>
                      <a:pt x="201" y="155"/>
                    </a:cubicBezTo>
                    <a:close/>
                  </a:path>
                </a:pathLst>
              </a:custGeom>
              <a:gradFill rotWithShape="1">
                <a:gsLst>
                  <a:gs pos="0">
                    <a:srgbClr val="CFD2DC"/>
                  </a:gs>
                  <a:gs pos="100000">
                    <a:srgbClr val="A6ACBE"/>
                  </a:gs>
                </a:gsLst>
                <a:lin ang="5400000" scaled="1"/>
              </a:gradFill>
              <a:ln w="9525">
                <a:noFill/>
                <a:round/>
                <a:headEnd/>
                <a:tailEnd/>
              </a:ln>
            </p:spPr>
            <p:txBody>
              <a:bodyPr/>
              <a:lstStyle/>
              <a:p>
                <a:pPr>
                  <a:defRPr/>
                </a:pPr>
                <a:endParaRPr lang="en-US">
                  <a:latin typeface="Arial" pitchFamily="34" charset="0"/>
                </a:endParaRPr>
              </a:p>
            </p:txBody>
          </p:sp>
          <p:sp>
            <p:nvSpPr>
              <p:cNvPr id="582" name="Freeform 85"/>
              <p:cNvSpPr>
                <a:spLocks/>
              </p:cNvSpPr>
              <p:nvPr/>
            </p:nvSpPr>
            <p:spPr bwMode="auto">
              <a:xfrm>
                <a:off x="2691" y="1907"/>
                <a:ext cx="380" cy="363"/>
              </a:xfrm>
              <a:custGeom>
                <a:avLst/>
                <a:gdLst>
                  <a:gd name="T0" fmla="*/ 863877 w 161"/>
                  <a:gd name="T1" fmla="*/ 773063 h 154"/>
                  <a:gd name="T2" fmla="*/ 820524 w 161"/>
                  <a:gd name="T3" fmla="*/ 815944 h 154"/>
                  <a:gd name="T4" fmla="*/ 38394 w 161"/>
                  <a:gd name="T5" fmla="*/ 815944 h 154"/>
                  <a:gd name="T6" fmla="*/ 0 w 161"/>
                  <a:gd name="T7" fmla="*/ 773063 h 154"/>
                  <a:gd name="T8" fmla="*/ 0 w 161"/>
                  <a:gd name="T9" fmla="*/ 36392 h 154"/>
                  <a:gd name="T10" fmla="*/ 38394 w 161"/>
                  <a:gd name="T11" fmla="*/ 0 h 154"/>
                  <a:gd name="T12" fmla="*/ 820524 w 161"/>
                  <a:gd name="T13" fmla="*/ 0 h 154"/>
                  <a:gd name="T14" fmla="*/ 863877 w 161"/>
                  <a:gd name="T15" fmla="*/ 36392 h 154"/>
                  <a:gd name="T16" fmla="*/ 863877 w 161"/>
                  <a:gd name="T17" fmla="*/ 773063 h 1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
                  <a:gd name="T28" fmla="*/ 0 h 154"/>
                  <a:gd name="T29" fmla="*/ 161 w 161"/>
                  <a:gd name="T30" fmla="*/ 154 h 1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 h="154">
                    <a:moveTo>
                      <a:pt x="161" y="146"/>
                    </a:moveTo>
                    <a:cubicBezTo>
                      <a:pt x="161" y="150"/>
                      <a:pt x="157" y="154"/>
                      <a:pt x="153" y="154"/>
                    </a:cubicBezTo>
                    <a:cubicBezTo>
                      <a:pt x="7" y="154"/>
                      <a:pt x="7" y="154"/>
                      <a:pt x="7" y="154"/>
                    </a:cubicBezTo>
                    <a:cubicBezTo>
                      <a:pt x="3" y="154"/>
                      <a:pt x="0" y="150"/>
                      <a:pt x="0" y="146"/>
                    </a:cubicBezTo>
                    <a:cubicBezTo>
                      <a:pt x="0" y="7"/>
                      <a:pt x="0" y="7"/>
                      <a:pt x="0" y="7"/>
                    </a:cubicBezTo>
                    <a:cubicBezTo>
                      <a:pt x="0" y="3"/>
                      <a:pt x="3" y="0"/>
                      <a:pt x="7" y="0"/>
                    </a:cubicBezTo>
                    <a:cubicBezTo>
                      <a:pt x="153" y="0"/>
                      <a:pt x="153" y="0"/>
                      <a:pt x="153" y="0"/>
                    </a:cubicBezTo>
                    <a:cubicBezTo>
                      <a:pt x="157" y="0"/>
                      <a:pt x="161" y="3"/>
                      <a:pt x="161" y="7"/>
                    </a:cubicBezTo>
                    <a:lnTo>
                      <a:pt x="161" y="146"/>
                    </a:lnTo>
                    <a:close/>
                  </a:path>
                </a:pathLst>
              </a:custGeom>
              <a:solidFill>
                <a:srgbClr val="FFFFFF"/>
              </a:solidFill>
              <a:ln w="9525">
                <a:noFill/>
                <a:round/>
                <a:headEnd/>
                <a:tailEnd/>
              </a:ln>
            </p:spPr>
            <p:txBody>
              <a:bodyPr/>
              <a:lstStyle/>
              <a:p>
                <a:pPr>
                  <a:defRPr/>
                </a:pPr>
                <a:endParaRPr lang="en-US">
                  <a:latin typeface="Arial" pitchFamily="34" charset="0"/>
                </a:endParaRPr>
              </a:p>
            </p:txBody>
          </p:sp>
          <p:sp>
            <p:nvSpPr>
              <p:cNvPr id="583" name="Freeform 86"/>
              <p:cNvSpPr>
                <a:spLocks noEditPoints="1"/>
              </p:cNvSpPr>
              <p:nvPr/>
            </p:nvSpPr>
            <p:spPr bwMode="auto">
              <a:xfrm>
                <a:off x="2686" y="1902"/>
                <a:ext cx="390" cy="373"/>
              </a:xfrm>
              <a:custGeom>
                <a:avLst/>
                <a:gdLst>
                  <a:gd name="T0" fmla="*/ 877996 w 165"/>
                  <a:gd name="T1" fmla="*/ 794931 h 158"/>
                  <a:gd name="T2" fmla="*/ 842951 w 165"/>
                  <a:gd name="T3" fmla="*/ 828823 h 158"/>
                  <a:gd name="T4" fmla="*/ 48632 w 165"/>
                  <a:gd name="T5" fmla="*/ 828823 h 158"/>
                  <a:gd name="T6" fmla="*/ 20575 w 165"/>
                  <a:gd name="T7" fmla="*/ 794931 h 158"/>
                  <a:gd name="T8" fmla="*/ 20575 w 165"/>
                  <a:gd name="T9" fmla="*/ 48325 h 158"/>
                  <a:gd name="T10" fmla="*/ 48632 w 165"/>
                  <a:gd name="T11" fmla="*/ 20470 h 158"/>
                  <a:gd name="T12" fmla="*/ 842951 w 165"/>
                  <a:gd name="T13" fmla="*/ 20470 h 158"/>
                  <a:gd name="T14" fmla="*/ 877996 w 165"/>
                  <a:gd name="T15" fmla="*/ 48325 h 158"/>
                  <a:gd name="T16" fmla="*/ 877996 w 165"/>
                  <a:gd name="T17" fmla="*/ 794931 h 158"/>
                  <a:gd name="T18" fmla="*/ 898068 w 165"/>
                  <a:gd name="T19" fmla="*/ 48325 h 158"/>
                  <a:gd name="T20" fmla="*/ 842951 w 165"/>
                  <a:gd name="T21" fmla="*/ 0 h 158"/>
                  <a:gd name="T22" fmla="*/ 48632 w 165"/>
                  <a:gd name="T23" fmla="*/ 0 h 158"/>
                  <a:gd name="T24" fmla="*/ 0 w 165"/>
                  <a:gd name="T25" fmla="*/ 48325 h 158"/>
                  <a:gd name="T26" fmla="*/ 0 w 165"/>
                  <a:gd name="T27" fmla="*/ 794931 h 158"/>
                  <a:gd name="T28" fmla="*/ 48632 w 165"/>
                  <a:gd name="T29" fmla="*/ 849939 h 158"/>
                  <a:gd name="T30" fmla="*/ 842951 w 165"/>
                  <a:gd name="T31" fmla="*/ 849939 h 158"/>
                  <a:gd name="T32" fmla="*/ 898068 w 165"/>
                  <a:gd name="T33" fmla="*/ 794931 h 158"/>
                  <a:gd name="T34" fmla="*/ 898068 w 165"/>
                  <a:gd name="T35" fmla="*/ 48325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5"/>
                  <a:gd name="T55" fmla="*/ 0 h 158"/>
                  <a:gd name="T56" fmla="*/ 165 w 165"/>
                  <a:gd name="T57" fmla="*/ 158 h 1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5" h="158">
                    <a:moveTo>
                      <a:pt x="161" y="148"/>
                    </a:moveTo>
                    <a:cubicBezTo>
                      <a:pt x="161" y="151"/>
                      <a:pt x="158" y="154"/>
                      <a:pt x="155" y="154"/>
                    </a:cubicBezTo>
                    <a:cubicBezTo>
                      <a:pt x="9" y="154"/>
                      <a:pt x="9" y="154"/>
                      <a:pt x="9" y="154"/>
                    </a:cubicBezTo>
                    <a:cubicBezTo>
                      <a:pt x="6" y="154"/>
                      <a:pt x="4" y="151"/>
                      <a:pt x="4" y="148"/>
                    </a:cubicBezTo>
                    <a:cubicBezTo>
                      <a:pt x="4" y="9"/>
                      <a:pt x="4" y="9"/>
                      <a:pt x="4" y="9"/>
                    </a:cubicBezTo>
                    <a:cubicBezTo>
                      <a:pt x="4" y="6"/>
                      <a:pt x="6" y="4"/>
                      <a:pt x="9" y="4"/>
                    </a:cubicBezTo>
                    <a:cubicBezTo>
                      <a:pt x="155" y="4"/>
                      <a:pt x="155" y="4"/>
                      <a:pt x="155" y="4"/>
                    </a:cubicBezTo>
                    <a:cubicBezTo>
                      <a:pt x="158" y="4"/>
                      <a:pt x="161" y="6"/>
                      <a:pt x="161" y="9"/>
                    </a:cubicBezTo>
                    <a:lnTo>
                      <a:pt x="161" y="148"/>
                    </a:lnTo>
                    <a:close/>
                    <a:moveTo>
                      <a:pt x="165" y="9"/>
                    </a:moveTo>
                    <a:cubicBezTo>
                      <a:pt x="165" y="4"/>
                      <a:pt x="160" y="0"/>
                      <a:pt x="155" y="0"/>
                    </a:cubicBezTo>
                    <a:cubicBezTo>
                      <a:pt x="9" y="0"/>
                      <a:pt x="9" y="0"/>
                      <a:pt x="9" y="0"/>
                    </a:cubicBezTo>
                    <a:cubicBezTo>
                      <a:pt x="4" y="0"/>
                      <a:pt x="0" y="4"/>
                      <a:pt x="0" y="9"/>
                    </a:cubicBezTo>
                    <a:cubicBezTo>
                      <a:pt x="0" y="148"/>
                      <a:pt x="0" y="148"/>
                      <a:pt x="0" y="148"/>
                    </a:cubicBezTo>
                    <a:cubicBezTo>
                      <a:pt x="0" y="153"/>
                      <a:pt x="4" y="158"/>
                      <a:pt x="9" y="158"/>
                    </a:cubicBezTo>
                    <a:cubicBezTo>
                      <a:pt x="155" y="158"/>
                      <a:pt x="155" y="158"/>
                      <a:pt x="155" y="158"/>
                    </a:cubicBezTo>
                    <a:cubicBezTo>
                      <a:pt x="160" y="158"/>
                      <a:pt x="165" y="153"/>
                      <a:pt x="165" y="148"/>
                    </a:cubicBezTo>
                    <a:lnTo>
                      <a:pt x="165" y="9"/>
                    </a:lnTo>
                    <a:close/>
                  </a:path>
                </a:pathLst>
              </a:custGeom>
              <a:solidFill>
                <a:srgbClr val="231F20"/>
              </a:solidFill>
              <a:ln w="9525">
                <a:noFill/>
                <a:round/>
                <a:headEnd/>
                <a:tailEnd/>
              </a:ln>
            </p:spPr>
            <p:txBody>
              <a:bodyPr/>
              <a:lstStyle/>
              <a:p>
                <a:pPr>
                  <a:defRPr/>
                </a:pPr>
                <a:endParaRPr lang="en-US">
                  <a:latin typeface="Arial" pitchFamily="34" charset="0"/>
                </a:endParaRPr>
              </a:p>
            </p:txBody>
          </p:sp>
          <p:sp>
            <p:nvSpPr>
              <p:cNvPr id="584" name="Freeform 87"/>
              <p:cNvSpPr>
                <a:spLocks/>
              </p:cNvSpPr>
              <p:nvPr/>
            </p:nvSpPr>
            <p:spPr bwMode="auto">
              <a:xfrm>
                <a:off x="2956" y="2325"/>
                <a:ext cx="120" cy="115"/>
              </a:xfrm>
              <a:custGeom>
                <a:avLst/>
                <a:gdLst>
                  <a:gd name="T0" fmla="*/ 61 w 120"/>
                  <a:gd name="T1" fmla="*/ 0 h 115"/>
                  <a:gd name="T2" fmla="*/ 75 w 120"/>
                  <a:gd name="T3" fmla="*/ 45 h 115"/>
                  <a:gd name="T4" fmla="*/ 120 w 120"/>
                  <a:gd name="T5" fmla="*/ 45 h 115"/>
                  <a:gd name="T6" fmla="*/ 85 w 120"/>
                  <a:gd name="T7" fmla="*/ 71 h 115"/>
                  <a:gd name="T8" fmla="*/ 99 w 120"/>
                  <a:gd name="T9" fmla="*/ 115 h 115"/>
                  <a:gd name="T10" fmla="*/ 61 w 120"/>
                  <a:gd name="T11" fmla="*/ 87 h 115"/>
                  <a:gd name="T12" fmla="*/ 23 w 120"/>
                  <a:gd name="T13" fmla="*/ 115 h 115"/>
                  <a:gd name="T14" fmla="*/ 37 w 120"/>
                  <a:gd name="T15" fmla="*/ 71 h 115"/>
                  <a:gd name="T16" fmla="*/ 0 w 120"/>
                  <a:gd name="T17" fmla="*/ 45 h 115"/>
                  <a:gd name="T18" fmla="*/ 47 w 120"/>
                  <a:gd name="T19" fmla="*/ 45 h 115"/>
                  <a:gd name="T20" fmla="*/ 61 w 120"/>
                  <a:gd name="T21" fmla="*/ 0 h 1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
                  <a:gd name="T34" fmla="*/ 0 h 115"/>
                  <a:gd name="T35" fmla="*/ 120 w 120"/>
                  <a:gd name="T36" fmla="*/ 115 h 1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 h="115">
                    <a:moveTo>
                      <a:pt x="61" y="0"/>
                    </a:moveTo>
                    <a:lnTo>
                      <a:pt x="75" y="45"/>
                    </a:lnTo>
                    <a:lnTo>
                      <a:pt x="120" y="45"/>
                    </a:lnTo>
                    <a:lnTo>
                      <a:pt x="85" y="71"/>
                    </a:lnTo>
                    <a:lnTo>
                      <a:pt x="99" y="115"/>
                    </a:lnTo>
                    <a:lnTo>
                      <a:pt x="61" y="87"/>
                    </a:lnTo>
                    <a:lnTo>
                      <a:pt x="23" y="115"/>
                    </a:lnTo>
                    <a:lnTo>
                      <a:pt x="37" y="71"/>
                    </a:lnTo>
                    <a:lnTo>
                      <a:pt x="0" y="45"/>
                    </a:lnTo>
                    <a:lnTo>
                      <a:pt x="47" y="45"/>
                    </a:lnTo>
                    <a:lnTo>
                      <a:pt x="61" y="0"/>
                    </a:lnTo>
                    <a:close/>
                  </a:path>
                </a:pathLst>
              </a:custGeom>
              <a:solidFill>
                <a:srgbClr val="646C89"/>
              </a:solidFill>
              <a:ln w="9525">
                <a:noFill/>
                <a:round/>
                <a:headEnd/>
                <a:tailEnd/>
              </a:ln>
            </p:spPr>
            <p:txBody>
              <a:bodyPr/>
              <a:lstStyle/>
              <a:p>
                <a:pPr>
                  <a:defRPr/>
                </a:pPr>
                <a:endParaRPr lang="en-US">
                  <a:latin typeface="Arial" pitchFamily="34" charset="0"/>
                </a:endParaRPr>
              </a:p>
            </p:txBody>
          </p:sp>
          <p:sp>
            <p:nvSpPr>
              <p:cNvPr id="585" name="Freeform 88"/>
              <p:cNvSpPr>
                <a:spLocks/>
              </p:cNvSpPr>
              <p:nvPr/>
            </p:nvSpPr>
            <p:spPr bwMode="auto">
              <a:xfrm>
                <a:off x="2965" y="2334"/>
                <a:ext cx="102" cy="97"/>
              </a:xfrm>
              <a:custGeom>
                <a:avLst/>
                <a:gdLst>
                  <a:gd name="T0" fmla="*/ 52 w 102"/>
                  <a:gd name="T1" fmla="*/ 0 h 97"/>
                  <a:gd name="T2" fmla="*/ 64 w 102"/>
                  <a:gd name="T3" fmla="*/ 38 h 97"/>
                  <a:gd name="T4" fmla="*/ 102 w 102"/>
                  <a:gd name="T5" fmla="*/ 38 h 97"/>
                  <a:gd name="T6" fmla="*/ 71 w 102"/>
                  <a:gd name="T7" fmla="*/ 59 h 97"/>
                  <a:gd name="T8" fmla="*/ 83 w 102"/>
                  <a:gd name="T9" fmla="*/ 97 h 97"/>
                  <a:gd name="T10" fmla="*/ 52 w 102"/>
                  <a:gd name="T11" fmla="*/ 73 h 97"/>
                  <a:gd name="T12" fmla="*/ 21 w 102"/>
                  <a:gd name="T13" fmla="*/ 97 h 97"/>
                  <a:gd name="T14" fmla="*/ 33 w 102"/>
                  <a:gd name="T15" fmla="*/ 59 h 97"/>
                  <a:gd name="T16" fmla="*/ 0 w 102"/>
                  <a:gd name="T17" fmla="*/ 38 h 97"/>
                  <a:gd name="T18" fmla="*/ 40 w 102"/>
                  <a:gd name="T19" fmla="*/ 38 h 97"/>
                  <a:gd name="T20" fmla="*/ 52 w 102"/>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2"/>
                  <a:gd name="T34" fmla="*/ 0 h 97"/>
                  <a:gd name="T35" fmla="*/ 102 w 102"/>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2" h="97">
                    <a:moveTo>
                      <a:pt x="52" y="0"/>
                    </a:moveTo>
                    <a:lnTo>
                      <a:pt x="64" y="38"/>
                    </a:lnTo>
                    <a:lnTo>
                      <a:pt x="102" y="38"/>
                    </a:lnTo>
                    <a:lnTo>
                      <a:pt x="71" y="59"/>
                    </a:lnTo>
                    <a:lnTo>
                      <a:pt x="83" y="97"/>
                    </a:lnTo>
                    <a:lnTo>
                      <a:pt x="52" y="73"/>
                    </a:lnTo>
                    <a:lnTo>
                      <a:pt x="21" y="97"/>
                    </a:lnTo>
                    <a:lnTo>
                      <a:pt x="33" y="59"/>
                    </a:lnTo>
                    <a:lnTo>
                      <a:pt x="0" y="38"/>
                    </a:lnTo>
                    <a:lnTo>
                      <a:pt x="40" y="38"/>
                    </a:lnTo>
                    <a:lnTo>
                      <a:pt x="52" y="0"/>
                    </a:lnTo>
                    <a:close/>
                  </a:path>
                </a:pathLst>
              </a:custGeom>
              <a:solidFill>
                <a:srgbClr val="FFCC68"/>
              </a:solidFill>
              <a:ln w="9525">
                <a:noFill/>
                <a:round/>
                <a:headEnd/>
                <a:tailEnd/>
              </a:ln>
            </p:spPr>
            <p:txBody>
              <a:bodyPr/>
              <a:lstStyle/>
              <a:p>
                <a:pPr>
                  <a:defRPr/>
                </a:pPr>
                <a:endParaRPr lang="en-US">
                  <a:latin typeface="Arial" pitchFamily="34" charset="0"/>
                </a:endParaRPr>
              </a:p>
            </p:txBody>
          </p:sp>
          <p:sp>
            <p:nvSpPr>
              <p:cNvPr id="586" name="Freeform 90"/>
              <p:cNvSpPr>
                <a:spLocks noEditPoints="1"/>
              </p:cNvSpPr>
              <p:nvPr/>
            </p:nvSpPr>
            <p:spPr bwMode="auto">
              <a:xfrm>
                <a:off x="2691" y="2344"/>
                <a:ext cx="33" cy="73"/>
              </a:xfrm>
              <a:custGeom>
                <a:avLst/>
                <a:gdLst>
                  <a:gd name="T0" fmla="*/ 33 w 33"/>
                  <a:gd name="T1" fmla="*/ 73 h 73"/>
                  <a:gd name="T2" fmla="*/ 26 w 33"/>
                  <a:gd name="T3" fmla="*/ 73 h 73"/>
                  <a:gd name="T4" fmla="*/ 24 w 33"/>
                  <a:gd name="T5" fmla="*/ 56 h 73"/>
                  <a:gd name="T6" fmla="*/ 10 w 33"/>
                  <a:gd name="T7" fmla="*/ 56 h 73"/>
                  <a:gd name="T8" fmla="*/ 7 w 33"/>
                  <a:gd name="T9" fmla="*/ 73 h 73"/>
                  <a:gd name="T10" fmla="*/ 0 w 33"/>
                  <a:gd name="T11" fmla="*/ 73 h 73"/>
                  <a:gd name="T12" fmla="*/ 0 w 33"/>
                  <a:gd name="T13" fmla="*/ 73 h 73"/>
                  <a:gd name="T14" fmla="*/ 14 w 33"/>
                  <a:gd name="T15" fmla="*/ 0 h 73"/>
                  <a:gd name="T16" fmla="*/ 21 w 33"/>
                  <a:gd name="T17" fmla="*/ 0 h 73"/>
                  <a:gd name="T18" fmla="*/ 33 w 33"/>
                  <a:gd name="T19" fmla="*/ 73 h 73"/>
                  <a:gd name="T20" fmla="*/ 24 w 33"/>
                  <a:gd name="T21" fmla="*/ 52 h 73"/>
                  <a:gd name="T22" fmla="*/ 17 w 33"/>
                  <a:gd name="T23" fmla="*/ 11 h 73"/>
                  <a:gd name="T24" fmla="*/ 10 w 33"/>
                  <a:gd name="T25" fmla="*/ 52 h 73"/>
                  <a:gd name="T26" fmla="*/ 24 w 33"/>
                  <a:gd name="T27" fmla="*/ 52 h 7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73"/>
                  <a:gd name="T44" fmla="*/ 33 w 33"/>
                  <a:gd name="T45" fmla="*/ 73 h 7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73">
                    <a:moveTo>
                      <a:pt x="33" y="73"/>
                    </a:moveTo>
                    <a:lnTo>
                      <a:pt x="26" y="73"/>
                    </a:lnTo>
                    <a:lnTo>
                      <a:pt x="24" y="56"/>
                    </a:lnTo>
                    <a:lnTo>
                      <a:pt x="10" y="56"/>
                    </a:lnTo>
                    <a:lnTo>
                      <a:pt x="7" y="73"/>
                    </a:lnTo>
                    <a:lnTo>
                      <a:pt x="0" y="73"/>
                    </a:lnTo>
                    <a:lnTo>
                      <a:pt x="14" y="0"/>
                    </a:lnTo>
                    <a:lnTo>
                      <a:pt x="21" y="0"/>
                    </a:lnTo>
                    <a:lnTo>
                      <a:pt x="33" y="73"/>
                    </a:lnTo>
                    <a:close/>
                    <a:moveTo>
                      <a:pt x="24" y="52"/>
                    </a:moveTo>
                    <a:lnTo>
                      <a:pt x="17" y="11"/>
                    </a:lnTo>
                    <a:lnTo>
                      <a:pt x="10" y="52"/>
                    </a:lnTo>
                    <a:lnTo>
                      <a:pt x="24" y="52"/>
                    </a:lnTo>
                    <a:close/>
                  </a:path>
                </a:pathLst>
              </a:custGeom>
              <a:solidFill>
                <a:srgbClr val="231F20"/>
              </a:solidFill>
              <a:ln w="9525">
                <a:noFill/>
                <a:round/>
                <a:headEnd/>
                <a:tailEnd/>
              </a:ln>
            </p:spPr>
            <p:txBody>
              <a:bodyPr/>
              <a:lstStyle/>
              <a:p>
                <a:pPr>
                  <a:defRPr/>
                </a:pPr>
                <a:endParaRPr lang="en-US">
                  <a:latin typeface="Arial" pitchFamily="34" charset="0"/>
                </a:endParaRPr>
              </a:p>
            </p:txBody>
          </p:sp>
          <p:sp>
            <p:nvSpPr>
              <p:cNvPr id="587" name="Freeform 91"/>
              <p:cNvSpPr>
                <a:spLocks/>
              </p:cNvSpPr>
              <p:nvPr/>
            </p:nvSpPr>
            <p:spPr bwMode="auto">
              <a:xfrm>
                <a:off x="2734" y="2372"/>
                <a:ext cx="26" cy="45"/>
              </a:xfrm>
              <a:custGeom>
                <a:avLst/>
                <a:gdLst>
                  <a:gd name="T0" fmla="*/ 59304 w 11"/>
                  <a:gd name="T1" fmla="*/ 94048 h 19"/>
                  <a:gd name="T2" fmla="*/ 43760 w 11"/>
                  <a:gd name="T3" fmla="*/ 105755 h 19"/>
                  <a:gd name="T4" fmla="*/ 11513 w 11"/>
                  <a:gd name="T5" fmla="*/ 105755 h 19"/>
                  <a:gd name="T6" fmla="*/ 0 w 11"/>
                  <a:gd name="T7" fmla="*/ 94048 h 19"/>
                  <a:gd name="T8" fmla="*/ 0 w 11"/>
                  <a:gd name="T9" fmla="*/ 11612 h 19"/>
                  <a:gd name="T10" fmla="*/ 11513 w 11"/>
                  <a:gd name="T11" fmla="*/ 0 h 19"/>
                  <a:gd name="T12" fmla="*/ 43760 w 11"/>
                  <a:gd name="T13" fmla="*/ 0 h 19"/>
                  <a:gd name="T14" fmla="*/ 59304 w 11"/>
                  <a:gd name="T15" fmla="*/ 11612 h 19"/>
                  <a:gd name="T16" fmla="*/ 59304 w 11"/>
                  <a:gd name="T17" fmla="*/ 32630 h 19"/>
                  <a:gd name="T18" fmla="*/ 43760 w 11"/>
                  <a:gd name="T19" fmla="*/ 32630 h 19"/>
                  <a:gd name="T20" fmla="*/ 43760 w 11"/>
                  <a:gd name="T21" fmla="*/ 11612 h 19"/>
                  <a:gd name="T22" fmla="*/ 11513 w 11"/>
                  <a:gd name="T23" fmla="*/ 11612 h 19"/>
                  <a:gd name="T24" fmla="*/ 11513 w 11"/>
                  <a:gd name="T25" fmla="*/ 94048 h 19"/>
                  <a:gd name="T26" fmla="*/ 43760 w 11"/>
                  <a:gd name="T27" fmla="*/ 94048 h 19"/>
                  <a:gd name="T28" fmla="*/ 43760 w 11"/>
                  <a:gd name="T29" fmla="*/ 72367 h 19"/>
                  <a:gd name="T30" fmla="*/ 59304 w 11"/>
                  <a:gd name="T31" fmla="*/ 72367 h 19"/>
                  <a:gd name="T32" fmla="*/ 59304 w 11"/>
                  <a:gd name="T33" fmla="*/ 94048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8" y="19"/>
                    </a:cubicBezTo>
                    <a:cubicBezTo>
                      <a:pt x="2" y="19"/>
                      <a:pt x="2" y="19"/>
                      <a:pt x="2" y="19"/>
                    </a:cubicBezTo>
                    <a:cubicBezTo>
                      <a:pt x="1" y="19"/>
                      <a:pt x="0" y="18"/>
                      <a:pt x="0" y="17"/>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17"/>
                      <a:pt x="2" y="17"/>
                      <a:pt x="2"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pPr>
                  <a:defRPr/>
                </a:pPr>
                <a:endParaRPr lang="en-US">
                  <a:latin typeface="Arial" pitchFamily="34" charset="0"/>
                </a:endParaRPr>
              </a:p>
            </p:txBody>
          </p:sp>
          <p:sp>
            <p:nvSpPr>
              <p:cNvPr id="588" name="Freeform 92"/>
              <p:cNvSpPr>
                <a:spLocks/>
              </p:cNvSpPr>
              <p:nvPr/>
            </p:nvSpPr>
            <p:spPr bwMode="auto">
              <a:xfrm>
                <a:off x="2769" y="2372"/>
                <a:ext cx="26" cy="45"/>
              </a:xfrm>
              <a:custGeom>
                <a:avLst/>
                <a:gdLst>
                  <a:gd name="T0" fmla="*/ 59304 w 11"/>
                  <a:gd name="T1" fmla="*/ 94048 h 19"/>
                  <a:gd name="T2" fmla="*/ 48632 w 11"/>
                  <a:gd name="T3" fmla="*/ 105755 h 19"/>
                  <a:gd name="T4" fmla="*/ 11513 w 11"/>
                  <a:gd name="T5" fmla="*/ 105755 h 19"/>
                  <a:gd name="T6" fmla="*/ 0 w 11"/>
                  <a:gd name="T7" fmla="*/ 94048 h 19"/>
                  <a:gd name="T8" fmla="*/ 0 w 11"/>
                  <a:gd name="T9" fmla="*/ 11612 h 19"/>
                  <a:gd name="T10" fmla="*/ 11513 w 11"/>
                  <a:gd name="T11" fmla="*/ 0 h 19"/>
                  <a:gd name="T12" fmla="*/ 48632 w 11"/>
                  <a:gd name="T13" fmla="*/ 0 h 19"/>
                  <a:gd name="T14" fmla="*/ 59304 w 11"/>
                  <a:gd name="T15" fmla="*/ 11612 h 19"/>
                  <a:gd name="T16" fmla="*/ 59304 w 11"/>
                  <a:gd name="T17" fmla="*/ 32630 h 19"/>
                  <a:gd name="T18" fmla="*/ 43760 w 11"/>
                  <a:gd name="T19" fmla="*/ 32630 h 19"/>
                  <a:gd name="T20" fmla="*/ 43760 w 11"/>
                  <a:gd name="T21" fmla="*/ 11612 h 19"/>
                  <a:gd name="T22" fmla="*/ 16597 w 11"/>
                  <a:gd name="T23" fmla="*/ 11612 h 19"/>
                  <a:gd name="T24" fmla="*/ 16597 w 11"/>
                  <a:gd name="T25" fmla="*/ 94048 h 19"/>
                  <a:gd name="T26" fmla="*/ 43760 w 11"/>
                  <a:gd name="T27" fmla="*/ 94048 h 19"/>
                  <a:gd name="T28" fmla="*/ 43760 w 11"/>
                  <a:gd name="T29" fmla="*/ 72367 h 19"/>
                  <a:gd name="T30" fmla="*/ 59304 w 11"/>
                  <a:gd name="T31" fmla="*/ 72367 h 19"/>
                  <a:gd name="T32" fmla="*/ 59304 w 11"/>
                  <a:gd name="T33" fmla="*/ 94048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9" y="19"/>
                    </a:cubicBezTo>
                    <a:cubicBezTo>
                      <a:pt x="2" y="19"/>
                      <a:pt x="2" y="19"/>
                      <a:pt x="2" y="19"/>
                    </a:cubicBezTo>
                    <a:cubicBezTo>
                      <a:pt x="1" y="19"/>
                      <a:pt x="0" y="18"/>
                      <a:pt x="0" y="17"/>
                    </a:cubicBezTo>
                    <a:cubicBezTo>
                      <a:pt x="0" y="2"/>
                      <a:pt x="0" y="2"/>
                      <a:pt x="0" y="2"/>
                    </a:cubicBezTo>
                    <a:cubicBezTo>
                      <a:pt x="0" y="0"/>
                      <a:pt x="1" y="0"/>
                      <a:pt x="2" y="0"/>
                    </a:cubicBezTo>
                    <a:cubicBezTo>
                      <a:pt x="9" y="0"/>
                      <a:pt x="9" y="0"/>
                      <a:pt x="9" y="0"/>
                    </a:cubicBezTo>
                    <a:cubicBezTo>
                      <a:pt x="10" y="0"/>
                      <a:pt x="11" y="0"/>
                      <a:pt x="11" y="2"/>
                    </a:cubicBezTo>
                    <a:cubicBezTo>
                      <a:pt x="11" y="6"/>
                      <a:pt x="11" y="6"/>
                      <a:pt x="11" y="6"/>
                    </a:cubicBezTo>
                    <a:cubicBezTo>
                      <a:pt x="8" y="6"/>
                      <a:pt x="8" y="6"/>
                      <a:pt x="8" y="6"/>
                    </a:cubicBezTo>
                    <a:cubicBezTo>
                      <a:pt x="8" y="2"/>
                      <a:pt x="8" y="2"/>
                      <a:pt x="8" y="2"/>
                    </a:cubicBezTo>
                    <a:cubicBezTo>
                      <a:pt x="3" y="2"/>
                      <a:pt x="3" y="2"/>
                      <a:pt x="3" y="2"/>
                    </a:cubicBezTo>
                    <a:cubicBezTo>
                      <a:pt x="3" y="17"/>
                      <a:pt x="3" y="17"/>
                      <a:pt x="3"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pPr>
                  <a:defRPr/>
                </a:pPr>
                <a:endParaRPr lang="en-US">
                  <a:latin typeface="Arial" pitchFamily="34" charset="0"/>
                </a:endParaRPr>
              </a:p>
            </p:txBody>
          </p:sp>
          <p:sp>
            <p:nvSpPr>
              <p:cNvPr id="589" name="Freeform 93"/>
              <p:cNvSpPr>
                <a:spLocks noEditPoints="1"/>
              </p:cNvSpPr>
              <p:nvPr/>
            </p:nvSpPr>
            <p:spPr bwMode="auto">
              <a:xfrm>
                <a:off x="2804" y="2372"/>
                <a:ext cx="26" cy="45"/>
              </a:xfrm>
              <a:custGeom>
                <a:avLst/>
                <a:gdLst>
                  <a:gd name="T0" fmla="*/ 59304 w 11"/>
                  <a:gd name="T1" fmla="*/ 94048 h 19"/>
                  <a:gd name="T2" fmla="*/ 48632 w 11"/>
                  <a:gd name="T3" fmla="*/ 105755 h 19"/>
                  <a:gd name="T4" fmla="*/ 16597 w 11"/>
                  <a:gd name="T5" fmla="*/ 105755 h 19"/>
                  <a:gd name="T6" fmla="*/ 0 w 11"/>
                  <a:gd name="T7" fmla="*/ 94048 h 19"/>
                  <a:gd name="T8" fmla="*/ 0 w 11"/>
                  <a:gd name="T9" fmla="*/ 11612 h 19"/>
                  <a:gd name="T10" fmla="*/ 16597 w 11"/>
                  <a:gd name="T11" fmla="*/ 0 h 19"/>
                  <a:gd name="T12" fmla="*/ 48632 w 11"/>
                  <a:gd name="T13" fmla="*/ 0 h 19"/>
                  <a:gd name="T14" fmla="*/ 59304 w 11"/>
                  <a:gd name="T15" fmla="*/ 11612 h 19"/>
                  <a:gd name="T16" fmla="*/ 59304 w 11"/>
                  <a:gd name="T17" fmla="*/ 49273 h 19"/>
                  <a:gd name="T18" fmla="*/ 55621 w 11"/>
                  <a:gd name="T19" fmla="*/ 56475 h 19"/>
                  <a:gd name="T20" fmla="*/ 16597 w 11"/>
                  <a:gd name="T21" fmla="*/ 56475 h 19"/>
                  <a:gd name="T22" fmla="*/ 16597 w 11"/>
                  <a:gd name="T23" fmla="*/ 94048 h 19"/>
                  <a:gd name="T24" fmla="*/ 48632 w 11"/>
                  <a:gd name="T25" fmla="*/ 94048 h 19"/>
                  <a:gd name="T26" fmla="*/ 48632 w 11"/>
                  <a:gd name="T27" fmla="*/ 72367 h 19"/>
                  <a:gd name="T28" fmla="*/ 59304 w 11"/>
                  <a:gd name="T29" fmla="*/ 72367 h 19"/>
                  <a:gd name="T30" fmla="*/ 59304 w 11"/>
                  <a:gd name="T31" fmla="*/ 94048 h 19"/>
                  <a:gd name="T32" fmla="*/ 48632 w 11"/>
                  <a:gd name="T33" fmla="*/ 44652 h 19"/>
                  <a:gd name="T34" fmla="*/ 48632 w 11"/>
                  <a:gd name="T35" fmla="*/ 11612 h 19"/>
                  <a:gd name="T36" fmla="*/ 16597 w 11"/>
                  <a:gd name="T37" fmla="*/ 11612 h 19"/>
                  <a:gd name="T38" fmla="*/ 16597 w 11"/>
                  <a:gd name="T39" fmla="*/ 44652 h 19"/>
                  <a:gd name="T40" fmla="*/ 48632 w 11"/>
                  <a:gd name="T41" fmla="*/ 44652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9"/>
                  <a:gd name="T65" fmla="*/ 11 w 11"/>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9">
                    <a:moveTo>
                      <a:pt x="11" y="17"/>
                    </a:moveTo>
                    <a:cubicBezTo>
                      <a:pt x="11" y="18"/>
                      <a:pt x="11" y="19"/>
                      <a:pt x="9" y="19"/>
                    </a:cubicBezTo>
                    <a:cubicBezTo>
                      <a:pt x="3" y="19"/>
                      <a:pt x="3" y="19"/>
                      <a:pt x="3" y="19"/>
                    </a:cubicBezTo>
                    <a:cubicBezTo>
                      <a:pt x="1" y="19"/>
                      <a:pt x="0" y="19"/>
                      <a:pt x="0" y="17"/>
                    </a:cubicBezTo>
                    <a:cubicBezTo>
                      <a:pt x="0" y="2"/>
                      <a:pt x="0" y="2"/>
                      <a:pt x="0" y="2"/>
                    </a:cubicBezTo>
                    <a:cubicBezTo>
                      <a:pt x="0" y="0"/>
                      <a:pt x="1" y="0"/>
                      <a:pt x="3" y="0"/>
                    </a:cubicBezTo>
                    <a:cubicBezTo>
                      <a:pt x="9" y="0"/>
                      <a:pt x="9" y="0"/>
                      <a:pt x="9" y="0"/>
                    </a:cubicBezTo>
                    <a:cubicBezTo>
                      <a:pt x="11" y="0"/>
                      <a:pt x="11" y="0"/>
                      <a:pt x="11" y="2"/>
                    </a:cubicBezTo>
                    <a:cubicBezTo>
                      <a:pt x="11" y="9"/>
                      <a:pt x="11" y="9"/>
                      <a:pt x="11" y="9"/>
                    </a:cubicBezTo>
                    <a:cubicBezTo>
                      <a:pt x="10" y="10"/>
                      <a:pt x="10" y="10"/>
                      <a:pt x="10" y="10"/>
                    </a:cubicBezTo>
                    <a:cubicBezTo>
                      <a:pt x="3" y="10"/>
                      <a:pt x="3" y="10"/>
                      <a:pt x="3" y="10"/>
                    </a:cubicBezTo>
                    <a:cubicBezTo>
                      <a:pt x="3" y="17"/>
                      <a:pt x="3" y="17"/>
                      <a:pt x="3" y="17"/>
                    </a:cubicBezTo>
                    <a:cubicBezTo>
                      <a:pt x="9" y="17"/>
                      <a:pt x="9" y="17"/>
                      <a:pt x="9" y="17"/>
                    </a:cubicBezTo>
                    <a:cubicBezTo>
                      <a:pt x="9" y="13"/>
                      <a:pt x="9" y="13"/>
                      <a:pt x="9" y="13"/>
                    </a:cubicBezTo>
                    <a:cubicBezTo>
                      <a:pt x="11" y="13"/>
                      <a:pt x="11" y="13"/>
                      <a:pt x="11" y="13"/>
                    </a:cubicBezTo>
                    <a:lnTo>
                      <a:pt x="11" y="17"/>
                    </a:lnTo>
                    <a:close/>
                    <a:moveTo>
                      <a:pt x="9" y="8"/>
                    </a:moveTo>
                    <a:cubicBezTo>
                      <a:pt x="9" y="2"/>
                      <a:pt x="9" y="2"/>
                      <a:pt x="9" y="2"/>
                    </a:cubicBezTo>
                    <a:cubicBezTo>
                      <a:pt x="3" y="2"/>
                      <a:pt x="3" y="2"/>
                      <a:pt x="3" y="2"/>
                    </a:cubicBezTo>
                    <a:cubicBezTo>
                      <a:pt x="3" y="8"/>
                      <a:pt x="3" y="8"/>
                      <a:pt x="3" y="8"/>
                    </a:cubicBezTo>
                    <a:lnTo>
                      <a:pt x="9" y="8"/>
                    </a:lnTo>
                    <a:close/>
                  </a:path>
                </a:pathLst>
              </a:custGeom>
              <a:solidFill>
                <a:srgbClr val="231F20"/>
              </a:solidFill>
              <a:ln w="9525">
                <a:noFill/>
                <a:round/>
                <a:headEnd/>
                <a:tailEnd/>
              </a:ln>
            </p:spPr>
            <p:txBody>
              <a:bodyPr/>
              <a:lstStyle/>
              <a:p>
                <a:pPr>
                  <a:defRPr/>
                </a:pPr>
                <a:endParaRPr lang="en-US">
                  <a:latin typeface="Arial" pitchFamily="34" charset="0"/>
                </a:endParaRPr>
              </a:p>
            </p:txBody>
          </p:sp>
          <p:sp>
            <p:nvSpPr>
              <p:cNvPr id="590" name="Freeform 94"/>
              <p:cNvSpPr>
                <a:spLocks/>
              </p:cNvSpPr>
              <p:nvPr/>
            </p:nvSpPr>
            <p:spPr bwMode="auto">
              <a:xfrm>
                <a:off x="2842" y="2372"/>
                <a:ext cx="26" cy="45"/>
              </a:xfrm>
              <a:custGeom>
                <a:avLst/>
                <a:gdLst>
                  <a:gd name="T0" fmla="*/ 59304 w 11"/>
                  <a:gd name="T1" fmla="*/ 94048 h 19"/>
                  <a:gd name="T2" fmla="*/ 43760 w 11"/>
                  <a:gd name="T3" fmla="*/ 105755 h 19"/>
                  <a:gd name="T4" fmla="*/ 11513 w 11"/>
                  <a:gd name="T5" fmla="*/ 105755 h 19"/>
                  <a:gd name="T6" fmla="*/ 0 w 11"/>
                  <a:gd name="T7" fmla="*/ 94048 h 19"/>
                  <a:gd name="T8" fmla="*/ 0 w 11"/>
                  <a:gd name="T9" fmla="*/ 72367 h 19"/>
                  <a:gd name="T10" fmla="*/ 11513 w 11"/>
                  <a:gd name="T11" fmla="*/ 72367 h 19"/>
                  <a:gd name="T12" fmla="*/ 11513 w 11"/>
                  <a:gd name="T13" fmla="*/ 94048 h 19"/>
                  <a:gd name="T14" fmla="*/ 43760 w 11"/>
                  <a:gd name="T15" fmla="*/ 94048 h 19"/>
                  <a:gd name="T16" fmla="*/ 43760 w 11"/>
                  <a:gd name="T17" fmla="*/ 72367 h 19"/>
                  <a:gd name="T18" fmla="*/ 4871 w 11"/>
                  <a:gd name="T19" fmla="*/ 39709 h 19"/>
                  <a:gd name="T20" fmla="*/ 0 w 11"/>
                  <a:gd name="T21" fmla="*/ 27502 h 19"/>
                  <a:gd name="T22" fmla="*/ 0 w 11"/>
                  <a:gd name="T23" fmla="*/ 11612 h 19"/>
                  <a:gd name="T24" fmla="*/ 11513 w 11"/>
                  <a:gd name="T25" fmla="*/ 0 h 19"/>
                  <a:gd name="T26" fmla="*/ 43760 w 11"/>
                  <a:gd name="T27" fmla="*/ 0 h 19"/>
                  <a:gd name="T28" fmla="*/ 59304 w 11"/>
                  <a:gd name="T29" fmla="*/ 11612 h 19"/>
                  <a:gd name="T30" fmla="*/ 59304 w 11"/>
                  <a:gd name="T31" fmla="*/ 32630 h 19"/>
                  <a:gd name="T32" fmla="*/ 43760 w 11"/>
                  <a:gd name="T33" fmla="*/ 32630 h 19"/>
                  <a:gd name="T34" fmla="*/ 43760 w 11"/>
                  <a:gd name="T35" fmla="*/ 11612 h 19"/>
                  <a:gd name="T36" fmla="*/ 11513 w 11"/>
                  <a:gd name="T37" fmla="*/ 11612 h 19"/>
                  <a:gd name="T38" fmla="*/ 11513 w 11"/>
                  <a:gd name="T39" fmla="*/ 27502 h 19"/>
                  <a:gd name="T40" fmla="*/ 55621 w 11"/>
                  <a:gd name="T41" fmla="*/ 61418 h 19"/>
                  <a:gd name="T42" fmla="*/ 59304 w 11"/>
                  <a:gd name="T43" fmla="*/ 72367 h 19"/>
                  <a:gd name="T44" fmla="*/ 59304 w 11"/>
                  <a:gd name="T45" fmla="*/ 94048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
                  <a:gd name="T70" fmla="*/ 0 h 19"/>
                  <a:gd name="T71" fmla="*/ 11 w 11"/>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 h="19">
                    <a:moveTo>
                      <a:pt x="11" y="17"/>
                    </a:moveTo>
                    <a:cubicBezTo>
                      <a:pt x="11" y="18"/>
                      <a:pt x="10" y="19"/>
                      <a:pt x="8" y="19"/>
                    </a:cubicBezTo>
                    <a:cubicBezTo>
                      <a:pt x="2" y="19"/>
                      <a:pt x="2" y="19"/>
                      <a:pt x="2" y="19"/>
                    </a:cubicBezTo>
                    <a:cubicBezTo>
                      <a:pt x="1"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5"/>
                      <a:pt x="2" y="5"/>
                      <a:pt x="2" y="5"/>
                    </a:cubicBezTo>
                    <a:cubicBezTo>
                      <a:pt x="10" y="11"/>
                      <a:pt x="10" y="11"/>
                      <a:pt x="10" y="11"/>
                    </a:cubicBezTo>
                    <a:cubicBezTo>
                      <a:pt x="10" y="12"/>
                      <a:pt x="11" y="12"/>
                      <a:pt x="11" y="13"/>
                    </a:cubicBezTo>
                    <a:lnTo>
                      <a:pt x="11" y="17"/>
                    </a:lnTo>
                    <a:close/>
                  </a:path>
                </a:pathLst>
              </a:custGeom>
              <a:solidFill>
                <a:srgbClr val="231F20"/>
              </a:solidFill>
              <a:ln w="9525">
                <a:noFill/>
                <a:round/>
                <a:headEnd/>
                <a:tailEnd/>
              </a:ln>
            </p:spPr>
            <p:txBody>
              <a:bodyPr/>
              <a:lstStyle/>
              <a:p>
                <a:pPr>
                  <a:defRPr/>
                </a:pPr>
                <a:endParaRPr lang="en-US">
                  <a:latin typeface="Arial" pitchFamily="34" charset="0"/>
                </a:endParaRPr>
              </a:p>
            </p:txBody>
          </p:sp>
          <p:sp>
            <p:nvSpPr>
              <p:cNvPr id="591" name="Freeform 95"/>
              <p:cNvSpPr>
                <a:spLocks/>
              </p:cNvSpPr>
              <p:nvPr/>
            </p:nvSpPr>
            <p:spPr bwMode="auto">
              <a:xfrm>
                <a:off x="2878" y="2372"/>
                <a:ext cx="23" cy="45"/>
              </a:xfrm>
              <a:custGeom>
                <a:avLst/>
                <a:gdLst>
                  <a:gd name="T0" fmla="*/ 41584 w 10"/>
                  <a:gd name="T1" fmla="*/ 94048 h 19"/>
                  <a:gd name="T2" fmla="*/ 31988 w 10"/>
                  <a:gd name="T3" fmla="*/ 105755 h 19"/>
                  <a:gd name="T4" fmla="*/ 9453 w 10"/>
                  <a:gd name="T5" fmla="*/ 105755 h 19"/>
                  <a:gd name="T6" fmla="*/ 0 w 10"/>
                  <a:gd name="T7" fmla="*/ 94048 h 19"/>
                  <a:gd name="T8" fmla="*/ 0 w 10"/>
                  <a:gd name="T9" fmla="*/ 72367 h 19"/>
                  <a:gd name="T10" fmla="*/ 9453 w 10"/>
                  <a:gd name="T11" fmla="*/ 72367 h 19"/>
                  <a:gd name="T12" fmla="*/ 9453 w 10"/>
                  <a:gd name="T13" fmla="*/ 94048 h 19"/>
                  <a:gd name="T14" fmla="*/ 31988 w 10"/>
                  <a:gd name="T15" fmla="*/ 94048 h 19"/>
                  <a:gd name="T16" fmla="*/ 31988 w 10"/>
                  <a:gd name="T17" fmla="*/ 72367 h 19"/>
                  <a:gd name="T18" fmla="*/ 4110 w 10"/>
                  <a:gd name="T19" fmla="*/ 39709 h 19"/>
                  <a:gd name="T20" fmla="*/ 0 w 10"/>
                  <a:gd name="T21" fmla="*/ 27502 h 19"/>
                  <a:gd name="T22" fmla="*/ 0 w 10"/>
                  <a:gd name="T23" fmla="*/ 11612 h 19"/>
                  <a:gd name="T24" fmla="*/ 9453 w 10"/>
                  <a:gd name="T25" fmla="*/ 0 h 19"/>
                  <a:gd name="T26" fmla="*/ 31988 w 10"/>
                  <a:gd name="T27" fmla="*/ 0 h 19"/>
                  <a:gd name="T28" fmla="*/ 41584 w 10"/>
                  <a:gd name="T29" fmla="*/ 11612 h 19"/>
                  <a:gd name="T30" fmla="*/ 41584 w 10"/>
                  <a:gd name="T31" fmla="*/ 32630 h 19"/>
                  <a:gd name="T32" fmla="*/ 31988 w 10"/>
                  <a:gd name="T33" fmla="*/ 32630 h 19"/>
                  <a:gd name="T34" fmla="*/ 31988 w 10"/>
                  <a:gd name="T35" fmla="*/ 11612 h 19"/>
                  <a:gd name="T36" fmla="*/ 9453 w 10"/>
                  <a:gd name="T37" fmla="*/ 11612 h 19"/>
                  <a:gd name="T38" fmla="*/ 9453 w 10"/>
                  <a:gd name="T39" fmla="*/ 27502 h 19"/>
                  <a:gd name="T40" fmla="*/ 37474 w 10"/>
                  <a:gd name="T41" fmla="*/ 61418 h 19"/>
                  <a:gd name="T42" fmla="*/ 41584 w 10"/>
                  <a:gd name="T43" fmla="*/ 72367 h 19"/>
                  <a:gd name="T44" fmla="*/ 41584 w 10"/>
                  <a:gd name="T45" fmla="*/ 94048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
                  <a:gd name="T70" fmla="*/ 0 h 19"/>
                  <a:gd name="T71" fmla="*/ 10 w 10"/>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 h="19">
                    <a:moveTo>
                      <a:pt x="10" y="17"/>
                    </a:moveTo>
                    <a:cubicBezTo>
                      <a:pt x="10" y="18"/>
                      <a:pt x="10" y="19"/>
                      <a:pt x="8" y="19"/>
                    </a:cubicBezTo>
                    <a:cubicBezTo>
                      <a:pt x="2" y="19"/>
                      <a:pt x="2" y="19"/>
                      <a:pt x="2" y="19"/>
                    </a:cubicBezTo>
                    <a:cubicBezTo>
                      <a:pt x="0"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0" y="0"/>
                      <a:pt x="2" y="0"/>
                    </a:cubicBezTo>
                    <a:cubicBezTo>
                      <a:pt x="8" y="0"/>
                      <a:pt x="8" y="0"/>
                      <a:pt x="8" y="0"/>
                    </a:cubicBezTo>
                    <a:cubicBezTo>
                      <a:pt x="10" y="0"/>
                      <a:pt x="10" y="0"/>
                      <a:pt x="10" y="2"/>
                    </a:cubicBezTo>
                    <a:cubicBezTo>
                      <a:pt x="10" y="6"/>
                      <a:pt x="10" y="6"/>
                      <a:pt x="10" y="6"/>
                    </a:cubicBezTo>
                    <a:cubicBezTo>
                      <a:pt x="8" y="6"/>
                      <a:pt x="8" y="6"/>
                      <a:pt x="8" y="6"/>
                    </a:cubicBezTo>
                    <a:cubicBezTo>
                      <a:pt x="8" y="2"/>
                      <a:pt x="8" y="2"/>
                      <a:pt x="8" y="2"/>
                    </a:cubicBezTo>
                    <a:cubicBezTo>
                      <a:pt x="2" y="2"/>
                      <a:pt x="2" y="2"/>
                      <a:pt x="2" y="2"/>
                    </a:cubicBezTo>
                    <a:cubicBezTo>
                      <a:pt x="2" y="5"/>
                      <a:pt x="2" y="5"/>
                      <a:pt x="2" y="5"/>
                    </a:cubicBezTo>
                    <a:cubicBezTo>
                      <a:pt x="9" y="11"/>
                      <a:pt x="9" y="11"/>
                      <a:pt x="9" y="11"/>
                    </a:cubicBezTo>
                    <a:cubicBezTo>
                      <a:pt x="10" y="12"/>
                      <a:pt x="10" y="12"/>
                      <a:pt x="10" y="13"/>
                    </a:cubicBezTo>
                    <a:lnTo>
                      <a:pt x="10" y="17"/>
                    </a:lnTo>
                    <a:close/>
                  </a:path>
                </a:pathLst>
              </a:custGeom>
              <a:solidFill>
                <a:srgbClr val="231F20"/>
              </a:solidFill>
              <a:ln w="9525">
                <a:noFill/>
                <a:round/>
                <a:headEnd/>
                <a:tailEnd/>
              </a:ln>
            </p:spPr>
            <p:txBody>
              <a:bodyPr/>
              <a:lstStyle/>
              <a:p>
                <a:pPr>
                  <a:defRPr/>
                </a:pPr>
                <a:endParaRPr lang="en-US">
                  <a:latin typeface="Arial" pitchFamily="34" charset="0"/>
                </a:endParaRPr>
              </a:p>
            </p:txBody>
          </p:sp>
          <p:sp>
            <p:nvSpPr>
              <p:cNvPr id="592" name="Freeform 96"/>
              <p:cNvSpPr>
                <a:spLocks noEditPoints="1"/>
              </p:cNvSpPr>
              <p:nvPr/>
            </p:nvSpPr>
            <p:spPr bwMode="auto">
              <a:xfrm>
                <a:off x="2928" y="2377"/>
                <a:ext cx="7" cy="40"/>
              </a:xfrm>
              <a:custGeom>
                <a:avLst/>
                <a:gdLst>
                  <a:gd name="T0" fmla="*/ 7 w 7"/>
                  <a:gd name="T1" fmla="*/ 9 h 40"/>
                  <a:gd name="T2" fmla="*/ 0 w 7"/>
                  <a:gd name="T3" fmla="*/ 9 h 40"/>
                  <a:gd name="T4" fmla="*/ 0 w 7"/>
                  <a:gd name="T5" fmla="*/ 0 h 40"/>
                  <a:gd name="T6" fmla="*/ 7 w 7"/>
                  <a:gd name="T7" fmla="*/ 0 h 40"/>
                  <a:gd name="T8" fmla="*/ 7 w 7"/>
                  <a:gd name="T9" fmla="*/ 9 h 40"/>
                  <a:gd name="T10" fmla="*/ 7 w 7"/>
                  <a:gd name="T11" fmla="*/ 40 h 40"/>
                  <a:gd name="T12" fmla="*/ 0 w 7"/>
                  <a:gd name="T13" fmla="*/ 40 h 40"/>
                  <a:gd name="T14" fmla="*/ 0 w 7"/>
                  <a:gd name="T15" fmla="*/ 33 h 40"/>
                  <a:gd name="T16" fmla="*/ 7 w 7"/>
                  <a:gd name="T17" fmla="*/ 33 h 40"/>
                  <a:gd name="T18" fmla="*/ 7 w 7"/>
                  <a:gd name="T19" fmla="*/ 4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0"/>
                  <a:gd name="T32" fmla="*/ 7 w 7"/>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0">
                    <a:moveTo>
                      <a:pt x="7" y="9"/>
                    </a:moveTo>
                    <a:lnTo>
                      <a:pt x="0" y="9"/>
                    </a:lnTo>
                    <a:lnTo>
                      <a:pt x="0" y="0"/>
                    </a:lnTo>
                    <a:lnTo>
                      <a:pt x="7" y="0"/>
                    </a:lnTo>
                    <a:lnTo>
                      <a:pt x="7" y="9"/>
                    </a:lnTo>
                    <a:close/>
                    <a:moveTo>
                      <a:pt x="7" y="40"/>
                    </a:moveTo>
                    <a:lnTo>
                      <a:pt x="0" y="40"/>
                    </a:lnTo>
                    <a:lnTo>
                      <a:pt x="0" y="33"/>
                    </a:lnTo>
                    <a:lnTo>
                      <a:pt x="7" y="33"/>
                    </a:lnTo>
                    <a:lnTo>
                      <a:pt x="7" y="40"/>
                    </a:lnTo>
                    <a:close/>
                  </a:path>
                </a:pathLst>
              </a:custGeom>
              <a:solidFill>
                <a:srgbClr val="231F20"/>
              </a:solidFill>
              <a:ln w="9525">
                <a:noFill/>
                <a:round/>
                <a:headEnd/>
                <a:tailEnd/>
              </a:ln>
            </p:spPr>
            <p:txBody>
              <a:bodyPr/>
              <a:lstStyle/>
              <a:p>
                <a:pPr>
                  <a:defRPr/>
                </a:pPr>
                <a:endParaRPr lang="en-US">
                  <a:latin typeface="Arial" pitchFamily="34" charset="0"/>
                </a:endParaRPr>
              </a:p>
            </p:txBody>
          </p:sp>
          <p:grpSp>
            <p:nvGrpSpPr>
              <p:cNvPr id="23" name="Group 97"/>
              <p:cNvGrpSpPr>
                <a:grpSpLocks/>
              </p:cNvGrpSpPr>
              <p:nvPr/>
            </p:nvGrpSpPr>
            <p:grpSpPr bwMode="auto">
              <a:xfrm>
                <a:off x="2815" y="1973"/>
                <a:ext cx="132" cy="241"/>
                <a:chOff x="3641" y="1959"/>
                <a:chExt cx="248" cy="451"/>
              </a:xfrm>
            </p:grpSpPr>
            <p:sp>
              <p:nvSpPr>
                <p:cNvPr id="594" name="Freeform 98"/>
                <p:cNvSpPr>
                  <a:spLocks/>
                </p:cNvSpPr>
                <p:nvPr/>
              </p:nvSpPr>
              <p:spPr bwMode="auto">
                <a:xfrm>
                  <a:off x="3648" y="2122"/>
                  <a:ext cx="236" cy="283"/>
                </a:xfrm>
                <a:custGeom>
                  <a:avLst/>
                  <a:gdLst>
                    <a:gd name="T0" fmla="*/ 267435 w 100"/>
                    <a:gd name="T1" fmla="*/ 638231 h 120"/>
                    <a:gd name="T2" fmla="*/ 402059 w 100"/>
                    <a:gd name="T3" fmla="*/ 591128 h 120"/>
                    <a:gd name="T4" fmla="*/ 536102 w 100"/>
                    <a:gd name="T5" fmla="*/ 0 h 120"/>
                    <a:gd name="T6" fmla="*/ 0 w 100"/>
                    <a:gd name="T7" fmla="*/ 0 h 120"/>
                    <a:gd name="T8" fmla="*/ 133753 w 100"/>
                    <a:gd name="T9" fmla="*/ 591128 h 120"/>
                    <a:gd name="T10" fmla="*/ 267435 w 100"/>
                    <a:gd name="T11" fmla="*/ 638231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5"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solidFill>
                  <a:srgbClr val="3874BA"/>
                </a:solidFill>
                <a:ln w="9525">
                  <a:noFill/>
                  <a:round/>
                  <a:headEnd/>
                  <a:tailEnd/>
                </a:ln>
              </p:spPr>
              <p:txBody>
                <a:bodyPr/>
                <a:lstStyle/>
                <a:p>
                  <a:pPr>
                    <a:defRPr/>
                  </a:pPr>
                  <a:endParaRPr lang="en-US">
                    <a:latin typeface="Arial" pitchFamily="34" charset="0"/>
                  </a:endParaRPr>
                </a:p>
              </p:txBody>
            </p:sp>
            <p:sp>
              <p:nvSpPr>
                <p:cNvPr id="595" name="Oval 99"/>
                <p:cNvSpPr>
                  <a:spLocks noChangeArrowheads="1"/>
                </p:cNvSpPr>
                <p:nvPr/>
              </p:nvSpPr>
              <p:spPr bwMode="auto">
                <a:xfrm>
                  <a:off x="3648" y="2074"/>
                  <a:ext cx="236" cy="92"/>
                </a:xfrm>
                <a:prstGeom prst="ellipse">
                  <a:avLst/>
                </a:prstGeom>
                <a:solidFill>
                  <a:srgbClr val="6BA5D9"/>
                </a:solidFill>
                <a:ln w="9525">
                  <a:noFill/>
                  <a:round/>
                  <a:headEnd/>
                  <a:tailEnd/>
                </a:ln>
              </p:spPr>
              <p:txBody>
                <a:bodyPr/>
                <a:lstStyle/>
                <a:p>
                  <a:pPr>
                    <a:defRPr/>
                  </a:pPr>
                  <a:endParaRPr lang="en-US">
                    <a:latin typeface="Arial" pitchFamily="34" charset="0"/>
                  </a:endParaRPr>
                </a:p>
              </p:txBody>
            </p:sp>
            <p:sp>
              <p:nvSpPr>
                <p:cNvPr id="596" name="Freeform 100"/>
                <p:cNvSpPr>
                  <a:spLocks/>
                </p:cNvSpPr>
                <p:nvPr/>
              </p:nvSpPr>
              <p:spPr bwMode="auto">
                <a:xfrm>
                  <a:off x="3648" y="2119"/>
                  <a:ext cx="236" cy="47"/>
                </a:xfrm>
                <a:custGeom>
                  <a:avLst/>
                  <a:gdLst>
                    <a:gd name="T0" fmla="*/ 267435 w 100"/>
                    <a:gd name="T1" fmla="*/ 98543 h 20"/>
                    <a:gd name="T2" fmla="*/ 0 w 100"/>
                    <a:gd name="T3" fmla="*/ 0 h 20"/>
                    <a:gd name="T4" fmla="*/ 0 w 100"/>
                    <a:gd name="T5" fmla="*/ 0 h 20"/>
                    <a:gd name="T6" fmla="*/ 267435 w 100"/>
                    <a:gd name="T7" fmla="*/ 102044 h 20"/>
                    <a:gd name="T8" fmla="*/ 536102 w 100"/>
                    <a:gd name="T9" fmla="*/ 0 h 20"/>
                    <a:gd name="T10" fmla="*/ 536102 w 100"/>
                    <a:gd name="T11" fmla="*/ 0 h 20"/>
                    <a:gd name="T12" fmla="*/ 267435 w 100"/>
                    <a:gd name="T13" fmla="*/ 98543 h 20"/>
                    <a:gd name="T14" fmla="*/ 0 60000 65536"/>
                    <a:gd name="T15" fmla="*/ 0 60000 65536"/>
                    <a:gd name="T16" fmla="*/ 0 60000 65536"/>
                    <a:gd name="T17" fmla="*/ 0 60000 65536"/>
                    <a:gd name="T18" fmla="*/ 0 60000 65536"/>
                    <a:gd name="T19" fmla="*/ 0 60000 65536"/>
                    <a:gd name="T20" fmla="*/ 0 60000 65536"/>
                    <a:gd name="T21" fmla="*/ 0 w 100"/>
                    <a:gd name="T22" fmla="*/ 0 h 20"/>
                    <a:gd name="T23" fmla="*/ 100 w 10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20">
                      <a:moveTo>
                        <a:pt x="50" y="19"/>
                      </a:moveTo>
                      <a:cubicBezTo>
                        <a:pt x="23" y="19"/>
                        <a:pt x="0" y="10"/>
                        <a:pt x="0" y="0"/>
                      </a:cubicBezTo>
                      <a:cubicBezTo>
                        <a:pt x="0" y="0"/>
                        <a:pt x="0" y="0"/>
                        <a:pt x="0" y="0"/>
                      </a:cubicBezTo>
                      <a:cubicBezTo>
                        <a:pt x="0" y="11"/>
                        <a:pt x="22" y="20"/>
                        <a:pt x="50" y="20"/>
                      </a:cubicBezTo>
                      <a:cubicBezTo>
                        <a:pt x="78" y="20"/>
                        <a:pt x="100" y="11"/>
                        <a:pt x="100" y="0"/>
                      </a:cubicBezTo>
                      <a:cubicBezTo>
                        <a:pt x="100" y="0"/>
                        <a:pt x="100" y="0"/>
                        <a:pt x="100" y="0"/>
                      </a:cubicBezTo>
                      <a:cubicBezTo>
                        <a:pt x="100" y="10"/>
                        <a:pt x="77" y="19"/>
                        <a:pt x="50" y="19"/>
                      </a:cubicBezTo>
                      <a:close/>
                    </a:path>
                  </a:pathLst>
                </a:custGeom>
                <a:solidFill>
                  <a:srgbClr val="135BA7"/>
                </a:solidFill>
                <a:ln w="9525">
                  <a:noFill/>
                  <a:round/>
                  <a:headEnd/>
                  <a:tailEnd/>
                </a:ln>
              </p:spPr>
              <p:txBody>
                <a:bodyPr/>
                <a:lstStyle/>
                <a:p>
                  <a:pPr>
                    <a:defRPr/>
                  </a:pPr>
                  <a:endParaRPr lang="en-US">
                    <a:latin typeface="Arial" pitchFamily="34" charset="0"/>
                  </a:endParaRPr>
                </a:p>
              </p:txBody>
            </p:sp>
            <p:sp>
              <p:nvSpPr>
                <p:cNvPr id="597" name="Oval 101"/>
                <p:cNvSpPr>
                  <a:spLocks noChangeArrowheads="1"/>
                </p:cNvSpPr>
                <p:nvPr/>
              </p:nvSpPr>
              <p:spPr bwMode="auto">
                <a:xfrm>
                  <a:off x="3690" y="2074"/>
                  <a:ext cx="151" cy="76"/>
                </a:xfrm>
                <a:prstGeom prst="ellipse">
                  <a:avLst/>
                </a:prstGeom>
                <a:solidFill>
                  <a:srgbClr val="3874BA"/>
                </a:solidFill>
                <a:ln w="9525">
                  <a:noFill/>
                  <a:round/>
                  <a:headEnd/>
                  <a:tailEnd/>
                </a:ln>
              </p:spPr>
              <p:txBody>
                <a:bodyPr/>
                <a:lstStyle/>
                <a:p>
                  <a:pPr>
                    <a:defRPr/>
                  </a:pPr>
                  <a:endParaRPr lang="en-US">
                    <a:latin typeface="Arial" pitchFamily="34" charset="0"/>
                  </a:endParaRPr>
                </a:p>
              </p:txBody>
            </p:sp>
            <p:sp>
              <p:nvSpPr>
                <p:cNvPr id="598" name="Oval 102"/>
                <p:cNvSpPr>
                  <a:spLocks noChangeArrowheads="1"/>
                </p:cNvSpPr>
                <p:nvPr/>
              </p:nvSpPr>
              <p:spPr bwMode="auto">
                <a:xfrm>
                  <a:off x="3688" y="1961"/>
                  <a:ext cx="156" cy="158"/>
                </a:xfrm>
                <a:prstGeom prst="ellipse">
                  <a:avLst/>
                </a:prstGeom>
                <a:solidFill>
                  <a:srgbClr val="6BA5D9"/>
                </a:solidFill>
                <a:ln w="9525">
                  <a:noFill/>
                  <a:round/>
                  <a:headEnd/>
                  <a:tailEnd/>
                </a:ln>
              </p:spPr>
              <p:txBody>
                <a:bodyPr/>
                <a:lstStyle/>
                <a:p>
                  <a:pPr>
                    <a:defRPr/>
                  </a:pPr>
                  <a:endParaRPr lang="en-US">
                    <a:latin typeface="Arial" pitchFamily="34" charset="0"/>
                  </a:endParaRPr>
                </a:p>
              </p:txBody>
            </p:sp>
            <p:sp>
              <p:nvSpPr>
                <p:cNvPr id="599" name="Freeform 103"/>
                <p:cNvSpPr>
                  <a:spLocks/>
                </p:cNvSpPr>
                <p:nvPr/>
              </p:nvSpPr>
              <p:spPr bwMode="auto">
                <a:xfrm>
                  <a:off x="3641" y="1959"/>
                  <a:ext cx="248" cy="451"/>
                </a:xfrm>
                <a:custGeom>
                  <a:avLst/>
                  <a:gdLst>
                    <a:gd name="T0" fmla="*/ 567521 w 105"/>
                    <a:gd name="T1" fmla="*/ 367100 h 191"/>
                    <a:gd name="T2" fmla="*/ 436631 w 105"/>
                    <a:gd name="T3" fmla="*/ 273351 h 191"/>
                    <a:gd name="T4" fmla="*/ 443743 w 105"/>
                    <a:gd name="T5" fmla="*/ 280248 h 191"/>
                    <a:gd name="T6" fmla="*/ 443743 w 105"/>
                    <a:gd name="T7" fmla="*/ 285318 h 191"/>
                    <a:gd name="T8" fmla="*/ 448608 w 105"/>
                    <a:gd name="T9" fmla="*/ 98677 h 191"/>
                    <a:gd name="T10" fmla="*/ 285774 w 105"/>
                    <a:gd name="T11" fmla="*/ 0 h 191"/>
                    <a:gd name="T12" fmla="*/ 123761 w 105"/>
                    <a:gd name="T13" fmla="*/ 98677 h 191"/>
                    <a:gd name="T14" fmla="*/ 130774 w 105"/>
                    <a:gd name="T15" fmla="*/ 285318 h 191"/>
                    <a:gd name="T16" fmla="*/ 130774 w 105"/>
                    <a:gd name="T17" fmla="*/ 280248 h 191"/>
                    <a:gd name="T18" fmla="*/ 134501 w 105"/>
                    <a:gd name="T19" fmla="*/ 273351 h 191"/>
                    <a:gd name="T20" fmla="*/ 11448 w 105"/>
                    <a:gd name="T21" fmla="*/ 387560 h 191"/>
                    <a:gd name="T22" fmla="*/ 20501 w 105"/>
                    <a:gd name="T23" fmla="*/ 452254 h 191"/>
                    <a:gd name="T24" fmla="*/ 38525 w 105"/>
                    <a:gd name="T25" fmla="*/ 518095 h 191"/>
                    <a:gd name="T26" fmla="*/ 80416 w 105"/>
                    <a:gd name="T27" fmla="*/ 712162 h 191"/>
                    <a:gd name="T28" fmla="*/ 123761 w 105"/>
                    <a:gd name="T29" fmla="*/ 898687 h 191"/>
                    <a:gd name="T30" fmla="*/ 134501 w 105"/>
                    <a:gd name="T31" fmla="*/ 953957 h 191"/>
                    <a:gd name="T32" fmla="*/ 139454 w 105"/>
                    <a:gd name="T33" fmla="*/ 958495 h 191"/>
                    <a:gd name="T34" fmla="*/ 150841 w 105"/>
                    <a:gd name="T35" fmla="*/ 990361 h 191"/>
                    <a:gd name="T36" fmla="*/ 308876 w 105"/>
                    <a:gd name="T37" fmla="*/ 1024337 h 191"/>
                    <a:gd name="T38" fmla="*/ 431766 w 105"/>
                    <a:gd name="T39" fmla="*/ 970467 h 191"/>
                    <a:gd name="T40" fmla="*/ 492049 w 105"/>
                    <a:gd name="T41" fmla="*/ 695721 h 191"/>
                    <a:gd name="T42" fmla="*/ 519099 w 105"/>
                    <a:gd name="T43" fmla="*/ 586472 h 191"/>
                    <a:gd name="T44" fmla="*/ 546200 w 105"/>
                    <a:gd name="T45" fmla="*/ 474412 h 191"/>
                    <a:gd name="T46" fmla="*/ 551054 w 105"/>
                    <a:gd name="T47" fmla="*/ 442485 h 191"/>
                    <a:gd name="T48" fmla="*/ 567521 w 105"/>
                    <a:gd name="T49" fmla="*/ 367100 h 191"/>
                    <a:gd name="T50" fmla="*/ 567521 w 105"/>
                    <a:gd name="T51" fmla="*/ 367100 h 191"/>
                    <a:gd name="T52" fmla="*/ 556068 w 105"/>
                    <a:gd name="T53" fmla="*/ 360481 h 191"/>
                    <a:gd name="T54" fmla="*/ 551054 w 105"/>
                    <a:gd name="T55" fmla="*/ 367100 h 191"/>
                    <a:gd name="T56" fmla="*/ 551054 w 105"/>
                    <a:gd name="T57" fmla="*/ 367100 h 191"/>
                    <a:gd name="T58" fmla="*/ 535557 w 105"/>
                    <a:gd name="T59" fmla="*/ 435956 h 191"/>
                    <a:gd name="T60" fmla="*/ 529017 w 105"/>
                    <a:gd name="T61" fmla="*/ 467786 h 191"/>
                    <a:gd name="T62" fmla="*/ 503497 w 105"/>
                    <a:gd name="T63" fmla="*/ 581511 h 191"/>
                    <a:gd name="T64" fmla="*/ 475709 w 105"/>
                    <a:gd name="T65" fmla="*/ 689097 h 191"/>
                    <a:gd name="T66" fmla="*/ 416711 w 105"/>
                    <a:gd name="T67" fmla="*/ 965397 h 191"/>
                    <a:gd name="T68" fmla="*/ 308876 w 105"/>
                    <a:gd name="T69" fmla="*/ 1008788 h 191"/>
                    <a:gd name="T70" fmla="*/ 162818 w 105"/>
                    <a:gd name="T71" fmla="*/ 974073 h 191"/>
                    <a:gd name="T72" fmla="*/ 155912 w 105"/>
                    <a:gd name="T73" fmla="*/ 953957 h 191"/>
                    <a:gd name="T74" fmla="*/ 150841 w 105"/>
                    <a:gd name="T75" fmla="*/ 953957 h 191"/>
                    <a:gd name="T76" fmla="*/ 139454 w 105"/>
                    <a:gd name="T77" fmla="*/ 898687 h 191"/>
                    <a:gd name="T78" fmla="*/ 98780 w 105"/>
                    <a:gd name="T79" fmla="*/ 705633 h 191"/>
                    <a:gd name="T80" fmla="*/ 55368 w 105"/>
                    <a:gd name="T81" fmla="*/ 518095 h 191"/>
                    <a:gd name="T82" fmla="*/ 38525 w 105"/>
                    <a:gd name="T83" fmla="*/ 447302 h 191"/>
                    <a:gd name="T84" fmla="*/ 27039 w 105"/>
                    <a:gd name="T85" fmla="*/ 383385 h 191"/>
                    <a:gd name="T86" fmla="*/ 134501 w 105"/>
                    <a:gd name="T87" fmla="*/ 291835 h 191"/>
                    <a:gd name="T88" fmla="*/ 139454 w 105"/>
                    <a:gd name="T89" fmla="*/ 285318 h 191"/>
                    <a:gd name="T90" fmla="*/ 139454 w 105"/>
                    <a:gd name="T91" fmla="*/ 280248 h 191"/>
                    <a:gd name="T92" fmla="*/ 134501 w 105"/>
                    <a:gd name="T93" fmla="*/ 102245 h 191"/>
                    <a:gd name="T94" fmla="*/ 285774 w 105"/>
                    <a:gd name="T95" fmla="*/ 16286 h 191"/>
                    <a:gd name="T96" fmla="*/ 431766 w 105"/>
                    <a:gd name="T97" fmla="*/ 102245 h 191"/>
                    <a:gd name="T98" fmla="*/ 431766 w 105"/>
                    <a:gd name="T99" fmla="*/ 280248 h 191"/>
                    <a:gd name="T100" fmla="*/ 428091 w 105"/>
                    <a:gd name="T101" fmla="*/ 285318 h 191"/>
                    <a:gd name="T102" fmla="*/ 431766 w 105"/>
                    <a:gd name="T103" fmla="*/ 291835 h 191"/>
                    <a:gd name="T104" fmla="*/ 551054 w 105"/>
                    <a:gd name="T105" fmla="*/ 367100 h 191"/>
                    <a:gd name="T106" fmla="*/ 551054 w 105"/>
                    <a:gd name="T107" fmla="*/ 367100 h 191"/>
                    <a:gd name="T108" fmla="*/ 556068 w 105"/>
                    <a:gd name="T109" fmla="*/ 376989 h 191"/>
                    <a:gd name="T110" fmla="*/ 567521 w 105"/>
                    <a:gd name="T111" fmla="*/ 367100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8"/>
                      </a:moveTo>
                      <a:cubicBezTo>
                        <a:pt x="105" y="61"/>
                        <a:pt x="97" y="55"/>
                        <a:pt x="81" y="51"/>
                      </a:cubicBezTo>
                      <a:cubicBezTo>
                        <a:pt x="82" y="51"/>
                        <a:pt x="82" y="51"/>
                        <a:pt x="82" y="52"/>
                      </a:cubicBezTo>
                      <a:cubicBezTo>
                        <a:pt x="82" y="52"/>
                        <a:pt x="82" y="53"/>
                        <a:pt x="82" y="53"/>
                      </a:cubicBezTo>
                      <a:cubicBezTo>
                        <a:pt x="89" y="42"/>
                        <a:pt x="89" y="29"/>
                        <a:pt x="83" y="18"/>
                      </a:cubicBezTo>
                      <a:cubicBezTo>
                        <a:pt x="77" y="7"/>
                        <a:pt x="66" y="0"/>
                        <a:pt x="53" y="0"/>
                      </a:cubicBezTo>
                      <a:cubicBezTo>
                        <a:pt x="40" y="0"/>
                        <a:pt x="29" y="7"/>
                        <a:pt x="23" y="18"/>
                      </a:cubicBezTo>
                      <a:cubicBezTo>
                        <a:pt x="17" y="29"/>
                        <a:pt x="17" y="42"/>
                        <a:pt x="24" y="53"/>
                      </a:cubicBezTo>
                      <a:cubicBezTo>
                        <a:pt x="23" y="53"/>
                        <a:pt x="23" y="52"/>
                        <a:pt x="24" y="52"/>
                      </a:cubicBezTo>
                      <a:cubicBezTo>
                        <a:pt x="24" y="51"/>
                        <a:pt x="24" y="51"/>
                        <a:pt x="25" y="51"/>
                      </a:cubicBezTo>
                      <a:cubicBezTo>
                        <a:pt x="3" y="56"/>
                        <a:pt x="0" y="65"/>
                        <a:pt x="2" y="72"/>
                      </a:cubicBezTo>
                      <a:cubicBezTo>
                        <a:pt x="4" y="84"/>
                        <a:pt x="4" y="84"/>
                        <a:pt x="4" y="84"/>
                      </a:cubicBezTo>
                      <a:cubicBezTo>
                        <a:pt x="7" y="96"/>
                        <a:pt x="7" y="96"/>
                        <a:pt x="7" y="96"/>
                      </a:cubicBezTo>
                      <a:cubicBezTo>
                        <a:pt x="15" y="132"/>
                        <a:pt x="15" y="132"/>
                        <a:pt x="15" y="132"/>
                      </a:cubicBezTo>
                      <a:cubicBezTo>
                        <a:pt x="23" y="167"/>
                        <a:pt x="23" y="167"/>
                        <a:pt x="23" y="167"/>
                      </a:cubicBezTo>
                      <a:cubicBezTo>
                        <a:pt x="25" y="177"/>
                        <a:pt x="25" y="177"/>
                        <a:pt x="25" y="177"/>
                      </a:cubicBezTo>
                      <a:cubicBezTo>
                        <a:pt x="26" y="178"/>
                        <a:pt x="26" y="178"/>
                        <a:pt x="26" y="178"/>
                      </a:cubicBezTo>
                      <a:cubicBezTo>
                        <a:pt x="26" y="180"/>
                        <a:pt x="26" y="182"/>
                        <a:pt x="28" y="184"/>
                      </a:cubicBezTo>
                      <a:cubicBezTo>
                        <a:pt x="33" y="189"/>
                        <a:pt x="43" y="191"/>
                        <a:pt x="57" y="190"/>
                      </a:cubicBezTo>
                      <a:cubicBezTo>
                        <a:pt x="62"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3" y="77"/>
                        <a:pt x="105" y="73"/>
                        <a:pt x="105" y="68"/>
                      </a:cubicBezTo>
                      <a:cubicBezTo>
                        <a:pt x="105" y="68"/>
                        <a:pt x="105" y="68"/>
                        <a:pt x="105" y="68"/>
                      </a:cubicBezTo>
                      <a:cubicBezTo>
                        <a:pt x="105" y="68"/>
                        <a:pt x="104" y="67"/>
                        <a:pt x="103" y="67"/>
                      </a:cubicBezTo>
                      <a:cubicBezTo>
                        <a:pt x="102" y="67"/>
                        <a:pt x="102" y="68"/>
                        <a:pt x="102" y="68"/>
                      </a:cubicBezTo>
                      <a:cubicBezTo>
                        <a:pt x="102" y="68"/>
                        <a:pt x="102" y="68"/>
                        <a:pt x="102" y="68"/>
                      </a:cubicBezTo>
                      <a:cubicBezTo>
                        <a:pt x="102" y="72"/>
                        <a:pt x="100" y="77"/>
                        <a:pt x="99" y="81"/>
                      </a:cubicBezTo>
                      <a:cubicBezTo>
                        <a:pt x="99" y="83"/>
                        <a:pt x="98" y="85"/>
                        <a:pt x="98" y="87"/>
                      </a:cubicBezTo>
                      <a:cubicBezTo>
                        <a:pt x="93" y="108"/>
                        <a:pt x="93" y="108"/>
                        <a:pt x="93" y="108"/>
                      </a:cubicBezTo>
                      <a:cubicBezTo>
                        <a:pt x="88" y="128"/>
                        <a:pt x="88" y="128"/>
                        <a:pt x="88" y="128"/>
                      </a:cubicBezTo>
                      <a:cubicBezTo>
                        <a:pt x="77" y="179"/>
                        <a:pt x="77" y="179"/>
                        <a:pt x="77" y="179"/>
                      </a:cubicBezTo>
                      <a:cubicBezTo>
                        <a:pt x="76" y="182"/>
                        <a:pt x="72" y="186"/>
                        <a:pt x="57" y="187"/>
                      </a:cubicBezTo>
                      <a:cubicBezTo>
                        <a:pt x="44" y="188"/>
                        <a:pt x="35" y="186"/>
                        <a:pt x="30" y="181"/>
                      </a:cubicBezTo>
                      <a:cubicBezTo>
                        <a:pt x="29" y="180"/>
                        <a:pt x="29" y="179"/>
                        <a:pt x="29" y="177"/>
                      </a:cubicBezTo>
                      <a:cubicBezTo>
                        <a:pt x="28" y="177"/>
                        <a:pt x="28" y="177"/>
                        <a:pt x="28" y="177"/>
                      </a:cubicBezTo>
                      <a:cubicBezTo>
                        <a:pt x="26" y="167"/>
                        <a:pt x="26" y="167"/>
                        <a:pt x="26" y="167"/>
                      </a:cubicBezTo>
                      <a:cubicBezTo>
                        <a:pt x="18" y="131"/>
                        <a:pt x="18" y="131"/>
                        <a:pt x="18" y="131"/>
                      </a:cubicBezTo>
                      <a:cubicBezTo>
                        <a:pt x="10" y="96"/>
                        <a:pt x="10" y="96"/>
                        <a:pt x="10" y="96"/>
                      </a:cubicBezTo>
                      <a:cubicBezTo>
                        <a:pt x="7" y="83"/>
                        <a:pt x="7" y="83"/>
                        <a:pt x="7" y="83"/>
                      </a:cubicBezTo>
                      <a:cubicBezTo>
                        <a:pt x="5" y="71"/>
                        <a:pt x="5" y="71"/>
                        <a:pt x="5" y="71"/>
                      </a:cubicBezTo>
                      <a:cubicBezTo>
                        <a:pt x="2" y="62"/>
                        <a:pt x="15" y="56"/>
                        <a:pt x="25" y="54"/>
                      </a:cubicBezTo>
                      <a:cubicBezTo>
                        <a:pt x="26" y="54"/>
                        <a:pt x="26" y="53"/>
                        <a:pt x="26" y="53"/>
                      </a:cubicBezTo>
                      <a:cubicBezTo>
                        <a:pt x="27" y="52"/>
                        <a:pt x="27" y="52"/>
                        <a:pt x="26" y="52"/>
                      </a:cubicBezTo>
                      <a:cubicBezTo>
                        <a:pt x="20" y="42"/>
                        <a:pt x="20" y="30"/>
                        <a:pt x="25" y="19"/>
                      </a:cubicBezTo>
                      <a:cubicBezTo>
                        <a:pt x="31" y="9"/>
                        <a:pt x="41" y="3"/>
                        <a:pt x="53" y="3"/>
                      </a:cubicBezTo>
                      <a:cubicBezTo>
                        <a:pt x="64" y="3"/>
                        <a:pt x="75" y="9"/>
                        <a:pt x="80" y="19"/>
                      </a:cubicBezTo>
                      <a:cubicBezTo>
                        <a:pt x="86" y="30"/>
                        <a:pt x="86" y="42"/>
                        <a:pt x="80" y="52"/>
                      </a:cubicBezTo>
                      <a:cubicBezTo>
                        <a:pt x="79" y="52"/>
                        <a:pt x="79" y="52"/>
                        <a:pt x="79" y="53"/>
                      </a:cubicBezTo>
                      <a:cubicBezTo>
                        <a:pt x="80" y="53"/>
                        <a:pt x="80" y="54"/>
                        <a:pt x="80" y="54"/>
                      </a:cubicBezTo>
                      <a:cubicBezTo>
                        <a:pt x="94" y="57"/>
                        <a:pt x="102" y="62"/>
                        <a:pt x="102" y="68"/>
                      </a:cubicBezTo>
                      <a:cubicBezTo>
                        <a:pt x="102" y="68"/>
                        <a:pt x="102" y="68"/>
                        <a:pt x="102" y="68"/>
                      </a:cubicBezTo>
                      <a:cubicBezTo>
                        <a:pt x="102" y="69"/>
                        <a:pt x="102" y="70"/>
                        <a:pt x="103" y="70"/>
                      </a:cubicBezTo>
                      <a:cubicBezTo>
                        <a:pt x="104" y="70"/>
                        <a:pt x="105" y="69"/>
                        <a:pt x="105" y="68"/>
                      </a:cubicBezTo>
                      <a:close/>
                    </a:path>
                  </a:pathLst>
                </a:custGeom>
                <a:solidFill>
                  <a:srgbClr val="231F20"/>
                </a:solidFill>
                <a:ln w="9525">
                  <a:noFill/>
                  <a:round/>
                  <a:headEnd/>
                  <a:tailEnd/>
                </a:ln>
              </p:spPr>
              <p:txBody>
                <a:bodyPr/>
                <a:lstStyle/>
                <a:p>
                  <a:pPr>
                    <a:defRPr/>
                  </a:pPr>
                  <a:endParaRPr lang="en-US">
                    <a:latin typeface="Arial" pitchFamily="34" charset="0"/>
                  </a:endParaRPr>
                </a:p>
              </p:txBody>
            </p:sp>
          </p:grpSp>
        </p:grpSp>
      </p:grpSp>
      <p:grpSp>
        <p:nvGrpSpPr>
          <p:cNvPr id="24" name="Group 632"/>
          <p:cNvGrpSpPr>
            <a:grpSpLocks/>
          </p:cNvGrpSpPr>
          <p:nvPr/>
        </p:nvGrpSpPr>
        <p:grpSpPr bwMode="auto">
          <a:xfrm>
            <a:off x="7787526" y="1881658"/>
            <a:ext cx="526393" cy="777875"/>
            <a:chOff x="10380692" y="1436266"/>
            <a:chExt cx="701317" cy="778282"/>
          </a:xfrm>
        </p:grpSpPr>
        <p:grpSp>
          <p:nvGrpSpPr>
            <p:cNvPr id="25" name="Group 360"/>
            <p:cNvGrpSpPr>
              <a:grpSpLocks/>
            </p:cNvGrpSpPr>
            <p:nvPr/>
          </p:nvGrpSpPr>
          <p:grpSpPr bwMode="auto">
            <a:xfrm>
              <a:off x="10380692" y="1436266"/>
              <a:ext cx="528368" cy="692512"/>
              <a:chOff x="2450" y="2494"/>
              <a:chExt cx="496" cy="652"/>
            </a:xfrm>
          </p:grpSpPr>
          <p:sp>
            <p:nvSpPr>
              <p:cNvPr id="28885"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TW" altLang="en-US"/>
              </a:p>
            </p:txBody>
          </p:sp>
          <p:sp>
            <p:nvSpPr>
              <p:cNvPr id="28886"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28887"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TW" altLang="en-US"/>
              </a:p>
            </p:txBody>
          </p:sp>
          <p:sp>
            <p:nvSpPr>
              <p:cNvPr id="28888"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TW" altLang="en-US"/>
              </a:p>
            </p:txBody>
          </p:sp>
          <p:sp>
            <p:nvSpPr>
              <p:cNvPr id="28889"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28890"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TW" altLang="en-US"/>
              </a:p>
            </p:txBody>
          </p:sp>
          <p:sp>
            <p:nvSpPr>
              <p:cNvPr id="28891"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TW" altLang="en-US"/>
              </a:p>
            </p:txBody>
          </p:sp>
          <p:sp>
            <p:nvSpPr>
              <p:cNvPr id="28892"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TW" altLang="en-US"/>
              </a:p>
            </p:txBody>
          </p:sp>
          <p:sp>
            <p:nvSpPr>
              <p:cNvPr id="28893" name="Freeform 369"/>
              <p:cNvSpPr>
                <a:spLocks noEditPoints="1"/>
              </p:cNvSpPr>
              <p:nvPr/>
            </p:nvSpPr>
            <p:spPr bwMode="auto">
              <a:xfrm>
                <a:off x="2450" y="2494"/>
                <a:ext cx="496" cy="652"/>
              </a:xfrm>
              <a:custGeom>
                <a:avLst/>
                <a:gdLst>
                  <a:gd name="T0" fmla="*/ 345048563 w 210"/>
                  <a:gd name="T1" fmla="*/ 2147483647 h 276"/>
                  <a:gd name="T2" fmla="*/ 2147483647 w 210"/>
                  <a:gd name="T3" fmla="*/ 493041350 h 276"/>
                  <a:gd name="T4" fmla="*/ 2147483647 w 210"/>
                  <a:gd name="T5" fmla="*/ 493041350 h 276"/>
                  <a:gd name="T6" fmla="*/ 2147483647 w 210"/>
                  <a:gd name="T7" fmla="*/ 2147483647 h 276"/>
                  <a:gd name="T8" fmla="*/ 2147483647 w 210"/>
                  <a:gd name="T9" fmla="*/ 2147483647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345048563 w 210"/>
                  <a:gd name="T19" fmla="*/ 2147483647 h 276"/>
                  <a:gd name="T20" fmla="*/ 491615104 w 210"/>
                  <a:gd name="T21" fmla="*/ 2147483647 h 276"/>
                  <a:gd name="T22" fmla="*/ 491615104 w 210"/>
                  <a:gd name="T23" fmla="*/ 2147483647 h 276"/>
                  <a:gd name="T24" fmla="*/ 345048563 w 210"/>
                  <a:gd name="T25" fmla="*/ 2147483647 h 276"/>
                  <a:gd name="T26" fmla="*/ 146089209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147483647 h 276"/>
                  <a:gd name="T38" fmla="*/ 2147483647 w 210"/>
                  <a:gd name="T39" fmla="*/ 2147483647 h 276"/>
                  <a:gd name="T40" fmla="*/ 2147483647 w 210"/>
                  <a:gd name="T41" fmla="*/ 0 h 276"/>
                  <a:gd name="T42" fmla="*/ 2147483647 w 210"/>
                  <a:gd name="T43" fmla="*/ 0 h 276"/>
                  <a:gd name="T44" fmla="*/ 146089209 w 210"/>
                  <a:gd name="T45" fmla="*/ 2147483647 h 276"/>
                  <a:gd name="T46" fmla="*/ 0 w 210"/>
                  <a:gd name="T47" fmla="*/ 2147483647 h 276"/>
                  <a:gd name="T48" fmla="*/ 0 w 210"/>
                  <a:gd name="T49" fmla="*/ 2147483647 h 276"/>
                  <a:gd name="T50" fmla="*/ 146089209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TW" altLang="en-US"/>
              </a:p>
            </p:txBody>
          </p:sp>
        </p:grpSp>
        <p:grpSp>
          <p:nvGrpSpPr>
            <p:cNvPr id="26" name="Group 174"/>
            <p:cNvGrpSpPr>
              <a:grpSpLocks/>
            </p:cNvGrpSpPr>
            <p:nvPr/>
          </p:nvGrpSpPr>
          <p:grpSpPr bwMode="auto">
            <a:xfrm>
              <a:off x="10723417" y="1706282"/>
              <a:ext cx="358592" cy="508266"/>
              <a:chOff x="3598" y="2782"/>
              <a:chExt cx="454" cy="369"/>
            </a:xfrm>
          </p:grpSpPr>
          <p:sp>
            <p:nvSpPr>
              <p:cNvPr id="28879" name="Freeform 175"/>
              <p:cNvSpPr>
                <a:spLocks/>
              </p:cNvSpPr>
              <p:nvPr/>
            </p:nvSpPr>
            <p:spPr bwMode="auto">
              <a:xfrm>
                <a:off x="3602" y="2855"/>
                <a:ext cx="445" cy="29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555EB7"/>
              </a:solidFill>
              <a:ln w="9525">
                <a:noFill/>
                <a:round/>
                <a:headEnd/>
                <a:tailEnd/>
              </a:ln>
            </p:spPr>
            <p:txBody>
              <a:bodyPr/>
              <a:lstStyle/>
              <a:p>
                <a:endParaRPr lang="zh-TW" altLang="en-US"/>
              </a:p>
            </p:txBody>
          </p:sp>
          <p:sp>
            <p:nvSpPr>
              <p:cNvPr id="28880" name="Freeform 176"/>
              <p:cNvSpPr>
                <a:spLocks/>
              </p:cNvSpPr>
              <p:nvPr/>
            </p:nvSpPr>
            <p:spPr bwMode="auto">
              <a:xfrm>
                <a:off x="4047" y="3080"/>
                <a:ext cx="1" cy="2"/>
              </a:xfrm>
              <a:custGeom>
                <a:avLst/>
                <a:gdLst>
                  <a:gd name="T0" fmla="*/ 0 w 1"/>
                  <a:gd name="T1" fmla="*/ 0 h 1"/>
                  <a:gd name="T2" fmla="*/ 0 w 1"/>
                  <a:gd name="T3" fmla="*/ 0 h 1"/>
                  <a:gd name="T4" fmla="*/ 0 w 1"/>
                  <a:gd name="T5" fmla="*/ 4194304 h 1"/>
                  <a:gd name="T6" fmla="*/ 0 w 1"/>
                  <a:gd name="T7" fmla="*/ 4194304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881" name="Freeform 177"/>
              <p:cNvSpPr>
                <a:spLocks/>
              </p:cNvSpPr>
              <p:nvPr/>
            </p:nvSpPr>
            <p:spPr bwMode="auto">
              <a:xfrm>
                <a:off x="3602" y="3077"/>
                <a:ext cx="445" cy="69"/>
              </a:xfrm>
              <a:custGeom>
                <a:avLst/>
                <a:gdLst>
                  <a:gd name="T0" fmla="*/ 0 w 188"/>
                  <a:gd name="T1" fmla="*/ 0 h 29"/>
                  <a:gd name="T2" fmla="*/ 0 w 188"/>
                  <a:gd name="T3" fmla="*/ 411490842 h 29"/>
                  <a:gd name="T4" fmla="*/ 2147483647 w 188"/>
                  <a:gd name="T5" fmla="*/ 2147483647 h 29"/>
                  <a:gd name="T6" fmla="*/ 2147483647 w 188"/>
                  <a:gd name="T7" fmla="*/ 411490842 h 29"/>
                  <a:gd name="T8" fmla="*/ 2147483647 w 188"/>
                  <a:gd name="T9" fmla="*/ 172945514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882" name="Oval 178"/>
              <p:cNvSpPr>
                <a:spLocks noChangeArrowheads="1"/>
              </p:cNvSpPr>
              <p:nvPr/>
            </p:nvSpPr>
            <p:spPr bwMode="auto">
              <a:xfrm>
                <a:off x="3602" y="2786"/>
                <a:ext cx="445" cy="131"/>
              </a:xfrm>
              <a:prstGeom prst="ellipse">
                <a:avLst/>
              </a:prstGeom>
              <a:solidFill>
                <a:srgbClr val="999FD3"/>
              </a:solidFill>
              <a:ln w="9525" algn="ctr">
                <a:noFill/>
                <a:round/>
                <a:headEnd/>
                <a:tailEnd/>
              </a:ln>
            </p:spPr>
            <p:txBody>
              <a:bodyPr/>
              <a:lstStyle/>
              <a:p>
                <a:endParaRPr lang="zh-TW" altLang="zh-TW">
                  <a:ea typeface="新細明體" charset="-120"/>
                </a:endParaRPr>
              </a:p>
            </p:txBody>
          </p:sp>
          <p:sp>
            <p:nvSpPr>
              <p:cNvPr id="28883" name="Freeform 179"/>
              <p:cNvSpPr>
                <a:spLocks/>
              </p:cNvSpPr>
              <p:nvPr/>
            </p:nvSpPr>
            <p:spPr bwMode="auto">
              <a:xfrm>
                <a:off x="3602" y="2850"/>
                <a:ext cx="445" cy="6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884" name="Freeform 180"/>
              <p:cNvSpPr>
                <a:spLocks noEditPoints="1"/>
              </p:cNvSpPr>
              <p:nvPr/>
            </p:nvSpPr>
            <p:spPr bwMode="auto">
              <a:xfrm>
                <a:off x="3598" y="2782"/>
                <a:ext cx="454" cy="369"/>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630552682 w 192"/>
                  <a:gd name="T23" fmla="*/ 2147483647 h 156"/>
                  <a:gd name="T24" fmla="*/ 2147483647 w 192"/>
                  <a:gd name="T25" fmla="*/ 633706198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630552682 w 192"/>
                  <a:gd name="T41" fmla="*/ 2147483647 h 156"/>
                  <a:gd name="T42" fmla="*/ 630552682 w 192"/>
                  <a:gd name="T43" fmla="*/ 2147483647 h 156"/>
                  <a:gd name="T44" fmla="*/ 630552682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sp>
        <p:nvSpPr>
          <p:cNvPr id="632" name="TextBox 5"/>
          <p:cNvSpPr txBox="1">
            <a:spLocks noChangeArrowheads="1"/>
          </p:cNvSpPr>
          <p:nvPr/>
        </p:nvSpPr>
        <p:spPr bwMode="auto">
          <a:xfrm>
            <a:off x="7358788" y="2588096"/>
            <a:ext cx="1381485" cy="523220"/>
          </a:xfrm>
          <a:prstGeom prst="rect">
            <a:avLst/>
          </a:prstGeom>
          <a:noFill/>
          <a:ln w="9525">
            <a:noFill/>
            <a:miter lim="800000"/>
            <a:headEnd/>
            <a:tailEnd/>
          </a:ln>
        </p:spPr>
        <p:txBody>
          <a:bodyPr>
            <a:spAutoFit/>
          </a:bodyPr>
          <a:lstStyle/>
          <a:p>
            <a:pPr algn="ctr"/>
            <a:r>
              <a:rPr lang="en-GB" altLang="zh-TW" sz="1400" b="1">
                <a:ea typeface="新細明體" charset="-120"/>
              </a:rPr>
              <a:t>Domain Controller</a:t>
            </a:r>
            <a:endParaRPr lang="en-US" altLang="zh-TW" sz="1400" b="1">
              <a:ea typeface="新細明體" charset="-120"/>
            </a:endParaRPr>
          </a:p>
        </p:txBody>
      </p:sp>
      <p:sp>
        <p:nvSpPr>
          <p:cNvPr id="634" name="TextBox 5"/>
          <p:cNvSpPr txBox="1">
            <a:spLocks noChangeArrowheads="1"/>
          </p:cNvSpPr>
          <p:nvPr/>
        </p:nvSpPr>
        <p:spPr bwMode="auto">
          <a:xfrm>
            <a:off x="8269854" y="1844824"/>
            <a:ext cx="375145" cy="781752"/>
          </a:xfrm>
          <a:prstGeom prst="rect">
            <a:avLst/>
          </a:prstGeom>
          <a:noFill/>
          <a:ln w="9525">
            <a:noFill/>
            <a:miter lim="800000"/>
            <a:headEnd/>
            <a:tailEnd/>
          </a:ln>
        </p:spPr>
        <p:txBody>
          <a:bodyPr>
            <a:spAutoFit/>
          </a:bodyPr>
          <a:lstStyle/>
          <a:p>
            <a:pPr>
              <a:lnSpc>
                <a:spcPct val="80000"/>
              </a:lnSpc>
            </a:pPr>
            <a:r>
              <a:rPr lang="en-GB" altLang="zh-TW" sz="1400" b="1" dirty="0">
                <a:ea typeface="新細明體" charset="-120"/>
              </a:rPr>
              <a:t>AD</a:t>
            </a:r>
            <a:br>
              <a:rPr lang="en-GB" altLang="zh-TW" sz="1400" b="1" dirty="0">
                <a:ea typeface="新細明體" charset="-120"/>
              </a:rPr>
            </a:br>
            <a:r>
              <a:rPr lang="en-GB" altLang="zh-TW" sz="1400" b="1" dirty="0">
                <a:ea typeface="新細明體" charset="-120"/>
              </a:rPr>
              <a:t>OU</a:t>
            </a:r>
            <a:endParaRPr lang="en-US" altLang="zh-TW" sz="1400" b="1" dirty="0">
              <a:ea typeface="新細明體" charset="-120"/>
            </a:endParaRPr>
          </a:p>
        </p:txBody>
      </p:sp>
      <p:sp>
        <p:nvSpPr>
          <p:cNvPr id="635" name="Rounded Rectangle 634"/>
          <p:cNvSpPr/>
          <p:nvPr/>
        </p:nvSpPr>
        <p:spPr>
          <a:xfrm>
            <a:off x="4716016" y="5659907"/>
            <a:ext cx="2177116" cy="928688"/>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grpSp>
        <p:nvGrpSpPr>
          <p:cNvPr id="27" name="Group 83"/>
          <p:cNvGrpSpPr>
            <a:grpSpLocks/>
          </p:cNvGrpSpPr>
          <p:nvPr/>
        </p:nvGrpSpPr>
        <p:grpSpPr bwMode="auto">
          <a:xfrm>
            <a:off x="6571580" y="5802783"/>
            <a:ext cx="227469" cy="644525"/>
            <a:chOff x="1905000" y="3254375"/>
            <a:chExt cx="482600" cy="1025525"/>
          </a:xfrm>
        </p:grpSpPr>
        <p:grpSp>
          <p:nvGrpSpPr>
            <p:cNvPr id="28" name="Group 174"/>
            <p:cNvGrpSpPr>
              <a:grpSpLocks/>
            </p:cNvGrpSpPr>
            <p:nvPr/>
          </p:nvGrpSpPr>
          <p:grpSpPr bwMode="auto">
            <a:xfrm>
              <a:off x="1905000" y="3886200"/>
              <a:ext cx="482600" cy="393700"/>
              <a:chOff x="3598" y="2782"/>
              <a:chExt cx="454" cy="369"/>
            </a:xfrm>
          </p:grpSpPr>
          <p:sp>
            <p:nvSpPr>
              <p:cNvPr id="28871"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2887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87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874"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87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87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9" name="Group 174"/>
            <p:cNvGrpSpPr>
              <a:grpSpLocks/>
            </p:cNvGrpSpPr>
            <p:nvPr/>
          </p:nvGrpSpPr>
          <p:grpSpPr bwMode="auto">
            <a:xfrm>
              <a:off x="1905000" y="3568700"/>
              <a:ext cx="482600" cy="393700"/>
              <a:chOff x="3598" y="2782"/>
              <a:chExt cx="454" cy="369"/>
            </a:xfrm>
          </p:grpSpPr>
          <p:sp>
            <p:nvSpPr>
              <p:cNvPr id="28865"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2886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86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868"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86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87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0" name="Group 174"/>
            <p:cNvGrpSpPr>
              <a:grpSpLocks/>
            </p:cNvGrpSpPr>
            <p:nvPr/>
          </p:nvGrpSpPr>
          <p:grpSpPr bwMode="auto">
            <a:xfrm>
              <a:off x="1905000" y="3254375"/>
              <a:ext cx="482600" cy="393700"/>
              <a:chOff x="3598" y="2782"/>
              <a:chExt cx="454" cy="369"/>
            </a:xfrm>
          </p:grpSpPr>
          <p:sp>
            <p:nvSpPr>
              <p:cNvPr id="2886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86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86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2886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86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sp>
        <p:nvSpPr>
          <p:cNvPr id="658" name="TextBox 657"/>
          <p:cNvSpPr txBox="1"/>
          <p:nvPr/>
        </p:nvSpPr>
        <p:spPr>
          <a:xfrm>
            <a:off x="4716016" y="5731346"/>
            <a:ext cx="1813382" cy="757130"/>
          </a:xfrm>
          <a:prstGeom prst="rect">
            <a:avLst/>
          </a:prstGeom>
          <a:noFill/>
        </p:spPr>
        <p:txBody>
          <a:bodyPr wrap="none">
            <a:spAutoFit/>
          </a:bodyPr>
          <a:lstStyle/>
          <a:p>
            <a:pPr>
              <a:lnSpc>
                <a:spcPct val="90000"/>
              </a:lnSpc>
              <a:defRPr/>
            </a:pPr>
            <a:r>
              <a:rPr lang="en-US" sz="1200" b="1" dirty="0"/>
              <a:t>Golden Image:</a:t>
            </a:r>
          </a:p>
          <a:p>
            <a:pPr marL="174625" indent="-174625">
              <a:lnSpc>
                <a:spcPct val="90000"/>
              </a:lnSpc>
              <a:buFont typeface="Arial" pitchFamily="34" charset="0"/>
              <a:buChar char="•"/>
              <a:defRPr/>
            </a:pPr>
            <a:r>
              <a:rPr lang="en-US" sz="1200" b="1" dirty="0"/>
              <a:t>PV Tools</a:t>
            </a:r>
          </a:p>
          <a:p>
            <a:pPr marL="174625" indent="-174625">
              <a:lnSpc>
                <a:spcPct val="90000"/>
              </a:lnSpc>
              <a:buFont typeface="Arial" pitchFamily="34" charset="0"/>
              <a:buChar char="•"/>
              <a:defRPr/>
            </a:pPr>
            <a:r>
              <a:rPr lang="en-US" sz="1200" b="1" dirty="0"/>
              <a:t>Virtual Desktop Agent</a:t>
            </a:r>
          </a:p>
          <a:p>
            <a:pPr marL="174625" indent="-174625">
              <a:lnSpc>
                <a:spcPct val="90000"/>
              </a:lnSpc>
              <a:buFont typeface="Arial" pitchFamily="34" charset="0"/>
              <a:buChar char="•"/>
              <a:defRPr/>
            </a:pPr>
            <a:r>
              <a:rPr lang="en-US" sz="1200" b="1" dirty="0"/>
              <a:t>ICA &amp; Streaming Client</a:t>
            </a:r>
          </a:p>
        </p:txBody>
      </p:sp>
      <p:sp>
        <p:nvSpPr>
          <p:cNvPr id="661" name="Right Arrow 660"/>
          <p:cNvSpPr/>
          <p:nvPr/>
        </p:nvSpPr>
        <p:spPr>
          <a:xfrm>
            <a:off x="6930052" y="5945658"/>
            <a:ext cx="535921" cy="428625"/>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664" name="TextBox 663"/>
          <p:cNvSpPr txBox="1">
            <a:spLocks noChangeArrowheads="1"/>
          </p:cNvSpPr>
          <p:nvPr/>
        </p:nvSpPr>
        <p:spPr bwMode="auto">
          <a:xfrm>
            <a:off x="6944343" y="6361583"/>
            <a:ext cx="607859" cy="307777"/>
          </a:xfrm>
          <a:prstGeom prst="rect">
            <a:avLst/>
          </a:prstGeom>
          <a:noFill/>
          <a:ln w="9525">
            <a:noFill/>
            <a:miter lim="800000"/>
            <a:headEnd/>
            <a:tailEnd/>
          </a:ln>
        </p:spPr>
        <p:txBody>
          <a:bodyPr wrap="none">
            <a:spAutoFit/>
          </a:bodyPr>
          <a:lstStyle/>
          <a:p>
            <a:r>
              <a:rPr lang="en-US" altLang="zh-TW" sz="1400" b="1">
                <a:ea typeface="新細明體" charset="-120"/>
              </a:rPr>
              <a:t>VDisk</a:t>
            </a:r>
          </a:p>
        </p:txBody>
      </p:sp>
      <p:grpSp>
        <p:nvGrpSpPr>
          <p:cNvPr id="31" name="Group 174"/>
          <p:cNvGrpSpPr>
            <a:grpSpLocks/>
          </p:cNvGrpSpPr>
          <p:nvPr/>
        </p:nvGrpSpPr>
        <p:grpSpPr bwMode="auto">
          <a:xfrm>
            <a:off x="5760554" y="4062882"/>
            <a:ext cx="227468" cy="247650"/>
            <a:chOff x="3598" y="2782"/>
            <a:chExt cx="454" cy="369"/>
          </a:xfrm>
        </p:grpSpPr>
        <p:sp>
          <p:nvSpPr>
            <p:cNvPr id="2885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85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85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85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704" name="Group 174"/>
          <p:cNvGrpSpPr>
            <a:grpSpLocks/>
          </p:cNvGrpSpPr>
          <p:nvPr/>
        </p:nvGrpSpPr>
        <p:grpSpPr bwMode="auto">
          <a:xfrm>
            <a:off x="5760554" y="3862857"/>
            <a:ext cx="227468" cy="247650"/>
            <a:chOff x="3598" y="2782"/>
            <a:chExt cx="454" cy="369"/>
          </a:xfrm>
        </p:grpSpPr>
        <p:sp>
          <p:nvSpPr>
            <p:cNvPr id="2884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85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85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85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705" name="Group 174"/>
          <p:cNvGrpSpPr>
            <a:grpSpLocks/>
          </p:cNvGrpSpPr>
          <p:nvPr/>
        </p:nvGrpSpPr>
        <p:grpSpPr bwMode="auto">
          <a:xfrm>
            <a:off x="5760554" y="3666007"/>
            <a:ext cx="227468" cy="247650"/>
            <a:chOff x="3598" y="2782"/>
            <a:chExt cx="454" cy="369"/>
          </a:xfrm>
        </p:grpSpPr>
        <p:sp>
          <p:nvSpPr>
            <p:cNvPr id="2884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84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84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84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706" name="Group 174"/>
          <p:cNvGrpSpPr>
            <a:grpSpLocks/>
          </p:cNvGrpSpPr>
          <p:nvPr/>
        </p:nvGrpSpPr>
        <p:grpSpPr bwMode="auto">
          <a:xfrm>
            <a:off x="5531894" y="4123207"/>
            <a:ext cx="227468" cy="247650"/>
            <a:chOff x="3598" y="2782"/>
            <a:chExt cx="454" cy="369"/>
          </a:xfrm>
        </p:grpSpPr>
        <p:sp>
          <p:nvSpPr>
            <p:cNvPr id="2884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84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84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84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707" name="Group 174"/>
          <p:cNvGrpSpPr>
            <a:grpSpLocks/>
          </p:cNvGrpSpPr>
          <p:nvPr/>
        </p:nvGrpSpPr>
        <p:grpSpPr bwMode="auto">
          <a:xfrm>
            <a:off x="5531894" y="3923182"/>
            <a:ext cx="227468" cy="247650"/>
            <a:chOff x="3598" y="2782"/>
            <a:chExt cx="454" cy="369"/>
          </a:xfrm>
        </p:grpSpPr>
        <p:sp>
          <p:nvSpPr>
            <p:cNvPr id="2883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83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83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84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708" name="Group 174"/>
          <p:cNvGrpSpPr>
            <a:grpSpLocks/>
          </p:cNvGrpSpPr>
          <p:nvPr/>
        </p:nvGrpSpPr>
        <p:grpSpPr bwMode="auto">
          <a:xfrm>
            <a:off x="5531894" y="3726332"/>
            <a:ext cx="227468" cy="247650"/>
            <a:chOff x="3598" y="2782"/>
            <a:chExt cx="454" cy="369"/>
          </a:xfrm>
        </p:grpSpPr>
        <p:sp>
          <p:nvSpPr>
            <p:cNvPr id="2883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83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83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83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709" name="Group 174"/>
          <p:cNvGrpSpPr>
            <a:grpSpLocks/>
          </p:cNvGrpSpPr>
          <p:nvPr/>
        </p:nvGrpSpPr>
        <p:grpSpPr bwMode="auto">
          <a:xfrm>
            <a:off x="5302044" y="4177182"/>
            <a:ext cx="227469" cy="247650"/>
            <a:chOff x="3598" y="2782"/>
            <a:chExt cx="454" cy="369"/>
          </a:xfrm>
        </p:grpSpPr>
        <p:sp>
          <p:nvSpPr>
            <p:cNvPr id="2882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83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83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83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710" name="Group 174"/>
          <p:cNvGrpSpPr>
            <a:grpSpLocks/>
          </p:cNvGrpSpPr>
          <p:nvPr/>
        </p:nvGrpSpPr>
        <p:grpSpPr bwMode="auto">
          <a:xfrm>
            <a:off x="5302044" y="3977157"/>
            <a:ext cx="227469" cy="247650"/>
            <a:chOff x="3598" y="2782"/>
            <a:chExt cx="454" cy="369"/>
          </a:xfrm>
        </p:grpSpPr>
        <p:sp>
          <p:nvSpPr>
            <p:cNvPr id="2882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82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82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82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711" name="Group 174"/>
          <p:cNvGrpSpPr>
            <a:grpSpLocks/>
          </p:cNvGrpSpPr>
          <p:nvPr/>
        </p:nvGrpSpPr>
        <p:grpSpPr bwMode="auto">
          <a:xfrm>
            <a:off x="5302044" y="3780307"/>
            <a:ext cx="227469" cy="247650"/>
            <a:chOff x="3598" y="2782"/>
            <a:chExt cx="454" cy="369"/>
          </a:xfrm>
        </p:grpSpPr>
        <p:sp>
          <p:nvSpPr>
            <p:cNvPr id="2882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82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82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82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712" name="Group 60"/>
          <p:cNvGrpSpPr>
            <a:grpSpLocks/>
          </p:cNvGrpSpPr>
          <p:nvPr/>
        </p:nvGrpSpPr>
        <p:grpSpPr bwMode="auto">
          <a:xfrm>
            <a:off x="5932048" y="3745383"/>
            <a:ext cx="227468" cy="644525"/>
            <a:chOff x="1905000" y="3254375"/>
            <a:chExt cx="482600" cy="1025525"/>
          </a:xfrm>
        </p:grpSpPr>
        <p:grpSp>
          <p:nvGrpSpPr>
            <p:cNvPr id="28713" name="Group 174"/>
            <p:cNvGrpSpPr>
              <a:grpSpLocks/>
            </p:cNvGrpSpPr>
            <p:nvPr/>
          </p:nvGrpSpPr>
          <p:grpSpPr bwMode="auto">
            <a:xfrm>
              <a:off x="1905000" y="3886200"/>
              <a:ext cx="482600" cy="393700"/>
              <a:chOff x="3598" y="2782"/>
              <a:chExt cx="454" cy="369"/>
            </a:xfrm>
          </p:grpSpPr>
          <p:sp>
            <p:nvSpPr>
              <p:cNvPr id="2881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81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81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82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714" name="Group 174"/>
            <p:cNvGrpSpPr>
              <a:grpSpLocks/>
            </p:cNvGrpSpPr>
            <p:nvPr/>
          </p:nvGrpSpPr>
          <p:grpSpPr bwMode="auto">
            <a:xfrm>
              <a:off x="1905000" y="3568700"/>
              <a:ext cx="482600" cy="393700"/>
              <a:chOff x="3598" y="2782"/>
              <a:chExt cx="454" cy="369"/>
            </a:xfrm>
          </p:grpSpPr>
          <p:sp>
            <p:nvSpPr>
              <p:cNvPr id="2881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81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81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81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715" name="Group 174"/>
            <p:cNvGrpSpPr>
              <a:grpSpLocks/>
            </p:cNvGrpSpPr>
            <p:nvPr/>
          </p:nvGrpSpPr>
          <p:grpSpPr bwMode="auto">
            <a:xfrm>
              <a:off x="1905000" y="3254375"/>
              <a:ext cx="482600" cy="393700"/>
              <a:chOff x="3598" y="2782"/>
              <a:chExt cx="454" cy="369"/>
            </a:xfrm>
          </p:grpSpPr>
          <p:sp>
            <p:nvSpPr>
              <p:cNvPr id="2880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81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81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81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8716" name="Group 61"/>
          <p:cNvGrpSpPr>
            <a:grpSpLocks/>
          </p:cNvGrpSpPr>
          <p:nvPr/>
        </p:nvGrpSpPr>
        <p:grpSpPr bwMode="auto">
          <a:xfrm>
            <a:off x="5703389" y="3805708"/>
            <a:ext cx="227468" cy="644525"/>
            <a:chOff x="1905000" y="3254375"/>
            <a:chExt cx="482600" cy="1025525"/>
          </a:xfrm>
        </p:grpSpPr>
        <p:grpSp>
          <p:nvGrpSpPr>
            <p:cNvPr id="28717" name="Group 174"/>
            <p:cNvGrpSpPr>
              <a:grpSpLocks/>
            </p:cNvGrpSpPr>
            <p:nvPr/>
          </p:nvGrpSpPr>
          <p:grpSpPr bwMode="auto">
            <a:xfrm>
              <a:off x="1905000" y="3886200"/>
              <a:ext cx="482600" cy="393700"/>
              <a:chOff x="3598" y="2782"/>
              <a:chExt cx="454" cy="369"/>
            </a:xfrm>
          </p:grpSpPr>
          <p:sp>
            <p:nvSpPr>
              <p:cNvPr id="2880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80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80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80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719" name="Group 174"/>
            <p:cNvGrpSpPr>
              <a:grpSpLocks/>
            </p:cNvGrpSpPr>
            <p:nvPr/>
          </p:nvGrpSpPr>
          <p:grpSpPr bwMode="auto">
            <a:xfrm>
              <a:off x="1905000" y="3568700"/>
              <a:ext cx="482600" cy="393700"/>
              <a:chOff x="3598" y="2782"/>
              <a:chExt cx="454" cy="369"/>
            </a:xfrm>
          </p:grpSpPr>
          <p:sp>
            <p:nvSpPr>
              <p:cNvPr id="2879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79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80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80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720" name="Group 174"/>
            <p:cNvGrpSpPr>
              <a:grpSpLocks/>
            </p:cNvGrpSpPr>
            <p:nvPr/>
          </p:nvGrpSpPr>
          <p:grpSpPr bwMode="auto">
            <a:xfrm>
              <a:off x="1905000" y="3254375"/>
              <a:ext cx="482600" cy="393700"/>
              <a:chOff x="3598" y="2782"/>
              <a:chExt cx="454" cy="369"/>
            </a:xfrm>
          </p:grpSpPr>
          <p:sp>
            <p:nvSpPr>
              <p:cNvPr id="2879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79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79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79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8721" name="Group 83"/>
          <p:cNvGrpSpPr>
            <a:grpSpLocks/>
          </p:cNvGrpSpPr>
          <p:nvPr/>
        </p:nvGrpSpPr>
        <p:grpSpPr bwMode="auto">
          <a:xfrm>
            <a:off x="5473538" y="3859683"/>
            <a:ext cx="227469" cy="644525"/>
            <a:chOff x="1905000" y="3254375"/>
            <a:chExt cx="482600" cy="1025525"/>
          </a:xfrm>
        </p:grpSpPr>
        <p:grpSp>
          <p:nvGrpSpPr>
            <p:cNvPr id="28722" name="Group 174"/>
            <p:cNvGrpSpPr>
              <a:grpSpLocks/>
            </p:cNvGrpSpPr>
            <p:nvPr/>
          </p:nvGrpSpPr>
          <p:grpSpPr bwMode="auto">
            <a:xfrm>
              <a:off x="1905000" y="3886200"/>
              <a:ext cx="482600" cy="393700"/>
              <a:chOff x="3598" y="2782"/>
              <a:chExt cx="454" cy="369"/>
            </a:xfrm>
          </p:grpSpPr>
          <p:sp>
            <p:nvSpPr>
              <p:cNvPr id="2878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78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78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79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723" name="Group 174"/>
            <p:cNvGrpSpPr>
              <a:grpSpLocks/>
            </p:cNvGrpSpPr>
            <p:nvPr/>
          </p:nvGrpSpPr>
          <p:grpSpPr bwMode="auto">
            <a:xfrm>
              <a:off x="1905000" y="3568700"/>
              <a:ext cx="482600" cy="393700"/>
              <a:chOff x="3598" y="2782"/>
              <a:chExt cx="454" cy="369"/>
            </a:xfrm>
          </p:grpSpPr>
          <p:sp>
            <p:nvSpPr>
              <p:cNvPr id="2878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78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78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78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724" name="Group 174"/>
            <p:cNvGrpSpPr>
              <a:grpSpLocks/>
            </p:cNvGrpSpPr>
            <p:nvPr/>
          </p:nvGrpSpPr>
          <p:grpSpPr bwMode="auto">
            <a:xfrm>
              <a:off x="1905000" y="3254375"/>
              <a:ext cx="482600" cy="393700"/>
              <a:chOff x="3598" y="2782"/>
              <a:chExt cx="454" cy="369"/>
            </a:xfrm>
          </p:grpSpPr>
          <p:sp>
            <p:nvSpPr>
              <p:cNvPr id="2877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78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78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78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8725" name="Group 60"/>
          <p:cNvGrpSpPr>
            <a:grpSpLocks/>
          </p:cNvGrpSpPr>
          <p:nvPr/>
        </p:nvGrpSpPr>
        <p:grpSpPr bwMode="auto">
          <a:xfrm>
            <a:off x="6117834" y="3827933"/>
            <a:ext cx="227468" cy="644525"/>
            <a:chOff x="1905000" y="3254375"/>
            <a:chExt cx="482600" cy="1025525"/>
          </a:xfrm>
        </p:grpSpPr>
        <p:grpSp>
          <p:nvGrpSpPr>
            <p:cNvPr id="28726" name="Group 174"/>
            <p:cNvGrpSpPr>
              <a:grpSpLocks/>
            </p:cNvGrpSpPr>
            <p:nvPr/>
          </p:nvGrpSpPr>
          <p:grpSpPr bwMode="auto">
            <a:xfrm>
              <a:off x="1905000" y="3886200"/>
              <a:ext cx="482600" cy="393700"/>
              <a:chOff x="3598" y="2782"/>
              <a:chExt cx="454" cy="369"/>
            </a:xfrm>
          </p:grpSpPr>
          <p:sp>
            <p:nvSpPr>
              <p:cNvPr id="2877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77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77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77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727" name="Group 174"/>
            <p:cNvGrpSpPr>
              <a:grpSpLocks/>
            </p:cNvGrpSpPr>
            <p:nvPr/>
          </p:nvGrpSpPr>
          <p:grpSpPr bwMode="auto">
            <a:xfrm>
              <a:off x="1905000" y="3568700"/>
              <a:ext cx="482600" cy="393700"/>
              <a:chOff x="3598" y="2782"/>
              <a:chExt cx="454" cy="369"/>
            </a:xfrm>
          </p:grpSpPr>
          <p:sp>
            <p:nvSpPr>
              <p:cNvPr id="2876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76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77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77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728" name="Group 174"/>
            <p:cNvGrpSpPr>
              <a:grpSpLocks/>
            </p:cNvGrpSpPr>
            <p:nvPr/>
          </p:nvGrpSpPr>
          <p:grpSpPr bwMode="auto">
            <a:xfrm>
              <a:off x="1905000" y="3254375"/>
              <a:ext cx="482600" cy="393700"/>
              <a:chOff x="3598" y="2782"/>
              <a:chExt cx="454" cy="369"/>
            </a:xfrm>
          </p:grpSpPr>
          <p:sp>
            <p:nvSpPr>
              <p:cNvPr id="2876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76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76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76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8729" name="Group 61"/>
          <p:cNvGrpSpPr>
            <a:grpSpLocks/>
          </p:cNvGrpSpPr>
          <p:nvPr/>
        </p:nvGrpSpPr>
        <p:grpSpPr bwMode="auto">
          <a:xfrm>
            <a:off x="5889175" y="3888258"/>
            <a:ext cx="227468" cy="644525"/>
            <a:chOff x="1905000" y="3254375"/>
            <a:chExt cx="482600" cy="1025525"/>
          </a:xfrm>
        </p:grpSpPr>
        <p:grpSp>
          <p:nvGrpSpPr>
            <p:cNvPr id="28730" name="Group 174"/>
            <p:cNvGrpSpPr>
              <a:grpSpLocks/>
            </p:cNvGrpSpPr>
            <p:nvPr/>
          </p:nvGrpSpPr>
          <p:grpSpPr bwMode="auto">
            <a:xfrm>
              <a:off x="1905000" y="3886200"/>
              <a:ext cx="482600" cy="393700"/>
              <a:chOff x="3598" y="2782"/>
              <a:chExt cx="454" cy="369"/>
            </a:xfrm>
          </p:grpSpPr>
          <p:sp>
            <p:nvSpPr>
              <p:cNvPr id="2875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75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75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76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731" name="Group 174"/>
            <p:cNvGrpSpPr>
              <a:grpSpLocks/>
            </p:cNvGrpSpPr>
            <p:nvPr/>
          </p:nvGrpSpPr>
          <p:grpSpPr bwMode="auto">
            <a:xfrm>
              <a:off x="1905000" y="3568700"/>
              <a:ext cx="482600" cy="393700"/>
              <a:chOff x="3598" y="2782"/>
              <a:chExt cx="454" cy="369"/>
            </a:xfrm>
          </p:grpSpPr>
          <p:sp>
            <p:nvSpPr>
              <p:cNvPr id="2875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75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75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75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732" name="Group 174"/>
            <p:cNvGrpSpPr>
              <a:grpSpLocks/>
            </p:cNvGrpSpPr>
            <p:nvPr/>
          </p:nvGrpSpPr>
          <p:grpSpPr bwMode="auto">
            <a:xfrm>
              <a:off x="1905000" y="3254375"/>
              <a:ext cx="482600" cy="393700"/>
              <a:chOff x="3598" y="2782"/>
              <a:chExt cx="454" cy="369"/>
            </a:xfrm>
          </p:grpSpPr>
          <p:sp>
            <p:nvSpPr>
              <p:cNvPr id="2874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75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75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75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28733" name="Group 83"/>
          <p:cNvGrpSpPr>
            <a:grpSpLocks/>
          </p:cNvGrpSpPr>
          <p:nvPr/>
        </p:nvGrpSpPr>
        <p:grpSpPr bwMode="auto">
          <a:xfrm>
            <a:off x="5659324" y="3942233"/>
            <a:ext cx="227469" cy="644525"/>
            <a:chOff x="1905000" y="3254375"/>
            <a:chExt cx="482600" cy="1025525"/>
          </a:xfrm>
        </p:grpSpPr>
        <p:grpSp>
          <p:nvGrpSpPr>
            <p:cNvPr id="28746" name="Group 174"/>
            <p:cNvGrpSpPr>
              <a:grpSpLocks/>
            </p:cNvGrpSpPr>
            <p:nvPr/>
          </p:nvGrpSpPr>
          <p:grpSpPr bwMode="auto">
            <a:xfrm>
              <a:off x="1905000" y="3886200"/>
              <a:ext cx="482600" cy="393700"/>
              <a:chOff x="3598" y="2782"/>
              <a:chExt cx="454" cy="369"/>
            </a:xfrm>
          </p:grpSpPr>
          <p:sp>
            <p:nvSpPr>
              <p:cNvPr id="2874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74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74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74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747" name="Group 174"/>
            <p:cNvGrpSpPr>
              <a:grpSpLocks/>
            </p:cNvGrpSpPr>
            <p:nvPr/>
          </p:nvGrpSpPr>
          <p:grpSpPr bwMode="auto">
            <a:xfrm>
              <a:off x="1905000" y="3568700"/>
              <a:ext cx="482600" cy="393700"/>
              <a:chOff x="3598" y="2782"/>
              <a:chExt cx="454" cy="369"/>
            </a:xfrm>
          </p:grpSpPr>
          <p:sp>
            <p:nvSpPr>
              <p:cNvPr id="2873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73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740"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741"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28748" name="Group 805"/>
            <p:cNvGrpSpPr>
              <a:grpSpLocks/>
            </p:cNvGrpSpPr>
            <p:nvPr/>
          </p:nvGrpSpPr>
          <p:grpSpPr bwMode="auto">
            <a:xfrm>
              <a:off x="1905000" y="3254375"/>
              <a:ext cx="482600" cy="393700"/>
              <a:chOff x="3598" y="2782"/>
              <a:chExt cx="454" cy="369"/>
            </a:xfrm>
          </p:grpSpPr>
          <p:sp>
            <p:nvSpPr>
              <p:cNvPr id="2873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2873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2873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2873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sp>
        <p:nvSpPr>
          <p:cNvPr id="28718" name="TextBox 36"/>
          <p:cNvSpPr txBox="1">
            <a:spLocks noChangeArrowheads="1"/>
          </p:cNvSpPr>
          <p:nvPr/>
        </p:nvSpPr>
        <p:spPr bwMode="auto">
          <a:xfrm>
            <a:off x="5099782" y="4802658"/>
            <a:ext cx="1314399" cy="276999"/>
          </a:xfrm>
          <a:prstGeom prst="rect">
            <a:avLst/>
          </a:prstGeom>
          <a:noFill/>
          <a:ln w="9525">
            <a:noFill/>
            <a:miter lim="800000"/>
            <a:headEnd/>
            <a:tailEnd/>
          </a:ln>
        </p:spPr>
        <p:txBody>
          <a:bodyPr wrap="none">
            <a:spAutoFit/>
          </a:bodyPr>
          <a:lstStyle/>
          <a:p>
            <a:pPr algn="ctr"/>
            <a:r>
              <a:rPr lang="en-US" altLang="zh-TW" sz="1200" b="1">
                <a:ea typeface="新細明體" charset="-120"/>
              </a:rPr>
              <a:t>Xen, Hyper-V, VM</a:t>
            </a:r>
          </a:p>
        </p:txBody>
      </p:sp>
      <p:cxnSp>
        <p:nvCxnSpPr>
          <p:cNvPr id="1070" name="Straight Connector 1069"/>
          <p:cNvCxnSpPr/>
          <p:nvPr/>
        </p:nvCxnSpPr>
        <p:spPr>
          <a:xfrm rot="5400000" flipH="1" flipV="1">
            <a:off x="5750595" y="4624857"/>
            <a:ext cx="2787650" cy="0"/>
          </a:xfrm>
          <a:prstGeom prst="line">
            <a:avLst/>
          </a:prstGeom>
          <a:solidFill>
            <a:schemeClr val="bg1">
              <a:lumMod val="85000"/>
            </a:schemeClr>
          </a:solid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072" name="Straight Connector 1071"/>
          <p:cNvCxnSpPr/>
          <p:nvPr/>
        </p:nvCxnSpPr>
        <p:spPr>
          <a:xfrm>
            <a:off x="6822868" y="3231032"/>
            <a:ext cx="1393394" cy="1588"/>
          </a:xfrm>
          <a:prstGeom prst="line">
            <a:avLst/>
          </a:prstGeom>
          <a:solidFill>
            <a:schemeClr val="bg1">
              <a:lumMod val="85000"/>
            </a:schemeClr>
          </a:solid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074" name="Straight Arrow Connector 1073"/>
          <p:cNvCxnSpPr/>
          <p:nvPr/>
        </p:nvCxnSpPr>
        <p:spPr>
          <a:xfrm rot="5400000" flipH="1" flipV="1">
            <a:off x="7859074" y="2873845"/>
            <a:ext cx="714375" cy="0"/>
          </a:xfrm>
          <a:prstGeom prst="straightConnector1">
            <a:avLst/>
          </a:prstGeom>
          <a:solidFill>
            <a:schemeClr val="bg1">
              <a:lumMod val="85000"/>
            </a:schemeClr>
          </a:solidFill>
          <a:ln>
            <a:solidFill>
              <a:schemeClr val="bg1">
                <a:lumMod val="5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76" name="Straight Arrow Connector 1075"/>
          <p:cNvCxnSpPr/>
          <p:nvPr/>
        </p:nvCxnSpPr>
        <p:spPr>
          <a:xfrm rot="10800000">
            <a:off x="6554908" y="4231157"/>
            <a:ext cx="589513" cy="1588"/>
          </a:xfrm>
          <a:prstGeom prst="straightConnector1">
            <a:avLst/>
          </a:prstGeom>
          <a:solidFill>
            <a:schemeClr val="bg1">
              <a:lumMod val="85000"/>
            </a:schemeClr>
          </a:solidFill>
          <a:ln>
            <a:solidFill>
              <a:schemeClr val="bg1">
                <a:lumMod val="5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79" name="TextBox 1078"/>
          <p:cNvSpPr txBox="1">
            <a:spLocks noChangeArrowheads="1"/>
          </p:cNvSpPr>
          <p:nvPr/>
        </p:nvSpPr>
        <p:spPr bwMode="auto">
          <a:xfrm>
            <a:off x="6825389" y="5159846"/>
            <a:ext cx="613053" cy="523220"/>
          </a:xfrm>
          <a:prstGeom prst="rect">
            <a:avLst/>
          </a:prstGeom>
          <a:noFill/>
          <a:ln w="9525">
            <a:noFill/>
            <a:miter lim="800000"/>
            <a:headEnd/>
            <a:tailEnd/>
          </a:ln>
        </p:spPr>
        <p:txBody>
          <a:bodyPr wrap="none">
            <a:spAutoFit/>
          </a:bodyPr>
          <a:lstStyle/>
          <a:p>
            <a:pPr algn="ctr"/>
            <a:r>
              <a:rPr lang="en-US" altLang="zh-TW" sz="1400" b="1">
                <a:ea typeface="新細明體" charset="-120"/>
              </a:rPr>
              <a:t>Setup</a:t>
            </a:r>
            <a:br>
              <a:rPr lang="en-US" altLang="zh-TW" sz="1400" b="1">
                <a:ea typeface="新細明體" charset="-120"/>
              </a:rPr>
            </a:br>
            <a:r>
              <a:rPr lang="en-US" altLang="zh-TW" sz="1400" b="1">
                <a:ea typeface="新細明體" charset="-120"/>
              </a:rPr>
              <a:t>Tool</a:t>
            </a:r>
          </a:p>
        </p:txBody>
      </p:sp>
      <p:cxnSp>
        <p:nvCxnSpPr>
          <p:cNvPr id="1082" name="Straight Arrow Connector 1081"/>
          <p:cNvCxnSpPr/>
          <p:nvPr/>
        </p:nvCxnSpPr>
        <p:spPr>
          <a:xfrm rot="5400000" flipH="1" flipV="1">
            <a:off x="6466276" y="2873250"/>
            <a:ext cx="714375" cy="1191"/>
          </a:xfrm>
          <a:prstGeom prst="straightConnector1">
            <a:avLst/>
          </a:prstGeom>
          <a:solidFill>
            <a:schemeClr val="bg1">
              <a:lumMod val="85000"/>
            </a:schemeClr>
          </a:solidFill>
          <a:ln>
            <a:solidFill>
              <a:schemeClr val="bg1">
                <a:lumMod val="5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88" name="Straight Connector 1087"/>
          <p:cNvCxnSpPr/>
          <p:nvPr/>
        </p:nvCxnSpPr>
        <p:spPr>
          <a:xfrm rot="16200000" flipV="1">
            <a:off x="4143901" y="3070894"/>
            <a:ext cx="319087" cy="1191"/>
          </a:xfrm>
          <a:prstGeom prst="line">
            <a:avLst/>
          </a:prstGeom>
          <a:solidFill>
            <a:schemeClr val="bg1">
              <a:lumMod val="85000"/>
            </a:schemeClr>
          </a:solid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090" name="Straight Connector 1089"/>
          <p:cNvCxnSpPr/>
          <p:nvPr/>
        </p:nvCxnSpPr>
        <p:spPr>
          <a:xfrm>
            <a:off x="4304040" y="3231032"/>
            <a:ext cx="2518828" cy="1588"/>
          </a:xfrm>
          <a:prstGeom prst="line">
            <a:avLst/>
          </a:prstGeom>
          <a:solidFill>
            <a:schemeClr val="bg1">
              <a:lumMod val="85000"/>
            </a:schemeClr>
          </a:solidFill>
          <a:ln>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372" name="TextBox 371"/>
          <p:cNvSpPr txBox="1">
            <a:spLocks noChangeArrowheads="1"/>
          </p:cNvSpPr>
          <p:nvPr/>
        </p:nvSpPr>
        <p:spPr bwMode="auto">
          <a:xfrm>
            <a:off x="4913798" y="2999258"/>
            <a:ext cx="1576585" cy="276999"/>
          </a:xfrm>
          <a:prstGeom prst="rect">
            <a:avLst/>
          </a:prstGeom>
          <a:noFill/>
          <a:ln w="9525">
            <a:noFill/>
            <a:miter lim="800000"/>
            <a:headEnd/>
            <a:tailEnd/>
          </a:ln>
        </p:spPr>
        <p:txBody>
          <a:bodyPr wrap="none">
            <a:spAutoFit/>
          </a:bodyPr>
          <a:lstStyle/>
          <a:p>
            <a:r>
              <a:rPr lang="en-US" altLang="zh-TW" sz="1200" b="1">
                <a:ea typeface="新細明體" charset="-120"/>
              </a:rPr>
              <a:t>Secured Web Services</a:t>
            </a:r>
          </a:p>
        </p:txBody>
      </p:sp>
      <p:sp>
        <p:nvSpPr>
          <p:cNvPr id="367" name="TextBox 366"/>
          <p:cNvSpPr txBox="1"/>
          <p:nvPr/>
        </p:nvSpPr>
        <p:spPr>
          <a:xfrm>
            <a:off x="7680341" y="4288308"/>
            <a:ext cx="857473" cy="276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200" b="1" dirty="0">
                <a:solidFill>
                  <a:schemeClr val="tx1"/>
                </a:solidFill>
              </a:rPr>
              <a:t>Profiles</a:t>
            </a:r>
          </a:p>
        </p:txBody>
      </p:sp>
      <p:sp>
        <p:nvSpPr>
          <p:cNvPr id="368" name="TextBox 367"/>
          <p:cNvSpPr txBox="1"/>
          <p:nvPr/>
        </p:nvSpPr>
        <p:spPr>
          <a:xfrm>
            <a:off x="7833606" y="5283284"/>
            <a:ext cx="50449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sz="1200" b="1" dirty="0">
                <a:solidFill>
                  <a:schemeClr val="tx1"/>
                </a:solidFill>
              </a:rPr>
              <a:t>Apps</a:t>
            </a:r>
          </a:p>
        </p:txBody>
      </p:sp>
      <p:sp>
        <p:nvSpPr>
          <p:cNvPr id="369" name="TextBox 368"/>
          <p:cNvSpPr txBox="1"/>
          <p:nvPr/>
        </p:nvSpPr>
        <p:spPr>
          <a:xfrm>
            <a:off x="7920839" y="6269121"/>
            <a:ext cx="36099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sz="1200" b="1" dirty="0">
                <a:solidFill>
                  <a:schemeClr val="tx1"/>
                </a:solidFill>
              </a:rPr>
              <a:t>OS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fade">
                                      <p:cBhvr>
                                        <p:cTn id="7" dur="500"/>
                                        <p:tgtEl>
                                          <p:spTgt spid="6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7"/>
                                        </p:tgtEl>
                                        <p:attrNameLst>
                                          <p:attrName>style.visibility</p:attrName>
                                        </p:attrNameLst>
                                      </p:cBhvr>
                                      <p:to>
                                        <p:strVal val="visible"/>
                                      </p:to>
                                    </p:set>
                                    <p:animEffect transition="in" filter="fade">
                                      <p:cBhvr>
                                        <p:cTn id="10" dur="500"/>
                                        <p:tgtEl>
                                          <p:spTgt spid="577"/>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54"/>
                                        </p:tgtEl>
                                        <p:attrNameLst>
                                          <p:attrName>style.visibility</p:attrName>
                                        </p:attrNameLst>
                                      </p:cBhvr>
                                      <p:to>
                                        <p:strVal val="visible"/>
                                      </p:to>
                                    </p:set>
                                    <p:animEffect transition="in" filter="fade">
                                      <p:cBhvr>
                                        <p:cTn id="16" dur="500"/>
                                        <p:tgtEl>
                                          <p:spTgt spid="55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4"/>
                                        </p:tgtEl>
                                        <p:attrNameLst>
                                          <p:attrName>style.visibility</p:attrName>
                                        </p:attrNameLst>
                                      </p:cBhvr>
                                      <p:to>
                                        <p:strVal val="visible"/>
                                      </p:to>
                                    </p:set>
                                    <p:animEffect transition="in" filter="fade">
                                      <p:cBhvr>
                                        <p:cTn id="22" dur="500"/>
                                        <p:tgtEl>
                                          <p:spTgt spid="534"/>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34"/>
                                        </p:tgtEl>
                                        <p:attrNameLst>
                                          <p:attrName>style.visibility</p:attrName>
                                        </p:attrNameLst>
                                      </p:cBhvr>
                                      <p:to>
                                        <p:strVal val="visible"/>
                                      </p:to>
                                    </p:set>
                                    <p:animEffect transition="in" filter="fade">
                                      <p:cBhvr>
                                        <p:cTn id="30" dur="500"/>
                                        <p:tgtEl>
                                          <p:spTgt spid="6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32"/>
                                        </p:tgtEl>
                                        <p:attrNameLst>
                                          <p:attrName>style.visibility</p:attrName>
                                        </p:attrNameLst>
                                      </p:cBhvr>
                                      <p:to>
                                        <p:strVal val="visible"/>
                                      </p:to>
                                    </p:set>
                                    <p:animEffect transition="in" filter="fade">
                                      <p:cBhvr>
                                        <p:cTn id="33" dur="500"/>
                                        <p:tgtEl>
                                          <p:spTgt spid="632"/>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35"/>
                                        </p:tgtEl>
                                        <p:attrNameLst>
                                          <p:attrName>style.visibility</p:attrName>
                                        </p:attrNameLst>
                                      </p:cBhvr>
                                      <p:to>
                                        <p:strVal val="visible"/>
                                      </p:to>
                                    </p:set>
                                    <p:animEffect transition="in" filter="fade">
                                      <p:cBhvr>
                                        <p:cTn id="41" dur="500"/>
                                        <p:tgtEl>
                                          <p:spTgt spid="635"/>
                                        </p:tgtEl>
                                      </p:cBhvr>
                                    </p:animEffect>
                                  </p:childTnLst>
                                </p:cTn>
                              </p:par>
                              <p:par>
                                <p:cTn id="42" presetID="10" presetClass="entr" presetSubtype="0"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58"/>
                                        </p:tgtEl>
                                        <p:attrNameLst>
                                          <p:attrName>style.visibility</p:attrName>
                                        </p:attrNameLst>
                                      </p:cBhvr>
                                      <p:to>
                                        <p:strVal val="visible"/>
                                      </p:to>
                                    </p:set>
                                    <p:animEffect transition="in" filter="fade">
                                      <p:cBhvr>
                                        <p:cTn id="47" dur="500"/>
                                        <p:tgtEl>
                                          <p:spTgt spid="65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64"/>
                                        </p:tgtEl>
                                        <p:attrNameLst>
                                          <p:attrName>style.visibility</p:attrName>
                                        </p:attrNameLst>
                                      </p:cBhvr>
                                      <p:to>
                                        <p:strVal val="visible"/>
                                      </p:to>
                                    </p:set>
                                    <p:animEffect transition="in" filter="fade">
                                      <p:cBhvr>
                                        <p:cTn id="52" dur="500"/>
                                        <p:tgtEl>
                                          <p:spTgt spid="66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61"/>
                                        </p:tgtEl>
                                        <p:attrNameLst>
                                          <p:attrName>style.visibility</p:attrName>
                                        </p:attrNameLst>
                                      </p:cBhvr>
                                      <p:to>
                                        <p:strVal val="visible"/>
                                      </p:to>
                                    </p:set>
                                    <p:animEffect transition="in" filter="fade">
                                      <p:cBhvr>
                                        <p:cTn id="55" dur="500"/>
                                        <p:tgtEl>
                                          <p:spTgt spid="66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79"/>
                                        </p:tgtEl>
                                        <p:attrNameLst>
                                          <p:attrName>style.visibility</p:attrName>
                                        </p:attrNameLst>
                                      </p:cBhvr>
                                      <p:to>
                                        <p:strVal val="visible"/>
                                      </p:to>
                                    </p:set>
                                    <p:animEffect transition="in" filter="fade">
                                      <p:cBhvr>
                                        <p:cTn id="60" dur="500"/>
                                        <p:tgtEl>
                                          <p:spTgt spid="1079"/>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070"/>
                                        </p:tgtEl>
                                        <p:attrNameLst>
                                          <p:attrName>style.visibility</p:attrName>
                                        </p:attrNameLst>
                                      </p:cBhvr>
                                      <p:to>
                                        <p:strVal val="visible"/>
                                      </p:to>
                                    </p:set>
                                    <p:animEffect transition="in" filter="fade">
                                      <p:cBhvr>
                                        <p:cTn id="64" dur="500"/>
                                        <p:tgtEl>
                                          <p:spTgt spid="1070"/>
                                        </p:tgtEl>
                                      </p:cBhvr>
                                    </p:animEffect>
                                  </p:childTnLst>
                                </p:cTn>
                              </p:par>
                              <p:par>
                                <p:cTn id="65" presetID="10" presetClass="entr" presetSubtype="0" fill="hold" nodeType="withEffect">
                                  <p:stCondLst>
                                    <p:cond delay="0"/>
                                  </p:stCondLst>
                                  <p:childTnLst>
                                    <p:set>
                                      <p:cBhvr>
                                        <p:cTn id="66" dur="1" fill="hold">
                                          <p:stCondLst>
                                            <p:cond delay="0"/>
                                          </p:stCondLst>
                                        </p:cTn>
                                        <p:tgtEl>
                                          <p:spTgt spid="1076"/>
                                        </p:tgtEl>
                                        <p:attrNameLst>
                                          <p:attrName>style.visibility</p:attrName>
                                        </p:attrNameLst>
                                      </p:cBhvr>
                                      <p:to>
                                        <p:strVal val="visible"/>
                                      </p:to>
                                    </p:set>
                                    <p:animEffect transition="in" filter="fade">
                                      <p:cBhvr>
                                        <p:cTn id="67" dur="500"/>
                                        <p:tgtEl>
                                          <p:spTgt spid="1076"/>
                                        </p:tgtEl>
                                      </p:cBhvr>
                                    </p:animEffect>
                                  </p:childTnLst>
                                </p:cTn>
                              </p:par>
                              <p:par>
                                <p:cTn id="68" presetID="10" presetClass="entr" presetSubtype="0" fill="hold" nodeType="withEffect">
                                  <p:stCondLst>
                                    <p:cond delay="0"/>
                                  </p:stCondLst>
                                  <p:childTnLst>
                                    <p:set>
                                      <p:cBhvr>
                                        <p:cTn id="69" dur="1" fill="hold">
                                          <p:stCondLst>
                                            <p:cond delay="0"/>
                                          </p:stCondLst>
                                        </p:cTn>
                                        <p:tgtEl>
                                          <p:spTgt spid="1072"/>
                                        </p:tgtEl>
                                        <p:attrNameLst>
                                          <p:attrName>style.visibility</p:attrName>
                                        </p:attrNameLst>
                                      </p:cBhvr>
                                      <p:to>
                                        <p:strVal val="visible"/>
                                      </p:to>
                                    </p:set>
                                    <p:animEffect transition="in" filter="fade">
                                      <p:cBhvr>
                                        <p:cTn id="70" dur="500"/>
                                        <p:tgtEl>
                                          <p:spTgt spid="1072"/>
                                        </p:tgtEl>
                                      </p:cBhvr>
                                    </p:animEffect>
                                  </p:childTnLst>
                                </p:cTn>
                              </p:par>
                              <p:par>
                                <p:cTn id="71" presetID="10" presetClass="entr" presetSubtype="0" fill="hold" nodeType="withEffect">
                                  <p:stCondLst>
                                    <p:cond delay="0"/>
                                  </p:stCondLst>
                                  <p:childTnLst>
                                    <p:set>
                                      <p:cBhvr>
                                        <p:cTn id="72" dur="1" fill="hold">
                                          <p:stCondLst>
                                            <p:cond delay="0"/>
                                          </p:stCondLst>
                                        </p:cTn>
                                        <p:tgtEl>
                                          <p:spTgt spid="1074"/>
                                        </p:tgtEl>
                                        <p:attrNameLst>
                                          <p:attrName>style.visibility</p:attrName>
                                        </p:attrNameLst>
                                      </p:cBhvr>
                                      <p:to>
                                        <p:strVal val="visible"/>
                                      </p:to>
                                    </p:set>
                                    <p:animEffect transition="in" filter="fade">
                                      <p:cBhvr>
                                        <p:cTn id="73" dur="500"/>
                                        <p:tgtEl>
                                          <p:spTgt spid="1074"/>
                                        </p:tgtEl>
                                      </p:cBhvr>
                                    </p:animEffect>
                                  </p:childTnLst>
                                </p:cTn>
                              </p:par>
                              <p:par>
                                <p:cTn id="74" presetID="10" presetClass="entr" presetSubtype="0" fill="hold" nodeType="withEffect">
                                  <p:stCondLst>
                                    <p:cond delay="0"/>
                                  </p:stCondLst>
                                  <p:childTnLst>
                                    <p:set>
                                      <p:cBhvr>
                                        <p:cTn id="75" dur="1" fill="hold">
                                          <p:stCondLst>
                                            <p:cond delay="0"/>
                                          </p:stCondLst>
                                        </p:cTn>
                                        <p:tgtEl>
                                          <p:spTgt spid="1082"/>
                                        </p:tgtEl>
                                        <p:attrNameLst>
                                          <p:attrName>style.visibility</p:attrName>
                                        </p:attrNameLst>
                                      </p:cBhvr>
                                      <p:to>
                                        <p:strVal val="visible"/>
                                      </p:to>
                                    </p:set>
                                    <p:animEffect transition="in" filter="fade">
                                      <p:cBhvr>
                                        <p:cTn id="76" dur="500"/>
                                        <p:tgtEl>
                                          <p:spTgt spid="1082"/>
                                        </p:tgtEl>
                                      </p:cBhvr>
                                    </p:animEffect>
                                  </p:childTnLst>
                                </p:cTn>
                              </p:par>
                              <p:par>
                                <p:cTn id="77" presetID="10" presetClass="entr" presetSubtype="0" fill="hold" nodeType="withEffect">
                                  <p:stCondLst>
                                    <p:cond delay="0"/>
                                  </p:stCondLst>
                                  <p:childTnLst>
                                    <p:set>
                                      <p:cBhvr>
                                        <p:cTn id="78" dur="1" fill="hold">
                                          <p:stCondLst>
                                            <p:cond delay="0"/>
                                          </p:stCondLst>
                                        </p:cTn>
                                        <p:tgtEl>
                                          <p:spTgt spid="1088"/>
                                        </p:tgtEl>
                                        <p:attrNameLst>
                                          <p:attrName>style.visibility</p:attrName>
                                        </p:attrNameLst>
                                      </p:cBhvr>
                                      <p:to>
                                        <p:strVal val="visible"/>
                                      </p:to>
                                    </p:set>
                                    <p:animEffect transition="in" filter="fade">
                                      <p:cBhvr>
                                        <p:cTn id="79" dur="500"/>
                                        <p:tgtEl>
                                          <p:spTgt spid="1088"/>
                                        </p:tgtEl>
                                      </p:cBhvr>
                                    </p:animEffect>
                                  </p:childTnLst>
                                </p:cTn>
                              </p:par>
                              <p:par>
                                <p:cTn id="80" presetID="10" presetClass="entr" presetSubtype="0" fill="hold" nodeType="withEffect">
                                  <p:stCondLst>
                                    <p:cond delay="0"/>
                                  </p:stCondLst>
                                  <p:childTnLst>
                                    <p:set>
                                      <p:cBhvr>
                                        <p:cTn id="81" dur="1" fill="hold">
                                          <p:stCondLst>
                                            <p:cond delay="0"/>
                                          </p:stCondLst>
                                        </p:cTn>
                                        <p:tgtEl>
                                          <p:spTgt spid="1090"/>
                                        </p:tgtEl>
                                        <p:attrNameLst>
                                          <p:attrName>style.visibility</p:attrName>
                                        </p:attrNameLst>
                                      </p:cBhvr>
                                      <p:to>
                                        <p:strVal val="visible"/>
                                      </p:to>
                                    </p:set>
                                    <p:animEffect transition="in" filter="fade">
                                      <p:cBhvr>
                                        <p:cTn id="82" dur="500"/>
                                        <p:tgtEl>
                                          <p:spTgt spid="109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2"/>
                                        </p:tgtEl>
                                        <p:attrNameLst>
                                          <p:attrName>style.visibility</p:attrName>
                                        </p:attrNameLst>
                                      </p:cBhvr>
                                      <p:to>
                                        <p:strVal val="visible"/>
                                      </p:to>
                                    </p:set>
                                    <p:animEffect transition="in" filter="fade">
                                      <p:cBhvr>
                                        <p:cTn id="85" dur="500"/>
                                        <p:tgtEl>
                                          <p:spTgt spid="372"/>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28709"/>
                                        </p:tgtEl>
                                        <p:attrNameLst>
                                          <p:attrName>style.visibility</p:attrName>
                                        </p:attrNameLst>
                                      </p:cBhvr>
                                      <p:to>
                                        <p:strVal val="visible"/>
                                      </p:to>
                                    </p:set>
                                    <p:animEffect transition="in" filter="fade">
                                      <p:cBhvr>
                                        <p:cTn id="89" dur="500"/>
                                        <p:tgtEl>
                                          <p:spTgt spid="28709"/>
                                        </p:tgtEl>
                                      </p:cBhvr>
                                    </p:animEffect>
                                  </p:childTnLst>
                                </p:cTn>
                              </p:par>
                              <p:par>
                                <p:cTn id="90" presetID="10" presetClass="entr" presetSubtype="0" fill="hold" nodeType="withEffect">
                                  <p:stCondLst>
                                    <p:cond delay="0"/>
                                  </p:stCondLst>
                                  <p:childTnLst>
                                    <p:set>
                                      <p:cBhvr>
                                        <p:cTn id="91" dur="1" fill="hold">
                                          <p:stCondLst>
                                            <p:cond delay="0"/>
                                          </p:stCondLst>
                                        </p:cTn>
                                        <p:tgtEl>
                                          <p:spTgt spid="28710"/>
                                        </p:tgtEl>
                                        <p:attrNameLst>
                                          <p:attrName>style.visibility</p:attrName>
                                        </p:attrNameLst>
                                      </p:cBhvr>
                                      <p:to>
                                        <p:strVal val="visible"/>
                                      </p:to>
                                    </p:set>
                                    <p:animEffect transition="in" filter="fade">
                                      <p:cBhvr>
                                        <p:cTn id="92" dur="500"/>
                                        <p:tgtEl>
                                          <p:spTgt spid="28710"/>
                                        </p:tgtEl>
                                      </p:cBhvr>
                                    </p:animEffect>
                                  </p:childTnLst>
                                </p:cTn>
                              </p:par>
                              <p:par>
                                <p:cTn id="93" presetID="10" presetClass="entr" presetSubtype="0" fill="hold" nodeType="withEffect">
                                  <p:stCondLst>
                                    <p:cond delay="0"/>
                                  </p:stCondLst>
                                  <p:childTnLst>
                                    <p:set>
                                      <p:cBhvr>
                                        <p:cTn id="94" dur="1" fill="hold">
                                          <p:stCondLst>
                                            <p:cond delay="0"/>
                                          </p:stCondLst>
                                        </p:cTn>
                                        <p:tgtEl>
                                          <p:spTgt spid="28711"/>
                                        </p:tgtEl>
                                        <p:attrNameLst>
                                          <p:attrName>style.visibility</p:attrName>
                                        </p:attrNameLst>
                                      </p:cBhvr>
                                      <p:to>
                                        <p:strVal val="visible"/>
                                      </p:to>
                                    </p:set>
                                    <p:animEffect transition="in" filter="fade">
                                      <p:cBhvr>
                                        <p:cTn id="95" dur="500"/>
                                        <p:tgtEl>
                                          <p:spTgt spid="28711"/>
                                        </p:tgtEl>
                                      </p:cBhvr>
                                    </p:animEffect>
                                  </p:childTnLst>
                                </p:cTn>
                              </p:par>
                              <p:par>
                                <p:cTn id="96" presetID="10" presetClass="entr" presetSubtype="0" fill="hold" nodeType="withEffect">
                                  <p:stCondLst>
                                    <p:cond delay="0"/>
                                  </p:stCondLst>
                                  <p:childTnLst>
                                    <p:set>
                                      <p:cBhvr>
                                        <p:cTn id="97" dur="1" fill="hold">
                                          <p:stCondLst>
                                            <p:cond delay="0"/>
                                          </p:stCondLst>
                                        </p:cTn>
                                        <p:tgtEl>
                                          <p:spTgt spid="28706"/>
                                        </p:tgtEl>
                                        <p:attrNameLst>
                                          <p:attrName>style.visibility</p:attrName>
                                        </p:attrNameLst>
                                      </p:cBhvr>
                                      <p:to>
                                        <p:strVal val="visible"/>
                                      </p:to>
                                    </p:set>
                                    <p:animEffect transition="in" filter="fade">
                                      <p:cBhvr>
                                        <p:cTn id="98" dur="500"/>
                                        <p:tgtEl>
                                          <p:spTgt spid="28706"/>
                                        </p:tgtEl>
                                      </p:cBhvr>
                                    </p:animEffect>
                                  </p:childTnLst>
                                </p:cTn>
                              </p:par>
                              <p:par>
                                <p:cTn id="99" presetID="10" presetClass="entr" presetSubtype="0" fill="hold" nodeType="withEffect">
                                  <p:stCondLst>
                                    <p:cond delay="0"/>
                                  </p:stCondLst>
                                  <p:childTnLst>
                                    <p:set>
                                      <p:cBhvr>
                                        <p:cTn id="100" dur="1" fill="hold">
                                          <p:stCondLst>
                                            <p:cond delay="0"/>
                                          </p:stCondLst>
                                        </p:cTn>
                                        <p:tgtEl>
                                          <p:spTgt spid="28707"/>
                                        </p:tgtEl>
                                        <p:attrNameLst>
                                          <p:attrName>style.visibility</p:attrName>
                                        </p:attrNameLst>
                                      </p:cBhvr>
                                      <p:to>
                                        <p:strVal val="visible"/>
                                      </p:to>
                                    </p:set>
                                    <p:animEffect transition="in" filter="fade">
                                      <p:cBhvr>
                                        <p:cTn id="101" dur="500"/>
                                        <p:tgtEl>
                                          <p:spTgt spid="28707"/>
                                        </p:tgtEl>
                                      </p:cBhvr>
                                    </p:animEffect>
                                  </p:childTnLst>
                                </p:cTn>
                              </p:par>
                              <p:par>
                                <p:cTn id="102" presetID="10" presetClass="entr" presetSubtype="0" fill="hold" nodeType="withEffect">
                                  <p:stCondLst>
                                    <p:cond delay="0"/>
                                  </p:stCondLst>
                                  <p:childTnLst>
                                    <p:set>
                                      <p:cBhvr>
                                        <p:cTn id="103" dur="1" fill="hold">
                                          <p:stCondLst>
                                            <p:cond delay="0"/>
                                          </p:stCondLst>
                                        </p:cTn>
                                        <p:tgtEl>
                                          <p:spTgt spid="28708"/>
                                        </p:tgtEl>
                                        <p:attrNameLst>
                                          <p:attrName>style.visibility</p:attrName>
                                        </p:attrNameLst>
                                      </p:cBhvr>
                                      <p:to>
                                        <p:strVal val="visible"/>
                                      </p:to>
                                    </p:set>
                                    <p:animEffect transition="in" filter="fade">
                                      <p:cBhvr>
                                        <p:cTn id="104" dur="500"/>
                                        <p:tgtEl>
                                          <p:spTgt spid="28708"/>
                                        </p:tgtEl>
                                      </p:cBhvr>
                                    </p:animEffect>
                                  </p:childTnLst>
                                </p:cTn>
                              </p:par>
                              <p:par>
                                <p:cTn id="105" presetID="10" presetClass="entr" presetSubtype="0" fill="hold" nodeType="with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fade">
                                      <p:cBhvr>
                                        <p:cTn id="107" dur="500"/>
                                        <p:tgtEl>
                                          <p:spTgt spid="31"/>
                                        </p:tgtEl>
                                      </p:cBhvr>
                                    </p:animEffect>
                                  </p:childTnLst>
                                </p:cTn>
                              </p:par>
                              <p:par>
                                <p:cTn id="108" presetID="10" presetClass="entr" presetSubtype="0" fill="hold" nodeType="withEffect">
                                  <p:stCondLst>
                                    <p:cond delay="0"/>
                                  </p:stCondLst>
                                  <p:childTnLst>
                                    <p:set>
                                      <p:cBhvr>
                                        <p:cTn id="109" dur="1" fill="hold">
                                          <p:stCondLst>
                                            <p:cond delay="0"/>
                                          </p:stCondLst>
                                        </p:cTn>
                                        <p:tgtEl>
                                          <p:spTgt spid="28704"/>
                                        </p:tgtEl>
                                        <p:attrNameLst>
                                          <p:attrName>style.visibility</p:attrName>
                                        </p:attrNameLst>
                                      </p:cBhvr>
                                      <p:to>
                                        <p:strVal val="visible"/>
                                      </p:to>
                                    </p:set>
                                    <p:animEffect transition="in" filter="fade">
                                      <p:cBhvr>
                                        <p:cTn id="110" dur="500"/>
                                        <p:tgtEl>
                                          <p:spTgt spid="28704"/>
                                        </p:tgtEl>
                                      </p:cBhvr>
                                    </p:animEffect>
                                  </p:childTnLst>
                                </p:cTn>
                              </p:par>
                              <p:par>
                                <p:cTn id="111" presetID="10" presetClass="entr" presetSubtype="0" fill="hold" nodeType="withEffect">
                                  <p:stCondLst>
                                    <p:cond delay="0"/>
                                  </p:stCondLst>
                                  <p:childTnLst>
                                    <p:set>
                                      <p:cBhvr>
                                        <p:cTn id="112" dur="1" fill="hold">
                                          <p:stCondLst>
                                            <p:cond delay="0"/>
                                          </p:stCondLst>
                                        </p:cTn>
                                        <p:tgtEl>
                                          <p:spTgt spid="28705"/>
                                        </p:tgtEl>
                                        <p:attrNameLst>
                                          <p:attrName>style.visibility</p:attrName>
                                        </p:attrNameLst>
                                      </p:cBhvr>
                                      <p:to>
                                        <p:strVal val="visible"/>
                                      </p:to>
                                    </p:set>
                                    <p:animEffect transition="in" filter="fade">
                                      <p:cBhvr>
                                        <p:cTn id="113" dur="500"/>
                                        <p:tgtEl>
                                          <p:spTgt spid="28705"/>
                                        </p:tgtEl>
                                      </p:cBhvr>
                                    </p:animEffect>
                                  </p:childTnLst>
                                </p:cTn>
                              </p:par>
                              <p:par>
                                <p:cTn id="114" presetID="10" presetClass="entr" presetSubtype="0" fill="hold" nodeType="withEffect">
                                  <p:stCondLst>
                                    <p:cond delay="0"/>
                                  </p:stCondLst>
                                  <p:childTnLst>
                                    <p:set>
                                      <p:cBhvr>
                                        <p:cTn id="115" dur="1" fill="hold">
                                          <p:stCondLst>
                                            <p:cond delay="0"/>
                                          </p:stCondLst>
                                        </p:cTn>
                                        <p:tgtEl>
                                          <p:spTgt spid="28721"/>
                                        </p:tgtEl>
                                        <p:attrNameLst>
                                          <p:attrName>style.visibility</p:attrName>
                                        </p:attrNameLst>
                                      </p:cBhvr>
                                      <p:to>
                                        <p:strVal val="visible"/>
                                      </p:to>
                                    </p:set>
                                    <p:animEffect transition="in" filter="fade">
                                      <p:cBhvr>
                                        <p:cTn id="116" dur="500"/>
                                        <p:tgtEl>
                                          <p:spTgt spid="28721"/>
                                        </p:tgtEl>
                                      </p:cBhvr>
                                    </p:animEffect>
                                  </p:childTnLst>
                                </p:cTn>
                              </p:par>
                              <p:par>
                                <p:cTn id="117" presetID="10" presetClass="entr" presetSubtype="0" fill="hold" nodeType="withEffect">
                                  <p:stCondLst>
                                    <p:cond delay="0"/>
                                  </p:stCondLst>
                                  <p:childTnLst>
                                    <p:set>
                                      <p:cBhvr>
                                        <p:cTn id="118" dur="1" fill="hold">
                                          <p:stCondLst>
                                            <p:cond delay="0"/>
                                          </p:stCondLst>
                                        </p:cTn>
                                        <p:tgtEl>
                                          <p:spTgt spid="28716"/>
                                        </p:tgtEl>
                                        <p:attrNameLst>
                                          <p:attrName>style.visibility</p:attrName>
                                        </p:attrNameLst>
                                      </p:cBhvr>
                                      <p:to>
                                        <p:strVal val="visible"/>
                                      </p:to>
                                    </p:set>
                                    <p:animEffect transition="in" filter="fade">
                                      <p:cBhvr>
                                        <p:cTn id="119" dur="500"/>
                                        <p:tgtEl>
                                          <p:spTgt spid="28716"/>
                                        </p:tgtEl>
                                      </p:cBhvr>
                                    </p:animEffect>
                                  </p:childTnLst>
                                </p:cTn>
                              </p:par>
                              <p:par>
                                <p:cTn id="120" presetID="10" presetClass="entr" presetSubtype="0" fill="hold" nodeType="withEffect">
                                  <p:stCondLst>
                                    <p:cond delay="0"/>
                                  </p:stCondLst>
                                  <p:childTnLst>
                                    <p:set>
                                      <p:cBhvr>
                                        <p:cTn id="121" dur="1" fill="hold">
                                          <p:stCondLst>
                                            <p:cond delay="0"/>
                                          </p:stCondLst>
                                        </p:cTn>
                                        <p:tgtEl>
                                          <p:spTgt spid="28712"/>
                                        </p:tgtEl>
                                        <p:attrNameLst>
                                          <p:attrName>style.visibility</p:attrName>
                                        </p:attrNameLst>
                                      </p:cBhvr>
                                      <p:to>
                                        <p:strVal val="visible"/>
                                      </p:to>
                                    </p:set>
                                    <p:animEffect transition="in" filter="fade">
                                      <p:cBhvr>
                                        <p:cTn id="122" dur="500"/>
                                        <p:tgtEl>
                                          <p:spTgt spid="28712"/>
                                        </p:tgtEl>
                                      </p:cBhvr>
                                    </p:animEffect>
                                  </p:childTnLst>
                                </p:cTn>
                              </p:par>
                              <p:par>
                                <p:cTn id="123" presetID="10" presetClass="entr" presetSubtype="0" fill="hold" nodeType="withEffect">
                                  <p:stCondLst>
                                    <p:cond delay="0"/>
                                  </p:stCondLst>
                                  <p:childTnLst>
                                    <p:set>
                                      <p:cBhvr>
                                        <p:cTn id="124" dur="1" fill="hold">
                                          <p:stCondLst>
                                            <p:cond delay="0"/>
                                          </p:stCondLst>
                                        </p:cTn>
                                        <p:tgtEl>
                                          <p:spTgt spid="28733"/>
                                        </p:tgtEl>
                                        <p:attrNameLst>
                                          <p:attrName>style.visibility</p:attrName>
                                        </p:attrNameLst>
                                      </p:cBhvr>
                                      <p:to>
                                        <p:strVal val="visible"/>
                                      </p:to>
                                    </p:set>
                                    <p:animEffect transition="in" filter="fade">
                                      <p:cBhvr>
                                        <p:cTn id="125" dur="500"/>
                                        <p:tgtEl>
                                          <p:spTgt spid="28733"/>
                                        </p:tgtEl>
                                      </p:cBhvr>
                                    </p:animEffect>
                                  </p:childTnLst>
                                </p:cTn>
                              </p:par>
                              <p:par>
                                <p:cTn id="126" presetID="10" presetClass="entr" presetSubtype="0" fill="hold" nodeType="withEffect">
                                  <p:stCondLst>
                                    <p:cond delay="0"/>
                                  </p:stCondLst>
                                  <p:childTnLst>
                                    <p:set>
                                      <p:cBhvr>
                                        <p:cTn id="127" dur="1" fill="hold">
                                          <p:stCondLst>
                                            <p:cond delay="0"/>
                                          </p:stCondLst>
                                        </p:cTn>
                                        <p:tgtEl>
                                          <p:spTgt spid="28729"/>
                                        </p:tgtEl>
                                        <p:attrNameLst>
                                          <p:attrName>style.visibility</p:attrName>
                                        </p:attrNameLst>
                                      </p:cBhvr>
                                      <p:to>
                                        <p:strVal val="visible"/>
                                      </p:to>
                                    </p:set>
                                    <p:animEffect transition="in" filter="fade">
                                      <p:cBhvr>
                                        <p:cTn id="128" dur="500"/>
                                        <p:tgtEl>
                                          <p:spTgt spid="28729"/>
                                        </p:tgtEl>
                                      </p:cBhvr>
                                    </p:animEffect>
                                  </p:childTnLst>
                                </p:cTn>
                              </p:par>
                              <p:par>
                                <p:cTn id="129" presetID="10" presetClass="entr" presetSubtype="0" fill="hold" nodeType="withEffect">
                                  <p:stCondLst>
                                    <p:cond delay="0"/>
                                  </p:stCondLst>
                                  <p:childTnLst>
                                    <p:set>
                                      <p:cBhvr>
                                        <p:cTn id="130" dur="1" fill="hold">
                                          <p:stCondLst>
                                            <p:cond delay="0"/>
                                          </p:stCondLst>
                                        </p:cTn>
                                        <p:tgtEl>
                                          <p:spTgt spid="28725"/>
                                        </p:tgtEl>
                                        <p:attrNameLst>
                                          <p:attrName>style.visibility</p:attrName>
                                        </p:attrNameLst>
                                      </p:cBhvr>
                                      <p:to>
                                        <p:strVal val="visible"/>
                                      </p:to>
                                    </p:set>
                                    <p:animEffect transition="in" filter="fade">
                                      <p:cBhvr>
                                        <p:cTn id="131" dur="500"/>
                                        <p:tgtEl>
                                          <p:spTgt spid="28725"/>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1093"/>
                                        </p:tgtEl>
                                        <p:attrNameLst>
                                          <p:attrName>style.visibility</p:attrName>
                                        </p:attrNameLst>
                                      </p:cBhvr>
                                      <p:to>
                                        <p:strVal val="visible"/>
                                      </p:to>
                                    </p:set>
                                    <p:animEffect transition="in" filter="fade">
                                      <p:cBhvr>
                                        <p:cTn id="136" dur="500"/>
                                        <p:tgtEl>
                                          <p:spTgt spid="1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3" grpId="0" animBg="1"/>
      <p:bldP spid="611" grpId="0" animBg="1"/>
      <p:bldP spid="534" grpId="0"/>
      <p:bldP spid="554" grpId="0"/>
      <p:bldP spid="577" grpId="0"/>
      <p:bldP spid="632" grpId="0"/>
      <p:bldP spid="634" grpId="0"/>
      <p:bldP spid="635" grpId="0" animBg="1"/>
      <p:bldP spid="658" grpId="0"/>
      <p:bldP spid="661" grpId="0" animBg="1"/>
      <p:bldP spid="664" grpId="0"/>
      <p:bldP spid="37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For IT </a:t>
            </a:r>
            <a:r>
              <a:rPr lang="en-US" altLang="zh-TW" dirty="0"/>
              <a:t>Pros</a:t>
            </a:r>
            <a:endParaRPr lang="zh-TW" altLang="en-US" dirty="0"/>
          </a:p>
        </p:txBody>
      </p:sp>
      <p:sp>
        <p:nvSpPr>
          <p:cNvPr id="3" name="內容版面配置區 2"/>
          <p:cNvSpPr>
            <a:spLocks noGrp="1"/>
          </p:cNvSpPr>
          <p:nvPr>
            <p:ph idx="1"/>
          </p:nvPr>
        </p:nvSpPr>
        <p:spPr/>
        <p:txBody>
          <a:bodyPr/>
          <a:lstStyle/>
          <a:p>
            <a:r>
              <a:rPr lang="en-US" altLang="zh-TW" dirty="0"/>
              <a:t>What do </a:t>
            </a:r>
            <a:r>
              <a:rPr lang="en-US" altLang="zh-TW" dirty="0" smtClean="0"/>
              <a:t>IT pros want for </a:t>
            </a:r>
            <a:r>
              <a:rPr lang="en-US" altLang="zh-TW" dirty="0"/>
              <a:t>their PC?</a:t>
            </a:r>
          </a:p>
          <a:p>
            <a:pPr lvl="1"/>
            <a:r>
              <a:rPr lang="en-US" altLang="zh-TW" dirty="0"/>
              <a:t>Security </a:t>
            </a:r>
            <a:r>
              <a:rPr lang="en-US" altLang="zh-TW" dirty="0" smtClean="0"/>
              <a:t>and compliance</a:t>
            </a:r>
          </a:p>
          <a:p>
            <a:pPr lvl="2"/>
            <a:r>
              <a:rPr lang="en-US" altLang="zh-TW" dirty="0"/>
              <a:t>Stolen laptops </a:t>
            </a:r>
            <a:r>
              <a:rPr lang="en-US" altLang="zh-TW" dirty="0" smtClean="0"/>
              <a:t>and </a:t>
            </a:r>
            <a:r>
              <a:rPr lang="en-US" altLang="zh-TW" dirty="0"/>
              <a:t>data loss</a:t>
            </a:r>
          </a:p>
          <a:p>
            <a:pPr lvl="2"/>
            <a:r>
              <a:rPr lang="en-US" altLang="zh-TW" dirty="0" smtClean="0"/>
              <a:t>Stringent </a:t>
            </a:r>
            <a:r>
              <a:rPr lang="en-US" altLang="zh-TW" dirty="0"/>
              <a:t>regulation</a:t>
            </a:r>
          </a:p>
          <a:p>
            <a:pPr lvl="2"/>
            <a:r>
              <a:rPr lang="en-US" altLang="zh-TW" dirty="0" smtClean="0"/>
              <a:t>Protection </a:t>
            </a:r>
            <a:r>
              <a:rPr lang="en-US" altLang="zh-TW" dirty="0"/>
              <a:t>of IT environment</a:t>
            </a:r>
            <a:endParaRPr lang="en-US" altLang="zh-TW" dirty="0" smtClean="0"/>
          </a:p>
          <a:p>
            <a:pPr lvl="1"/>
            <a:r>
              <a:rPr lang="en-US" altLang="zh-TW" dirty="0" smtClean="0"/>
              <a:t>Cost reduction</a:t>
            </a:r>
          </a:p>
          <a:p>
            <a:pPr lvl="2"/>
            <a:r>
              <a:rPr lang="en-US" altLang="zh-TW" dirty="0"/>
              <a:t>Increased computing complexity</a:t>
            </a:r>
          </a:p>
          <a:p>
            <a:pPr lvl="2"/>
            <a:r>
              <a:rPr lang="en-US" altLang="zh-TW" dirty="0" smtClean="0"/>
              <a:t>Escalating </a:t>
            </a:r>
            <a:r>
              <a:rPr lang="en-US" altLang="zh-TW" dirty="0"/>
              <a:t>operational costs</a:t>
            </a:r>
          </a:p>
          <a:p>
            <a:pPr lvl="2"/>
            <a:r>
              <a:rPr lang="en-US" altLang="zh-TW" dirty="0" smtClean="0"/>
              <a:t>Disaster </a:t>
            </a:r>
            <a:r>
              <a:rPr lang="en-US" altLang="zh-TW" dirty="0"/>
              <a:t>recovery</a:t>
            </a:r>
            <a:endParaRPr lang="en-US" altLang="zh-TW" dirty="0" smtClean="0"/>
          </a:p>
          <a:p>
            <a:pPr lvl="1"/>
            <a:endParaRPr lang="zh-TW" altLang="en-US" dirty="0"/>
          </a:p>
        </p:txBody>
      </p:sp>
    </p:spTree>
    <p:extLst>
      <p:ext uri="{BB962C8B-B14F-4D97-AF65-F5344CB8AC3E}">
        <p14:creationId xmlns="" xmlns:p14="http://schemas.microsoft.com/office/powerpoint/2010/main" val="174858114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Rounded Rectangle 577"/>
          <p:cNvSpPr/>
          <p:nvPr/>
        </p:nvSpPr>
        <p:spPr>
          <a:xfrm>
            <a:off x="965849" y="4730649"/>
            <a:ext cx="857473" cy="357188"/>
          </a:xfrm>
          <a:prstGeom prst="roundRect">
            <a:avLst>
              <a:gd name="adj" fmla="val 4688"/>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611" name="Rounded Rectangle 610"/>
          <p:cNvSpPr/>
          <p:nvPr/>
        </p:nvSpPr>
        <p:spPr>
          <a:xfrm>
            <a:off x="2535501" y="1693762"/>
            <a:ext cx="4662511" cy="1143000"/>
          </a:xfrm>
          <a:prstGeom prst="roundRect">
            <a:avLst>
              <a:gd name="adj" fmla="val 4688"/>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37892" name="Title 1"/>
          <p:cNvSpPr>
            <a:spLocks noGrp="1"/>
          </p:cNvSpPr>
          <p:nvPr>
            <p:ph type="title"/>
          </p:nvPr>
        </p:nvSpPr>
        <p:spPr>
          <a:xfrm>
            <a:off x="191741" y="422275"/>
            <a:ext cx="8721218" cy="506413"/>
          </a:xfrm>
        </p:spPr>
        <p:txBody>
          <a:bodyPr>
            <a:normAutofit fontScale="90000"/>
          </a:bodyPr>
          <a:lstStyle/>
          <a:p>
            <a:r>
              <a:rPr lang="en-US" altLang="zh-TW" smtClean="0">
                <a:ea typeface="新細明體" charset="-120"/>
              </a:rPr>
              <a:t>How XenDesktop v2 Works</a:t>
            </a:r>
          </a:p>
        </p:txBody>
      </p:sp>
      <p:sp>
        <p:nvSpPr>
          <p:cNvPr id="13" name="Rounded Rectangle 12"/>
          <p:cNvSpPr/>
          <p:nvPr/>
        </p:nvSpPr>
        <p:spPr>
          <a:xfrm>
            <a:off x="5023364" y="3441599"/>
            <a:ext cx="1543452" cy="1646238"/>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18" name="Rectangle 17"/>
          <p:cNvSpPr/>
          <p:nvPr/>
        </p:nvSpPr>
        <p:spPr>
          <a:xfrm>
            <a:off x="5373525" y="3746382"/>
            <a:ext cx="880762" cy="1219200"/>
          </a:xfrm>
          <a:prstGeom prst="rect">
            <a:avLst/>
          </a:prstGeom>
          <a:solidFill>
            <a:schemeClr val="bg1">
              <a:lumMod val="85000"/>
            </a:schemeClr>
          </a:solidFill>
          <a:ln>
            <a:solidFill>
              <a:schemeClr val="bg1">
                <a:lumMod val="50000"/>
              </a:schemeClr>
            </a:solidFill>
          </a:ln>
          <a:scene3d>
            <a:camera prst="isometricTopUp">
              <a:rot lat="18720000" lon="17460000" rev="4380000"/>
            </a:camera>
            <a:lightRig rig="threePt" dir="t"/>
          </a:scene3d>
          <a:sp3d extrusionH="158750" contourW="635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ounded Rectangle 13"/>
          <p:cNvSpPr/>
          <p:nvPr/>
        </p:nvSpPr>
        <p:spPr>
          <a:xfrm>
            <a:off x="970613" y="3517799"/>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grpSp>
        <p:nvGrpSpPr>
          <p:cNvPr id="2" name="Group 83"/>
          <p:cNvGrpSpPr>
            <a:grpSpLocks/>
          </p:cNvGrpSpPr>
          <p:nvPr/>
        </p:nvGrpSpPr>
        <p:grpSpPr bwMode="auto">
          <a:xfrm>
            <a:off x="5303235" y="3708300"/>
            <a:ext cx="227468" cy="644525"/>
            <a:chOff x="1905000" y="3254375"/>
            <a:chExt cx="482600" cy="1025525"/>
          </a:xfrm>
        </p:grpSpPr>
        <p:grpSp>
          <p:nvGrpSpPr>
            <p:cNvPr id="3" name="Group 174"/>
            <p:cNvGrpSpPr>
              <a:grpSpLocks/>
            </p:cNvGrpSpPr>
            <p:nvPr/>
          </p:nvGrpSpPr>
          <p:grpSpPr bwMode="auto">
            <a:xfrm>
              <a:off x="1905000" y="3886200"/>
              <a:ext cx="482600" cy="393700"/>
              <a:chOff x="3598" y="2782"/>
              <a:chExt cx="454" cy="369"/>
            </a:xfrm>
          </p:grpSpPr>
          <p:sp>
            <p:nvSpPr>
              <p:cNvPr id="38270"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3827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27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273"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3827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27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4" name="Group 174"/>
            <p:cNvGrpSpPr>
              <a:grpSpLocks/>
            </p:cNvGrpSpPr>
            <p:nvPr/>
          </p:nvGrpSpPr>
          <p:grpSpPr bwMode="auto">
            <a:xfrm>
              <a:off x="1905000" y="3568700"/>
              <a:ext cx="482600" cy="393700"/>
              <a:chOff x="3598" y="2782"/>
              <a:chExt cx="454" cy="369"/>
            </a:xfrm>
          </p:grpSpPr>
          <p:sp>
            <p:nvSpPr>
              <p:cNvPr id="3826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3826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26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26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3826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26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5" name="Group 174"/>
            <p:cNvGrpSpPr>
              <a:grpSpLocks/>
            </p:cNvGrpSpPr>
            <p:nvPr/>
          </p:nvGrpSpPr>
          <p:grpSpPr bwMode="auto">
            <a:xfrm>
              <a:off x="1905000" y="3254375"/>
              <a:ext cx="482600" cy="393700"/>
              <a:chOff x="3598" y="2782"/>
              <a:chExt cx="454" cy="369"/>
            </a:xfrm>
          </p:grpSpPr>
          <p:sp>
            <p:nvSpPr>
              <p:cNvPr id="3825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3825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26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26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3826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26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sp>
        <p:nvSpPr>
          <p:cNvPr id="16" name="Rounded Rectangle 15"/>
          <p:cNvSpPr/>
          <p:nvPr/>
        </p:nvSpPr>
        <p:spPr>
          <a:xfrm>
            <a:off x="7519565" y="3444775"/>
            <a:ext cx="1179026" cy="3071813"/>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223" name="TextBox 222"/>
          <p:cNvSpPr txBox="1"/>
          <p:nvPr/>
        </p:nvSpPr>
        <p:spPr>
          <a:xfrm>
            <a:off x="971600" y="4737099"/>
            <a:ext cx="90755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en-US" sz="1400" b="1" dirty="0">
                <a:solidFill>
                  <a:schemeClr val="tx1"/>
                </a:solidFill>
              </a:rPr>
              <a:t>ICA Client</a:t>
            </a:r>
          </a:p>
        </p:txBody>
      </p:sp>
      <p:grpSp>
        <p:nvGrpSpPr>
          <p:cNvPr id="6" name="Group 252"/>
          <p:cNvGrpSpPr>
            <a:grpSpLocks/>
          </p:cNvGrpSpPr>
          <p:nvPr/>
        </p:nvGrpSpPr>
        <p:grpSpPr bwMode="auto">
          <a:xfrm>
            <a:off x="1113525" y="3670199"/>
            <a:ext cx="628814" cy="762000"/>
            <a:chOff x="2895600" y="5334000"/>
            <a:chExt cx="838200" cy="762000"/>
          </a:xfrm>
        </p:grpSpPr>
        <p:grpSp>
          <p:nvGrpSpPr>
            <p:cNvPr id="7" name="Group 251"/>
            <p:cNvGrpSpPr>
              <a:grpSpLocks/>
            </p:cNvGrpSpPr>
            <p:nvPr/>
          </p:nvGrpSpPr>
          <p:grpSpPr bwMode="auto">
            <a:xfrm>
              <a:off x="3048006" y="5333980"/>
              <a:ext cx="685800" cy="762006"/>
              <a:chOff x="6248407" y="5029180"/>
              <a:chExt cx="685800" cy="762006"/>
            </a:xfrm>
          </p:grpSpPr>
          <p:grpSp>
            <p:nvGrpSpPr>
              <p:cNvPr id="8" name="Group 182"/>
              <p:cNvGrpSpPr>
                <a:grpSpLocks/>
              </p:cNvGrpSpPr>
              <p:nvPr/>
            </p:nvGrpSpPr>
            <p:grpSpPr bwMode="auto">
              <a:xfrm>
                <a:off x="6248407" y="5486387"/>
                <a:ext cx="685800" cy="304799"/>
                <a:chOff x="3024" y="2638"/>
                <a:chExt cx="774" cy="376"/>
              </a:xfrm>
            </p:grpSpPr>
            <p:sp>
              <p:nvSpPr>
                <p:cNvPr id="38228" name="Freeform 183"/>
                <p:cNvSpPr>
                  <a:spLocks/>
                </p:cNvSpPr>
                <p:nvPr/>
              </p:nvSpPr>
              <p:spPr bwMode="auto">
                <a:xfrm>
                  <a:off x="3026" y="2720"/>
                  <a:ext cx="447" cy="289"/>
                </a:xfrm>
                <a:custGeom>
                  <a:avLst/>
                  <a:gdLst>
                    <a:gd name="T0" fmla="*/ 0 w 447"/>
                    <a:gd name="T1" fmla="*/ 0 h 289"/>
                    <a:gd name="T2" fmla="*/ 0 w 447"/>
                    <a:gd name="T3" fmla="*/ 147 h 289"/>
                    <a:gd name="T4" fmla="*/ 447 w 447"/>
                    <a:gd name="T5" fmla="*/ 289 h 289"/>
                    <a:gd name="T6" fmla="*/ 447 w 447"/>
                    <a:gd name="T7" fmla="*/ 140 h 289"/>
                    <a:gd name="T8" fmla="*/ 0 w 447"/>
                    <a:gd name="T9" fmla="*/ 0 h 289"/>
                    <a:gd name="T10" fmla="*/ 0 60000 65536"/>
                    <a:gd name="T11" fmla="*/ 0 60000 65536"/>
                    <a:gd name="T12" fmla="*/ 0 60000 65536"/>
                    <a:gd name="T13" fmla="*/ 0 60000 65536"/>
                    <a:gd name="T14" fmla="*/ 0 60000 65536"/>
                    <a:gd name="T15" fmla="*/ 0 w 447"/>
                    <a:gd name="T16" fmla="*/ 0 h 289"/>
                    <a:gd name="T17" fmla="*/ 447 w 447"/>
                    <a:gd name="T18" fmla="*/ 289 h 289"/>
                  </a:gdLst>
                  <a:ahLst/>
                  <a:cxnLst>
                    <a:cxn ang="T10">
                      <a:pos x="T0" y="T1"/>
                    </a:cxn>
                    <a:cxn ang="T11">
                      <a:pos x="T2" y="T3"/>
                    </a:cxn>
                    <a:cxn ang="T12">
                      <a:pos x="T4" y="T5"/>
                    </a:cxn>
                    <a:cxn ang="T13">
                      <a:pos x="T6" y="T7"/>
                    </a:cxn>
                    <a:cxn ang="T14">
                      <a:pos x="T8" y="T9"/>
                    </a:cxn>
                  </a:cxnLst>
                  <a:rect l="T15" t="T16" r="T17" b="T18"/>
                  <a:pathLst>
                    <a:path w="447" h="289">
                      <a:moveTo>
                        <a:pt x="0" y="0"/>
                      </a:moveTo>
                      <a:lnTo>
                        <a:pt x="0" y="147"/>
                      </a:lnTo>
                      <a:lnTo>
                        <a:pt x="447" y="289"/>
                      </a:lnTo>
                      <a:lnTo>
                        <a:pt x="447" y="140"/>
                      </a:lnTo>
                      <a:lnTo>
                        <a:pt x="0" y="0"/>
                      </a:lnTo>
                      <a:close/>
                    </a:path>
                  </a:pathLst>
                </a:custGeom>
                <a:solidFill>
                  <a:srgbClr val="646C89"/>
                </a:solidFill>
                <a:ln w="9525">
                  <a:noFill/>
                  <a:round/>
                  <a:headEnd/>
                  <a:tailEnd/>
                </a:ln>
              </p:spPr>
              <p:txBody>
                <a:bodyPr/>
                <a:lstStyle/>
                <a:p>
                  <a:endParaRPr lang="zh-TW" altLang="en-US"/>
                </a:p>
              </p:txBody>
            </p:sp>
            <p:sp>
              <p:nvSpPr>
                <p:cNvPr id="38229" name="Freeform 184"/>
                <p:cNvSpPr>
                  <a:spLocks/>
                </p:cNvSpPr>
                <p:nvPr/>
              </p:nvSpPr>
              <p:spPr bwMode="auto">
                <a:xfrm>
                  <a:off x="3033" y="2737"/>
                  <a:ext cx="432" cy="258"/>
                </a:xfrm>
                <a:custGeom>
                  <a:avLst/>
                  <a:gdLst>
                    <a:gd name="T0" fmla="*/ 0 w 432"/>
                    <a:gd name="T1" fmla="*/ 0 h 258"/>
                    <a:gd name="T2" fmla="*/ 0 w 432"/>
                    <a:gd name="T3" fmla="*/ 121 h 258"/>
                    <a:gd name="T4" fmla="*/ 432 w 432"/>
                    <a:gd name="T5" fmla="*/ 258 h 258"/>
                    <a:gd name="T6" fmla="*/ 432 w 432"/>
                    <a:gd name="T7" fmla="*/ 135 h 258"/>
                    <a:gd name="T8" fmla="*/ 0 w 432"/>
                    <a:gd name="T9" fmla="*/ 0 h 258"/>
                    <a:gd name="T10" fmla="*/ 0 60000 65536"/>
                    <a:gd name="T11" fmla="*/ 0 60000 65536"/>
                    <a:gd name="T12" fmla="*/ 0 60000 65536"/>
                    <a:gd name="T13" fmla="*/ 0 60000 65536"/>
                    <a:gd name="T14" fmla="*/ 0 60000 65536"/>
                    <a:gd name="T15" fmla="*/ 0 w 432"/>
                    <a:gd name="T16" fmla="*/ 0 h 258"/>
                    <a:gd name="T17" fmla="*/ 432 w 432"/>
                    <a:gd name="T18" fmla="*/ 258 h 258"/>
                  </a:gdLst>
                  <a:ahLst/>
                  <a:cxnLst>
                    <a:cxn ang="T10">
                      <a:pos x="T0" y="T1"/>
                    </a:cxn>
                    <a:cxn ang="T11">
                      <a:pos x="T2" y="T3"/>
                    </a:cxn>
                    <a:cxn ang="T12">
                      <a:pos x="T4" y="T5"/>
                    </a:cxn>
                    <a:cxn ang="T13">
                      <a:pos x="T6" y="T7"/>
                    </a:cxn>
                    <a:cxn ang="T14">
                      <a:pos x="T8" y="T9"/>
                    </a:cxn>
                  </a:cxnLst>
                  <a:rect l="T15" t="T16" r="T17" b="T18"/>
                  <a:pathLst>
                    <a:path w="432" h="258">
                      <a:moveTo>
                        <a:pt x="0" y="0"/>
                      </a:moveTo>
                      <a:lnTo>
                        <a:pt x="0" y="121"/>
                      </a:lnTo>
                      <a:lnTo>
                        <a:pt x="432" y="258"/>
                      </a:lnTo>
                      <a:lnTo>
                        <a:pt x="432" y="135"/>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38230" name="Freeform 185"/>
                <p:cNvSpPr>
                  <a:spLocks/>
                </p:cNvSpPr>
                <p:nvPr/>
              </p:nvSpPr>
              <p:spPr bwMode="auto">
                <a:xfrm>
                  <a:off x="3473" y="2782"/>
                  <a:ext cx="321" cy="229"/>
                </a:xfrm>
                <a:custGeom>
                  <a:avLst/>
                  <a:gdLst>
                    <a:gd name="T0" fmla="*/ 0 w 321"/>
                    <a:gd name="T1" fmla="*/ 78 h 229"/>
                    <a:gd name="T2" fmla="*/ 0 w 321"/>
                    <a:gd name="T3" fmla="*/ 229 h 229"/>
                    <a:gd name="T4" fmla="*/ 321 w 321"/>
                    <a:gd name="T5" fmla="*/ 149 h 229"/>
                    <a:gd name="T6" fmla="*/ 321 w 321"/>
                    <a:gd name="T7" fmla="*/ 0 h 229"/>
                    <a:gd name="T8" fmla="*/ 0 w 321"/>
                    <a:gd name="T9" fmla="*/ 78 h 229"/>
                    <a:gd name="T10" fmla="*/ 0 60000 65536"/>
                    <a:gd name="T11" fmla="*/ 0 60000 65536"/>
                    <a:gd name="T12" fmla="*/ 0 60000 65536"/>
                    <a:gd name="T13" fmla="*/ 0 60000 65536"/>
                    <a:gd name="T14" fmla="*/ 0 60000 65536"/>
                    <a:gd name="T15" fmla="*/ 0 w 321"/>
                    <a:gd name="T16" fmla="*/ 0 h 229"/>
                    <a:gd name="T17" fmla="*/ 321 w 321"/>
                    <a:gd name="T18" fmla="*/ 229 h 229"/>
                  </a:gdLst>
                  <a:ahLst/>
                  <a:cxnLst>
                    <a:cxn ang="T10">
                      <a:pos x="T0" y="T1"/>
                    </a:cxn>
                    <a:cxn ang="T11">
                      <a:pos x="T2" y="T3"/>
                    </a:cxn>
                    <a:cxn ang="T12">
                      <a:pos x="T4" y="T5"/>
                    </a:cxn>
                    <a:cxn ang="T13">
                      <a:pos x="T6" y="T7"/>
                    </a:cxn>
                    <a:cxn ang="T14">
                      <a:pos x="T8" y="T9"/>
                    </a:cxn>
                  </a:cxnLst>
                  <a:rect l="T15" t="T16" r="T17" b="T18"/>
                  <a:pathLst>
                    <a:path w="321" h="229">
                      <a:moveTo>
                        <a:pt x="0" y="78"/>
                      </a:moveTo>
                      <a:lnTo>
                        <a:pt x="0" y="229"/>
                      </a:lnTo>
                      <a:lnTo>
                        <a:pt x="321" y="149"/>
                      </a:lnTo>
                      <a:lnTo>
                        <a:pt x="321" y="0"/>
                      </a:lnTo>
                      <a:lnTo>
                        <a:pt x="0" y="78"/>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38231" name="Freeform 186"/>
                <p:cNvSpPr>
                  <a:spLocks/>
                </p:cNvSpPr>
                <p:nvPr/>
              </p:nvSpPr>
              <p:spPr bwMode="auto">
                <a:xfrm>
                  <a:off x="3026" y="2642"/>
                  <a:ext cx="768" cy="218"/>
                </a:xfrm>
                <a:custGeom>
                  <a:avLst/>
                  <a:gdLst>
                    <a:gd name="T0" fmla="*/ 0 w 768"/>
                    <a:gd name="T1" fmla="*/ 78 h 218"/>
                    <a:gd name="T2" fmla="*/ 324 w 768"/>
                    <a:gd name="T3" fmla="*/ 0 h 218"/>
                    <a:gd name="T4" fmla="*/ 768 w 768"/>
                    <a:gd name="T5" fmla="*/ 140 h 218"/>
                    <a:gd name="T6" fmla="*/ 447 w 768"/>
                    <a:gd name="T7" fmla="*/ 218 h 218"/>
                    <a:gd name="T8" fmla="*/ 0 w 768"/>
                    <a:gd name="T9" fmla="*/ 78 h 218"/>
                    <a:gd name="T10" fmla="*/ 0 60000 65536"/>
                    <a:gd name="T11" fmla="*/ 0 60000 65536"/>
                    <a:gd name="T12" fmla="*/ 0 60000 65536"/>
                    <a:gd name="T13" fmla="*/ 0 60000 65536"/>
                    <a:gd name="T14" fmla="*/ 0 60000 65536"/>
                    <a:gd name="T15" fmla="*/ 0 w 768"/>
                    <a:gd name="T16" fmla="*/ 0 h 218"/>
                    <a:gd name="T17" fmla="*/ 768 w 768"/>
                    <a:gd name="T18" fmla="*/ 218 h 218"/>
                  </a:gdLst>
                  <a:ahLst/>
                  <a:cxnLst>
                    <a:cxn ang="T10">
                      <a:pos x="T0" y="T1"/>
                    </a:cxn>
                    <a:cxn ang="T11">
                      <a:pos x="T2" y="T3"/>
                    </a:cxn>
                    <a:cxn ang="T12">
                      <a:pos x="T4" y="T5"/>
                    </a:cxn>
                    <a:cxn ang="T13">
                      <a:pos x="T6" y="T7"/>
                    </a:cxn>
                    <a:cxn ang="T14">
                      <a:pos x="T8" y="T9"/>
                    </a:cxn>
                  </a:cxnLst>
                  <a:rect l="T15" t="T16" r="T17" b="T18"/>
                  <a:pathLst>
                    <a:path w="768" h="218">
                      <a:moveTo>
                        <a:pt x="0" y="78"/>
                      </a:moveTo>
                      <a:lnTo>
                        <a:pt x="324" y="0"/>
                      </a:lnTo>
                      <a:lnTo>
                        <a:pt x="768" y="140"/>
                      </a:lnTo>
                      <a:lnTo>
                        <a:pt x="447" y="218"/>
                      </a:lnTo>
                      <a:lnTo>
                        <a:pt x="0" y="78"/>
                      </a:lnTo>
                      <a:close/>
                    </a:path>
                  </a:pathLst>
                </a:custGeom>
                <a:gradFill rotWithShape="1">
                  <a:gsLst>
                    <a:gs pos="0">
                      <a:srgbClr val="C0C1C6"/>
                    </a:gs>
                    <a:gs pos="100000">
                      <a:srgbClr val="DFE0E5"/>
                    </a:gs>
                  </a:gsLst>
                  <a:lin ang="5400000" scaled="1"/>
                </a:gradFill>
                <a:ln w="9525">
                  <a:noFill/>
                  <a:round/>
                  <a:headEnd/>
                  <a:tailEnd/>
                </a:ln>
              </p:spPr>
              <p:txBody>
                <a:bodyPr/>
                <a:lstStyle/>
                <a:p>
                  <a:endParaRPr lang="zh-TW" altLang="en-US"/>
                </a:p>
              </p:txBody>
            </p:sp>
            <p:sp>
              <p:nvSpPr>
                <p:cNvPr id="38232" name="Freeform 187"/>
                <p:cNvSpPr>
                  <a:spLocks/>
                </p:cNvSpPr>
                <p:nvPr/>
              </p:nvSpPr>
              <p:spPr bwMode="auto">
                <a:xfrm>
                  <a:off x="3194" y="2808"/>
                  <a:ext cx="83" cy="104"/>
                </a:xfrm>
                <a:custGeom>
                  <a:avLst/>
                  <a:gdLst>
                    <a:gd name="T0" fmla="*/ 32927 w 35"/>
                    <a:gd name="T1" fmla="*/ 19318 h 44"/>
                    <a:gd name="T2" fmla="*/ 21151 w 35"/>
                    <a:gd name="T3" fmla="*/ 42047 h 44"/>
                    <a:gd name="T4" fmla="*/ 2092 w 35"/>
                    <a:gd name="T5" fmla="*/ 23532 h 44"/>
                    <a:gd name="T6" fmla="*/ 13121 w 35"/>
                    <a:gd name="T7" fmla="*/ 872 h 44"/>
                    <a:gd name="T8" fmla="*/ 32927 w 35"/>
                    <a:gd name="T9" fmla="*/ 19318 h 44"/>
                    <a:gd name="T10" fmla="*/ 0 60000 65536"/>
                    <a:gd name="T11" fmla="*/ 0 60000 65536"/>
                    <a:gd name="T12" fmla="*/ 0 60000 65536"/>
                    <a:gd name="T13" fmla="*/ 0 60000 65536"/>
                    <a:gd name="T14" fmla="*/ 0 60000 65536"/>
                    <a:gd name="T15" fmla="*/ 0 w 35"/>
                    <a:gd name="T16" fmla="*/ 0 h 44"/>
                    <a:gd name="T17" fmla="*/ 35 w 35"/>
                    <a:gd name="T18" fmla="*/ 44 h 44"/>
                  </a:gdLst>
                  <a:ahLst/>
                  <a:cxnLst>
                    <a:cxn ang="T10">
                      <a:pos x="T0" y="T1"/>
                    </a:cxn>
                    <a:cxn ang="T11">
                      <a:pos x="T2" y="T3"/>
                    </a:cxn>
                    <a:cxn ang="T12">
                      <a:pos x="T4" y="T5"/>
                    </a:cxn>
                    <a:cxn ang="T13">
                      <a:pos x="T6" y="T7"/>
                    </a:cxn>
                    <a:cxn ang="T14">
                      <a:pos x="T8" y="T9"/>
                    </a:cxn>
                  </a:cxnLst>
                  <a:rect l="T15" t="T16" r="T17" b="T18"/>
                  <a:pathLst>
                    <a:path w="35" h="44">
                      <a:moveTo>
                        <a:pt x="33" y="20"/>
                      </a:moveTo>
                      <a:cubicBezTo>
                        <a:pt x="35" y="32"/>
                        <a:pt x="30" y="42"/>
                        <a:pt x="21" y="43"/>
                      </a:cubicBezTo>
                      <a:cubicBezTo>
                        <a:pt x="13" y="44"/>
                        <a:pt x="4" y="36"/>
                        <a:pt x="2" y="24"/>
                      </a:cubicBezTo>
                      <a:cubicBezTo>
                        <a:pt x="0" y="12"/>
                        <a:pt x="5" y="2"/>
                        <a:pt x="13" y="1"/>
                      </a:cubicBezTo>
                      <a:cubicBezTo>
                        <a:pt x="22" y="0"/>
                        <a:pt x="31" y="8"/>
                        <a:pt x="33" y="20"/>
                      </a:cubicBezTo>
                      <a:close/>
                    </a:path>
                  </a:pathLst>
                </a:custGeom>
                <a:solidFill>
                  <a:srgbClr val="363B49"/>
                </a:solidFill>
                <a:ln w="9525">
                  <a:noFill/>
                  <a:round/>
                  <a:headEnd/>
                  <a:tailEnd/>
                </a:ln>
              </p:spPr>
              <p:txBody>
                <a:bodyPr/>
                <a:lstStyle/>
                <a:p>
                  <a:endParaRPr lang="zh-TW" altLang="en-US"/>
                </a:p>
              </p:txBody>
            </p:sp>
            <p:sp>
              <p:nvSpPr>
                <p:cNvPr id="38233" name="Freeform 188"/>
                <p:cNvSpPr>
                  <a:spLocks/>
                </p:cNvSpPr>
                <p:nvPr/>
              </p:nvSpPr>
              <p:spPr bwMode="auto">
                <a:xfrm>
                  <a:off x="3203" y="2820"/>
                  <a:ext cx="64" cy="80"/>
                </a:xfrm>
                <a:custGeom>
                  <a:avLst/>
                  <a:gdLst>
                    <a:gd name="T0" fmla="*/ 24839 w 27"/>
                    <a:gd name="T1" fmla="*/ 13913 h 34"/>
                    <a:gd name="T2" fmla="*/ 15941 w 27"/>
                    <a:gd name="T3" fmla="*/ 31235 h 34"/>
                    <a:gd name="T4" fmla="*/ 877 w 27"/>
                    <a:gd name="T5" fmla="*/ 17965 h 34"/>
                    <a:gd name="T6" fmla="*/ 10107 w 27"/>
                    <a:gd name="T7" fmla="*/ 859 h 34"/>
                    <a:gd name="T8" fmla="*/ 24839 w 27"/>
                    <a:gd name="T9" fmla="*/ 13913 h 34"/>
                    <a:gd name="T10" fmla="*/ 0 60000 65536"/>
                    <a:gd name="T11" fmla="*/ 0 60000 65536"/>
                    <a:gd name="T12" fmla="*/ 0 60000 65536"/>
                    <a:gd name="T13" fmla="*/ 0 60000 65536"/>
                    <a:gd name="T14" fmla="*/ 0 60000 65536"/>
                    <a:gd name="T15" fmla="*/ 0 w 27"/>
                    <a:gd name="T16" fmla="*/ 0 h 34"/>
                    <a:gd name="T17" fmla="*/ 27 w 27"/>
                    <a:gd name="T18" fmla="*/ 34 h 34"/>
                  </a:gdLst>
                  <a:ahLst/>
                  <a:cxnLst>
                    <a:cxn ang="T10">
                      <a:pos x="T0" y="T1"/>
                    </a:cxn>
                    <a:cxn ang="T11">
                      <a:pos x="T2" y="T3"/>
                    </a:cxn>
                    <a:cxn ang="T12">
                      <a:pos x="T4" y="T5"/>
                    </a:cxn>
                    <a:cxn ang="T13">
                      <a:pos x="T6" y="T7"/>
                    </a:cxn>
                    <a:cxn ang="T14">
                      <a:pos x="T8" y="T9"/>
                    </a:cxn>
                  </a:cxnLst>
                  <a:rect l="T15" t="T16" r="T17" b="T18"/>
                  <a:pathLst>
                    <a:path w="27" h="34">
                      <a:moveTo>
                        <a:pt x="25" y="15"/>
                      </a:moveTo>
                      <a:cubicBezTo>
                        <a:pt x="27" y="25"/>
                        <a:pt x="23" y="33"/>
                        <a:pt x="16" y="33"/>
                      </a:cubicBezTo>
                      <a:cubicBezTo>
                        <a:pt x="10" y="34"/>
                        <a:pt x="3" y="28"/>
                        <a:pt x="1" y="19"/>
                      </a:cubicBezTo>
                      <a:cubicBezTo>
                        <a:pt x="0" y="10"/>
                        <a:pt x="4" y="2"/>
                        <a:pt x="10" y="1"/>
                      </a:cubicBezTo>
                      <a:cubicBezTo>
                        <a:pt x="17" y="0"/>
                        <a:pt x="24" y="6"/>
                        <a:pt x="25" y="15"/>
                      </a:cubicBezTo>
                      <a:close/>
                    </a:path>
                  </a:pathLst>
                </a:custGeom>
                <a:solidFill>
                  <a:srgbClr val="DFE0E5"/>
                </a:solidFill>
                <a:ln w="9525">
                  <a:noFill/>
                  <a:round/>
                  <a:headEnd/>
                  <a:tailEnd/>
                </a:ln>
              </p:spPr>
              <p:txBody>
                <a:bodyPr/>
                <a:lstStyle/>
                <a:p>
                  <a:endParaRPr lang="zh-TW" altLang="en-US"/>
                </a:p>
              </p:txBody>
            </p:sp>
            <p:sp>
              <p:nvSpPr>
                <p:cNvPr id="38234" name="Freeform 189"/>
                <p:cNvSpPr>
                  <a:spLocks/>
                </p:cNvSpPr>
                <p:nvPr/>
              </p:nvSpPr>
              <p:spPr bwMode="auto">
                <a:xfrm>
                  <a:off x="3206" y="2855"/>
                  <a:ext cx="61" cy="48"/>
                </a:xfrm>
                <a:custGeom>
                  <a:avLst/>
                  <a:gdLst>
                    <a:gd name="T0" fmla="*/ 13641 w 26"/>
                    <a:gd name="T1" fmla="*/ 19670 h 20"/>
                    <a:gd name="T2" fmla="*/ 0 w 26"/>
                    <a:gd name="T3" fmla="*/ 4620 h 20"/>
                    <a:gd name="T4" fmla="*/ 854 w 26"/>
                    <a:gd name="T5" fmla="*/ 4620 h 20"/>
                    <a:gd name="T6" fmla="*/ 14851 w 26"/>
                    <a:gd name="T7" fmla="*/ 21041 h 20"/>
                    <a:gd name="T8" fmla="*/ 21815 w 26"/>
                    <a:gd name="T9" fmla="*/ 967 h 20"/>
                    <a:gd name="T10" fmla="*/ 21815 w 26"/>
                    <a:gd name="T11" fmla="*/ 0 h 20"/>
                    <a:gd name="T12" fmla="*/ 13641 w 26"/>
                    <a:gd name="T13" fmla="*/ 19670 h 20"/>
                    <a:gd name="T14" fmla="*/ 0 60000 65536"/>
                    <a:gd name="T15" fmla="*/ 0 60000 65536"/>
                    <a:gd name="T16" fmla="*/ 0 60000 65536"/>
                    <a:gd name="T17" fmla="*/ 0 60000 65536"/>
                    <a:gd name="T18" fmla="*/ 0 60000 65536"/>
                    <a:gd name="T19" fmla="*/ 0 60000 65536"/>
                    <a:gd name="T20" fmla="*/ 0 60000 65536"/>
                    <a:gd name="T21" fmla="*/ 0 w 26"/>
                    <a:gd name="T22" fmla="*/ 0 h 20"/>
                    <a:gd name="T23" fmla="*/ 26 w 26"/>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0">
                      <a:moveTo>
                        <a:pt x="15" y="18"/>
                      </a:moveTo>
                      <a:cubicBezTo>
                        <a:pt x="9" y="19"/>
                        <a:pt x="2" y="12"/>
                        <a:pt x="0" y="4"/>
                      </a:cubicBezTo>
                      <a:cubicBezTo>
                        <a:pt x="0" y="4"/>
                        <a:pt x="0" y="4"/>
                        <a:pt x="1" y="4"/>
                      </a:cubicBezTo>
                      <a:cubicBezTo>
                        <a:pt x="2" y="13"/>
                        <a:pt x="9" y="20"/>
                        <a:pt x="16" y="19"/>
                      </a:cubicBezTo>
                      <a:cubicBezTo>
                        <a:pt x="22" y="18"/>
                        <a:pt x="26" y="10"/>
                        <a:pt x="24" y="1"/>
                      </a:cubicBezTo>
                      <a:cubicBezTo>
                        <a:pt x="24" y="1"/>
                        <a:pt x="24" y="1"/>
                        <a:pt x="24" y="0"/>
                      </a:cubicBezTo>
                      <a:cubicBezTo>
                        <a:pt x="26" y="9"/>
                        <a:pt x="22" y="17"/>
                        <a:pt x="15" y="18"/>
                      </a:cubicBezTo>
                      <a:close/>
                    </a:path>
                  </a:pathLst>
                </a:custGeom>
                <a:solidFill>
                  <a:srgbClr val="A6ACBE"/>
                </a:solidFill>
                <a:ln w="9525">
                  <a:noFill/>
                  <a:round/>
                  <a:headEnd/>
                  <a:tailEnd/>
                </a:ln>
              </p:spPr>
              <p:txBody>
                <a:bodyPr/>
                <a:lstStyle/>
                <a:p>
                  <a:endParaRPr lang="zh-TW" altLang="en-US"/>
                </a:p>
              </p:txBody>
            </p:sp>
            <p:sp>
              <p:nvSpPr>
                <p:cNvPr id="38235" name="Freeform 190"/>
                <p:cNvSpPr>
                  <a:spLocks/>
                </p:cNvSpPr>
                <p:nvPr/>
              </p:nvSpPr>
              <p:spPr bwMode="auto">
                <a:xfrm>
                  <a:off x="3203" y="2817"/>
                  <a:ext cx="59" cy="48"/>
                </a:xfrm>
                <a:custGeom>
                  <a:avLst/>
                  <a:gdLst>
                    <a:gd name="T0" fmla="*/ 9898 w 25"/>
                    <a:gd name="T1" fmla="*/ 2321 h 20"/>
                    <a:gd name="T2" fmla="*/ 24015 w 25"/>
                    <a:gd name="T3" fmla="*/ 17350 h 20"/>
                    <a:gd name="T4" fmla="*/ 24015 w 25"/>
                    <a:gd name="T5" fmla="*/ 17350 h 20"/>
                    <a:gd name="T6" fmla="*/ 9898 w 25"/>
                    <a:gd name="T7" fmla="*/ 967 h 20"/>
                    <a:gd name="T8" fmla="*/ 868 w 25"/>
                    <a:gd name="T9" fmla="*/ 21041 h 20"/>
                    <a:gd name="T10" fmla="*/ 868 w 25"/>
                    <a:gd name="T11" fmla="*/ 21970 h 20"/>
                    <a:gd name="T12" fmla="*/ 9898 w 25"/>
                    <a:gd name="T13" fmla="*/ 2321 h 20"/>
                    <a:gd name="T14" fmla="*/ 0 60000 65536"/>
                    <a:gd name="T15" fmla="*/ 0 60000 65536"/>
                    <a:gd name="T16" fmla="*/ 0 60000 65536"/>
                    <a:gd name="T17" fmla="*/ 0 60000 65536"/>
                    <a:gd name="T18" fmla="*/ 0 60000 65536"/>
                    <a:gd name="T19" fmla="*/ 0 60000 65536"/>
                    <a:gd name="T20" fmla="*/ 0 60000 65536"/>
                    <a:gd name="T21" fmla="*/ 0 w 25"/>
                    <a:gd name="T22" fmla="*/ 0 h 20"/>
                    <a:gd name="T23" fmla="*/ 25 w 25"/>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20">
                      <a:moveTo>
                        <a:pt x="10" y="2"/>
                      </a:moveTo>
                      <a:cubicBezTo>
                        <a:pt x="17" y="2"/>
                        <a:pt x="23" y="8"/>
                        <a:pt x="25" y="16"/>
                      </a:cubicBezTo>
                      <a:cubicBezTo>
                        <a:pt x="25" y="16"/>
                        <a:pt x="25" y="16"/>
                        <a:pt x="25" y="16"/>
                      </a:cubicBezTo>
                      <a:cubicBezTo>
                        <a:pt x="23" y="7"/>
                        <a:pt x="17" y="0"/>
                        <a:pt x="10" y="1"/>
                      </a:cubicBezTo>
                      <a:cubicBezTo>
                        <a:pt x="4" y="2"/>
                        <a:pt x="0" y="10"/>
                        <a:pt x="1" y="19"/>
                      </a:cubicBezTo>
                      <a:cubicBezTo>
                        <a:pt x="1" y="19"/>
                        <a:pt x="1" y="19"/>
                        <a:pt x="1" y="20"/>
                      </a:cubicBezTo>
                      <a:cubicBezTo>
                        <a:pt x="0" y="11"/>
                        <a:pt x="4" y="3"/>
                        <a:pt x="10" y="2"/>
                      </a:cubicBezTo>
                      <a:close/>
                    </a:path>
                  </a:pathLst>
                </a:custGeom>
                <a:solidFill>
                  <a:srgbClr val="A6ACBE"/>
                </a:solidFill>
                <a:ln w="9525">
                  <a:noFill/>
                  <a:round/>
                  <a:headEnd/>
                  <a:tailEnd/>
                </a:ln>
              </p:spPr>
              <p:txBody>
                <a:bodyPr/>
                <a:lstStyle/>
                <a:p>
                  <a:endParaRPr lang="zh-TW" altLang="en-US"/>
                </a:p>
              </p:txBody>
            </p:sp>
            <p:sp>
              <p:nvSpPr>
                <p:cNvPr id="38236" name="Freeform 191"/>
                <p:cNvSpPr>
                  <a:spLocks/>
                </p:cNvSpPr>
                <p:nvPr/>
              </p:nvSpPr>
              <p:spPr bwMode="auto">
                <a:xfrm>
                  <a:off x="3218" y="2836"/>
                  <a:ext cx="35" cy="48"/>
                </a:xfrm>
                <a:custGeom>
                  <a:avLst/>
                  <a:gdLst>
                    <a:gd name="T0" fmla="*/ 12451 w 15"/>
                    <a:gd name="T1" fmla="*/ 10121 h 20"/>
                    <a:gd name="T2" fmla="*/ 7889 w 15"/>
                    <a:gd name="T3" fmla="*/ 21041 h 20"/>
                    <a:gd name="T4" fmla="*/ 0 w 15"/>
                    <a:gd name="T5" fmla="*/ 11878 h 20"/>
                    <a:gd name="T6" fmla="*/ 5336 w 15"/>
                    <a:gd name="T7" fmla="*/ 967 h 20"/>
                    <a:gd name="T8" fmla="*/ 12451 w 15"/>
                    <a:gd name="T9" fmla="*/ 10121 h 20"/>
                    <a:gd name="T10" fmla="*/ 0 60000 65536"/>
                    <a:gd name="T11" fmla="*/ 0 60000 65536"/>
                    <a:gd name="T12" fmla="*/ 0 60000 65536"/>
                    <a:gd name="T13" fmla="*/ 0 60000 65536"/>
                    <a:gd name="T14" fmla="*/ 0 60000 65536"/>
                    <a:gd name="T15" fmla="*/ 0 w 15"/>
                    <a:gd name="T16" fmla="*/ 0 h 20"/>
                    <a:gd name="T17" fmla="*/ 15 w 15"/>
                    <a:gd name="T18" fmla="*/ 20 h 20"/>
                  </a:gdLst>
                  <a:ahLst/>
                  <a:cxnLst>
                    <a:cxn ang="T10">
                      <a:pos x="T0" y="T1"/>
                    </a:cxn>
                    <a:cxn ang="T11">
                      <a:pos x="T2" y="T3"/>
                    </a:cxn>
                    <a:cxn ang="T12">
                      <a:pos x="T4" y="T5"/>
                    </a:cxn>
                    <a:cxn ang="T13">
                      <a:pos x="T6" y="T7"/>
                    </a:cxn>
                    <a:cxn ang="T14">
                      <a:pos x="T8" y="T9"/>
                    </a:cxn>
                  </a:cxnLst>
                  <a:rect l="T15" t="T16" r="T17" b="T18"/>
                  <a:pathLst>
                    <a:path w="15" h="20">
                      <a:moveTo>
                        <a:pt x="14" y="9"/>
                      </a:moveTo>
                      <a:cubicBezTo>
                        <a:pt x="15" y="14"/>
                        <a:pt x="13" y="19"/>
                        <a:pt x="9" y="19"/>
                      </a:cubicBezTo>
                      <a:cubicBezTo>
                        <a:pt x="5" y="20"/>
                        <a:pt x="1" y="16"/>
                        <a:pt x="0" y="11"/>
                      </a:cubicBezTo>
                      <a:cubicBezTo>
                        <a:pt x="0" y="6"/>
                        <a:pt x="2" y="1"/>
                        <a:pt x="6" y="1"/>
                      </a:cubicBezTo>
                      <a:cubicBezTo>
                        <a:pt x="9" y="0"/>
                        <a:pt x="13" y="4"/>
                        <a:pt x="14" y="9"/>
                      </a:cubicBezTo>
                      <a:close/>
                    </a:path>
                  </a:pathLst>
                </a:custGeom>
                <a:solidFill>
                  <a:srgbClr val="A0CC3A"/>
                </a:solidFill>
                <a:ln w="9525">
                  <a:noFill/>
                  <a:round/>
                  <a:headEnd/>
                  <a:tailEnd/>
                </a:ln>
              </p:spPr>
              <p:txBody>
                <a:bodyPr/>
                <a:lstStyle/>
                <a:p>
                  <a:endParaRPr lang="zh-TW" altLang="en-US"/>
                </a:p>
              </p:txBody>
            </p:sp>
            <p:sp>
              <p:nvSpPr>
                <p:cNvPr id="38237" name="Freeform 192"/>
                <p:cNvSpPr>
                  <a:spLocks noEditPoints="1"/>
                </p:cNvSpPr>
                <p:nvPr/>
              </p:nvSpPr>
              <p:spPr bwMode="auto">
                <a:xfrm>
                  <a:off x="3215" y="2834"/>
                  <a:ext cx="40" cy="52"/>
                </a:xfrm>
                <a:custGeom>
                  <a:avLst/>
                  <a:gdLst>
                    <a:gd name="T0" fmla="*/ 13275 w 17"/>
                    <a:gd name="T1" fmla="*/ 9956 h 22"/>
                    <a:gd name="T2" fmla="*/ 12412 w 17"/>
                    <a:gd name="T3" fmla="*/ 17789 h 22"/>
                    <a:gd name="T4" fmla="*/ 9534 w 17"/>
                    <a:gd name="T5" fmla="*/ 18514 h 22"/>
                    <a:gd name="T6" fmla="*/ 2021 w 17"/>
                    <a:gd name="T7" fmla="*/ 11513 h 22"/>
                    <a:gd name="T8" fmla="*/ 3532 w 17"/>
                    <a:gd name="T9" fmla="*/ 4871 h 22"/>
                    <a:gd name="T10" fmla="*/ 6412 w 17"/>
                    <a:gd name="T11" fmla="*/ 2971 h 22"/>
                    <a:gd name="T12" fmla="*/ 13275 w 17"/>
                    <a:gd name="T13" fmla="*/ 9956 h 22"/>
                    <a:gd name="T14" fmla="*/ 5642 w 17"/>
                    <a:gd name="T15" fmla="*/ 872 h 22"/>
                    <a:gd name="T16" fmla="*/ 2021 w 17"/>
                    <a:gd name="T17" fmla="*/ 2971 h 22"/>
                    <a:gd name="T18" fmla="*/ 0 w 17"/>
                    <a:gd name="T19" fmla="*/ 11513 h 22"/>
                    <a:gd name="T20" fmla="*/ 9534 w 17"/>
                    <a:gd name="T21" fmla="*/ 20575 h 22"/>
                    <a:gd name="T22" fmla="*/ 13913 w 17"/>
                    <a:gd name="T23" fmla="*/ 18514 h 22"/>
                    <a:gd name="T24" fmla="*/ 15087 w 17"/>
                    <a:gd name="T25" fmla="*/ 9956 h 22"/>
                    <a:gd name="T26" fmla="*/ 5642 w 17"/>
                    <a:gd name="T27" fmla="*/ 872 h 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22"/>
                    <a:gd name="T44" fmla="*/ 17 w 17"/>
                    <a:gd name="T45" fmla="*/ 22 h 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22">
                      <a:moveTo>
                        <a:pt x="14" y="10"/>
                      </a:moveTo>
                      <a:cubicBezTo>
                        <a:pt x="15" y="13"/>
                        <a:pt x="14" y="16"/>
                        <a:pt x="13" y="18"/>
                      </a:cubicBezTo>
                      <a:cubicBezTo>
                        <a:pt x="12" y="19"/>
                        <a:pt x="11" y="19"/>
                        <a:pt x="10" y="19"/>
                      </a:cubicBezTo>
                      <a:cubicBezTo>
                        <a:pt x="7" y="20"/>
                        <a:pt x="3" y="16"/>
                        <a:pt x="2" y="12"/>
                      </a:cubicBezTo>
                      <a:cubicBezTo>
                        <a:pt x="2" y="9"/>
                        <a:pt x="2" y="6"/>
                        <a:pt x="4" y="5"/>
                      </a:cubicBezTo>
                      <a:cubicBezTo>
                        <a:pt x="4" y="3"/>
                        <a:pt x="6" y="3"/>
                        <a:pt x="7" y="3"/>
                      </a:cubicBezTo>
                      <a:cubicBezTo>
                        <a:pt x="10" y="2"/>
                        <a:pt x="13" y="6"/>
                        <a:pt x="14" y="10"/>
                      </a:cubicBezTo>
                      <a:close/>
                      <a:moveTo>
                        <a:pt x="6" y="1"/>
                      </a:moveTo>
                      <a:cubicBezTo>
                        <a:pt x="5" y="1"/>
                        <a:pt x="3" y="2"/>
                        <a:pt x="2" y="3"/>
                      </a:cubicBezTo>
                      <a:cubicBezTo>
                        <a:pt x="0" y="6"/>
                        <a:pt x="0" y="9"/>
                        <a:pt x="0" y="12"/>
                      </a:cubicBezTo>
                      <a:cubicBezTo>
                        <a:pt x="2" y="18"/>
                        <a:pt x="6" y="22"/>
                        <a:pt x="10" y="21"/>
                      </a:cubicBezTo>
                      <a:cubicBezTo>
                        <a:pt x="12" y="21"/>
                        <a:pt x="13" y="20"/>
                        <a:pt x="15" y="19"/>
                      </a:cubicBezTo>
                      <a:cubicBezTo>
                        <a:pt x="16" y="16"/>
                        <a:pt x="17" y="13"/>
                        <a:pt x="16" y="10"/>
                      </a:cubicBezTo>
                      <a:cubicBezTo>
                        <a:pt x="15" y="4"/>
                        <a:pt x="11" y="0"/>
                        <a:pt x="6" y="1"/>
                      </a:cubicBezTo>
                      <a:close/>
                    </a:path>
                  </a:pathLst>
                </a:custGeom>
                <a:solidFill>
                  <a:srgbClr val="646C89"/>
                </a:solidFill>
                <a:ln w="9525">
                  <a:noFill/>
                  <a:round/>
                  <a:headEnd/>
                  <a:tailEnd/>
                </a:ln>
              </p:spPr>
              <p:txBody>
                <a:bodyPr/>
                <a:lstStyle/>
                <a:p>
                  <a:endParaRPr lang="zh-TW" altLang="en-US"/>
                </a:p>
              </p:txBody>
            </p:sp>
            <p:sp>
              <p:nvSpPr>
                <p:cNvPr id="38238" name="Freeform 193"/>
                <p:cNvSpPr>
                  <a:spLocks/>
                </p:cNvSpPr>
                <p:nvPr/>
              </p:nvSpPr>
              <p:spPr bwMode="auto">
                <a:xfrm>
                  <a:off x="3062" y="2798"/>
                  <a:ext cx="16" cy="24"/>
                </a:xfrm>
                <a:custGeom>
                  <a:avLst/>
                  <a:gdLst>
                    <a:gd name="T0" fmla="*/ 5291 w 7"/>
                    <a:gd name="T1" fmla="*/ 5570 h 10"/>
                    <a:gd name="T2" fmla="*/ 2999 w 7"/>
                    <a:gd name="T3" fmla="*/ 11088 h 10"/>
                    <a:gd name="T4" fmla="*/ 0 w 7"/>
                    <a:gd name="T5" fmla="*/ 5570 h 10"/>
                    <a:gd name="T6" fmla="*/ 2315 w 7"/>
                    <a:gd name="T7" fmla="*/ 0 h 10"/>
                    <a:gd name="T8" fmla="*/ 5291 w 7"/>
                    <a:gd name="T9" fmla="*/ 5570 h 10"/>
                    <a:gd name="T10" fmla="*/ 0 60000 65536"/>
                    <a:gd name="T11" fmla="*/ 0 60000 65536"/>
                    <a:gd name="T12" fmla="*/ 0 60000 65536"/>
                    <a:gd name="T13" fmla="*/ 0 60000 65536"/>
                    <a:gd name="T14" fmla="*/ 0 60000 65536"/>
                    <a:gd name="T15" fmla="*/ 0 w 7"/>
                    <a:gd name="T16" fmla="*/ 0 h 10"/>
                    <a:gd name="T17" fmla="*/ 7 w 7"/>
                    <a:gd name="T18" fmla="*/ 10 h 10"/>
                  </a:gdLst>
                  <a:ahLst/>
                  <a:cxnLst>
                    <a:cxn ang="T10">
                      <a:pos x="T0" y="T1"/>
                    </a:cxn>
                    <a:cxn ang="T11">
                      <a:pos x="T2" y="T3"/>
                    </a:cxn>
                    <a:cxn ang="T12">
                      <a:pos x="T4" y="T5"/>
                    </a:cxn>
                    <a:cxn ang="T13">
                      <a:pos x="T6" y="T7"/>
                    </a:cxn>
                    <a:cxn ang="T14">
                      <a:pos x="T8" y="T9"/>
                    </a:cxn>
                  </a:cxnLst>
                  <a:rect l="T15" t="T16" r="T17" b="T18"/>
                  <a:pathLst>
                    <a:path w="7" h="10">
                      <a:moveTo>
                        <a:pt x="7" y="5"/>
                      </a:moveTo>
                      <a:cubicBezTo>
                        <a:pt x="7" y="7"/>
                        <a:pt x="6" y="9"/>
                        <a:pt x="4" y="10"/>
                      </a:cubicBezTo>
                      <a:cubicBezTo>
                        <a:pt x="2" y="10"/>
                        <a:pt x="1" y="8"/>
                        <a:pt x="0" y="5"/>
                      </a:cubicBezTo>
                      <a:cubicBezTo>
                        <a:pt x="0" y="3"/>
                        <a:pt x="1" y="1"/>
                        <a:pt x="3" y="0"/>
                      </a:cubicBezTo>
                      <a:cubicBezTo>
                        <a:pt x="4" y="0"/>
                        <a:pt x="6" y="2"/>
                        <a:pt x="7" y="5"/>
                      </a:cubicBezTo>
                      <a:close/>
                    </a:path>
                  </a:pathLst>
                </a:custGeom>
                <a:solidFill>
                  <a:srgbClr val="A0CC3A"/>
                </a:solidFill>
                <a:ln w="9525">
                  <a:noFill/>
                  <a:round/>
                  <a:headEnd/>
                  <a:tailEnd/>
                </a:ln>
              </p:spPr>
              <p:txBody>
                <a:bodyPr/>
                <a:lstStyle/>
                <a:p>
                  <a:endParaRPr lang="zh-TW" altLang="en-US"/>
                </a:p>
              </p:txBody>
            </p:sp>
            <p:sp>
              <p:nvSpPr>
                <p:cNvPr id="38239" name="Freeform 194"/>
                <p:cNvSpPr>
                  <a:spLocks noEditPoints="1"/>
                </p:cNvSpPr>
                <p:nvPr/>
              </p:nvSpPr>
              <p:spPr bwMode="auto">
                <a:xfrm>
                  <a:off x="3059" y="2796"/>
                  <a:ext cx="22" cy="29"/>
                </a:xfrm>
                <a:custGeom>
                  <a:avLst/>
                  <a:gdLst>
                    <a:gd name="T0" fmla="*/ 8998 w 9"/>
                    <a:gd name="T1" fmla="*/ 7153 h 12"/>
                    <a:gd name="T2" fmla="*/ 7856 w 9"/>
                    <a:gd name="T3" fmla="*/ 10542 h 12"/>
                    <a:gd name="T4" fmla="*/ 6209 w 9"/>
                    <a:gd name="T5" fmla="*/ 11528 h 12"/>
                    <a:gd name="T6" fmla="*/ 2540 w 9"/>
                    <a:gd name="T7" fmla="*/ 7153 h 12"/>
                    <a:gd name="T8" fmla="*/ 3681 w 9"/>
                    <a:gd name="T9" fmla="*/ 3376 h 12"/>
                    <a:gd name="T10" fmla="*/ 5138 w 9"/>
                    <a:gd name="T11" fmla="*/ 2383 h 12"/>
                    <a:gd name="T12" fmla="*/ 8998 w 9"/>
                    <a:gd name="T13" fmla="*/ 7153 h 12"/>
                    <a:gd name="T14" fmla="*/ 3681 w 9"/>
                    <a:gd name="T15" fmla="*/ 0 h 12"/>
                    <a:gd name="T16" fmla="*/ 1039 w 9"/>
                    <a:gd name="T17" fmla="*/ 2383 h 12"/>
                    <a:gd name="T18" fmla="*/ 0 w 9"/>
                    <a:gd name="T19" fmla="*/ 8159 h 12"/>
                    <a:gd name="T20" fmla="*/ 6209 w 9"/>
                    <a:gd name="T21" fmla="*/ 13918 h 12"/>
                    <a:gd name="T22" fmla="*/ 10457 w 9"/>
                    <a:gd name="T23" fmla="*/ 11528 h 12"/>
                    <a:gd name="T24" fmla="*/ 11538 w 9"/>
                    <a:gd name="T25" fmla="*/ 5759 h 12"/>
                    <a:gd name="T26" fmla="*/ 3681 w 9"/>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2"/>
                    <a:gd name="T44" fmla="*/ 9 w 9"/>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2">
                      <a:moveTo>
                        <a:pt x="7" y="6"/>
                      </a:moveTo>
                      <a:cubicBezTo>
                        <a:pt x="7" y="7"/>
                        <a:pt x="7" y="8"/>
                        <a:pt x="6" y="9"/>
                      </a:cubicBezTo>
                      <a:cubicBezTo>
                        <a:pt x="6" y="9"/>
                        <a:pt x="6" y="10"/>
                        <a:pt x="5" y="10"/>
                      </a:cubicBezTo>
                      <a:cubicBezTo>
                        <a:pt x="4" y="10"/>
                        <a:pt x="2" y="8"/>
                        <a:pt x="2" y="6"/>
                      </a:cubicBezTo>
                      <a:cubicBezTo>
                        <a:pt x="2" y="5"/>
                        <a:pt x="2" y="4"/>
                        <a:pt x="3" y="3"/>
                      </a:cubicBezTo>
                      <a:cubicBezTo>
                        <a:pt x="3" y="3"/>
                        <a:pt x="3" y="2"/>
                        <a:pt x="4" y="2"/>
                      </a:cubicBezTo>
                      <a:cubicBezTo>
                        <a:pt x="5" y="2"/>
                        <a:pt x="6" y="4"/>
                        <a:pt x="7" y="6"/>
                      </a:cubicBezTo>
                      <a:close/>
                      <a:moveTo>
                        <a:pt x="3" y="0"/>
                      </a:moveTo>
                      <a:cubicBezTo>
                        <a:pt x="2" y="0"/>
                        <a:pt x="2" y="1"/>
                        <a:pt x="1" y="2"/>
                      </a:cubicBezTo>
                      <a:cubicBezTo>
                        <a:pt x="0" y="3"/>
                        <a:pt x="0" y="5"/>
                        <a:pt x="0" y="7"/>
                      </a:cubicBezTo>
                      <a:cubicBezTo>
                        <a:pt x="1" y="10"/>
                        <a:pt x="3" y="12"/>
                        <a:pt x="5" y="12"/>
                      </a:cubicBezTo>
                      <a:cubicBezTo>
                        <a:pt x="6" y="12"/>
                        <a:pt x="7" y="11"/>
                        <a:pt x="8" y="10"/>
                      </a:cubicBezTo>
                      <a:cubicBezTo>
                        <a:pt x="9" y="9"/>
                        <a:pt x="9" y="7"/>
                        <a:pt x="9" y="5"/>
                      </a:cubicBezTo>
                      <a:cubicBezTo>
                        <a:pt x="8" y="2"/>
                        <a:pt x="6" y="0"/>
                        <a:pt x="3" y="0"/>
                      </a:cubicBezTo>
                      <a:close/>
                    </a:path>
                  </a:pathLst>
                </a:custGeom>
                <a:solidFill>
                  <a:srgbClr val="646C89"/>
                </a:solidFill>
                <a:ln w="9525">
                  <a:noFill/>
                  <a:round/>
                  <a:headEnd/>
                  <a:tailEnd/>
                </a:ln>
              </p:spPr>
              <p:txBody>
                <a:bodyPr/>
                <a:lstStyle/>
                <a:p>
                  <a:endParaRPr lang="zh-TW" altLang="en-US"/>
                </a:p>
              </p:txBody>
            </p:sp>
            <p:sp>
              <p:nvSpPr>
                <p:cNvPr id="38240" name="Freeform 195"/>
                <p:cNvSpPr>
                  <a:spLocks/>
                </p:cNvSpPr>
                <p:nvPr/>
              </p:nvSpPr>
              <p:spPr bwMode="auto">
                <a:xfrm>
                  <a:off x="3092" y="2808"/>
                  <a:ext cx="19" cy="24"/>
                </a:xfrm>
                <a:custGeom>
                  <a:avLst/>
                  <a:gdLst>
                    <a:gd name="T0" fmla="*/ 8077 w 8"/>
                    <a:gd name="T1" fmla="*/ 5570 h 10"/>
                    <a:gd name="T2" fmla="*/ 4997 w 8"/>
                    <a:gd name="T3" fmla="*/ 11088 h 10"/>
                    <a:gd name="T4" fmla="*/ 886 w 8"/>
                    <a:gd name="T5" fmla="*/ 6538 h 10"/>
                    <a:gd name="T6" fmla="*/ 3028 w 8"/>
                    <a:gd name="T7" fmla="*/ 0 h 10"/>
                    <a:gd name="T8" fmla="*/ 8077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5"/>
                      </a:moveTo>
                      <a:cubicBezTo>
                        <a:pt x="8" y="7"/>
                        <a:pt x="7" y="10"/>
                        <a:pt x="5" y="10"/>
                      </a:cubicBezTo>
                      <a:cubicBezTo>
                        <a:pt x="3" y="10"/>
                        <a:pt x="1" y="8"/>
                        <a:pt x="1" y="6"/>
                      </a:cubicBezTo>
                      <a:cubicBezTo>
                        <a:pt x="0" y="3"/>
                        <a:pt x="1" y="1"/>
                        <a:pt x="3" y="0"/>
                      </a:cubicBezTo>
                      <a:cubicBezTo>
                        <a:pt x="5" y="0"/>
                        <a:pt x="7" y="2"/>
                        <a:pt x="8" y="5"/>
                      </a:cubicBezTo>
                      <a:close/>
                    </a:path>
                  </a:pathLst>
                </a:custGeom>
                <a:solidFill>
                  <a:srgbClr val="A0CC3A"/>
                </a:solidFill>
                <a:ln w="9525">
                  <a:noFill/>
                  <a:round/>
                  <a:headEnd/>
                  <a:tailEnd/>
                </a:ln>
              </p:spPr>
              <p:txBody>
                <a:bodyPr/>
                <a:lstStyle/>
                <a:p>
                  <a:endParaRPr lang="zh-TW" altLang="en-US"/>
                </a:p>
              </p:txBody>
            </p:sp>
            <p:sp>
              <p:nvSpPr>
                <p:cNvPr id="38241" name="Freeform 196"/>
                <p:cNvSpPr>
                  <a:spLocks noEditPoints="1"/>
                </p:cNvSpPr>
                <p:nvPr/>
              </p:nvSpPr>
              <p:spPr bwMode="auto">
                <a:xfrm>
                  <a:off x="3090" y="2806"/>
                  <a:ext cx="24" cy="28"/>
                </a:xfrm>
                <a:custGeom>
                  <a:avLst/>
                  <a:gdLst>
                    <a:gd name="T0" fmla="*/ 8767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8767 w 10"/>
                    <a:gd name="T13" fmla="*/ 5336 h 12"/>
                    <a:gd name="T14" fmla="*/ 4620 w 10"/>
                    <a:gd name="T15" fmla="*/ 828 h 12"/>
                    <a:gd name="T16" fmla="*/ 2321 w 10"/>
                    <a:gd name="T17" fmla="*/ 1932 h 12"/>
                    <a:gd name="T18" fmla="*/ 967 w 10"/>
                    <a:gd name="T19" fmla="*/ 5957 h 12"/>
                    <a:gd name="T20" fmla="*/ 6538 w 10"/>
                    <a:gd name="T21" fmla="*/ 10519 h 12"/>
                    <a:gd name="T22" fmla="*/ 10121 w 10"/>
                    <a:gd name="T23" fmla="*/ 8717 h 12"/>
                    <a:gd name="T24" fmla="*/ 11088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8" y="6"/>
                      </a:moveTo>
                      <a:cubicBezTo>
                        <a:pt x="8" y="7"/>
                        <a:pt x="8" y="8"/>
                        <a:pt x="7" y="9"/>
                      </a:cubicBezTo>
                      <a:cubicBezTo>
                        <a:pt x="7" y="9"/>
                        <a:pt x="7" y="10"/>
                        <a:pt x="6" y="10"/>
                      </a:cubicBezTo>
                      <a:cubicBezTo>
                        <a:pt x="5" y="10"/>
                        <a:pt x="3" y="9"/>
                        <a:pt x="3" y="6"/>
                      </a:cubicBezTo>
                      <a:cubicBezTo>
                        <a:pt x="3" y="5"/>
                        <a:pt x="3" y="4"/>
                        <a:pt x="3" y="3"/>
                      </a:cubicBezTo>
                      <a:cubicBezTo>
                        <a:pt x="4" y="3"/>
                        <a:pt x="4" y="3"/>
                        <a:pt x="4" y="2"/>
                      </a:cubicBezTo>
                      <a:cubicBezTo>
                        <a:pt x="6" y="2"/>
                        <a:pt x="7" y="4"/>
                        <a:pt x="8" y="6"/>
                      </a:cubicBezTo>
                      <a:close/>
                      <a:moveTo>
                        <a:pt x="4" y="1"/>
                      </a:moveTo>
                      <a:cubicBezTo>
                        <a:pt x="3" y="1"/>
                        <a:pt x="2" y="1"/>
                        <a:pt x="2" y="2"/>
                      </a:cubicBezTo>
                      <a:cubicBezTo>
                        <a:pt x="1" y="3"/>
                        <a:pt x="0" y="5"/>
                        <a:pt x="1" y="7"/>
                      </a:cubicBezTo>
                      <a:cubicBezTo>
                        <a:pt x="1" y="10"/>
                        <a:pt x="4" y="12"/>
                        <a:pt x="6" y="12"/>
                      </a:cubicBezTo>
                      <a:cubicBezTo>
                        <a:pt x="7" y="12"/>
                        <a:pt x="8" y="11"/>
                        <a:pt x="9" y="10"/>
                      </a:cubicBezTo>
                      <a:cubicBezTo>
                        <a:pt x="10" y="9"/>
                        <a:pt x="10" y="7"/>
                        <a:pt x="10" y="6"/>
                      </a:cubicBezTo>
                      <a:cubicBezTo>
                        <a:pt x="9" y="2"/>
                        <a:pt x="7" y="0"/>
                        <a:pt x="4" y="1"/>
                      </a:cubicBezTo>
                      <a:close/>
                    </a:path>
                  </a:pathLst>
                </a:custGeom>
                <a:solidFill>
                  <a:srgbClr val="646C89"/>
                </a:solidFill>
                <a:ln w="9525">
                  <a:noFill/>
                  <a:round/>
                  <a:headEnd/>
                  <a:tailEnd/>
                </a:ln>
              </p:spPr>
              <p:txBody>
                <a:bodyPr/>
                <a:lstStyle/>
                <a:p>
                  <a:endParaRPr lang="zh-TW" altLang="en-US"/>
                </a:p>
              </p:txBody>
            </p:sp>
            <p:sp>
              <p:nvSpPr>
                <p:cNvPr id="38242" name="Freeform 197"/>
                <p:cNvSpPr>
                  <a:spLocks/>
                </p:cNvSpPr>
                <p:nvPr/>
              </p:nvSpPr>
              <p:spPr bwMode="auto">
                <a:xfrm>
                  <a:off x="3126" y="2817"/>
                  <a:ext cx="18" cy="24"/>
                </a:xfrm>
                <a:custGeom>
                  <a:avLst/>
                  <a:gdLst>
                    <a:gd name="T0" fmla="*/ 4657 w 8"/>
                    <a:gd name="T1" fmla="*/ 5570 h 10"/>
                    <a:gd name="T2" fmla="*/ 3224 w 8"/>
                    <a:gd name="T3" fmla="*/ 11088 h 10"/>
                    <a:gd name="T4" fmla="*/ 637 w 8"/>
                    <a:gd name="T5" fmla="*/ 6538 h 10"/>
                    <a:gd name="T6" fmla="*/ 2070 w 8"/>
                    <a:gd name="T7" fmla="*/ 967 h 10"/>
                    <a:gd name="T8" fmla="*/ 4657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1" y="6"/>
                      </a:cubicBezTo>
                      <a:cubicBezTo>
                        <a:pt x="0" y="3"/>
                        <a:pt x="1" y="1"/>
                        <a:pt x="3" y="1"/>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38243" name="Freeform 198"/>
                <p:cNvSpPr>
                  <a:spLocks noEditPoints="1"/>
                </p:cNvSpPr>
                <p:nvPr/>
              </p:nvSpPr>
              <p:spPr bwMode="auto">
                <a:xfrm>
                  <a:off x="3123" y="2815"/>
                  <a:ext cx="24" cy="28"/>
                </a:xfrm>
                <a:custGeom>
                  <a:avLst/>
                  <a:gdLst>
                    <a:gd name="T0" fmla="*/ 7800 w 10"/>
                    <a:gd name="T1" fmla="*/ 5336 h 12"/>
                    <a:gd name="T2" fmla="*/ 7800 w 10"/>
                    <a:gd name="T3" fmla="*/ 7889 h 12"/>
                    <a:gd name="T4" fmla="*/ 6538 w 10"/>
                    <a:gd name="T5" fmla="*/ 8717 h 12"/>
                    <a:gd name="T6" fmla="*/ 3250 w 10"/>
                    <a:gd name="T7" fmla="*/ 5957 h 12"/>
                    <a:gd name="T8" fmla="*/ 3250 w 10"/>
                    <a:gd name="T9" fmla="*/ 2553 h 12"/>
                    <a:gd name="T10" fmla="*/ 4620 w 10"/>
                    <a:gd name="T11" fmla="*/ 2553 h 12"/>
                    <a:gd name="T12" fmla="*/ 7800 w 10"/>
                    <a:gd name="T13" fmla="*/ 5336 h 12"/>
                    <a:gd name="T14" fmla="*/ 4620 w 10"/>
                    <a:gd name="T15" fmla="*/ 828 h 12"/>
                    <a:gd name="T16" fmla="*/ 2321 w 10"/>
                    <a:gd name="T17" fmla="*/ 1932 h 12"/>
                    <a:gd name="T18" fmla="*/ 967 w 10"/>
                    <a:gd name="T19" fmla="*/ 5957 h 12"/>
                    <a:gd name="T20" fmla="*/ 6538 w 10"/>
                    <a:gd name="T21" fmla="*/ 10519 h 12"/>
                    <a:gd name="T22" fmla="*/ 10121 w 10"/>
                    <a:gd name="T23" fmla="*/ 8717 h 12"/>
                    <a:gd name="T24" fmla="*/ 10121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8" y="7"/>
                        <a:pt x="8" y="9"/>
                        <a:pt x="7" y="9"/>
                      </a:cubicBezTo>
                      <a:cubicBezTo>
                        <a:pt x="7" y="10"/>
                        <a:pt x="6" y="10"/>
                        <a:pt x="6" y="10"/>
                      </a:cubicBezTo>
                      <a:cubicBezTo>
                        <a:pt x="4" y="10"/>
                        <a:pt x="3" y="9"/>
                        <a:pt x="3" y="7"/>
                      </a:cubicBezTo>
                      <a:cubicBezTo>
                        <a:pt x="2" y="5"/>
                        <a:pt x="3" y="4"/>
                        <a:pt x="3" y="3"/>
                      </a:cubicBezTo>
                      <a:cubicBezTo>
                        <a:pt x="3" y="3"/>
                        <a:pt x="4" y="3"/>
                        <a:pt x="4" y="3"/>
                      </a:cubicBezTo>
                      <a:cubicBezTo>
                        <a:pt x="6" y="2"/>
                        <a:pt x="7" y="4"/>
                        <a:pt x="7" y="6"/>
                      </a:cubicBezTo>
                      <a:close/>
                      <a:moveTo>
                        <a:pt x="4" y="1"/>
                      </a:moveTo>
                      <a:cubicBezTo>
                        <a:pt x="3" y="1"/>
                        <a:pt x="2" y="1"/>
                        <a:pt x="2" y="2"/>
                      </a:cubicBezTo>
                      <a:cubicBezTo>
                        <a:pt x="1" y="3"/>
                        <a:pt x="0" y="5"/>
                        <a:pt x="1" y="7"/>
                      </a:cubicBezTo>
                      <a:cubicBezTo>
                        <a:pt x="1" y="10"/>
                        <a:pt x="4" y="12"/>
                        <a:pt x="6" y="12"/>
                      </a:cubicBezTo>
                      <a:cubicBezTo>
                        <a:pt x="7" y="12"/>
                        <a:pt x="8" y="11"/>
                        <a:pt x="9" y="10"/>
                      </a:cubicBezTo>
                      <a:cubicBezTo>
                        <a:pt x="9" y="9"/>
                        <a:pt x="10" y="8"/>
                        <a:pt x="9" y="6"/>
                      </a:cubicBezTo>
                      <a:cubicBezTo>
                        <a:pt x="9" y="3"/>
                        <a:pt x="6" y="0"/>
                        <a:pt x="4" y="1"/>
                      </a:cubicBezTo>
                      <a:close/>
                    </a:path>
                  </a:pathLst>
                </a:custGeom>
                <a:solidFill>
                  <a:srgbClr val="646C89"/>
                </a:solidFill>
                <a:ln w="9525">
                  <a:noFill/>
                  <a:round/>
                  <a:headEnd/>
                  <a:tailEnd/>
                </a:ln>
              </p:spPr>
              <p:txBody>
                <a:bodyPr/>
                <a:lstStyle/>
                <a:p>
                  <a:endParaRPr lang="zh-TW" altLang="en-US"/>
                </a:p>
              </p:txBody>
            </p:sp>
            <p:sp>
              <p:nvSpPr>
                <p:cNvPr id="38244" name="Freeform 199"/>
                <p:cNvSpPr>
                  <a:spLocks/>
                </p:cNvSpPr>
                <p:nvPr/>
              </p:nvSpPr>
              <p:spPr bwMode="auto">
                <a:xfrm>
                  <a:off x="3159" y="2829"/>
                  <a:ext cx="18" cy="22"/>
                </a:xfrm>
                <a:custGeom>
                  <a:avLst/>
                  <a:gdLst>
                    <a:gd name="T0" fmla="*/ 4657 w 8"/>
                    <a:gd name="T1" fmla="*/ 5138 h 9"/>
                    <a:gd name="T2" fmla="*/ 3224 w 8"/>
                    <a:gd name="T3" fmla="*/ 11538 h 9"/>
                    <a:gd name="T4" fmla="*/ 0 w 8"/>
                    <a:gd name="T5" fmla="*/ 6209 h 9"/>
                    <a:gd name="T6" fmla="*/ 2070 w 8"/>
                    <a:gd name="T7" fmla="*/ 0 h 9"/>
                    <a:gd name="T8" fmla="*/ 4657 w 8"/>
                    <a:gd name="T9" fmla="*/ 5138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7" y="4"/>
                      </a:moveTo>
                      <a:cubicBezTo>
                        <a:pt x="8" y="7"/>
                        <a:pt x="7" y="9"/>
                        <a:pt x="5" y="9"/>
                      </a:cubicBezTo>
                      <a:cubicBezTo>
                        <a:pt x="3" y="9"/>
                        <a:pt x="1" y="8"/>
                        <a:pt x="0" y="5"/>
                      </a:cubicBezTo>
                      <a:cubicBezTo>
                        <a:pt x="0" y="2"/>
                        <a:pt x="1" y="0"/>
                        <a:pt x="3" y="0"/>
                      </a:cubicBezTo>
                      <a:cubicBezTo>
                        <a:pt x="5" y="0"/>
                        <a:pt x="7" y="1"/>
                        <a:pt x="7" y="4"/>
                      </a:cubicBezTo>
                      <a:close/>
                    </a:path>
                  </a:pathLst>
                </a:custGeom>
                <a:solidFill>
                  <a:srgbClr val="A0CC3A"/>
                </a:solidFill>
                <a:ln w="9525">
                  <a:noFill/>
                  <a:round/>
                  <a:headEnd/>
                  <a:tailEnd/>
                </a:ln>
              </p:spPr>
              <p:txBody>
                <a:bodyPr/>
                <a:lstStyle/>
                <a:p>
                  <a:endParaRPr lang="zh-TW" altLang="en-US"/>
                </a:p>
              </p:txBody>
            </p:sp>
            <p:sp>
              <p:nvSpPr>
                <p:cNvPr id="38245" name="Freeform 200"/>
                <p:cNvSpPr>
                  <a:spLocks noEditPoints="1"/>
                </p:cNvSpPr>
                <p:nvPr/>
              </p:nvSpPr>
              <p:spPr bwMode="auto">
                <a:xfrm>
                  <a:off x="3156" y="2825"/>
                  <a:ext cx="24" cy="30"/>
                </a:xfrm>
                <a:custGeom>
                  <a:avLst/>
                  <a:gdLst>
                    <a:gd name="T0" fmla="*/ 7800 w 10"/>
                    <a:gd name="T1" fmla="*/ 4858 h 13"/>
                    <a:gd name="T2" fmla="*/ 7800 w 10"/>
                    <a:gd name="T3" fmla="*/ 7265 h 13"/>
                    <a:gd name="T4" fmla="*/ 6538 w 10"/>
                    <a:gd name="T5" fmla="*/ 7998 h 13"/>
                    <a:gd name="T6" fmla="*/ 2321 w 10"/>
                    <a:gd name="T7" fmla="*/ 5555 h 13"/>
                    <a:gd name="T8" fmla="*/ 3250 w 10"/>
                    <a:gd name="T9" fmla="*/ 3148 h 13"/>
                    <a:gd name="T10" fmla="*/ 4620 w 10"/>
                    <a:gd name="T11" fmla="*/ 2407 h 13"/>
                    <a:gd name="T12" fmla="*/ 7800 w 10"/>
                    <a:gd name="T13" fmla="*/ 4858 h 13"/>
                    <a:gd name="T14" fmla="*/ 4620 w 10"/>
                    <a:gd name="T15" fmla="*/ 798 h 13"/>
                    <a:gd name="T16" fmla="*/ 967 w 10"/>
                    <a:gd name="T17" fmla="*/ 1842 h 13"/>
                    <a:gd name="T18" fmla="*/ 0 w 10"/>
                    <a:gd name="T19" fmla="*/ 5555 h 13"/>
                    <a:gd name="T20" fmla="*/ 6538 w 10"/>
                    <a:gd name="T21" fmla="*/ 9810 h 13"/>
                    <a:gd name="T22" fmla="*/ 8767 w 10"/>
                    <a:gd name="T23" fmla="*/ 8760 h 13"/>
                    <a:gd name="T24" fmla="*/ 10121 w 10"/>
                    <a:gd name="T25" fmla="*/ 4858 h 13"/>
                    <a:gd name="T26" fmla="*/ 4620 w 10"/>
                    <a:gd name="T27" fmla="*/ 798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3"/>
                    <a:gd name="T44" fmla="*/ 10 w 10"/>
                    <a:gd name="T45" fmla="*/ 13 h 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3">
                      <a:moveTo>
                        <a:pt x="7" y="6"/>
                      </a:moveTo>
                      <a:cubicBezTo>
                        <a:pt x="8" y="7"/>
                        <a:pt x="7" y="9"/>
                        <a:pt x="7" y="9"/>
                      </a:cubicBezTo>
                      <a:cubicBezTo>
                        <a:pt x="7" y="10"/>
                        <a:pt x="6" y="10"/>
                        <a:pt x="6" y="10"/>
                      </a:cubicBezTo>
                      <a:cubicBezTo>
                        <a:pt x="4" y="10"/>
                        <a:pt x="3" y="9"/>
                        <a:pt x="2" y="7"/>
                      </a:cubicBezTo>
                      <a:cubicBezTo>
                        <a:pt x="2" y="6"/>
                        <a:pt x="2" y="4"/>
                        <a:pt x="3" y="4"/>
                      </a:cubicBezTo>
                      <a:cubicBezTo>
                        <a:pt x="3" y="3"/>
                        <a:pt x="4" y="3"/>
                        <a:pt x="4" y="3"/>
                      </a:cubicBezTo>
                      <a:cubicBezTo>
                        <a:pt x="5" y="3"/>
                        <a:pt x="7" y="4"/>
                        <a:pt x="7" y="6"/>
                      </a:cubicBezTo>
                      <a:close/>
                      <a:moveTo>
                        <a:pt x="4" y="1"/>
                      </a:moveTo>
                      <a:cubicBezTo>
                        <a:pt x="3" y="1"/>
                        <a:pt x="2" y="2"/>
                        <a:pt x="1" y="2"/>
                      </a:cubicBezTo>
                      <a:cubicBezTo>
                        <a:pt x="0" y="4"/>
                        <a:pt x="0" y="5"/>
                        <a:pt x="0" y="7"/>
                      </a:cubicBezTo>
                      <a:cubicBezTo>
                        <a:pt x="1" y="10"/>
                        <a:pt x="3" y="13"/>
                        <a:pt x="6" y="12"/>
                      </a:cubicBezTo>
                      <a:cubicBezTo>
                        <a:pt x="7" y="12"/>
                        <a:pt x="8" y="12"/>
                        <a:pt x="8" y="11"/>
                      </a:cubicBezTo>
                      <a:cubicBezTo>
                        <a:pt x="9" y="9"/>
                        <a:pt x="10" y="8"/>
                        <a:pt x="9" y="6"/>
                      </a:cubicBezTo>
                      <a:cubicBezTo>
                        <a:pt x="9" y="3"/>
                        <a:pt x="6" y="0"/>
                        <a:pt x="4" y="1"/>
                      </a:cubicBezTo>
                      <a:close/>
                    </a:path>
                  </a:pathLst>
                </a:custGeom>
                <a:solidFill>
                  <a:srgbClr val="646C89"/>
                </a:solidFill>
                <a:ln w="9525">
                  <a:noFill/>
                  <a:round/>
                  <a:headEnd/>
                  <a:tailEnd/>
                </a:ln>
              </p:spPr>
              <p:txBody>
                <a:bodyPr/>
                <a:lstStyle/>
                <a:p>
                  <a:endParaRPr lang="zh-TW" altLang="en-US"/>
                </a:p>
              </p:txBody>
            </p:sp>
            <p:sp>
              <p:nvSpPr>
                <p:cNvPr id="38246" name="Freeform 201"/>
                <p:cNvSpPr>
                  <a:spLocks/>
                </p:cNvSpPr>
                <p:nvPr/>
              </p:nvSpPr>
              <p:spPr bwMode="auto">
                <a:xfrm>
                  <a:off x="3296" y="2877"/>
                  <a:ext cx="18" cy="23"/>
                </a:xfrm>
                <a:custGeom>
                  <a:avLst/>
                  <a:gdLst>
                    <a:gd name="T0" fmla="*/ 5168 w 8"/>
                    <a:gd name="T1" fmla="*/ 3080 h 10"/>
                    <a:gd name="T2" fmla="*/ 3224 w 8"/>
                    <a:gd name="T3" fmla="*/ 7084 h 10"/>
                    <a:gd name="T4" fmla="*/ 637 w 8"/>
                    <a:gd name="T5" fmla="*/ 4110 h 10"/>
                    <a:gd name="T6" fmla="*/ 2587 w 8"/>
                    <a:gd name="T7" fmla="*/ 0 h 10"/>
                    <a:gd name="T8" fmla="*/ 5168 w 8"/>
                    <a:gd name="T9" fmla="*/ 308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4"/>
                      </a:moveTo>
                      <a:cubicBezTo>
                        <a:pt x="8" y="7"/>
                        <a:pt x="7" y="9"/>
                        <a:pt x="5" y="9"/>
                      </a:cubicBezTo>
                      <a:cubicBezTo>
                        <a:pt x="3" y="10"/>
                        <a:pt x="1" y="8"/>
                        <a:pt x="1" y="5"/>
                      </a:cubicBezTo>
                      <a:cubicBezTo>
                        <a:pt x="0" y="3"/>
                        <a:pt x="2" y="0"/>
                        <a:pt x="4" y="0"/>
                      </a:cubicBezTo>
                      <a:cubicBezTo>
                        <a:pt x="5" y="0"/>
                        <a:pt x="7" y="2"/>
                        <a:pt x="8" y="4"/>
                      </a:cubicBezTo>
                      <a:close/>
                    </a:path>
                  </a:pathLst>
                </a:custGeom>
                <a:solidFill>
                  <a:srgbClr val="A0CC3A"/>
                </a:solidFill>
                <a:ln w="9525">
                  <a:noFill/>
                  <a:round/>
                  <a:headEnd/>
                  <a:tailEnd/>
                </a:ln>
              </p:spPr>
              <p:txBody>
                <a:bodyPr/>
                <a:lstStyle/>
                <a:p>
                  <a:endParaRPr lang="zh-TW" altLang="en-US"/>
                </a:p>
              </p:txBody>
            </p:sp>
            <p:sp>
              <p:nvSpPr>
                <p:cNvPr id="38247" name="Freeform 202"/>
                <p:cNvSpPr>
                  <a:spLocks noEditPoints="1"/>
                </p:cNvSpPr>
                <p:nvPr/>
              </p:nvSpPr>
              <p:spPr bwMode="auto">
                <a:xfrm>
                  <a:off x="3296" y="2874"/>
                  <a:ext cx="21" cy="29"/>
                </a:xfrm>
                <a:custGeom>
                  <a:avLst/>
                  <a:gdLst>
                    <a:gd name="T0" fmla="*/ 5957 w 9"/>
                    <a:gd name="T1" fmla="*/ 7153 h 12"/>
                    <a:gd name="T2" fmla="*/ 5336 w 9"/>
                    <a:gd name="T3" fmla="*/ 10542 h 12"/>
                    <a:gd name="T4" fmla="*/ 4508 w 9"/>
                    <a:gd name="T5" fmla="*/ 10542 h 12"/>
                    <a:gd name="T6" fmla="*/ 1932 w 9"/>
                    <a:gd name="T7" fmla="*/ 7153 h 12"/>
                    <a:gd name="T8" fmla="*/ 1932 w 9"/>
                    <a:gd name="T9" fmla="*/ 3376 h 12"/>
                    <a:gd name="T10" fmla="*/ 3381 w 9"/>
                    <a:gd name="T11" fmla="*/ 2383 h 12"/>
                    <a:gd name="T12" fmla="*/ 5957 w 9"/>
                    <a:gd name="T13" fmla="*/ 7153 h 12"/>
                    <a:gd name="T14" fmla="*/ 2553 w 9"/>
                    <a:gd name="T15" fmla="*/ 0 h 12"/>
                    <a:gd name="T16" fmla="*/ 828 w 9"/>
                    <a:gd name="T17" fmla="*/ 2383 h 12"/>
                    <a:gd name="T18" fmla="*/ 0 w 9"/>
                    <a:gd name="T19" fmla="*/ 7153 h 12"/>
                    <a:gd name="T20" fmla="*/ 4508 w 9"/>
                    <a:gd name="T21" fmla="*/ 12932 h 12"/>
                    <a:gd name="T22" fmla="*/ 7117 w 9"/>
                    <a:gd name="T23" fmla="*/ 11528 h 12"/>
                    <a:gd name="T24" fmla="*/ 7889 w 9"/>
                    <a:gd name="T25" fmla="*/ 5759 h 12"/>
                    <a:gd name="T26" fmla="*/ 2553 w 9"/>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2"/>
                    <a:gd name="T44" fmla="*/ 9 w 9"/>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2">
                      <a:moveTo>
                        <a:pt x="7" y="6"/>
                      </a:moveTo>
                      <a:cubicBezTo>
                        <a:pt x="7" y="7"/>
                        <a:pt x="7" y="8"/>
                        <a:pt x="6" y="9"/>
                      </a:cubicBezTo>
                      <a:cubicBezTo>
                        <a:pt x="6" y="9"/>
                        <a:pt x="6" y="9"/>
                        <a:pt x="5" y="9"/>
                      </a:cubicBezTo>
                      <a:cubicBezTo>
                        <a:pt x="4" y="10"/>
                        <a:pt x="2" y="8"/>
                        <a:pt x="2" y="6"/>
                      </a:cubicBezTo>
                      <a:cubicBezTo>
                        <a:pt x="2" y="5"/>
                        <a:pt x="2" y="4"/>
                        <a:pt x="2" y="3"/>
                      </a:cubicBezTo>
                      <a:cubicBezTo>
                        <a:pt x="3" y="3"/>
                        <a:pt x="3" y="2"/>
                        <a:pt x="4" y="2"/>
                      </a:cubicBezTo>
                      <a:cubicBezTo>
                        <a:pt x="5" y="2"/>
                        <a:pt x="6" y="3"/>
                        <a:pt x="7" y="6"/>
                      </a:cubicBezTo>
                      <a:close/>
                      <a:moveTo>
                        <a:pt x="3" y="0"/>
                      </a:moveTo>
                      <a:cubicBezTo>
                        <a:pt x="2" y="0"/>
                        <a:pt x="2" y="1"/>
                        <a:pt x="1" y="2"/>
                      </a:cubicBezTo>
                      <a:cubicBezTo>
                        <a:pt x="0" y="3"/>
                        <a:pt x="0" y="5"/>
                        <a:pt x="0" y="6"/>
                      </a:cubicBezTo>
                      <a:cubicBezTo>
                        <a:pt x="1" y="10"/>
                        <a:pt x="3" y="12"/>
                        <a:pt x="5" y="11"/>
                      </a:cubicBezTo>
                      <a:cubicBezTo>
                        <a:pt x="6" y="11"/>
                        <a:pt x="7" y="11"/>
                        <a:pt x="8" y="10"/>
                      </a:cubicBezTo>
                      <a:cubicBezTo>
                        <a:pt x="9" y="9"/>
                        <a:pt x="9" y="7"/>
                        <a:pt x="9" y="5"/>
                      </a:cubicBezTo>
                      <a:cubicBezTo>
                        <a:pt x="8" y="2"/>
                        <a:pt x="6" y="0"/>
                        <a:pt x="3" y="0"/>
                      </a:cubicBezTo>
                      <a:close/>
                    </a:path>
                  </a:pathLst>
                </a:custGeom>
                <a:solidFill>
                  <a:srgbClr val="646C89"/>
                </a:solidFill>
                <a:ln w="9525">
                  <a:noFill/>
                  <a:round/>
                  <a:headEnd/>
                  <a:tailEnd/>
                </a:ln>
              </p:spPr>
              <p:txBody>
                <a:bodyPr/>
                <a:lstStyle/>
                <a:p>
                  <a:endParaRPr lang="zh-TW" altLang="en-US"/>
                </a:p>
              </p:txBody>
            </p:sp>
            <p:sp>
              <p:nvSpPr>
                <p:cNvPr id="38248" name="Freeform 203"/>
                <p:cNvSpPr>
                  <a:spLocks/>
                </p:cNvSpPr>
                <p:nvPr/>
              </p:nvSpPr>
              <p:spPr bwMode="auto">
                <a:xfrm>
                  <a:off x="3329" y="2886"/>
                  <a:ext cx="18" cy="24"/>
                </a:xfrm>
                <a:custGeom>
                  <a:avLst/>
                  <a:gdLst>
                    <a:gd name="T0" fmla="*/ 5168 w 8"/>
                    <a:gd name="T1" fmla="*/ 4620 h 10"/>
                    <a:gd name="T2" fmla="*/ 3224 w 8"/>
                    <a:gd name="T3" fmla="*/ 11088 h 10"/>
                    <a:gd name="T4" fmla="*/ 637 w 8"/>
                    <a:gd name="T5" fmla="*/ 5570 h 10"/>
                    <a:gd name="T6" fmla="*/ 2070 w 8"/>
                    <a:gd name="T7" fmla="*/ 0 h 10"/>
                    <a:gd name="T8" fmla="*/ 5168 w 8"/>
                    <a:gd name="T9" fmla="*/ 462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8" y="4"/>
                      </a:moveTo>
                      <a:cubicBezTo>
                        <a:pt x="8" y="7"/>
                        <a:pt x="7" y="9"/>
                        <a:pt x="5" y="10"/>
                      </a:cubicBezTo>
                      <a:cubicBezTo>
                        <a:pt x="3" y="10"/>
                        <a:pt x="1" y="8"/>
                        <a:pt x="1" y="5"/>
                      </a:cubicBezTo>
                      <a:cubicBezTo>
                        <a:pt x="0" y="3"/>
                        <a:pt x="1" y="1"/>
                        <a:pt x="3" y="0"/>
                      </a:cubicBezTo>
                      <a:cubicBezTo>
                        <a:pt x="5" y="0"/>
                        <a:pt x="7" y="2"/>
                        <a:pt x="8" y="4"/>
                      </a:cubicBezTo>
                      <a:close/>
                    </a:path>
                  </a:pathLst>
                </a:custGeom>
                <a:solidFill>
                  <a:srgbClr val="A0CC3A"/>
                </a:solidFill>
                <a:ln w="9525">
                  <a:noFill/>
                  <a:round/>
                  <a:headEnd/>
                  <a:tailEnd/>
                </a:ln>
              </p:spPr>
              <p:txBody>
                <a:bodyPr/>
                <a:lstStyle/>
                <a:p>
                  <a:endParaRPr lang="zh-TW" altLang="en-US"/>
                </a:p>
              </p:txBody>
            </p:sp>
            <p:sp>
              <p:nvSpPr>
                <p:cNvPr id="38249" name="Freeform 204"/>
                <p:cNvSpPr>
                  <a:spLocks noEditPoints="1"/>
                </p:cNvSpPr>
                <p:nvPr/>
              </p:nvSpPr>
              <p:spPr bwMode="auto">
                <a:xfrm>
                  <a:off x="3326" y="2884"/>
                  <a:ext cx="24" cy="28"/>
                </a:xfrm>
                <a:custGeom>
                  <a:avLst/>
                  <a:gdLst>
                    <a:gd name="T0" fmla="*/ 8767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8767 w 10"/>
                    <a:gd name="T13" fmla="*/ 5336 h 12"/>
                    <a:gd name="T14" fmla="*/ 4620 w 10"/>
                    <a:gd name="T15" fmla="*/ 0 h 12"/>
                    <a:gd name="T16" fmla="*/ 2321 w 10"/>
                    <a:gd name="T17" fmla="*/ 1932 h 12"/>
                    <a:gd name="T18" fmla="*/ 967 w 10"/>
                    <a:gd name="T19" fmla="*/ 5957 h 12"/>
                    <a:gd name="T20" fmla="*/ 6538 w 10"/>
                    <a:gd name="T21" fmla="*/ 10519 h 12"/>
                    <a:gd name="T22" fmla="*/ 10121 w 10"/>
                    <a:gd name="T23" fmla="*/ 8717 h 12"/>
                    <a:gd name="T24" fmla="*/ 11088 w 10"/>
                    <a:gd name="T25" fmla="*/ 4508 h 12"/>
                    <a:gd name="T26" fmla="*/ 4620 w 10"/>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8" y="6"/>
                      </a:moveTo>
                      <a:cubicBezTo>
                        <a:pt x="8" y="7"/>
                        <a:pt x="8" y="8"/>
                        <a:pt x="7" y="9"/>
                      </a:cubicBezTo>
                      <a:cubicBezTo>
                        <a:pt x="7" y="9"/>
                        <a:pt x="7" y="10"/>
                        <a:pt x="6" y="10"/>
                      </a:cubicBezTo>
                      <a:cubicBezTo>
                        <a:pt x="5" y="10"/>
                        <a:pt x="3" y="8"/>
                        <a:pt x="3" y="6"/>
                      </a:cubicBezTo>
                      <a:cubicBezTo>
                        <a:pt x="3" y="5"/>
                        <a:pt x="3" y="4"/>
                        <a:pt x="3" y="3"/>
                      </a:cubicBezTo>
                      <a:cubicBezTo>
                        <a:pt x="4" y="3"/>
                        <a:pt x="4" y="2"/>
                        <a:pt x="4" y="2"/>
                      </a:cubicBezTo>
                      <a:cubicBezTo>
                        <a:pt x="6" y="2"/>
                        <a:pt x="7" y="4"/>
                        <a:pt x="8" y="6"/>
                      </a:cubicBezTo>
                      <a:close/>
                      <a:moveTo>
                        <a:pt x="4" y="0"/>
                      </a:moveTo>
                      <a:cubicBezTo>
                        <a:pt x="3" y="0"/>
                        <a:pt x="2" y="1"/>
                        <a:pt x="2" y="2"/>
                      </a:cubicBezTo>
                      <a:cubicBezTo>
                        <a:pt x="1" y="3"/>
                        <a:pt x="0" y="5"/>
                        <a:pt x="1" y="7"/>
                      </a:cubicBezTo>
                      <a:cubicBezTo>
                        <a:pt x="1" y="10"/>
                        <a:pt x="4" y="12"/>
                        <a:pt x="6" y="12"/>
                      </a:cubicBezTo>
                      <a:cubicBezTo>
                        <a:pt x="7" y="12"/>
                        <a:pt x="8" y="11"/>
                        <a:pt x="9" y="10"/>
                      </a:cubicBezTo>
                      <a:cubicBezTo>
                        <a:pt x="10" y="9"/>
                        <a:pt x="10" y="7"/>
                        <a:pt x="10" y="5"/>
                      </a:cubicBezTo>
                      <a:cubicBezTo>
                        <a:pt x="9" y="2"/>
                        <a:pt x="7" y="0"/>
                        <a:pt x="4" y="0"/>
                      </a:cubicBezTo>
                      <a:close/>
                    </a:path>
                  </a:pathLst>
                </a:custGeom>
                <a:solidFill>
                  <a:srgbClr val="646C89"/>
                </a:solidFill>
                <a:ln w="9525">
                  <a:noFill/>
                  <a:round/>
                  <a:headEnd/>
                  <a:tailEnd/>
                </a:ln>
              </p:spPr>
              <p:txBody>
                <a:bodyPr/>
                <a:lstStyle/>
                <a:p>
                  <a:endParaRPr lang="zh-TW" altLang="en-US"/>
                </a:p>
              </p:txBody>
            </p:sp>
            <p:sp>
              <p:nvSpPr>
                <p:cNvPr id="38250" name="Freeform 205"/>
                <p:cNvSpPr>
                  <a:spLocks/>
                </p:cNvSpPr>
                <p:nvPr/>
              </p:nvSpPr>
              <p:spPr bwMode="auto">
                <a:xfrm>
                  <a:off x="3362" y="2895"/>
                  <a:ext cx="19" cy="24"/>
                </a:xfrm>
                <a:custGeom>
                  <a:avLst/>
                  <a:gdLst>
                    <a:gd name="T0" fmla="*/ 7191 w 8"/>
                    <a:gd name="T1" fmla="*/ 5570 h 10"/>
                    <a:gd name="T2" fmla="*/ 4997 w 8"/>
                    <a:gd name="T3" fmla="*/ 11088 h 10"/>
                    <a:gd name="T4" fmla="*/ 886 w 8"/>
                    <a:gd name="T5" fmla="*/ 6538 h 10"/>
                    <a:gd name="T6" fmla="*/ 3028 w 8"/>
                    <a:gd name="T7" fmla="*/ 0 h 10"/>
                    <a:gd name="T8" fmla="*/ 7191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1" y="6"/>
                      </a:cubicBezTo>
                      <a:cubicBezTo>
                        <a:pt x="0" y="3"/>
                        <a:pt x="1" y="1"/>
                        <a:pt x="3" y="0"/>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38251" name="Freeform 206"/>
                <p:cNvSpPr>
                  <a:spLocks noEditPoints="1"/>
                </p:cNvSpPr>
                <p:nvPr/>
              </p:nvSpPr>
              <p:spPr bwMode="auto">
                <a:xfrm>
                  <a:off x="3359" y="2893"/>
                  <a:ext cx="24" cy="28"/>
                </a:xfrm>
                <a:custGeom>
                  <a:avLst/>
                  <a:gdLst>
                    <a:gd name="T0" fmla="*/ 7800 w 10"/>
                    <a:gd name="T1" fmla="*/ 5336 h 12"/>
                    <a:gd name="T2" fmla="*/ 7800 w 10"/>
                    <a:gd name="T3" fmla="*/ 7889 h 12"/>
                    <a:gd name="T4" fmla="*/ 6538 w 10"/>
                    <a:gd name="T5" fmla="*/ 8717 h 12"/>
                    <a:gd name="T6" fmla="*/ 3250 w 10"/>
                    <a:gd name="T7" fmla="*/ 5336 h 12"/>
                    <a:gd name="T8" fmla="*/ 3250 w 10"/>
                    <a:gd name="T9" fmla="*/ 2553 h 12"/>
                    <a:gd name="T10" fmla="*/ 4620 w 10"/>
                    <a:gd name="T11" fmla="*/ 1932 h 12"/>
                    <a:gd name="T12" fmla="*/ 7800 w 10"/>
                    <a:gd name="T13" fmla="*/ 5336 h 12"/>
                    <a:gd name="T14" fmla="*/ 4620 w 10"/>
                    <a:gd name="T15" fmla="*/ 0 h 12"/>
                    <a:gd name="T16" fmla="*/ 967 w 10"/>
                    <a:gd name="T17" fmla="*/ 1932 h 12"/>
                    <a:gd name="T18" fmla="*/ 967 w 10"/>
                    <a:gd name="T19" fmla="*/ 5957 h 12"/>
                    <a:gd name="T20" fmla="*/ 6538 w 10"/>
                    <a:gd name="T21" fmla="*/ 10519 h 12"/>
                    <a:gd name="T22" fmla="*/ 10121 w 10"/>
                    <a:gd name="T23" fmla="*/ 8717 h 12"/>
                    <a:gd name="T24" fmla="*/ 10121 w 10"/>
                    <a:gd name="T25" fmla="*/ 4508 h 12"/>
                    <a:gd name="T26" fmla="*/ 4620 w 10"/>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8" y="7"/>
                        <a:pt x="7" y="8"/>
                        <a:pt x="7" y="9"/>
                      </a:cubicBezTo>
                      <a:cubicBezTo>
                        <a:pt x="7" y="9"/>
                        <a:pt x="6" y="10"/>
                        <a:pt x="6" y="10"/>
                      </a:cubicBezTo>
                      <a:cubicBezTo>
                        <a:pt x="4" y="10"/>
                        <a:pt x="3" y="8"/>
                        <a:pt x="3" y="6"/>
                      </a:cubicBezTo>
                      <a:cubicBezTo>
                        <a:pt x="2" y="5"/>
                        <a:pt x="3" y="4"/>
                        <a:pt x="3" y="3"/>
                      </a:cubicBezTo>
                      <a:cubicBezTo>
                        <a:pt x="3" y="3"/>
                        <a:pt x="4" y="2"/>
                        <a:pt x="4" y="2"/>
                      </a:cubicBezTo>
                      <a:cubicBezTo>
                        <a:pt x="6" y="2"/>
                        <a:pt x="7" y="4"/>
                        <a:pt x="7" y="6"/>
                      </a:cubicBezTo>
                      <a:close/>
                      <a:moveTo>
                        <a:pt x="4" y="0"/>
                      </a:moveTo>
                      <a:cubicBezTo>
                        <a:pt x="3" y="1"/>
                        <a:pt x="2" y="1"/>
                        <a:pt x="1" y="2"/>
                      </a:cubicBezTo>
                      <a:cubicBezTo>
                        <a:pt x="1" y="3"/>
                        <a:pt x="0" y="5"/>
                        <a:pt x="1" y="7"/>
                      </a:cubicBezTo>
                      <a:cubicBezTo>
                        <a:pt x="1" y="10"/>
                        <a:pt x="4" y="12"/>
                        <a:pt x="6" y="12"/>
                      </a:cubicBezTo>
                      <a:cubicBezTo>
                        <a:pt x="7" y="12"/>
                        <a:pt x="8" y="11"/>
                        <a:pt x="9" y="10"/>
                      </a:cubicBezTo>
                      <a:cubicBezTo>
                        <a:pt x="9" y="9"/>
                        <a:pt x="10" y="7"/>
                        <a:pt x="9" y="5"/>
                      </a:cubicBezTo>
                      <a:cubicBezTo>
                        <a:pt x="9" y="2"/>
                        <a:pt x="6" y="0"/>
                        <a:pt x="4" y="0"/>
                      </a:cubicBezTo>
                      <a:close/>
                    </a:path>
                  </a:pathLst>
                </a:custGeom>
                <a:solidFill>
                  <a:srgbClr val="646C89"/>
                </a:solidFill>
                <a:ln w="9525">
                  <a:noFill/>
                  <a:round/>
                  <a:headEnd/>
                  <a:tailEnd/>
                </a:ln>
              </p:spPr>
              <p:txBody>
                <a:bodyPr/>
                <a:lstStyle/>
                <a:p>
                  <a:endParaRPr lang="zh-TW" altLang="en-US"/>
                </a:p>
              </p:txBody>
            </p:sp>
            <p:sp>
              <p:nvSpPr>
                <p:cNvPr id="38252" name="Freeform 207"/>
                <p:cNvSpPr>
                  <a:spLocks/>
                </p:cNvSpPr>
                <p:nvPr/>
              </p:nvSpPr>
              <p:spPr bwMode="auto">
                <a:xfrm>
                  <a:off x="3395" y="2905"/>
                  <a:ext cx="19" cy="24"/>
                </a:xfrm>
                <a:custGeom>
                  <a:avLst/>
                  <a:gdLst>
                    <a:gd name="T0" fmla="*/ 7191 w 8"/>
                    <a:gd name="T1" fmla="*/ 5570 h 10"/>
                    <a:gd name="T2" fmla="*/ 4997 w 8"/>
                    <a:gd name="T3" fmla="*/ 11088 h 10"/>
                    <a:gd name="T4" fmla="*/ 0 w 8"/>
                    <a:gd name="T5" fmla="*/ 6538 h 10"/>
                    <a:gd name="T6" fmla="*/ 3028 w 8"/>
                    <a:gd name="T7" fmla="*/ 967 h 10"/>
                    <a:gd name="T8" fmla="*/ 7191 w 8"/>
                    <a:gd name="T9" fmla="*/ 557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7" y="5"/>
                      </a:moveTo>
                      <a:cubicBezTo>
                        <a:pt x="8" y="7"/>
                        <a:pt x="7" y="10"/>
                        <a:pt x="5" y="10"/>
                      </a:cubicBezTo>
                      <a:cubicBezTo>
                        <a:pt x="3" y="10"/>
                        <a:pt x="1" y="8"/>
                        <a:pt x="0" y="6"/>
                      </a:cubicBezTo>
                      <a:cubicBezTo>
                        <a:pt x="0" y="3"/>
                        <a:pt x="1" y="1"/>
                        <a:pt x="3" y="1"/>
                      </a:cubicBezTo>
                      <a:cubicBezTo>
                        <a:pt x="5" y="0"/>
                        <a:pt x="7" y="2"/>
                        <a:pt x="7" y="5"/>
                      </a:cubicBezTo>
                      <a:close/>
                    </a:path>
                  </a:pathLst>
                </a:custGeom>
                <a:solidFill>
                  <a:srgbClr val="A0CC3A"/>
                </a:solidFill>
                <a:ln w="9525">
                  <a:noFill/>
                  <a:round/>
                  <a:headEnd/>
                  <a:tailEnd/>
                </a:ln>
              </p:spPr>
              <p:txBody>
                <a:bodyPr/>
                <a:lstStyle/>
                <a:p>
                  <a:endParaRPr lang="zh-TW" altLang="en-US"/>
                </a:p>
              </p:txBody>
            </p:sp>
            <p:sp>
              <p:nvSpPr>
                <p:cNvPr id="38253" name="Freeform 208"/>
                <p:cNvSpPr>
                  <a:spLocks noEditPoints="1"/>
                </p:cNvSpPr>
                <p:nvPr/>
              </p:nvSpPr>
              <p:spPr bwMode="auto">
                <a:xfrm>
                  <a:off x="3392" y="2903"/>
                  <a:ext cx="24" cy="28"/>
                </a:xfrm>
                <a:custGeom>
                  <a:avLst/>
                  <a:gdLst>
                    <a:gd name="T0" fmla="*/ 7800 w 10"/>
                    <a:gd name="T1" fmla="*/ 5336 h 12"/>
                    <a:gd name="T2" fmla="*/ 7800 w 10"/>
                    <a:gd name="T3" fmla="*/ 7889 h 12"/>
                    <a:gd name="T4" fmla="*/ 6538 w 10"/>
                    <a:gd name="T5" fmla="*/ 8717 h 12"/>
                    <a:gd name="T6" fmla="*/ 2321 w 10"/>
                    <a:gd name="T7" fmla="*/ 5957 h 12"/>
                    <a:gd name="T8" fmla="*/ 3250 w 10"/>
                    <a:gd name="T9" fmla="*/ 2553 h 12"/>
                    <a:gd name="T10" fmla="*/ 4620 w 10"/>
                    <a:gd name="T11" fmla="*/ 2553 h 12"/>
                    <a:gd name="T12" fmla="*/ 7800 w 10"/>
                    <a:gd name="T13" fmla="*/ 5336 h 12"/>
                    <a:gd name="T14" fmla="*/ 4620 w 10"/>
                    <a:gd name="T15" fmla="*/ 828 h 12"/>
                    <a:gd name="T16" fmla="*/ 967 w 10"/>
                    <a:gd name="T17" fmla="*/ 1932 h 12"/>
                    <a:gd name="T18" fmla="*/ 0 w 10"/>
                    <a:gd name="T19" fmla="*/ 5957 h 12"/>
                    <a:gd name="T20" fmla="*/ 6538 w 10"/>
                    <a:gd name="T21" fmla="*/ 10519 h 12"/>
                    <a:gd name="T22" fmla="*/ 8767 w 10"/>
                    <a:gd name="T23" fmla="*/ 8717 h 12"/>
                    <a:gd name="T24" fmla="*/ 10121 w 10"/>
                    <a:gd name="T25" fmla="*/ 5336 h 12"/>
                    <a:gd name="T26" fmla="*/ 4620 w 10"/>
                    <a:gd name="T27" fmla="*/ 828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12"/>
                    <a:gd name="T44" fmla="*/ 10 w 10"/>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12">
                      <a:moveTo>
                        <a:pt x="7" y="6"/>
                      </a:moveTo>
                      <a:cubicBezTo>
                        <a:pt x="7" y="7"/>
                        <a:pt x="7" y="8"/>
                        <a:pt x="7" y="9"/>
                      </a:cubicBezTo>
                      <a:cubicBezTo>
                        <a:pt x="6" y="10"/>
                        <a:pt x="6" y="10"/>
                        <a:pt x="6" y="10"/>
                      </a:cubicBezTo>
                      <a:cubicBezTo>
                        <a:pt x="4" y="10"/>
                        <a:pt x="3" y="9"/>
                        <a:pt x="2" y="7"/>
                      </a:cubicBezTo>
                      <a:cubicBezTo>
                        <a:pt x="2" y="5"/>
                        <a:pt x="2" y="4"/>
                        <a:pt x="3" y="3"/>
                      </a:cubicBezTo>
                      <a:cubicBezTo>
                        <a:pt x="3" y="3"/>
                        <a:pt x="3" y="3"/>
                        <a:pt x="4" y="3"/>
                      </a:cubicBezTo>
                      <a:cubicBezTo>
                        <a:pt x="5" y="2"/>
                        <a:pt x="7" y="4"/>
                        <a:pt x="7" y="6"/>
                      </a:cubicBezTo>
                      <a:close/>
                      <a:moveTo>
                        <a:pt x="4" y="1"/>
                      </a:moveTo>
                      <a:cubicBezTo>
                        <a:pt x="3" y="1"/>
                        <a:pt x="2" y="1"/>
                        <a:pt x="1" y="2"/>
                      </a:cubicBezTo>
                      <a:cubicBezTo>
                        <a:pt x="0" y="3"/>
                        <a:pt x="0" y="5"/>
                        <a:pt x="0" y="7"/>
                      </a:cubicBezTo>
                      <a:cubicBezTo>
                        <a:pt x="1" y="10"/>
                        <a:pt x="3" y="12"/>
                        <a:pt x="6" y="12"/>
                      </a:cubicBezTo>
                      <a:cubicBezTo>
                        <a:pt x="7" y="12"/>
                        <a:pt x="8" y="11"/>
                        <a:pt x="8" y="10"/>
                      </a:cubicBezTo>
                      <a:cubicBezTo>
                        <a:pt x="9" y="9"/>
                        <a:pt x="10" y="7"/>
                        <a:pt x="9" y="6"/>
                      </a:cubicBezTo>
                      <a:cubicBezTo>
                        <a:pt x="9" y="2"/>
                        <a:pt x="6" y="0"/>
                        <a:pt x="4" y="1"/>
                      </a:cubicBezTo>
                      <a:close/>
                    </a:path>
                  </a:pathLst>
                </a:custGeom>
                <a:solidFill>
                  <a:srgbClr val="646C89"/>
                </a:solidFill>
                <a:ln w="9525">
                  <a:noFill/>
                  <a:round/>
                  <a:headEnd/>
                  <a:tailEnd/>
                </a:ln>
              </p:spPr>
              <p:txBody>
                <a:bodyPr/>
                <a:lstStyle/>
                <a:p>
                  <a:endParaRPr lang="zh-TW" altLang="en-US"/>
                </a:p>
              </p:txBody>
            </p:sp>
            <p:sp>
              <p:nvSpPr>
                <p:cNvPr id="38254" name="Freeform 209"/>
                <p:cNvSpPr>
                  <a:spLocks noEditPoints="1"/>
                </p:cNvSpPr>
                <p:nvPr/>
              </p:nvSpPr>
              <p:spPr bwMode="auto">
                <a:xfrm>
                  <a:off x="3024" y="2638"/>
                  <a:ext cx="774" cy="376"/>
                </a:xfrm>
                <a:custGeom>
                  <a:avLst/>
                  <a:gdLst>
                    <a:gd name="T0" fmla="*/ 132807 w 328"/>
                    <a:gd name="T1" fmla="*/ 2975 h 159"/>
                    <a:gd name="T2" fmla="*/ 313392 w 328"/>
                    <a:gd name="T3" fmla="*/ 61520 h 159"/>
                    <a:gd name="T4" fmla="*/ 312524 w 328"/>
                    <a:gd name="T5" fmla="*/ 59602 h 159"/>
                    <a:gd name="T6" fmla="*/ 312524 w 328"/>
                    <a:gd name="T7" fmla="*/ 121216 h 159"/>
                    <a:gd name="T8" fmla="*/ 313392 w 328"/>
                    <a:gd name="T9" fmla="*/ 120299 h 159"/>
                    <a:gd name="T10" fmla="*/ 182478 w 328"/>
                    <a:gd name="T11" fmla="*/ 152632 h 159"/>
                    <a:gd name="T12" fmla="*/ 182478 w 328"/>
                    <a:gd name="T13" fmla="*/ 152632 h 159"/>
                    <a:gd name="T14" fmla="*/ 2048 w 328"/>
                    <a:gd name="T15" fmla="*/ 93903 h 159"/>
                    <a:gd name="T16" fmla="*/ 2919 w 328"/>
                    <a:gd name="T17" fmla="*/ 94816 h 159"/>
                    <a:gd name="T18" fmla="*/ 2919 w 328"/>
                    <a:gd name="T19" fmla="*/ 34235 h 159"/>
                    <a:gd name="T20" fmla="*/ 2048 w 328"/>
                    <a:gd name="T21" fmla="*/ 35124 h 159"/>
                    <a:gd name="T22" fmla="*/ 132807 w 328"/>
                    <a:gd name="T23" fmla="*/ 2975 h 159"/>
                    <a:gd name="T24" fmla="*/ 132807 w 328"/>
                    <a:gd name="T25" fmla="*/ 2975 h 159"/>
                    <a:gd name="T26" fmla="*/ 0 w 328"/>
                    <a:gd name="T27" fmla="*/ 34235 h 159"/>
                    <a:gd name="T28" fmla="*/ 0 w 328"/>
                    <a:gd name="T29" fmla="*/ 94816 h 159"/>
                    <a:gd name="T30" fmla="*/ 868 w 328"/>
                    <a:gd name="T31" fmla="*/ 95984 h 159"/>
                    <a:gd name="T32" fmla="*/ 181609 w 328"/>
                    <a:gd name="T33" fmla="*/ 155451 h 159"/>
                    <a:gd name="T34" fmla="*/ 182478 w 328"/>
                    <a:gd name="T35" fmla="*/ 155451 h 159"/>
                    <a:gd name="T36" fmla="*/ 313392 w 328"/>
                    <a:gd name="T37" fmla="*/ 123274 h 159"/>
                    <a:gd name="T38" fmla="*/ 315285 w 328"/>
                    <a:gd name="T39" fmla="*/ 121216 h 159"/>
                    <a:gd name="T40" fmla="*/ 315285 w 328"/>
                    <a:gd name="T41" fmla="*/ 59602 h 159"/>
                    <a:gd name="T42" fmla="*/ 314579 w 328"/>
                    <a:gd name="T43" fmla="*/ 58796 h 159"/>
                    <a:gd name="T44" fmla="*/ 132807 w 328"/>
                    <a:gd name="T45" fmla="*/ 0 h 159"/>
                    <a:gd name="T46" fmla="*/ 132807 w 328"/>
                    <a:gd name="T47" fmla="*/ 0 h 159"/>
                    <a:gd name="T48" fmla="*/ 868 w 328"/>
                    <a:gd name="T49" fmla="*/ 33062 h 159"/>
                    <a:gd name="T50" fmla="*/ 0 w 328"/>
                    <a:gd name="T51" fmla="*/ 34235 h 15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28"/>
                    <a:gd name="T79" fmla="*/ 0 h 159"/>
                    <a:gd name="T80" fmla="*/ 328 w 328"/>
                    <a:gd name="T81" fmla="*/ 159 h 15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28" h="159">
                      <a:moveTo>
                        <a:pt x="138" y="3"/>
                      </a:moveTo>
                      <a:cubicBezTo>
                        <a:pt x="326" y="63"/>
                        <a:pt x="326" y="63"/>
                        <a:pt x="326" y="63"/>
                      </a:cubicBezTo>
                      <a:cubicBezTo>
                        <a:pt x="325" y="62"/>
                        <a:pt x="325" y="62"/>
                        <a:pt x="325" y="61"/>
                      </a:cubicBezTo>
                      <a:cubicBezTo>
                        <a:pt x="325" y="124"/>
                        <a:pt x="325" y="124"/>
                        <a:pt x="325" y="124"/>
                      </a:cubicBezTo>
                      <a:cubicBezTo>
                        <a:pt x="325" y="124"/>
                        <a:pt x="325" y="123"/>
                        <a:pt x="326" y="123"/>
                      </a:cubicBezTo>
                      <a:cubicBezTo>
                        <a:pt x="190" y="156"/>
                        <a:pt x="190" y="156"/>
                        <a:pt x="190" y="156"/>
                      </a:cubicBezTo>
                      <a:cubicBezTo>
                        <a:pt x="190" y="156"/>
                        <a:pt x="190" y="156"/>
                        <a:pt x="190" y="156"/>
                      </a:cubicBezTo>
                      <a:cubicBezTo>
                        <a:pt x="2" y="96"/>
                        <a:pt x="2" y="96"/>
                        <a:pt x="2" y="96"/>
                      </a:cubicBezTo>
                      <a:cubicBezTo>
                        <a:pt x="3" y="96"/>
                        <a:pt x="3" y="96"/>
                        <a:pt x="3" y="97"/>
                      </a:cubicBezTo>
                      <a:cubicBezTo>
                        <a:pt x="3" y="35"/>
                        <a:pt x="3" y="35"/>
                        <a:pt x="3" y="35"/>
                      </a:cubicBezTo>
                      <a:cubicBezTo>
                        <a:pt x="3" y="36"/>
                        <a:pt x="2" y="36"/>
                        <a:pt x="2" y="36"/>
                      </a:cubicBezTo>
                      <a:cubicBezTo>
                        <a:pt x="138" y="3"/>
                        <a:pt x="138" y="3"/>
                        <a:pt x="138" y="3"/>
                      </a:cubicBezTo>
                      <a:cubicBezTo>
                        <a:pt x="138" y="3"/>
                        <a:pt x="138" y="3"/>
                        <a:pt x="138" y="3"/>
                      </a:cubicBezTo>
                      <a:close/>
                      <a:moveTo>
                        <a:pt x="0" y="35"/>
                      </a:moveTo>
                      <a:cubicBezTo>
                        <a:pt x="0" y="97"/>
                        <a:pt x="0" y="97"/>
                        <a:pt x="0" y="97"/>
                      </a:cubicBezTo>
                      <a:cubicBezTo>
                        <a:pt x="0" y="98"/>
                        <a:pt x="0" y="98"/>
                        <a:pt x="1" y="98"/>
                      </a:cubicBezTo>
                      <a:cubicBezTo>
                        <a:pt x="189" y="159"/>
                        <a:pt x="189" y="159"/>
                        <a:pt x="189" y="159"/>
                      </a:cubicBezTo>
                      <a:cubicBezTo>
                        <a:pt x="190" y="159"/>
                        <a:pt x="190" y="159"/>
                        <a:pt x="190" y="159"/>
                      </a:cubicBezTo>
                      <a:cubicBezTo>
                        <a:pt x="326" y="126"/>
                        <a:pt x="326" y="126"/>
                        <a:pt x="326" y="126"/>
                      </a:cubicBezTo>
                      <a:cubicBezTo>
                        <a:pt x="327" y="126"/>
                        <a:pt x="328" y="125"/>
                        <a:pt x="328" y="124"/>
                      </a:cubicBezTo>
                      <a:cubicBezTo>
                        <a:pt x="328" y="61"/>
                        <a:pt x="328" y="61"/>
                        <a:pt x="328" y="61"/>
                      </a:cubicBezTo>
                      <a:cubicBezTo>
                        <a:pt x="328" y="60"/>
                        <a:pt x="327" y="60"/>
                        <a:pt x="327" y="60"/>
                      </a:cubicBezTo>
                      <a:cubicBezTo>
                        <a:pt x="138" y="0"/>
                        <a:pt x="138" y="0"/>
                        <a:pt x="138" y="0"/>
                      </a:cubicBezTo>
                      <a:cubicBezTo>
                        <a:pt x="138" y="0"/>
                        <a:pt x="138" y="0"/>
                        <a:pt x="138" y="0"/>
                      </a:cubicBezTo>
                      <a:cubicBezTo>
                        <a:pt x="1" y="34"/>
                        <a:pt x="1" y="34"/>
                        <a:pt x="1" y="34"/>
                      </a:cubicBezTo>
                      <a:cubicBezTo>
                        <a:pt x="0" y="34"/>
                        <a:pt x="0" y="34"/>
                        <a:pt x="0" y="35"/>
                      </a:cubicBezTo>
                      <a:close/>
                    </a:path>
                  </a:pathLst>
                </a:custGeom>
                <a:solidFill>
                  <a:srgbClr val="231F20"/>
                </a:solidFill>
                <a:ln w="9525">
                  <a:noFill/>
                  <a:round/>
                  <a:headEnd/>
                  <a:tailEnd/>
                </a:ln>
              </p:spPr>
              <p:txBody>
                <a:bodyPr/>
                <a:lstStyle/>
                <a:p>
                  <a:endParaRPr lang="zh-TW" altLang="en-US"/>
                </a:p>
              </p:txBody>
            </p:sp>
          </p:grpSp>
          <p:grpSp>
            <p:nvGrpSpPr>
              <p:cNvPr id="9" name="Group 32"/>
              <p:cNvGrpSpPr>
                <a:grpSpLocks/>
              </p:cNvGrpSpPr>
              <p:nvPr/>
            </p:nvGrpSpPr>
            <p:grpSpPr bwMode="auto">
              <a:xfrm>
                <a:off x="6381750" y="5029180"/>
                <a:ext cx="457200" cy="577752"/>
                <a:chOff x="4368" y="2704"/>
                <a:chExt cx="416" cy="543"/>
              </a:xfrm>
            </p:grpSpPr>
            <p:sp>
              <p:nvSpPr>
                <p:cNvPr id="38210" name="Freeform 33"/>
                <p:cNvSpPr>
                  <a:spLocks/>
                </p:cNvSpPr>
                <p:nvPr/>
              </p:nvSpPr>
              <p:spPr bwMode="auto">
                <a:xfrm>
                  <a:off x="4449" y="3164"/>
                  <a:ext cx="203" cy="59"/>
                </a:xfrm>
                <a:custGeom>
                  <a:avLst/>
                  <a:gdLst>
                    <a:gd name="T0" fmla="*/ 0 w 203"/>
                    <a:gd name="T1" fmla="*/ 10 h 59"/>
                    <a:gd name="T2" fmla="*/ 163 w 203"/>
                    <a:gd name="T3" fmla="*/ 59 h 59"/>
                    <a:gd name="T4" fmla="*/ 203 w 203"/>
                    <a:gd name="T5" fmla="*/ 50 h 59"/>
                    <a:gd name="T6" fmla="*/ 40 w 203"/>
                    <a:gd name="T7" fmla="*/ 0 h 59"/>
                    <a:gd name="T8" fmla="*/ 0 w 203"/>
                    <a:gd name="T9" fmla="*/ 10 h 59"/>
                    <a:gd name="T10" fmla="*/ 0 60000 65536"/>
                    <a:gd name="T11" fmla="*/ 0 60000 65536"/>
                    <a:gd name="T12" fmla="*/ 0 60000 65536"/>
                    <a:gd name="T13" fmla="*/ 0 60000 65536"/>
                    <a:gd name="T14" fmla="*/ 0 60000 65536"/>
                    <a:gd name="T15" fmla="*/ 0 w 203"/>
                    <a:gd name="T16" fmla="*/ 0 h 59"/>
                    <a:gd name="T17" fmla="*/ 203 w 203"/>
                    <a:gd name="T18" fmla="*/ 59 h 59"/>
                  </a:gdLst>
                  <a:ahLst/>
                  <a:cxnLst>
                    <a:cxn ang="T10">
                      <a:pos x="T0" y="T1"/>
                    </a:cxn>
                    <a:cxn ang="T11">
                      <a:pos x="T2" y="T3"/>
                    </a:cxn>
                    <a:cxn ang="T12">
                      <a:pos x="T4" y="T5"/>
                    </a:cxn>
                    <a:cxn ang="T13">
                      <a:pos x="T6" y="T7"/>
                    </a:cxn>
                    <a:cxn ang="T14">
                      <a:pos x="T8" y="T9"/>
                    </a:cxn>
                  </a:cxnLst>
                  <a:rect l="T15" t="T16" r="T17" b="T18"/>
                  <a:pathLst>
                    <a:path w="203" h="59">
                      <a:moveTo>
                        <a:pt x="0" y="10"/>
                      </a:moveTo>
                      <a:lnTo>
                        <a:pt x="163" y="59"/>
                      </a:lnTo>
                      <a:lnTo>
                        <a:pt x="203" y="50"/>
                      </a:lnTo>
                      <a:lnTo>
                        <a:pt x="40" y="0"/>
                      </a:lnTo>
                      <a:lnTo>
                        <a:pt x="0" y="10"/>
                      </a:lnTo>
                      <a:close/>
                    </a:path>
                  </a:pathLst>
                </a:custGeom>
                <a:solidFill>
                  <a:srgbClr val="646C89"/>
                </a:solidFill>
                <a:ln w="9525">
                  <a:noFill/>
                  <a:round/>
                  <a:headEnd/>
                  <a:tailEnd/>
                </a:ln>
              </p:spPr>
              <p:txBody>
                <a:bodyPr/>
                <a:lstStyle/>
                <a:p>
                  <a:endParaRPr lang="zh-TW" altLang="en-US"/>
                </a:p>
              </p:txBody>
            </p:sp>
            <p:sp>
              <p:nvSpPr>
                <p:cNvPr id="38211" name="Freeform 34"/>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919BAD"/>
                </a:solidFill>
                <a:ln w="9525">
                  <a:noFill/>
                  <a:round/>
                  <a:headEnd/>
                  <a:tailEnd/>
                </a:ln>
              </p:spPr>
              <p:txBody>
                <a:bodyPr/>
                <a:lstStyle/>
                <a:p>
                  <a:endParaRPr lang="zh-TW" altLang="en-US"/>
                </a:p>
              </p:txBody>
            </p:sp>
            <p:sp>
              <p:nvSpPr>
                <p:cNvPr id="38212" name="Freeform 35"/>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F474C"/>
                </a:solidFill>
                <a:ln w="9525">
                  <a:noFill/>
                  <a:round/>
                  <a:headEnd/>
                  <a:tailEnd/>
                </a:ln>
              </p:spPr>
              <p:txBody>
                <a:bodyPr/>
                <a:lstStyle/>
                <a:p>
                  <a:endParaRPr lang="zh-TW" altLang="en-US"/>
                </a:p>
              </p:txBody>
            </p:sp>
            <p:sp>
              <p:nvSpPr>
                <p:cNvPr id="38213" name="Freeform 36"/>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535B61"/>
                </a:solidFill>
                <a:ln w="9525">
                  <a:noFill/>
                  <a:round/>
                  <a:headEnd/>
                  <a:tailEnd/>
                </a:ln>
              </p:spPr>
              <p:txBody>
                <a:bodyPr/>
                <a:lstStyle/>
                <a:p>
                  <a:endParaRPr lang="zh-TW" altLang="en-US"/>
                </a:p>
              </p:txBody>
            </p:sp>
            <p:sp>
              <p:nvSpPr>
                <p:cNvPr id="38214" name="Freeform 37"/>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3F474C"/>
                </a:solidFill>
                <a:ln w="9525">
                  <a:noFill/>
                  <a:round/>
                  <a:headEnd/>
                  <a:tailEnd/>
                </a:ln>
              </p:spPr>
              <p:txBody>
                <a:bodyPr/>
                <a:lstStyle/>
                <a:p>
                  <a:endParaRPr lang="zh-TW" altLang="en-US"/>
                </a:p>
              </p:txBody>
            </p:sp>
            <p:sp>
              <p:nvSpPr>
                <p:cNvPr id="38215" name="Freeform 38"/>
                <p:cNvSpPr>
                  <a:spLocks/>
                </p:cNvSpPr>
                <p:nvPr/>
              </p:nvSpPr>
              <p:spPr bwMode="auto">
                <a:xfrm>
                  <a:off x="4394" y="2739"/>
                  <a:ext cx="40" cy="376"/>
                </a:xfrm>
                <a:custGeom>
                  <a:avLst/>
                  <a:gdLst>
                    <a:gd name="T0" fmla="*/ 0 w 40"/>
                    <a:gd name="T1" fmla="*/ 10 h 376"/>
                    <a:gd name="T2" fmla="*/ 0 w 40"/>
                    <a:gd name="T3" fmla="*/ 376 h 376"/>
                    <a:gd name="T4" fmla="*/ 40 w 40"/>
                    <a:gd name="T5" fmla="*/ 366 h 376"/>
                    <a:gd name="T6" fmla="*/ 40 w 40"/>
                    <a:gd name="T7" fmla="*/ 0 h 376"/>
                    <a:gd name="T8" fmla="*/ 0 w 40"/>
                    <a:gd name="T9" fmla="*/ 10 h 376"/>
                    <a:gd name="T10" fmla="*/ 0 60000 65536"/>
                    <a:gd name="T11" fmla="*/ 0 60000 65536"/>
                    <a:gd name="T12" fmla="*/ 0 60000 65536"/>
                    <a:gd name="T13" fmla="*/ 0 60000 65536"/>
                    <a:gd name="T14" fmla="*/ 0 60000 65536"/>
                    <a:gd name="T15" fmla="*/ 0 w 40"/>
                    <a:gd name="T16" fmla="*/ 0 h 376"/>
                    <a:gd name="T17" fmla="*/ 40 w 40"/>
                    <a:gd name="T18" fmla="*/ 376 h 376"/>
                  </a:gdLst>
                  <a:ahLst/>
                  <a:cxnLst>
                    <a:cxn ang="T10">
                      <a:pos x="T0" y="T1"/>
                    </a:cxn>
                    <a:cxn ang="T11">
                      <a:pos x="T2" y="T3"/>
                    </a:cxn>
                    <a:cxn ang="T12">
                      <a:pos x="T4" y="T5"/>
                    </a:cxn>
                    <a:cxn ang="T13">
                      <a:pos x="T6" y="T7"/>
                    </a:cxn>
                    <a:cxn ang="T14">
                      <a:pos x="T8" y="T9"/>
                    </a:cxn>
                  </a:cxnLst>
                  <a:rect l="T15" t="T16" r="T17" b="T18"/>
                  <a:pathLst>
                    <a:path w="40" h="376">
                      <a:moveTo>
                        <a:pt x="0" y="10"/>
                      </a:moveTo>
                      <a:lnTo>
                        <a:pt x="0" y="376"/>
                      </a:lnTo>
                      <a:lnTo>
                        <a:pt x="40" y="366"/>
                      </a:lnTo>
                      <a:lnTo>
                        <a:pt x="40" y="0"/>
                      </a:lnTo>
                      <a:lnTo>
                        <a:pt x="0" y="10"/>
                      </a:lnTo>
                      <a:close/>
                    </a:path>
                  </a:pathLst>
                </a:custGeom>
                <a:solidFill>
                  <a:srgbClr val="363B49"/>
                </a:solidFill>
                <a:ln w="9525">
                  <a:noFill/>
                  <a:round/>
                  <a:headEnd/>
                  <a:tailEnd/>
                </a:ln>
              </p:spPr>
              <p:txBody>
                <a:bodyPr/>
                <a:lstStyle/>
                <a:p>
                  <a:endParaRPr lang="zh-TW" altLang="en-US"/>
                </a:p>
              </p:txBody>
            </p:sp>
            <p:sp>
              <p:nvSpPr>
                <p:cNvPr id="38216" name="Freeform 39"/>
                <p:cNvSpPr>
                  <a:spLocks/>
                </p:cNvSpPr>
                <p:nvPr/>
              </p:nvSpPr>
              <p:spPr bwMode="auto">
                <a:xfrm>
                  <a:off x="4449" y="3174"/>
                  <a:ext cx="163" cy="61"/>
                </a:xfrm>
                <a:custGeom>
                  <a:avLst/>
                  <a:gdLst>
                    <a:gd name="T0" fmla="*/ 163 w 163"/>
                    <a:gd name="T1" fmla="*/ 61 h 61"/>
                    <a:gd name="T2" fmla="*/ 0 w 163"/>
                    <a:gd name="T3" fmla="*/ 12 h 61"/>
                    <a:gd name="T4" fmla="*/ 0 w 163"/>
                    <a:gd name="T5" fmla="*/ 0 h 61"/>
                    <a:gd name="T6" fmla="*/ 163 w 163"/>
                    <a:gd name="T7" fmla="*/ 52 h 61"/>
                    <a:gd name="T8" fmla="*/ 163 w 163"/>
                    <a:gd name="T9" fmla="*/ 61 h 61"/>
                    <a:gd name="T10" fmla="*/ 0 60000 65536"/>
                    <a:gd name="T11" fmla="*/ 0 60000 65536"/>
                    <a:gd name="T12" fmla="*/ 0 60000 65536"/>
                    <a:gd name="T13" fmla="*/ 0 60000 65536"/>
                    <a:gd name="T14" fmla="*/ 0 60000 65536"/>
                    <a:gd name="T15" fmla="*/ 0 w 163"/>
                    <a:gd name="T16" fmla="*/ 0 h 61"/>
                    <a:gd name="T17" fmla="*/ 163 w 163"/>
                    <a:gd name="T18" fmla="*/ 61 h 61"/>
                  </a:gdLst>
                  <a:ahLst/>
                  <a:cxnLst>
                    <a:cxn ang="T10">
                      <a:pos x="T0" y="T1"/>
                    </a:cxn>
                    <a:cxn ang="T11">
                      <a:pos x="T2" y="T3"/>
                    </a:cxn>
                    <a:cxn ang="T12">
                      <a:pos x="T4" y="T5"/>
                    </a:cxn>
                    <a:cxn ang="T13">
                      <a:pos x="T6" y="T7"/>
                    </a:cxn>
                    <a:cxn ang="T14">
                      <a:pos x="T8" y="T9"/>
                    </a:cxn>
                  </a:cxnLst>
                  <a:rect l="T15" t="T16" r="T17" b="T18"/>
                  <a:pathLst>
                    <a:path w="163" h="61">
                      <a:moveTo>
                        <a:pt x="163" y="61"/>
                      </a:moveTo>
                      <a:lnTo>
                        <a:pt x="0" y="12"/>
                      </a:lnTo>
                      <a:lnTo>
                        <a:pt x="0" y="0"/>
                      </a:lnTo>
                      <a:lnTo>
                        <a:pt x="163" y="52"/>
                      </a:lnTo>
                      <a:lnTo>
                        <a:pt x="163" y="61"/>
                      </a:lnTo>
                      <a:close/>
                    </a:path>
                  </a:pathLst>
                </a:custGeom>
                <a:solidFill>
                  <a:srgbClr val="A6ACBE"/>
                </a:solidFill>
                <a:ln w="9525">
                  <a:noFill/>
                  <a:round/>
                  <a:headEnd/>
                  <a:tailEnd/>
                </a:ln>
              </p:spPr>
              <p:txBody>
                <a:bodyPr/>
                <a:lstStyle/>
                <a:p>
                  <a:endParaRPr lang="zh-TW" altLang="en-US"/>
                </a:p>
              </p:txBody>
            </p:sp>
            <p:sp>
              <p:nvSpPr>
                <p:cNvPr id="38217" name="Freeform 40"/>
                <p:cNvSpPr>
                  <a:spLocks/>
                </p:cNvSpPr>
                <p:nvPr/>
              </p:nvSpPr>
              <p:spPr bwMode="auto">
                <a:xfrm>
                  <a:off x="4612" y="3214"/>
                  <a:ext cx="40" cy="21"/>
                </a:xfrm>
                <a:custGeom>
                  <a:avLst/>
                  <a:gdLst>
                    <a:gd name="T0" fmla="*/ 40 w 40"/>
                    <a:gd name="T1" fmla="*/ 12 h 21"/>
                    <a:gd name="T2" fmla="*/ 0 w 40"/>
                    <a:gd name="T3" fmla="*/ 21 h 21"/>
                    <a:gd name="T4" fmla="*/ 0 w 40"/>
                    <a:gd name="T5" fmla="*/ 9 h 21"/>
                    <a:gd name="T6" fmla="*/ 40 w 40"/>
                    <a:gd name="T7" fmla="*/ 0 h 21"/>
                    <a:gd name="T8" fmla="*/ 40 w 40"/>
                    <a:gd name="T9" fmla="*/ 12 h 21"/>
                    <a:gd name="T10" fmla="*/ 0 60000 65536"/>
                    <a:gd name="T11" fmla="*/ 0 60000 65536"/>
                    <a:gd name="T12" fmla="*/ 0 60000 65536"/>
                    <a:gd name="T13" fmla="*/ 0 60000 65536"/>
                    <a:gd name="T14" fmla="*/ 0 60000 65536"/>
                    <a:gd name="T15" fmla="*/ 0 w 40"/>
                    <a:gd name="T16" fmla="*/ 0 h 21"/>
                    <a:gd name="T17" fmla="*/ 40 w 40"/>
                    <a:gd name="T18" fmla="*/ 21 h 21"/>
                  </a:gdLst>
                  <a:ahLst/>
                  <a:cxnLst>
                    <a:cxn ang="T10">
                      <a:pos x="T0" y="T1"/>
                    </a:cxn>
                    <a:cxn ang="T11">
                      <a:pos x="T2" y="T3"/>
                    </a:cxn>
                    <a:cxn ang="T12">
                      <a:pos x="T4" y="T5"/>
                    </a:cxn>
                    <a:cxn ang="T13">
                      <a:pos x="T6" y="T7"/>
                    </a:cxn>
                    <a:cxn ang="T14">
                      <a:pos x="T8" y="T9"/>
                    </a:cxn>
                  </a:cxnLst>
                  <a:rect l="T15" t="T16" r="T17" b="T18"/>
                  <a:pathLst>
                    <a:path w="40" h="21">
                      <a:moveTo>
                        <a:pt x="40" y="12"/>
                      </a:moveTo>
                      <a:lnTo>
                        <a:pt x="0" y="21"/>
                      </a:lnTo>
                      <a:lnTo>
                        <a:pt x="0" y="9"/>
                      </a:lnTo>
                      <a:lnTo>
                        <a:pt x="40" y="0"/>
                      </a:lnTo>
                      <a:lnTo>
                        <a:pt x="40" y="12"/>
                      </a:lnTo>
                      <a:close/>
                    </a:path>
                  </a:pathLst>
                </a:custGeom>
                <a:solidFill>
                  <a:srgbClr val="363B49"/>
                </a:solidFill>
                <a:ln w="9525">
                  <a:noFill/>
                  <a:round/>
                  <a:headEnd/>
                  <a:tailEnd/>
                </a:ln>
              </p:spPr>
              <p:txBody>
                <a:bodyPr/>
                <a:lstStyle/>
                <a:p>
                  <a:endParaRPr lang="zh-TW" altLang="en-US"/>
                </a:p>
              </p:txBody>
            </p:sp>
            <p:sp>
              <p:nvSpPr>
                <p:cNvPr id="38218" name="Freeform 41"/>
                <p:cNvSpPr>
                  <a:spLocks/>
                </p:cNvSpPr>
                <p:nvPr/>
              </p:nvSpPr>
              <p:spPr bwMode="auto">
                <a:xfrm>
                  <a:off x="4496" y="3167"/>
                  <a:ext cx="113" cy="47"/>
                </a:xfrm>
                <a:custGeom>
                  <a:avLst/>
                  <a:gdLst>
                    <a:gd name="T0" fmla="*/ 113 w 113"/>
                    <a:gd name="T1" fmla="*/ 47 h 47"/>
                    <a:gd name="T2" fmla="*/ 0 w 113"/>
                    <a:gd name="T3" fmla="*/ 12 h 47"/>
                    <a:gd name="T4" fmla="*/ 0 w 113"/>
                    <a:gd name="T5" fmla="*/ 0 h 47"/>
                    <a:gd name="T6" fmla="*/ 113 w 113"/>
                    <a:gd name="T7" fmla="*/ 35 h 47"/>
                    <a:gd name="T8" fmla="*/ 113 w 113"/>
                    <a:gd name="T9" fmla="*/ 47 h 47"/>
                    <a:gd name="T10" fmla="*/ 0 60000 65536"/>
                    <a:gd name="T11" fmla="*/ 0 60000 65536"/>
                    <a:gd name="T12" fmla="*/ 0 60000 65536"/>
                    <a:gd name="T13" fmla="*/ 0 60000 65536"/>
                    <a:gd name="T14" fmla="*/ 0 60000 65536"/>
                    <a:gd name="T15" fmla="*/ 0 w 113"/>
                    <a:gd name="T16" fmla="*/ 0 h 47"/>
                    <a:gd name="T17" fmla="*/ 113 w 113"/>
                    <a:gd name="T18" fmla="*/ 47 h 47"/>
                  </a:gdLst>
                  <a:ahLst/>
                  <a:cxnLst>
                    <a:cxn ang="T10">
                      <a:pos x="T0" y="T1"/>
                    </a:cxn>
                    <a:cxn ang="T11">
                      <a:pos x="T2" y="T3"/>
                    </a:cxn>
                    <a:cxn ang="T12">
                      <a:pos x="T4" y="T5"/>
                    </a:cxn>
                    <a:cxn ang="T13">
                      <a:pos x="T6" y="T7"/>
                    </a:cxn>
                    <a:cxn ang="T14">
                      <a:pos x="T8" y="T9"/>
                    </a:cxn>
                  </a:cxnLst>
                  <a:rect l="T15" t="T16" r="T17" b="T18"/>
                  <a:pathLst>
                    <a:path w="113" h="47">
                      <a:moveTo>
                        <a:pt x="113" y="47"/>
                      </a:moveTo>
                      <a:lnTo>
                        <a:pt x="0" y="12"/>
                      </a:lnTo>
                      <a:lnTo>
                        <a:pt x="0" y="0"/>
                      </a:lnTo>
                      <a:lnTo>
                        <a:pt x="113" y="35"/>
                      </a:lnTo>
                      <a:lnTo>
                        <a:pt x="113" y="47"/>
                      </a:lnTo>
                      <a:close/>
                    </a:path>
                  </a:pathLst>
                </a:custGeom>
                <a:solidFill>
                  <a:srgbClr val="363B49"/>
                </a:solidFill>
                <a:ln w="9525">
                  <a:noFill/>
                  <a:round/>
                  <a:headEnd/>
                  <a:tailEnd/>
                </a:ln>
              </p:spPr>
              <p:txBody>
                <a:bodyPr/>
                <a:lstStyle/>
                <a:p>
                  <a:endParaRPr lang="zh-TW" altLang="en-US"/>
                </a:p>
              </p:txBody>
            </p:sp>
            <p:sp>
              <p:nvSpPr>
                <p:cNvPr id="38219" name="Freeform 42"/>
                <p:cNvSpPr>
                  <a:spLocks/>
                </p:cNvSpPr>
                <p:nvPr/>
              </p:nvSpPr>
              <p:spPr bwMode="auto">
                <a:xfrm>
                  <a:off x="4609" y="3200"/>
                  <a:ext cx="15" cy="14"/>
                </a:xfrm>
                <a:custGeom>
                  <a:avLst/>
                  <a:gdLst>
                    <a:gd name="T0" fmla="*/ 15 w 15"/>
                    <a:gd name="T1" fmla="*/ 12 h 14"/>
                    <a:gd name="T2" fmla="*/ 0 w 15"/>
                    <a:gd name="T3" fmla="*/ 14 h 14"/>
                    <a:gd name="T4" fmla="*/ 0 w 15"/>
                    <a:gd name="T5" fmla="*/ 2 h 14"/>
                    <a:gd name="T6" fmla="*/ 15 w 15"/>
                    <a:gd name="T7" fmla="*/ 0 h 14"/>
                    <a:gd name="T8" fmla="*/ 15 w 15"/>
                    <a:gd name="T9" fmla="*/ 12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12"/>
                      </a:moveTo>
                      <a:lnTo>
                        <a:pt x="0" y="14"/>
                      </a:lnTo>
                      <a:lnTo>
                        <a:pt x="0" y="2"/>
                      </a:lnTo>
                      <a:lnTo>
                        <a:pt x="15" y="0"/>
                      </a:lnTo>
                      <a:lnTo>
                        <a:pt x="15" y="12"/>
                      </a:lnTo>
                      <a:close/>
                    </a:path>
                  </a:pathLst>
                </a:custGeom>
                <a:solidFill>
                  <a:srgbClr val="231F20"/>
                </a:solidFill>
                <a:ln w="9525">
                  <a:noFill/>
                  <a:round/>
                  <a:headEnd/>
                  <a:tailEnd/>
                </a:ln>
              </p:spPr>
              <p:txBody>
                <a:bodyPr/>
                <a:lstStyle/>
                <a:p>
                  <a:endParaRPr lang="zh-TW" altLang="en-US"/>
                </a:p>
              </p:txBody>
            </p:sp>
            <p:sp>
              <p:nvSpPr>
                <p:cNvPr id="38220" name="Freeform 43"/>
                <p:cNvSpPr>
                  <a:spLocks/>
                </p:cNvSpPr>
                <p:nvPr/>
              </p:nvSpPr>
              <p:spPr bwMode="auto">
                <a:xfrm>
                  <a:off x="4380" y="3101"/>
                  <a:ext cx="400" cy="115"/>
                </a:xfrm>
                <a:custGeom>
                  <a:avLst/>
                  <a:gdLst>
                    <a:gd name="T0" fmla="*/ 0 w 400"/>
                    <a:gd name="T1" fmla="*/ 9 h 115"/>
                    <a:gd name="T2" fmla="*/ 362 w 400"/>
                    <a:gd name="T3" fmla="*/ 115 h 115"/>
                    <a:gd name="T4" fmla="*/ 400 w 400"/>
                    <a:gd name="T5" fmla="*/ 106 h 115"/>
                    <a:gd name="T6" fmla="*/ 40 w 400"/>
                    <a:gd name="T7" fmla="*/ 0 h 115"/>
                    <a:gd name="T8" fmla="*/ 0 w 400"/>
                    <a:gd name="T9" fmla="*/ 9 h 115"/>
                    <a:gd name="T10" fmla="*/ 0 60000 65536"/>
                    <a:gd name="T11" fmla="*/ 0 60000 65536"/>
                    <a:gd name="T12" fmla="*/ 0 60000 65536"/>
                    <a:gd name="T13" fmla="*/ 0 60000 65536"/>
                    <a:gd name="T14" fmla="*/ 0 60000 65536"/>
                    <a:gd name="T15" fmla="*/ 0 w 400"/>
                    <a:gd name="T16" fmla="*/ 0 h 115"/>
                    <a:gd name="T17" fmla="*/ 400 w 400"/>
                    <a:gd name="T18" fmla="*/ 115 h 115"/>
                  </a:gdLst>
                  <a:ahLst/>
                  <a:cxnLst>
                    <a:cxn ang="T10">
                      <a:pos x="T0" y="T1"/>
                    </a:cxn>
                    <a:cxn ang="T11">
                      <a:pos x="T2" y="T3"/>
                    </a:cxn>
                    <a:cxn ang="T12">
                      <a:pos x="T4" y="T5"/>
                    </a:cxn>
                    <a:cxn ang="T13">
                      <a:pos x="T6" y="T7"/>
                    </a:cxn>
                    <a:cxn ang="T14">
                      <a:pos x="T8" y="T9"/>
                    </a:cxn>
                  </a:cxnLst>
                  <a:rect l="T15" t="T16" r="T17" b="T18"/>
                  <a:pathLst>
                    <a:path w="400" h="115">
                      <a:moveTo>
                        <a:pt x="0" y="9"/>
                      </a:moveTo>
                      <a:lnTo>
                        <a:pt x="362" y="115"/>
                      </a:lnTo>
                      <a:lnTo>
                        <a:pt x="400" y="106"/>
                      </a:lnTo>
                      <a:lnTo>
                        <a:pt x="40" y="0"/>
                      </a:lnTo>
                      <a:lnTo>
                        <a:pt x="0" y="9"/>
                      </a:lnTo>
                      <a:close/>
                    </a:path>
                  </a:pathLst>
                </a:custGeom>
                <a:solidFill>
                  <a:srgbClr val="363B49"/>
                </a:solidFill>
                <a:ln w="9525">
                  <a:noFill/>
                  <a:round/>
                  <a:headEnd/>
                  <a:tailEnd/>
                </a:ln>
              </p:spPr>
              <p:txBody>
                <a:bodyPr/>
                <a:lstStyle/>
                <a:p>
                  <a:endParaRPr lang="zh-TW" altLang="en-US"/>
                </a:p>
              </p:txBody>
            </p:sp>
            <p:sp>
              <p:nvSpPr>
                <p:cNvPr id="38221" name="Freeform 44"/>
                <p:cNvSpPr>
                  <a:spLocks/>
                </p:cNvSpPr>
                <p:nvPr/>
              </p:nvSpPr>
              <p:spPr bwMode="auto">
                <a:xfrm>
                  <a:off x="4373" y="2709"/>
                  <a:ext cx="409" cy="120"/>
                </a:xfrm>
                <a:custGeom>
                  <a:avLst/>
                  <a:gdLst>
                    <a:gd name="T0" fmla="*/ 0 w 409"/>
                    <a:gd name="T1" fmla="*/ 9 h 120"/>
                    <a:gd name="T2" fmla="*/ 369 w 409"/>
                    <a:gd name="T3" fmla="*/ 120 h 120"/>
                    <a:gd name="T4" fmla="*/ 409 w 409"/>
                    <a:gd name="T5" fmla="*/ 111 h 120"/>
                    <a:gd name="T6" fmla="*/ 40 w 409"/>
                    <a:gd name="T7" fmla="*/ 0 h 120"/>
                    <a:gd name="T8" fmla="*/ 0 w 409"/>
                    <a:gd name="T9" fmla="*/ 9 h 120"/>
                    <a:gd name="T10" fmla="*/ 0 60000 65536"/>
                    <a:gd name="T11" fmla="*/ 0 60000 65536"/>
                    <a:gd name="T12" fmla="*/ 0 60000 65536"/>
                    <a:gd name="T13" fmla="*/ 0 60000 65536"/>
                    <a:gd name="T14" fmla="*/ 0 60000 65536"/>
                    <a:gd name="T15" fmla="*/ 0 w 409"/>
                    <a:gd name="T16" fmla="*/ 0 h 120"/>
                    <a:gd name="T17" fmla="*/ 409 w 409"/>
                    <a:gd name="T18" fmla="*/ 120 h 120"/>
                  </a:gdLst>
                  <a:ahLst/>
                  <a:cxnLst>
                    <a:cxn ang="T10">
                      <a:pos x="T0" y="T1"/>
                    </a:cxn>
                    <a:cxn ang="T11">
                      <a:pos x="T2" y="T3"/>
                    </a:cxn>
                    <a:cxn ang="T12">
                      <a:pos x="T4" y="T5"/>
                    </a:cxn>
                    <a:cxn ang="T13">
                      <a:pos x="T6" y="T7"/>
                    </a:cxn>
                    <a:cxn ang="T14">
                      <a:pos x="T8" y="T9"/>
                    </a:cxn>
                  </a:cxnLst>
                  <a:rect l="T15" t="T16" r="T17" b="T18"/>
                  <a:pathLst>
                    <a:path w="409" h="120">
                      <a:moveTo>
                        <a:pt x="0" y="9"/>
                      </a:moveTo>
                      <a:lnTo>
                        <a:pt x="369" y="120"/>
                      </a:lnTo>
                      <a:lnTo>
                        <a:pt x="409" y="111"/>
                      </a:lnTo>
                      <a:lnTo>
                        <a:pt x="40" y="0"/>
                      </a:lnTo>
                      <a:lnTo>
                        <a:pt x="0" y="9"/>
                      </a:lnTo>
                      <a:close/>
                    </a:path>
                  </a:pathLst>
                </a:custGeom>
                <a:solidFill>
                  <a:srgbClr val="DFE0E5"/>
                </a:solidFill>
                <a:ln w="9525">
                  <a:noFill/>
                  <a:round/>
                  <a:headEnd/>
                  <a:tailEnd/>
                </a:ln>
              </p:spPr>
              <p:txBody>
                <a:bodyPr/>
                <a:lstStyle/>
                <a:p>
                  <a:endParaRPr lang="zh-TW" altLang="en-US"/>
                </a:p>
              </p:txBody>
            </p:sp>
            <p:sp>
              <p:nvSpPr>
                <p:cNvPr id="38222" name="Freeform 45"/>
                <p:cNvSpPr>
                  <a:spLocks/>
                </p:cNvSpPr>
                <p:nvPr/>
              </p:nvSpPr>
              <p:spPr bwMode="auto">
                <a:xfrm>
                  <a:off x="4742" y="2820"/>
                  <a:ext cx="40" cy="422"/>
                </a:xfrm>
                <a:custGeom>
                  <a:avLst/>
                  <a:gdLst>
                    <a:gd name="T0" fmla="*/ 0 w 40"/>
                    <a:gd name="T1" fmla="*/ 9 h 422"/>
                    <a:gd name="T2" fmla="*/ 0 w 40"/>
                    <a:gd name="T3" fmla="*/ 422 h 422"/>
                    <a:gd name="T4" fmla="*/ 40 w 40"/>
                    <a:gd name="T5" fmla="*/ 413 h 422"/>
                    <a:gd name="T6" fmla="*/ 40 w 40"/>
                    <a:gd name="T7" fmla="*/ 0 h 422"/>
                    <a:gd name="T8" fmla="*/ 0 w 40"/>
                    <a:gd name="T9" fmla="*/ 9 h 422"/>
                    <a:gd name="T10" fmla="*/ 0 60000 65536"/>
                    <a:gd name="T11" fmla="*/ 0 60000 65536"/>
                    <a:gd name="T12" fmla="*/ 0 60000 65536"/>
                    <a:gd name="T13" fmla="*/ 0 60000 65536"/>
                    <a:gd name="T14" fmla="*/ 0 60000 65536"/>
                    <a:gd name="T15" fmla="*/ 0 w 40"/>
                    <a:gd name="T16" fmla="*/ 0 h 422"/>
                    <a:gd name="T17" fmla="*/ 40 w 40"/>
                    <a:gd name="T18" fmla="*/ 422 h 422"/>
                  </a:gdLst>
                  <a:ahLst/>
                  <a:cxnLst>
                    <a:cxn ang="T10">
                      <a:pos x="T0" y="T1"/>
                    </a:cxn>
                    <a:cxn ang="T11">
                      <a:pos x="T2" y="T3"/>
                    </a:cxn>
                    <a:cxn ang="T12">
                      <a:pos x="T4" y="T5"/>
                    </a:cxn>
                    <a:cxn ang="T13">
                      <a:pos x="T6" y="T7"/>
                    </a:cxn>
                    <a:cxn ang="T14">
                      <a:pos x="T8" y="T9"/>
                    </a:cxn>
                  </a:cxnLst>
                  <a:rect l="T15" t="T16" r="T17" b="T18"/>
                  <a:pathLst>
                    <a:path w="40" h="422">
                      <a:moveTo>
                        <a:pt x="0" y="9"/>
                      </a:moveTo>
                      <a:lnTo>
                        <a:pt x="0" y="422"/>
                      </a:lnTo>
                      <a:lnTo>
                        <a:pt x="40" y="413"/>
                      </a:lnTo>
                      <a:lnTo>
                        <a:pt x="40" y="0"/>
                      </a:lnTo>
                      <a:lnTo>
                        <a:pt x="0" y="9"/>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38223" name="Freeform 46"/>
                <p:cNvSpPr>
                  <a:spLocks/>
                </p:cNvSpPr>
                <p:nvPr/>
              </p:nvSpPr>
              <p:spPr bwMode="auto">
                <a:xfrm>
                  <a:off x="4406" y="2751"/>
                  <a:ext cx="322" cy="449"/>
                </a:xfrm>
                <a:custGeom>
                  <a:avLst/>
                  <a:gdLst>
                    <a:gd name="T0" fmla="*/ 0 w 322"/>
                    <a:gd name="T1" fmla="*/ 357 h 449"/>
                    <a:gd name="T2" fmla="*/ 322 w 322"/>
                    <a:gd name="T3" fmla="*/ 449 h 449"/>
                    <a:gd name="T4" fmla="*/ 322 w 322"/>
                    <a:gd name="T5" fmla="*/ 95 h 449"/>
                    <a:gd name="T6" fmla="*/ 0 w 322"/>
                    <a:gd name="T7" fmla="*/ 0 h 449"/>
                    <a:gd name="T8" fmla="*/ 0 w 322"/>
                    <a:gd name="T9" fmla="*/ 357 h 449"/>
                    <a:gd name="T10" fmla="*/ 0 60000 65536"/>
                    <a:gd name="T11" fmla="*/ 0 60000 65536"/>
                    <a:gd name="T12" fmla="*/ 0 60000 65536"/>
                    <a:gd name="T13" fmla="*/ 0 60000 65536"/>
                    <a:gd name="T14" fmla="*/ 0 60000 65536"/>
                    <a:gd name="T15" fmla="*/ 0 w 322"/>
                    <a:gd name="T16" fmla="*/ 0 h 449"/>
                    <a:gd name="T17" fmla="*/ 322 w 322"/>
                    <a:gd name="T18" fmla="*/ 449 h 449"/>
                  </a:gdLst>
                  <a:ahLst/>
                  <a:cxnLst>
                    <a:cxn ang="T10">
                      <a:pos x="T0" y="T1"/>
                    </a:cxn>
                    <a:cxn ang="T11">
                      <a:pos x="T2" y="T3"/>
                    </a:cxn>
                    <a:cxn ang="T12">
                      <a:pos x="T4" y="T5"/>
                    </a:cxn>
                    <a:cxn ang="T13">
                      <a:pos x="T6" y="T7"/>
                    </a:cxn>
                    <a:cxn ang="T14">
                      <a:pos x="T8" y="T9"/>
                    </a:cxn>
                  </a:cxnLst>
                  <a:rect l="T15" t="T16" r="T17" b="T18"/>
                  <a:pathLst>
                    <a:path w="322" h="449">
                      <a:moveTo>
                        <a:pt x="0" y="357"/>
                      </a:moveTo>
                      <a:lnTo>
                        <a:pt x="322" y="449"/>
                      </a:lnTo>
                      <a:lnTo>
                        <a:pt x="322" y="95"/>
                      </a:lnTo>
                      <a:lnTo>
                        <a:pt x="0" y="0"/>
                      </a:lnTo>
                      <a:lnTo>
                        <a:pt x="0" y="357"/>
                      </a:lnTo>
                      <a:close/>
                    </a:path>
                  </a:pathLst>
                </a:custGeom>
                <a:solidFill>
                  <a:srgbClr val="3874BA"/>
                </a:solidFill>
                <a:ln w="9525">
                  <a:noFill/>
                  <a:round/>
                  <a:headEnd/>
                  <a:tailEnd/>
                </a:ln>
              </p:spPr>
              <p:txBody>
                <a:bodyPr/>
                <a:lstStyle/>
                <a:p>
                  <a:endParaRPr lang="zh-TW" altLang="en-US"/>
                </a:p>
              </p:txBody>
            </p:sp>
            <p:sp>
              <p:nvSpPr>
                <p:cNvPr id="38224" name="Freeform 47"/>
                <p:cNvSpPr>
                  <a:spLocks/>
                </p:cNvSpPr>
                <p:nvPr/>
              </p:nvSpPr>
              <p:spPr bwMode="auto">
                <a:xfrm>
                  <a:off x="4416" y="2768"/>
                  <a:ext cx="297" cy="304"/>
                </a:xfrm>
                <a:custGeom>
                  <a:avLst/>
                  <a:gdLst>
                    <a:gd name="T0" fmla="*/ 0 w 126"/>
                    <a:gd name="T1" fmla="*/ 0 h 129"/>
                    <a:gd name="T2" fmla="*/ 0 w 126"/>
                    <a:gd name="T3" fmla="*/ 84818 h 129"/>
                    <a:gd name="T4" fmla="*/ 55383 w 126"/>
                    <a:gd name="T5" fmla="*/ 102917 h 129"/>
                    <a:gd name="T6" fmla="*/ 120056 w 126"/>
                    <a:gd name="T7" fmla="*/ 122627 h 129"/>
                    <a:gd name="T8" fmla="*/ 120056 w 126"/>
                    <a:gd name="T9" fmla="*/ 36332 h 129"/>
                    <a:gd name="T10" fmla="*/ 0 w 126"/>
                    <a:gd name="T11" fmla="*/ 0 h 129"/>
                    <a:gd name="T12" fmla="*/ 0 60000 65536"/>
                    <a:gd name="T13" fmla="*/ 0 60000 65536"/>
                    <a:gd name="T14" fmla="*/ 0 60000 65536"/>
                    <a:gd name="T15" fmla="*/ 0 60000 65536"/>
                    <a:gd name="T16" fmla="*/ 0 60000 65536"/>
                    <a:gd name="T17" fmla="*/ 0 60000 65536"/>
                    <a:gd name="T18" fmla="*/ 0 w 126"/>
                    <a:gd name="T19" fmla="*/ 0 h 129"/>
                    <a:gd name="T20" fmla="*/ 126 w 126"/>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126" h="129">
                      <a:moveTo>
                        <a:pt x="0" y="0"/>
                      </a:moveTo>
                      <a:cubicBezTo>
                        <a:pt x="0" y="89"/>
                        <a:pt x="0" y="89"/>
                        <a:pt x="0" y="89"/>
                      </a:cubicBezTo>
                      <a:cubicBezTo>
                        <a:pt x="0" y="89"/>
                        <a:pt x="30" y="124"/>
                        <a:pt x="58" y="108"/>
                      </a:cubicBezTo>
                      <a:cubicBezTo>
                        <a:pt x="86" y="91"/>
                        <a:pt x="126" y="129"/>
                        <a:pt x="126" y="129"/>
                      </a:cubicBezTo>
                      <a:cubicBezTo>
                        <a:pt x="126" y="38"/>
                        <a:pt x="126" y="38"/>
                        <a:pt x="126" y="38"/>
                      </a:cubicBezTo>
                      <a:lnTo>
                        <a:pt x="0" y="0"/>
                      </a:lnTo>
                      <a:close/>
                    </a:path>
                  </a:pathLst>
                </a:custGeom>
                <a:gradFill rotWithShape="1">
                  <a:gsLst>
                    <a:gs pos="0">
                      <a:srgbClr val="94B4DA"/>
                    </a:gs>
                    <a:gs pos="100000">
                      <a:srgbClr val="3874BA"/>
                    </a:gs>
                  </a:gsLst>
                  <a:lin ang="5400000" scaled="1"/>
                </a:gradFill>
                <a:ln w="9525">
                  <a:noFill/>
                  <a:round/>
                  <a:headEnd/>
                  <a:tailEnd/>
                </a:ln>
              </p:spPr>
              <p:txBody>
                <a:bodyPr/>
                <a:lstStyle/>
                <a:p>
                  <a:endParaRPr lang="zh-TW" altLang="en-US"/>
                </a:p>
              </p:txBody>
            </p:sp>
            <p:sp>
              <p:nvSpPr>
                <p:cNvPr id="38225" name="Freeform 48"/>
                <p:cNvSpPr>
                  <a:spLocks/>
                </p:cNvSpPr>
                <p:nvPr/>
              </p:nvSpPr>
              <p:spPr bwMode="auto">
                <a:xfrm>
                  <a:off x="4394" y="2751"/>
                  <a:ext cx="334" cy="463"/>
                </a:xfrm>
                <a:custGeom>
                  <a:avLst/>
                  <a:gdLst>
                    <a:gd name="T0" fmla="*/ 334 w 334"/>
                    <a:gd name="T1" fmla="*/ 463 h 463"/>
                    <a:gd name="T2" fmla="*/ 334 w 334"/>
                    <a:gd name="T3" fmla="*/ 458 h 463"/>
                    <a:gd name="T4" fmla="*/ 7 w 334"/>
                    <a:gd name="T5" fmla="*/ 361 h 463"/>
                    <a:gd name="T6" fmla="*/ 7 w 334"/>
                    <a:gd name="T7" fmla="*/ 0 h 463"/>
                    <a:gd name="T8" fmla="*/ 0 w 334"/>
                    <a:gd name="T9" fmla="*/ 0 h 463"/>
                    <a:gd name="T10" fmla="*/ 3 w 334"/>
                    <a:gd name="T11" fmla="*/ 364 h 463"/>
                    <a:gd name="T12" fmla="*/ 3 w 334"/>
                    <a:gd name="T13" fmla="*/ 364 h 463"/>
                    <a:gd name="T14" fmla="*/ 334 w 334"/>
                    <a:gd name="T15" fmla="*/ 463 h 463"/>
                    <a:gd name="T16" fmla="*/ 0 60000 65536"/>
                    <a:gd name="T17" fmla="*/ 0 60000 65536"/>
                    <a:gd name="T18" fmla="*/ 0 60000 65536"/>
                    <a:gd name="T19" fmla="*/ 0 60000 65536"/>
                    <a:gd name="T20" fmla="*/ 0 60000 65536"/>
                    <a:gd name="T21" fmla="*/ 0 60000 65536"/>
                    <a:gd name="T22" fmla="*/ 0 60000 65536"/>
                    <a:gd name="T23" fmla="*/ 0 60000 65536"/>
                    <a:gd name="T24" fmla="*/ 0 w 334"/>
                    <a:gd name="T25" fmla="*/ 0 h 463"/>
                    <a:gd name="T26" fmla="*/ 334 w 334"/>
                    <a:gd name="T27" fmla="*/ 463 h 4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 h="463">
                      <a:moveTo>
                        <a:pt x="334" y="463"/>
                      </a:moveTo>
                      <a:lnTo>
                        <a:pt x="334" y="458"/>
                      </a:lnTo>
                      <a:lnTo>
                        <a:pt x="7" y="361"/>
                      </a:lnTo>
                      <a:lnTo>
                        <a:pt x="7" y="0"/>
                      </a:lnTo>
                      <a:lnTo>
                        <a:pt x="0" y="0"/>
                      </a:lnTo>
                      <a:lnTo>
                        <a:pt x="3" y="364"/>
                      </a:lnTo>
                      <a:lnTo>
                        <a:pt x="334" y="463"/>
                      </a:lnTo>
                      <a:close/>
                    </a:path>
                  </a:pathLst>
                </a:custGeom>
                <a:solidFill>
                  <a:srgbClr val="DFE0E5"/>
                </a:solidFill>
                <a:ln w="9525">
                  <a:noFill/>
                  <a:round/>
                  <a:headEnd/>
                  <a:tailEnd/>
                </a:ln>
              </p:spPr>
              <p:txBody>
                <a:bodyPr/>
                <a:lstStyle/>
                <a:p>
                  <a:endParaRPr lang="zh-TW" altLang="en-US"/>
                </a:p>
              </p:txBody>
            </p:sp>
            <p:sp>
              <p:nvSpPr>
                <p:cNvPr id="38226" name="Freeform 49"/>
                <p:cNvSpPr>
                  <a:spLocks noEditPoints="1"/>
                </p:cNvSpPr>
                <p:nvPr/>
              </p:nvSpPr>
              <p:spPr bwMode="auto">
                <a:xfrm>
                  <a:off x="4373" y="2718"/>
                  <a:ext cx="371" cy="524"/>
                </a:xfrm>
                <a:custGeom>
                  <a:avLst/>
                  <a:gdLst>
                    <a:gd name="T0" fmla="*/ 0 w 157"/>
                    <a:gd name="T1" fmla="*/ 0 h 222"/>
                    <a:gd name="T2" fmla="*/ 0 w 157"/>
                    <a:gd name="T3" fmla="*/ 168570 h 222"/>
                    <a:gd name="T4" fmla="*/ 152672 w 157"/>
                    <a:gd name="T5" fmla="*/ 213927 h 222"/>
                    <a:gd name="T6" fmla="*/ 152672 w 157"/>
                    <a:gd name="T7" fmla="*/ 45288 h 222"/>
                    <a:gd name="T8" fmla="*/ 0 w 157"/>
                    <a:gd name="T9" fmla="*/ 0 h 222"/>
                    <a:gd name="T10" fmla="*/ 143962 w 157"/>
                    <a:gd name="T11" fmla="*/ 201263 h 222"/>
                    <a:gd name="T12" fmla="*/ 9951 w 157"/>
                    <a:gd name="T13" fmla="*/ 162053 h 222"/>
                    <a:gd name="T14" fmla="*/ 8694 w 157"/>
                    <a:gd name="T15" fmla="*/ 13466 h 222"/>
                    <a:gd name="T16" fmla="*/ 143962 w 157"/>
                    <a:gd name="T17" fmla="*/ 51864 h 222"/>
                    <a:gd name="T18" fmla="*/ 143962 w 157"/>
                    <a:gd name="T19" fmla="*/ 201263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7"/>
                    <a:gd name="T31" fmla="*/ 0 h 222"/>
                    <a:gd name="T32" fmla="*/ 157 w 157"/>
                    <a:gd name="T33" fmla="*/ 222 h 2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7" h="222">
                      <a:moveTo>
                        <a:pt x="0" y="0"/>
                      </a:moveTo>
                      <a:cubicBezTo>
                        <a:pt x="0" y="175"/>
                        <a:pt x="0" y="175"/>
                        <a:pt x="0" y="175"/>
                      </a:cubicBezTo>
                      <a:cubicBezTo>
                        <a:pt x="157" y="222"/>
                        <a:pt x="157" y="222"/>
                        <a:pt x="157" y="222"/>
                      </a:cubicBezTo>
                      <a:cubicBezTo>
                        <a:pt x="157" y="47"/>
                        <a:pt x="157" y="47"/>
                        <a:pt x="157" y="47"/>
                      </a:cubicBezTo>
                      <a:lnTo>
                        <a:pt x="0" y="0"/>
                      </a:lnTo>
                      <a:close/>
                      <a:moveTo>
                        <a:pt x="148" y="209"/>
                      </a:moveTo>
                      <a:cubicBezTo>
                        <a:pt x="121" y="200"/>
                        <a:pt x="25" y="173"/>
                        <a:pt x="10" y="168"/>
                      </a:cubicBezTo>
                      <a:cubicBezTo>
                        <a:pt x="10" y="153"/>
                        <a:pt x="9" y="39"/>
                        <a:pt x="9" y="14"/>
                      </a:cubicBezTo>
                      <a:cubicBezTo>
                        <a:pt x="37" y="22"/>
                        <a:pt x="133" y="49"/>
                        <a:pt x="148" y="54"/>
                      </a:cubicBezTo>
                      <a:cubicBezTo>
                        <a:pt x="148" y="68"/>
                        <a:pt x="148" y="183"/>
                        <a:pt x="148" y="209"/>
                      </a:cubicBezTo>
                      <a:close/>
                    </a:path>
                  </a:pathLst>
                </a:custGeom>
                <a:solidFill>
                  <a:srgbClr val="A6ACBE"/>
                </a:solidFill>
                <a:ln w="9525">
                  <a:noFill/>
                  <a:round/>
                  <a:headEnd/>
                  <a:tailEnd/>
                </a:ln>
              </p:spPr>
              <p:txBody>
                <a:bodyPr/>
                <a:lstStyle/>
                <a:p>
                  <a:endParaRPr lang="zh-TW" altLang="en-US"/>
                </a:p>
              </p:txBody>
            </p:sp>
            <p:sp>
              <p:nvSpPr>
                <p:cNvPr id="38227" name="Freeform 50"/>
                <p:cNvSpPr>
                  <a:spLocks noEditPoints="1"/>
                </p:cNvSpPr>
                <p:nvPr/>
              </p:nvSpPr>
              <p:spPr bwMode="auto">
                <a:xfrm>
                  <a:off x="4368" y="2704"/>
                  <a:ext cx="416" cy="543"/>
                </a:xfrm>
                <a:custGeom>
                  <a:avLst/>
                  <a:gdLst>
                    <a:gd name="T0" fmla="*/ 2061 w 176"/>
                    <a:gd name="T1" fmla="*/ 6894 h 230"/>
                    <a:gd name="T2" fmla="*/ 18514 w 176"/>
                    <a:gd name="T3" fmla="*/ 2920 h 230"/>
                    <a:gd name="T4" fmla="*/ 17789 w 176"/>
                    <a:gd name="T5" fmla="*/ 2920 h 230"/>
                    <a:gd name="T6" fmla="*/ 170704 w 176"/>
                    <a:gd name="T7" fmla="*/ 48346 h 230"/>
                    <a:gd name="T8" fmla="*/ 168643 w 176"/>
                    <a:gd name="T9" fmla="*/ 47437 h 230"/>
                    <a:gd name="T10" fmla="*/ 168643 w 176"/>
                    <a:gd name="T11" fmla="*/ 216277 h 230"/>
                    <a:gd name="T12" fmla="*/ 170704 w 176"/>
                    <a:gd name="T13" fmla="*/ 215040 h 230"/>
                    <a:gd name="T14" fmla="*/ 153816 w 176"/>
                    <a:gd name="T15" fmla="*/ 219079 h 230"/>
                    <a:gd name="T16" fmla="*/ 155000 w 176"/>
                    <a:gd name="T17" fmla="*/ 219079 h 230"/>
                    <a:gd name="T18" fmla="*/ 117009 w 176"/>
                    <a:gd name="T19" fmla="*/ 207648 h 230"/>
                    <a:gd name="T20" fmla="*/ 115769 w 176"/>
                    <a:gd name="T21" fmla="*/ 207648 h 230"/>
                    <a:gd name="T22" fmla="*/ 115769 w 176"/>
                    <a:gd name="T23" fmla="*/ 208451 h 230"/>
                    <a:gd name="T24" fmla="*/ 114948 w 176"/>
                    <a:gd name="T25" fmla="*/ 213357 h 230"/>
                    <a:gd name="T26" fmla="*/ 117009 w 176"/>
                    <a:gd name="T27" fmla="*/ 212119 h 230"/>
                    <a:gd name="T28" fmla="*/ 100093 w 176"/>
                    <a:gd name="T29" fmla="*/ 216277 h 230"/>
                    <a:gd name="T30" fmla="*/ 101282 w 176"/>
                    <a:gd name="T31" fmla="*/ 216277 h 230"/>
                    <a:gd name="T32" fmla="*/ 32985 w 176"/>
                    <a:gd name="T33" fmla="*/ 195844 h 230"/>
                    <a:gd name="T34" fmla="*/ 34147 w 176"/>
                    <a:gd name="T35" fmla="*/ 197081 h 230"/>
                    <a:gd name="T36" fmla="*/ 34147 w 176"/>
                    <a:gd name="T37" fmla="*/ 192236 h 230"/>
                    <a:gd name="T38" fmla="*/ 32985 w 176"/>
                    <a:gd name="T39" fmla="*/ 194132 h 230"/>
                    <a:gd name="T40" fmla="*/ 49873 w 176"/>
                    <a:gd name="T41" fmla="*/ 190090 h 230"/>
                    <a:gd name="T42" fmla="*/ 50745 w 176"/>
                    <a:gd name="T43" fmla="*/ 189221 h 230"/>
                    <a:gd name="T44" fmla="*/ 49873 w 176"/>
                    <a:gd name="T45" fmla="*/ 187170 h 230"/>
                    <a:gd name="T46" fmla="*/ 2061 w 176"/>
                    <a:gd name="T47" fmla="*/ 173014 h 230"/>
                    <a:gd name="T48" fmla="*/ 2971 w 176"/>
                    <a:gd name="T49" fmla="*/ 174563 h 230"/>
                    <a:gd name="T50" fmla="*/ 2971 w 176"/>
                    <a:gd name="T51" fmla="*/ 5713 h 230"/>
                    <a:gd name="T52" fmla="*/ 2061 w 176"/>
                    <a:gd name="T53" fmla="*/ 6894 h 230"/>
                    <a:gd name="T54" fmla="*/ 872 w 176"/>
                    <a:gd name="T55" fmla="*/ 175734 h 230"/>
                    <a:gd name="T56" fmla="*/ 48632 w 176"/>
                    <a:gd name="T57" fmla="*/ 190090 h 230"/>
                    <a:gd name="T58" fmla="*/ 47816 w 176"/>
                    <a:gd name="T59" fmla="*/ 188041 h 230"/>
                    <a:gd name="T60" fmla="*/ 48632 w 176"/>
                    <a:gd name="T61" fmla="*/ 187170 h 230"/>
                    <a:gd name="T62" fmla="*/ 32091 w 176"/>
                    <a:gd name="T63" fmla="*/ 190999 h 230"/>
                    <a:gd name="T64" fmla="*/ 31363 w 176"/>
                    <a:gd name="T65" fmla="*/ 192236 h 230"/>
                    <a:gd name="T66" fmla="*/ 31363 w 176"/>
                    <a:gd name="T67" fmla="*/ 197081 h 230"/>
                    <a:gd name="T68" fmla="*/ 32091 w 176"/>
                    <a:gd name="T69" fmla="*/ 198608 h 230"/>
                    <a:gd name="T70" fmla="*/ 100093 w 176"/>
                    <a:gd name="T71" fmla="*/ 219079 h 230"/>
                    <a:gd name="T72" fmla="*/ 101282 w 176"/>
                    <a:gd name="T73" fmla="*/ 219079 h 230"/>
                    <a:gd name="T74" fmla="*/ 117009 w 176"/>
                    <a:gd name="T75" fmla="*/ 215040 h 230"/>
                    <a:gd name="T76" fmla="*/ 117882 w 176"/>
                    <a:gd name="T77" fmla="*/ 213357 h 230"/>
                    <a:gd name="T78" fmla="*/ 118770 w 176"/>
                    <a:gd name="T79" fmla="*/ 208451 h 230"/>
                    <a:gd name="T80" fmla="*/ 117882 w 176"/>
                    <a:gd name="T81" fmla="*/ 210568 h 230"/>
                    <a:gd name="T82" fmla="*/ 117009 w 176"/>
                    <a:gd name="T83" fmla="*/ 210568 h 230"/>
                    <a:gd name="T84" fmla="*/ 153816 w 176"/>
                    <a:gd name="T85" fmla="*/ 222000 h 230"/>
                    <a:gd name="T86" fmla="*/ 155000 w 176"/>
                    <a:gd name="T87" fmla="*/ 222000 h 230"/>
                    <a:gd name="T88" fmla="*/ 170704 w 176"/>
                    <a:gd name="T89" fmla="*/ 218333 h 230"/>
                    <a:gd name="T90" fmla="*/ 171392 w 176"/>
                    <a:gd name="T91" fmla="*/ 216277 h 230"/>
                    <a:gd name="T92" fmla="*/ 171392 w 176"/>
                    <a:gd name="T93" fmla="*/ 47437 h 230"/>
                    <a:gd name="T94" fmla="*/ 170704 w 176"/>
                    <a:gd name="T95" fmla="*/ 46200 h 230"/>
                    <a:gd name="T96" fmla="*/ 18514 w 176"/>
                    <a:gd name="T97" fmla="*/ 0 h 230"/>
                    <a:gd name="T98" fmla="*/ 18514 w 176"/>
                    <a:gd name="T99" fmla="*/ 0 h 230"/>
                    <a:gd name="T100" fmla="*/ 872 w 176"/>
                    <a:gd name="T101" fmla="*/ 3674 h 230"/>
                    <a:gd name="T102" fmla="*/ 0 w 176"/>
                    <a:gd name="T103" fmla="*/ 5713 h 230"/>
                    <a:gd name="T104" fmla="*/ 0 w 176"/>
                    <a:gd name="T105" fmla="*/ 174563 h 230"/>
                    <a:gd name="T106" fmla="*/ 872 w 176"/>
                    <a:gd name="T107" fmla="*/ 175734 h 2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230"/>
                    <a:gd name="T164" fmla="*/ 176 w 176"/>
                    <a:gd name="T165" fmla="*/ 230 h 2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230">
                      <a:moveTo>
                        <a:pt x="2" y="7"/>
                      </a:moveTo>
                      <a:cubicBezTo>
                        <a:pt x="19" y="3"/>
                        <a:pt x="19" y="3"/>
                        <a:pt x="19" y="3"/>
                      </a:cubicBezTo>
                      <a:cubicBezTo>
                        <a:pt x="19" y="3"/>
                        <a:pt x="19" y="3"/>
                        <a:pt x="18" y="3"/>
                      </a:cubicBezTo>
                      <a:cubicBezTo>
                        <a:pt x="175" y="50"/>
                        <a:pt x="175" y="50"/>
                        <a:pt x="175" y="50"/>
                      </a:cubicBezTo>
                      <a:cubicBezTo>
                        <a:pt x="174" y="50"/>
                        <a:pt x="173" y="50"/>
                        <a:pt x="173" y="49"/>
                      </a:cubicBezTo>
                      <a:cubicBezTo>
                        <a:pt x="173" y="224"/>
                        <a:pt x="173" y="224"/>
                        <a:pt x="173" y="224"/>
                      </a:cubicBezTo>
                      <a:cubicBezTo>
                        <a:pt x="173" y="223"/>
                        <a:pt x="174" y="223"/>
                        <a:pt x="175" y="223"/>
                      </a:cubicBezTo>
                      <a:cubicBezTo>
                        <a:pt x="158" y="227"/>
                        <a:pt x="158" y="227"/>
                        <a:pt x="158" y="227"/>
                      </a:cubicBezTo>
                      <a:cubicBezTo>
                        <a:pt x="158" y="227"/>
                        <a:pt x="159" y="227"/>
                        <a:pt x="159" y="227"/>
                      </a:cubicBezTo>
                      <a:cubicBezTo>
                        <a:pt x="120" y="215"/>
                        <a:pt x="120" y="215"/>
                        <a:pt x="120" y="215"/>
                      </a:cubicBezTo>
                      <a:cubicBezTo>
                        <a:pt x="120" y="215"/>
                        <a:pt x="120" y="215"/>
                        <a:pt x="119" y="215"/>
                      </a:cubicBezTo>
                      <a:cubicBezTo>
                        <a:pt x="119" y="215"/>
                        <a:pt x="119" y="216"/>
                        <a:pt x="119" y="216"/>
                      </a:cubicBezTo>
                      <a:cubicBezTo>
                        <a:pt x="118" y="221"/>
                        <a:pt x="118" y="221"/>
                        <a:pt x="118" y="221"/>
                      </a:cubicBezTo>
                      <a:cubicBezTo>
                        <a:pt x="118" y="221"/>
                        <a:pt x="119" y="220"/>
                        <a:pt x="120" y="220"/>
                      </a:cubicBezTo>
                      <a:cubicBezTo>
                        <a:pt x="103" y="224"/>
                        <a:pt x="103" y="224"/>
                        <a:pt x="103" y="224"/>
                      </a:cubicBezTo>
                      <a:cubicBezTo>
                        <a:pt x="103" y="224"/>
                        <a:pt x="103" y="224"/>
                        <a:pt x="104" y="224"/>
                      </a:cubicBezTo>
                      <a:cubicBezTo>
                        <a:pt x="34" y="203"/>
                        <a:pt x="34" y="203"/>
                        <a:pt x="34" y="203"/>
                      </a:cubicBezTo>
                      <a:cubicBezTo>
                        <a:pt x="35" y="203"/>
                        <a:pt x="35" y="203"/>
                        <a:pt x="35" y="204"/>
                      </a:cubicBezTo>
                      <a:cubicBezTo>
                        <a:pt x="35" y="199"/>
                        <a:pt x="35" y="199"/>
                        <a:pt x="35" y="199"/>
                      </a:cubicBezTo>
                      <a:cubicBezTo>
                        <a:pt x="35" y="200"/>
                        <a:pt x="35" y="201"/>
                        <a:pt x="34" y="201"/>
                      </a:cubicBezTo>
                      <a:cubicBezTo>
                        <a:pt x="51" y="197"/>
                        <a:pt x="51" y="197"/>
                        <a:pt x="51" y="197"/>
                      </a:cubicBezTo>
                      <a:cubicBezTo>
                        <a:pt x="51" y="197"/>
                        <a:pt x="52" y="196"/>
                        <a:pt x="52" y="196"/>
                      </a:cubicBezTo>
                      <a:cubicBezTo>
                        <a:pt x="52" y="195"/>
                        <a:pt x="51" y="194"/>
                        <a:pt x="51" y="194"/>
                      </a:cubicBezTo>
                      <a:cubicBezTo>
                        <a:pt x="2" y="179"/>
                        <a:pt x="2" y="179"/>
                        <a:pt x="2" y="179"/>
                      </a:cubicBezTo>
                      <a:cubicBezTo>
                        <a:pt x="3" y="180"/>
                        <a:pt x="3" y="180"/>
                        <a:pt x="3" y="181"/>
                      </a:cubicBezTo>
                      <a:cubicBezTo>
                        <a:pt x="3" y="6"/>
                        <a:pt x="3" y="6"/>
                        <a:pt x="3" y="6"/>
                      </a:cubicBezTo>
                      <a:cubicBezTo>
                        <a:pt x="3" y="7"/>
                        <a:pt x="3" y="7"/>
                        <a:pt x="2" y="7"/>
                      </a:cubicBezTo>
                      <a:close/>
                      <a:moveTo>
                        <a:pt x="1" y="182"/>
                      </a:moveTo>
                      <a:cubicBezTo>
                        <a:pt x="50" y="197"/>
                        <a:pt x="50" y="197"/>
                        <a:pt x="50" y="197"/>
                      </a:cubicBezTo>
                      <a:cubicBezTo>
                        <a:pt x="49" y="197"/>
                        <a:pt x="49" y="196"/>
                        <a:pt x="49" y="195"/>
                      </a:cubicBezTo>
                      <a:cubicBezTo>
                        <a:pt x="49" y="195"/>
                        <a:pt x="49" y="194"/>
                        <a:pt x="50" y="194"/>
                      </a:cubicBezTo>
                      <a:cubicBezTo>
                        <a:pt x="33" y="198"/>
                        <a:pt x="33" y="198"/>
                        <a:pt x="33" y="198"/>
                      </a:cubicBezTo>
                      <a:cubicBezTo>
                        <a:pt x="33" y="198"/>
                        <a:pt x="32" y="199"/>
                        <a:pt x="32" y="199"/>
                      </a:cubicBezTo>
                      <a:cubicBezTo>
                        <a:pt x="32" y="204"/>
                        <a:pt x="32" y="204"/>
                        <a:pt x="32" y="204"/>
                      </a:cubicBezTo>
                      <a:cubicBezTo>
                        <a:pt x="32" y="205"/>
                        <a:pt x="32" y="205"/>
                        <a:pt x="33" y="206"/>
                      </a:cubicBezTo>
                      <a:cubicBezTo>
                        <a:pt x="103" y="227"/>
                        <a:pt x="103" y="227"/>
                        <a:pt x="103" y="227"/>
                      </a:cubicBezTo>
                      <a:cubicBezTo>
                        <a:pt x="103" y="227"/>
                        <a:pt x="103" y="227"/>
                        <a:pt x="104" y="227"/>
                      </a:cubicBezTo>
                      <a:cubicBezTo>
                        <a:pt x="120" y="223"/>
                        <a:pt x="120" y="223"/>
                        <a:pt x="120" y="223"/>
                      </a:cubicBezTo>
                      <a:cubicBezTo>
                        <a:pt x="121" y="223"/>
                        <a:pt x="121" y="222"/>
                        <a:pt x="121" y="221"/>
                      </a:cubicBezTo>
                      <a:cubicBezTo>
                        <a:pt x="122" y="216"/>
                        <a:pt x="122" y="216"/>
                        <a:pt x="122" y="216"/>
                      </a:cubicBezTo>
                      <a:cubicBezTo>
                        <a:pt x="122" y="217"/>
                        <a:pt x="121" y="217"/>
                        <a:pt x="121" y="218"/>
                      </a:cubicBezTo>
                      <a:cubicBezTo>
                        <a:pt x="121" y="218"/>
                        <a:pt x="120" y="218"/>
                        <a:pt x="120" y="218"/>
                      </a:cubicBezTo>
                      <a:cubicBezTo>
                        <a:pt x="158" y="230"/>
                        <a:pt x="158" y="230"/>
                        <a:pt x="158" y="230"/>
                      </a:cubicBezTo>
                      <a:cubicBezTo>
                        <a:pt x="158" y="230"/>
                        <a:pt x="159" y="230"/>
                        <a:pt x="159" y="230"/>
                      </a:cubicBezTo>
                      <a:cubicBezTo>
                        <a:pt x="175" y="226"/>
                        <a:pt x="175" y="226"/>
                        <a:pt x="175" y="226"/>
                      </a:cubicBezTo>
                      <a:cubicBezTo>
                        <a:pt x="176" y="225"/>
                        <a:pt x="176" y="225"/>
                        <a:pt x="176" y="224"/>
                      </a:cubicBezTo>
                      <a:cubicBezTo>
                        <a:pt x="176" y="49"/>
                        <a:pt x="176" y="49"/>
                        <a:pt x="176" y="49"/>
                      </a:cubicBezTo>
                      <a:cubicBezTo>
                        <a:pt x="176" y="48"/>
                        <a:pt x="176" y="48"/>
                        <a:pt x="175" y="48"/>
                      </a:cubicBezTo>
                      <a:cubicBezTo>
                        <a:pt x="19" y="0"/>
                        <a:pt x="19" y="0"/>
                        <a:pt x="19" y="0"/>
                      </a:cubicBezTo>
                      <a:cubicBezTo>
                        <a:pt x="19" y="0"/>
                        <a:pt x="19" y="0"/>
                        <a:pt x="19" y="0"/>
                      </a:cubicBezTo>
                      <a:cubicBezTo>
                        <a:pt x="1" y="4"/>
                        <a:pt x="1" y="4"/>
                        <a:pt x="1" y="4"/>
                      </a:cubicBezTo>
                      <a:cubicBezTo>
                        <a:pt x="1" y="5"/>
                        <a:pt x="0" y="5"/>
                        <a:pt x="0" y="6"/>
                      </a:cubicBezTo>
                      <a:cubicBezTo>
                        <a:pt x="0" y="181"/>
                        <a:pt x="0" y="181"/>
                        <a:pt x="0" y="181"/>
                      </a:cubicBezTo>
                      <a:cubicBezTo>
                        <a:pt x="0" y="182"/>
                        <a:pt x="1" y="182"/>
                        <a:pt x="1" y="182"/>
                      </a:cubicBezTo>
                      <a:close/>
                    </a:path>
                  </a:pathLst>
                </a:custGeom>
                <a:solidFill>
                  <a:srgbClr val="231F20"/>
                </a:solidFill>
                <a:ln w="9525">
                  <a:noFill/>
                  <a:round/>
                  <a:headEnd/>
                  <a:tailEnd/>
                </a:ln>
              </p:spPr>
              <p:txBody>
                <a:bodyPr/>
                <a:lstStyle/>
                <a:p>
                  <a:endParaRPr lang="zh-TW" altLang="en-US"/>
                </a:p>
              </p:txBody>
            </p:sp>
          </p:grpSp>
        </p:grpSp>
        <p:grpSp>
          <p:nvGrpSpPr>
            <p:cNvPr id="10" name="Group 797"/>
            <p:cNvGrpSpPr>
              <a:grpSpLocks/>
            </p:cNvGrpSpPr>
            <p:nvPr/>
          </p:nvGrpSpPr>
          <p:grpSpPr bwMode="auto">
            <a:xfrm>
              <a:off x="2895597" y="5562600"/>
              <a:ext cx="293582" cy="533139"/>
              <a:chOff x="145" y="1491"/>
              <a:chExt cx="166" cy="302"/>
            </a:xfrm>
          </p:grpSpPr>
          <p:sp>
            <p:nvSpPr>
              <p:cNvPr id="38202" name="Freeform 4"/>
              <p:cNvSpPr>
                <a:spLocks/>
              </p:cNvSpPr>
              <p:nvPr/>
            </p:nvSpPr>
            <p:spPr bwMode="auto">
              <a:xfrm>
                <a:off x="150" y="1600"/>
                <a:ext cx="158" cy="190"/>
              </a:xfrm>
              <a:custGeom>
                <a:avLst/>
                <a:gdLst>
                  <a:gd name="T0" fmla="*/ 1937 w 100"/>
                  <a:gd name="T1" fmla="*/ 4744 h 120"/>
                  <a:gd name="T2" fmla="*/ 2953 w 100"/>
                  <a:gd name="T3" fmla="*/ 4397 h 120"/>
                  <a:gd name="T4" fmla="*/ 3890 w 100"/>
                  <a:gd name="T5" fmla="*/ 0 h 120"/>
                  <a:gd name="T6" fmla="*/ 0 w 100"/>
                  <a:gd name="T7" fmla="*/ 0 h 120"/>
                  <a:gd name="T8" fmla="*/ 986 w 100"/>
                  <a:gd name="T9" fmla="*/ 4397 h 120"/>
                  <a:gd name="T10" fmla="*/ 1937 w 100"/>
                  <a:gd name="T11" fmla="*/ 4744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6"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gradFill rotWithShape="1">
                <a:gsLst>
                  <a:gs pos="0">
                    <a:srgbClr val="2B588E"/>
                  </a:gs>
                  <a:gs pos="50000">
                    <a:srgbClr val="3874BA"/>
                  </a:gs>
                  <a:gs pos="100000">
                    <a:srgbClr val="2B588E"/>
                  </a:gs>
                </a:gsLst>
                <a:lin ang="0" scaled="1"/>
              </a:gradFill>
              <a:ln w="9525">
                <a:noFill/>
                <a:round/>
                <a:headEnd/>
                <a:tailEnd/>
              </a:ln>
            </p:spPr>
            <p:txBody>
              <a:bodyPr/>
              <a:lstStyle/>
              <a:p>
                <a:endParaRPr lang="zh-TW" altLang="en-US"/>
              </a:p>
            </p:txBody>
          </p:sp>
          <p:sp>
            <p:nvSpPr>
              <p:cNvPr id="38203" name="Oval 5"/>
              <p:cNvSpPr>
                <a:spLocks noChangeArrowheads="1"/>
              </p:cNvSpPr>
              <p:nvPr/>
            </p:nvSpPr>
            <p:spPr bwMode="auto">
              <a:xfrm>
                <a:off x="150" y="1569"/>
                <a:ext cx="159" cy="61"/>
              </a:xfrm>
              <a:prstGeom prst="ellipse">
                <a:avLst/>
              </a:prstGeom>
              <a:solidFill>
                <a:srgbClr val="6BA5D9"/>
              </a:solidFill>
              <a:ln w="9525">
                <a:noFill/>
                <a:round/>
                <a:headEnd/>
                <a:tailEnd/>
              </a:ln>
            </p:spPr>
            <p:txBody>
              <a:bodyPr/>
              <a:lstStyle/>
              <a:p>
                <a:endParaRPr lang="zh-TW" altLang="zh-TW">
                  <a:ea typeface="新細明體" charset="-120"/>
                </a:endParaRPr>
              </a:p>
            </p:txBody>
          </p:sp>
          <p:sp>
            <p:nvSpPr>
              <p:cNvPr id="38204" name="Freeform 6"/>
              <p:cNvSpPr>
                <a:spLocks/>
              </p:cNvSpPr>
              <p:nvPr/>
            </p:nvSpPr>
            <p:spPr bwMode="auto">
              <a:xfrm>
                <a:off x="150" y="1598"/>
                <a:ext cx="159" cy="32"/>
              </a:xfrm>
              <a:custGeom>
                <a:avLst/>
                <a:gdLst>
                  <a:gd name="T0" fmla="*/ 1883 w 101"/>
                  <a:gd name="T1" fmla="*/ 806 h 20"/>
                  <a:gd name="T2" fmla="*/ 0 w 101"/>
                  <a:gd name="T3" fmla="*/ 0 h 20"/>
                  <a:gd name="T4" fmla="*/ 0 w 101"/>
                  <a:gd name="T5" fmla="*/ 54 h 20"/>
                  <a:gd name="T6" fmla="*/ 1883 w 101"/>
                  <a:gd name="T7" fmla="*/ 861 h 20"/>
                  <a:gd name="T8" fmla="*/ 3807 w 101"/>
                  <a:gd name="T9" fmla="*/ 54 h 20"/>
                  <a:gd name="T10" fmla="*/ 3758 w 101"/>
                  <a:gd name="T11" fmla="*/ 0 h 20"/>
                  <a:gd name="T12" fmla="*/ 1883 w 101"/>
                  <a:gd name="T13" fmla="*/ 806 h 20"/>
                  <a:gd name="T14" fmla="*/ 0 60000 65536"/>
                  <a:gd name="T15" fmla="*/ 0 60000 65536"/>
                  <a:gd name="T16" fmla="*/ 0 60000 65536"/>
                  <a:gd name="T17" fmla="*/ 0 60000 65536"/>
                  <a:gd name="T18" fmla="*/ 0 60000 65536"/>
                  <a:gd name="T19" fmla="*/ 0 60000 65536"/>
                  <a:gd name="T20" fmla="*/ 0 60000 65536"/>
                  <a:gd name="T21" fmla="*/ 0 w 101"/>
                  <a:gd name="T22" fmla="*/ 0 h 20"/>
                  <a:gd name="T23" fmla="*/ 101 w 101"/>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 h="20">
                    <a:moveTo>
                      <a:pt x="50" y="19"/>
                    </a:moveTo>
                    <a:cubicBezTo>
                      <a:pt x="23" y="19"/>
                      <a:pt x="1" y="10"/>
                      <a:pt x="0" y="0"/>
                    </a:cubicBezTo>
                    <a:cubicBezTo>
                      <a:pt x="0" y="0"/>
                      <a:pt x="0" y="0"/>
                      <a:pt x="0" y="1"/>
                    </a:cubicBezTo>
                    <a:cubicBezTo>
                      <a:pt x="0" y="11"/>
                      <a:pt x="22" y="20"/>
                      <a:pt x="50" y="20"/>
                    </a:cubicBezTo>
                    <a:cubicBezTo>
                      <a:pt x="78" y="20"/>
                      <a:pt x="101" y="11"/>
                      <a:pt x="101" y="1"/>
                    </a:cubicBezTo>
                    <a:cubicBezTo>
                      <a:pt x="101" y="0"/>
                      <a:pt x="100" y="0"/>
                      <a:pt x="100" y="0"/>
                    </a:cubicBezTo>
                    <a:cubicBezTo>
                      <a:pt x="100" y="10"/>
                      <a:pt x="78" y="19"/>
                      <a:pt x="50" y="19"/>
                    </a:cubicBezTo>
                    <a:close/>
                  </a:path>
                </a:pathLst>
              </a:custGeom>
              <a:solidFill>
                <a:srgbClr val="135BA7"/>
              </a:solidFill>
              <a:ln w="9525">
                <a:noFill/>
                <a:round/>
                <a:headEnd/>
                <a:tailEnd/>
              </a:ln>
            </p:spPr>
            <p:txBody>
              <a:bodyPr/>
              <a:lstStyle/>
              <a:p>
                <a:endParaRPr lang="zh-TW" altLang="en-US"/>
              </a:p>
            </p:txBody>
          </p:sp>
          <p:sp>
            <p:nvSpPr>
              <p:cNvPr id="38205" name="Oval 7"/>
              <p:cNvSpPr>
                <a:spLocks noChangeArrowheads="1"/>
              </p:cNvSpPr>
              <p:nvPr/>
            </p:nvSpPr>
            <p:spPr bwMode="auto">
              <a:xfrm>
                <a:off x="178" y="1570"/>
                <a:ext cx="101" cy="51"/>
              </a:xfrm>
              <a:prstGeom prst="ellipse">
                <a:avLst/>
              </a:prstGeom>
              <a:gradFill rotWithShape="1">
                <a:gsLst>
                  <a:gs pos="0">
                    <a:srgbClr val="324C64"/>
                  </a:gs>
                  <a:gs pos="100000">
                    <a:srgbClr val="6BA5D9"/>
                  </a:gs>
                </a:gsLst>
                <a:path path="shape">
                  <a:fillToRect l="50000" t="50000" r="50000" b="50000"/>
                </a:path>
              </a:gradFill>
              <a:ln w="9525" algn="ctr">
                <a:noFill/>
                <a:round/>
                <a:headEnd/>
                <a:tailEnd/>
              </a:ln>
            </p:spPr>
            <p:txBody>
              <a:bodyPr/>
              <a:lstStyle/>
              <a:p>
                <a:endParaRPr lang="zh-TW" altLang="zh-TW">
                  <a:ea typeface="新細明體" charset="-120"/>
                </a:endParaRPr>
              </a:p>
            </p:txBody>
          </p:sp>
          <p:sp>
            <p:nvSpPr>
              <p:cNvPr id="38206" name="Oval 8"/>
              <p:cNvSpPr>
                <a:spLocks noChangeArrowheads="1"/>
              </p:cNvSpPr>
              <p:nvPr/>
            </p:nvSpPr>
            <p:spPr bwMode="auto">
              <a:xfrm>
                <a:off x="176" y="1494"/>
                <a:ext cx="105" cy="104"/>
              </a:xfrm>
              <a:prstGeom prst="ellipse">
                <a:avLst/>
              </a:prstGeom>
              <a:gradFill rotWithShape="1">
                <a:gsLst>
                  <a:gs pos="0">
                    <a:srgbClr val="6BA5D9"/>
                  </a:gs>
                  <a:gs pos="100000">
                    <a:srgbClr val="5C8EBB"/>
                  </a:gs>
                </a:gsLst>
                <a:lin ang="5400000" scaled="1"/>
              </a:gradFill>
              <a:ln w="9525">
                <a:noFill/>
                <a:round/>
                <a:headEnd/>
                <a:tailEnd/>
              </a:ln>
            </p:spPr>
            <p:txBody>
              <a:bodyPr/>
              <a:lstStyle/>
              <a:p>
                <a:endParaRPr lang="zh-TW" altLang="zh-TW">
                  <a:ea typeface="新細明體" charset="-120"/>
                </a:endParaRPr>
              </a:p>
            </p:txBody>
          </p:sp>
          <p:sp>
            <p:nvSpPr>
              <p:cNvPr id="38207" name="Freeform 9"/>
              <p:cNvSpPr>
                <a:spLocks/>
              </p:cNvSpPr>
              <p:nvPr/>
            </p:nvSpPr>
            <p:spPr bwMode="auto">
              <a:xfrm>
                <a:off x="145" y="1491"/>
                <a:ext cx="166" cy="302"/>
              </a:xfrm>
              <a:custGeom>
                <a:avLst/>
                <a:gdLst>
                  <a:gd name="T0" fmla="*/ 4095 w 105"/>
                  <a:gd name="T1" fmla="*/ 2688 h 191"/>
                  <a:gd name="T2" fmla="*/ 3149 w 105"/>
                  <a:gd name="T3" fmla="*/ 1992 h 191"/>
                  <a:gd name="T4" fmla="*/ 3217 w 105"/>
                  <a:gd name="T5" fmla="*/ 2035 h 191"/>
                  <a:gd name="T6" fmla="*/ 3217 w 105"/>
                  <a:gd name="T7" fmla="*/ 2074 h 191"/>
                  <a:gd name="T8" fmla="*/ 3230 w 105"/>
                  <a:gd name="T9" fmla="*/ 696 h 191"/>
                  <a:gd name="T10" fmla="*/ 2074 w 105"/>
                  <a:gd name="T11" fmla="*/ 0 h 191"/>
                  <a:gd name="T12" fmla="*/ 885 w 105"/>
                  <a:gd name="T13" fmla="*/ 696 h 191"/>
                  <a:gd name="T14" fmla="*/ 938 w 105"/>
                  <a:gd name="T15" fmla="*/ 2074 h 191"/>
                  <a:gd name="T16" fmla="*/ 938 w 105"/>
                  <a:gd name="T17" fmla="*/ 2035 h 191"/>
                  <a:gd name="T18" fmla="*/ 987 w 105"/>
                  <a:gd name="T19" fmla="*/ 1992 h 191"/>
                  <a:gd name="T20" fmla="*/ 82 w 105"/>
                  <a:gd name="T21" fmla="*/ 2818 h 191"/>
                  <a:gd name="T22" fmla="*/ 206 w 105"/>
                  <a:gd name="T23" fmla="*/ 3279 h 191"/>
                  <a:gd name="T24" fmla="*/ 270 w 105"/>
                  <a:gd name="T25" fmla="*/ 3743 h 191"/>
                  <a:gd name="T26" fmla="*/ 593 w 105"/>
                  <a:gd name="T27" fmla="*/ 5155 h 191"/>
                  <a:gd name="T28" fmla="*/ 885 w 105"/>
                  <a:gd name="T29" fmla="*/ 6582 h 191"/>
                  <a:gd name="T30" fmla="*/ 1020 w 105"/>
                  <a:gd name="T31" fmla="*/ 6938 h 191"/>
                  <a:gd name="T32" fmla="*/ 1020 w 105"/>
                  <a:gd name="T33" fmla="*/ 6938 h 191"/>
                  <a:gd name="T34" fmla="*/ 1094 w 105"/>
                  <a:gd name="T35" fmla="*/ 7183 h 191"/>
                  <a:gd name="T36" fmla="*/ 2212 w 105"/>
                  <a:gd name="T37" fmla="*/ 7400 h 191"/>
                  <a:gd name="T38" fmla="*/ 3110 w 105"/>
                  <a:gd name="T39" fmla="*/ 7046 h 191"/>
                  <a:gd name="T40" fmla="*/ 3557 w 105"/>
                  <a:gd name="T41" fmla="*/ 5053 h 191"/>
                  <a:gd name="T42" fmla="*/ 3742 w 105"/>
                  <a:gd name="T43" fmla="*/ 4250 h 191"/>
                  <a:gd name="T44" fmla="*/ 3946 w 105"/>
                  <a:gd name="T45" fmla="*/ 3441 h 191"/>
                  <a:gd name="T46" fmla="*/ 3979 w 105"/>
                  <a:gd name="T47" fmla="*/ 3218 h 191"/>
                  <a:gd name="T48" fmla="*/ 4095 w 105"/>
                  <a:gd name="T49" fmla="*/ 2688 h 191"/>
                  <a:gd name="T50" fmla="*/ 4095 w 105"/>
                  <a:gd name="T51" fmla="*/ 2688 h 191"/>
                  <a:gd name="T52" fmla="*/ 4031 w 105"/>
                  <a:gd name="T53" fmla="*/ 2633 h 191"/>
                  <a:gd name="T54" fmla="*/ 3979 w 105"/>
                  <a:gd name="T55" fmla="*/ 2688 h 191"/>
                  <a:gd name="T56" fmla="*/ 3979 w 105"/>
                  <a:gd name="T57" fmla="*/ 2688 h 191"/>
                  <a:gd name="T58" fmla="*/ 3872 w 105"/>
                  <a:gd name="T59" fmla="*/ 3218 h 191"/>
                  <a:gd name="T60" fmla="*/ 3824 w 105"/>
                  <a:gd name="T61" fmla="*/ 3407 h 191"/>
                  <a:gd name="T62" fmla="*/ 3624 w 105"/>
                  <a:gd name="T63" fmla="*/ 4217 h 191"/>
                  <a:gd name="T64" fmla="*/ 3437 w 105"/>
                  <a:gd name="T65" fmla="*/ 5053 h 191"/>
                  <a:gd name="T66" fmla="*/ 3012 w 105"/>
                  <a:gd name="T67" fmla="*/ 7046 h 191"/>
                  <a:gd name="T68" fmla="*/ 2212 w 105"/>
                  <a:gd name="T69" fmla="*/ 7313 h 191"/>
                  <a:gd name="T70" fmla="*/ 1154 w 105"/>
                  <a:gd name="T71" fmla="*/ 7107 h 191"/>
                  <a:gd name="T72" fmla="*/ 1137 w 105"/>
                  <a:gd name="T73" fmla="*/ 6938 h 191"/>
                  <a:gd name="T74" fmla="*/ 1137 w 105"/>
                  <a:gd name="T75" fmla="*/ 6918 h 191"/>
                  <a:gd name="T76" fmla="*/ 1020 w 105"/>
                  <a:gd name="T77" fmla="*/ 6514 h 191"/>
                  <a:gd name="T78" fmla="*/ 692 w 105"/>
                  <a:gd name="T79" fmla="*/ 5107 h 191"/>
                  <a:gd name="T80" fmla="*/ 395 w 105"/>
                  <a:gd name="T81" fmla="*/ 3743 h 191"/>
                  <a:gd name="T82" fmla="*/ 270 w 105"/>
                  <a:gd name="T83" fmla="*/ 3279 h 191"/>
                  <a:gd name="T84" fmla="*/ 206 w 105"/>
                  <a:gd name="T85" fmla="*/ 2767 h 191"/>
                  <a:gd name="T86" fmla="*/ 1020 w 105"/>
                  <a:gd name="T87" fmla="*/ 2095 h 191"/>
                  <a:gd name="T88" fmla="*/ 1067 w 105"/>
                  <a:gd name="T89" fmla="*/ 2074 h 191"/>
                  <a:gd name="T90" fmla="*/ 1020 w 105"/>
                  <a:gd name="T91" fmla="*/ 2035 h 191"/>
                  <a:gd name="T92" fmla="*/ 1020 w 105"/>
                  <a:gd name="T93" fmla="*/ 797 h 191"/>
                  <a:gd name="T94" fmla="*/ 2074 w 105"/>
                  <a:gd name="T95" fmla="*/ 130 h 191"/>
                  <a:gd name="T96" fmla="*/ 3149 w 105"/>
                  <a:gd name="T97" fmla="*/ 797 h 191"/>
                  <a:gd name="T98" fmla="*/ 3110 w 105"/>
                  <a:gd name="T99" fmla="*/ 2035 h 191"/>
                  <a:gd name="T100" fmla="*/ 3110 w 105"/>
                  <a:gd name="T101" fmla="*/ 2074 h 191"/>
                  <a:gd name="T102" fmla="*/ 3149 w 105"/>
                  <a:gd name="T103" fmla="*/ 2095 h 191"/>
                  <a:gd name="T104" fmla="*/ 3979 w 105"/>
                  <a:gd name="T105" fmla="*/ 2688 h 191"/>
                  <a:gd name="T106" fmla="*/ 3979 w 105"/>
                  <a:gd name="T107" fmla="*/ 2688 h 191"/>
                  <a:gd name="T108" fmla="*/ 4031 w 105"/>
                  <a:gd name="T109" fmla="*/ 2750 h 191"/>
                  <a:gd name="T110" fmla="*/ 4095 w 105"/>
                  <a:gd name="T111" fmla="*/ 2688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9"/>
                    </a:moveTo>
                    <a:cubicBezTo>
                      <a:pt x="105" y="61"/>
                      <a:pt x="97" y="55"/>
                      <a:pt x="81" y="51"/>
                    </a:cubicBezTo>
                    <a:cubicBezTo>
                      <a:pt x="82" y="51"/>
                      <a:pt x="82" y="52"/>
                      <a:pt x="82" y="52"/>
                    </a:cubicBezTo>
                    <a:cubicBezTo>
                      <a:pt x="83" y="52"/>
                      <a:pt x="83" y="53"/>
                      <a:pt x="82" y="53"/>
                    </a:cubicBezTo>
                    <a:cubicBezTo>
                      <a:pt x="89" y="43"/>
                      <a:pt x="89" y="30"/>
                      <a:pt x="83" y="18"/>
                    </a:cubicBezTo>
                    <a:cubicBezTo>
                      <a:pt x="77" y="7"/>
                      <a:pt x="66" y="0"/>
                      <a:pt x="53" y="0"/>
                    </a:cubicBezTo>
                    <a:cubicBezTo>
                      <a:pt x="40" y="0"/>
                      <a:pt x="29" y="7"/>
                      <a:pt x="23" y="18"/>
                    </a:cubicBezTo>
                    <a:cubicBezTo>
                      <a:pt x="17" y="30"/>
                      <a:pt x="17" y="43"/>
                      <a:pt x="24" y="53"/>
                    </a:cubicBezTo>
                    <a:cubicBezTo>
                      <a:pt x="24" y="53"/>
                      <a:pt x="24" y="52"/>
                      <a:pt x="24" y="52"/>
                    </a:cubicBezTo>
                    <a:cubicBezTo>
                      <a:pt x="24" y="52"/>
                      <a:pt x="24" y="51"/>
                      <a:pt x="25" y="51"/>
                    </a:cubicBezTo>
                    <a:cubicBezTo>
                      <a:pt x="3" y="57"/>
                      <a:pt x="0" y="66"/>
                      <a:pt x="2" y="72"/>
                    </a:cubicBezTo>
                    <a:cubicBezTo>
                      <a:pt x="5" y="84"/>
                      <a:pt x="5" y="84"/>
                      <a:pt x="5" y="84"/>
                    </a:cubicBezTo>
                    <a:cubicBezTo>
                      <a:pt x="7" y="96"/>
                      <a:pt x="7" y="96"/>
                      <a:pt x="7" y="96"/>
                    </a:cubicBezTo>
                    <a:cubicBezTo>
                      <a:pt x="15" y="132"/>
                      <a:pt x="15" y="132"/>
                      <a:pt x="15" y="132"/>
                    </a:cubicBezTo>
                    <a:cubicBezTo>
                      <a:pt x="23" y="168"/>
                      <a:pt x="23" y="168"/>
                      <a:pt x="23" y="168"/>
                    </a:cubicBezTo>
                    <a:cubicBezTo>
                      <a:pt x="26" y="178"/>
                      <a:pt x="26" y="178"/>
                      <a:pt x="26" y="178"/>
                    </a:cubicBezTo>
                    <a:cubicBezTo>
                      <a:pt x="26" y="178"/>
                      <a:pt x="26" y="178"/>
                      <a:pt x="26" y="178"/>
                    </a:cubicBezTo>
                    <a:cubicBezTo>
                      <a:pt x="26" y="180"/>
                      <a:pt x="27" y="182"/>
                      <a:pt x="28" y="184"/>
                    </a:cubicBezTo>
                    <a:cubicBezTo>
                      <a:pt x="34" y="189"/>
                      <a:pt x="43" y="191"/>
                      <a:pt x="57" y="190"/>
                    </a:cubicBezTo>
                    <a:cubicBezTo>
                      <a:pt x="63"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4" y="78"/>
                      <a:pt x="105" y="73"/>
                      <a:pt x="105" y="69"/>
                    </a:cubicBezTo>
                    <a:cubicBezTo>
                      <a:pt x="105" y="69"/>
                      <a:pt x="105" y="69"/>
                      <a:pt x="105" y="69"/>
                    </a:cubicBezTo>
                    <a:cubicBezTo>
                      <a:pt x="105" y="68"/>
                      <a:pt x="104" y="67"/>
                      <a:pt x="103" y="67"/>
                    </a:cubicBezTo>
                    <a:cubicBezTo>
                      <a:pt x="103" y="67"/>
                      <a:pt x="102" y="68"/>
                      <a:pt x="102" y="69"/>
                    </a:cubicBezTo>
                    <a:cubicBezTo>
                      <a:pt x="102" y="69"/>
                      <a:pt x="102" y="69"/>
                      <a:pt x="102" y="69"/>
                    </a:cubicBezTo>
                    <a:cubicBezTo>
                      <a:pt x="102" y="72"/>
                      <a:pt x="101" y="77"/>
                      <a:pt x="99" y="82"/>
                    </a:cubicBezTo>
                    <a:cubicBezTo>
                      <a:pt x="99" y="84"/>
                      <a:pt x="98" y="86"/>
                      <a:pt x="98" y="87"/>
                    </a:cubicBezTo>
                    <a:cubicBezTo>
                      <a:pt x="93" y="108"/>
                      <a:pt x="93" y="108"/>
                      <a:pt x="93" y="108"/>
                    </a:cubicBezTo>
                    <a:cubicBezTo>
                      <a:pt x="88" y="129"/>
                      <a:pt x="88" y="129"/>
                      <a:pt x="88" y="129"/>
                    </a:cubicBezTo>
                    <a:cubicBezTo>
                      <a:pt x="77" y="180"/>
                      <a:pt x="77" y="180"/>
                      <a:pt x="77" y="180"/>
                    </a:cubicBezTo>
                    <a:cubicBezTo>
                      <a:pt x="76" y="183"/>
                      <a:pt x="72" y="186"/>
                      <a:pt x="57" y="187"/>
                    </a:cubicBezTo>
                    <a:cubicBezTo>
                      <a:pt x="44" y="188"/>
                      <a:pt x="35" y="186"/>
                      <a:pt x="30" y="182"/>
                    </a:cubicBezTo>
                    <a:cubicBezTo>
                      <a:pt x="29" y="181"/>
                      <a:pt x="29" y="179"/>
                      <a:pt x="29" y="178"/>
                    </a:cubicBezTo>
                    <a:cubicBezTo>
                      <a:pt x="29" y="177"/>
                      <a:pt x="29" y="177"/>
                      <a:pt x="29" y="177"/>
                    </a:cubicBezTo>
                    <a:cubicBezTo>
                      <a:pt x="26" y="167"/>
                      <a:pt x="26" y="167"/>
                      <a:pt x="26" y="167"/>
                    </a:cubicBezTo>
                    <a:cubicBezTo>
                      <a:pt x="18" y="131"/>
                      <a:pt x="18" y="131"/>
                      <a:pt x="18" y="131"/>
                    </a:cubicBezTo>
                    <a:cubicBezTo>
                      <a:pt x="10" y="96"/>
                      <a:pt x="10" y="96"/>
                      <a:pt x="10" y="96"/>
                    </a:cubicBezTo>
                    <a:cubicBezTo>
                      <a:pt x="7" y="84"/>
                      <a:pt x="7" y="84"/>
                      <a:pt x="7" y="84"/>
                    </a:cubicBezTo>
                    <a:cubicBezTo>
                      <a:pt x="5" y="71"/>
                      <a:pt x="5" y="71"/>
                      <a:pt x="5" y="71"/>
                    </a:cubicBezTo>
                    <a:cubicBezTo>
                      <a:pt x="3" y="62"/>
                      <a:pt x="15" y="57"/>
                      <a:pt x="26" y="54"/>
                    </a:cubicBezTo>
                    <a:cubicBezTo>
                      <a:pt x="26" y="54"/>
                      <a:pt x="26" y="54"/>
                      <a:pt x="27" y="53"/>
                    </a:cubicBezTo>
                    <a:cubicBezTo>
                      <a:pt x="27" y="53"/>
                      <a:pt x="27" y="52"/>
                      <a:pt x="26" y="52"/>
                    </a:cubicBezTo>
                    <a:cubicBezTo>
                      <a:pt x="20" y="42"/>
                      <a:pt x="20" y="30"/>
                      <a:pt x="26" y="20"/>
                    </a:cubicBezTo>
                    <a:cubicBezTo>
                      <a:pt x="31" y="9"/>
                      <a:pt x="42" y="3"/>
                      <a:pt x="53" y="3"/>
                    </a:cubicBezTo>
                    <a:cubicBezTo>
                      <a:pt x="65" y="3"/>
                      <a:pt x="75" y="9"/>
                      <a:pt x="81" y="20"/>
                    </a:cubicBezTo>
                    <a:cubicBezTo>
                      <a:pt x="86" y="30"/>
                      <a:pt x="86" y="42"/>
                      <a:pt x="80" y="52"/>
                    </a:cubicBezTo>
                    <a:cubicBezTo>
                      <a:pt x="79" y="52"/>
                      <a:pt x="79" y="53"/>
                      <a:pt x="80" y="53"/>
                    </a:cubicBezTo>
                    <a:cubicBezTo>
                      <a:pt x="80" y="54"/>
                      <a:pt x="80" y="54"/>
                      <a:pt x="81" y="54"/>
                    </a:cubicBezTo>
                    <a:cubicBezTo>
                      <a:pt x="95" y="58"/>
                      <a:pt x="102" y="63"/>
                      <a:pt x="102" y="69"/>
                    </a:cubicBezTo>
                    <a:cubicBezTo>
                      <a:pt x="102" y="69"/>
                      <a:pt x="102" y="69"/>
                      <a:pt x="102" y="69"/>
                    </a:cubicBezTo>
                    <a:cubicBezTo>
                      <a:pt x="102" y="69"/>
                      <a:pt x="103" y="70"/>
                      <a:pt x="103" y="70"/>
                    </a:cubicBezTo>
                    <a:cubicBezTo>
                      <a:pt x="104" y="70"/>
                      <a:pt x="105" y="69"/>
                      <a:pt x="105" y="69"/>
                    </a:cubicBezTo>
                    <a:close/>
                  </a:path>
                </a:pathLst>
              </a:custGeom>
              <a:solidFill>
                <a:srgbClr val="231F20"/>
              </a:solidFill>
              <a:ln w="9525">
                <a:noFill/>
                <a:round/>
                <a:headEnd/>
                <a:tailEnd/>
              </a:ln>
            </p:spPr>
            <p:txBody>
              <a:bodyPr/>
              <a:lstStyle/>
              <a:p>
                <a:endParaRPr lang="zh-TW" altLang="en-US"/>
              </a:p>
            </p:txBody>
          </p:sp>
        </p:grpSp>
      </p:grpSp>
      <p:grpSp>
        <p:nvGrpSpPr>
          <p:cNvPr id="11" name="Group 174"/>
          <p:cNvGrpSpPr>
            <a:grpSpLocks/>
          </p:cNvGrpSpPr>
          <p:nvPr/>
        </p:nvGrpSpPr>
        <p:grpSpPr bwMode="auto">
          <a:xfrm>
            <a:off x="7780380" y="5567262"/>
            <a:ext cx="619286" cy="673100"/>
            <a:chOff x="3598" y="2782"/>
            <a:chExt cx="454" cy="369"/>
          </a:xfrm>
        </p:grpSpPr>
        <p:sp>
          <p:nvSpPr>
            <p:cNvPr id="38194"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3819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19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197"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3819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19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2" name="Group 174"/>
          <p:cNvGrpSpPr>
            <a:grpSpLocks/>
          </p:cNvGrpSpPr>
          <p:nvPr/>
        </p:nvGrpSpPr>
        <p:grpSpPr bwMode="auto">
          <a:xfrm>
            <a:off x="7780380" y="4567137"/>
            <a:ext cx="619286" cy="673100"/>
            <a:chOff x="3598" y="2782"/>
            <a:chExt cx="454" cy="369"/>
          </a:xfrm>
        </p:grpSpPr>
        <p:sp>
          <p:nvSpPr>
            <p:cNvPr id="38188"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3818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19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191"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3819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19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5" name="Group 174"/>
          <p:cNvGrpSpPr>
            <a:grpSpLocks/>
          </p:cNvGrpSpPr>
          <p:nvPr/>
        </p:nvGrpSpPr>
        <p:grpSpPr bwMode="auto">
          <a:xfrm>
            <a:off x="7780380" y="3578124"/>
            <a:ext cx="619286" cy="673100"/>
            <a:chOff x="3598" y="2782"/>
            <a:chExt cx="454" cy="369"/>
          </a:xfrm>
        </p:grpSpPr>
        <p:sp>
          <p:nvSpPr>
            <p:cNvPr id="38182"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2D050"/>
            </a:solidFill>
            <a:ln w="9525">
              <a:noFill/>
              <a:round/>
              <a:headEnd/>
              <a:tailEnd/>
            </a:ln>
          </p:spPr>
          <p:txBody>
            <a:bodyPr/>
            <a:lstStyle/>
            <a:p>
              <a:endParaRPr lang="zh-TW" altLang="en-US"/>
            </a:p>
          </p:txBody>
        </p:sp>
        <p:sp>
          <p:nvSpPr>
            <p:cNvPr id="3818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18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185"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38186"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187"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7" name="Group 540"/>
          <p:cNvGrpSpPr>
            <a:grpSpLocks/>
          </p:cNvGrpSpPr>
          <p:nvPr/>
        </p:nvGrpSpPr>
        <p:grpSpPr bwMode="auto">
          <a:xfrm>
            <a:off x="6394132" y="1812825"/>
            <a:ext cx="526393" cy="777875"/>
            <a:chOff x="4256" y="2258"/>
            <a:chExt cx="442" cy="490"/>
          </a:xfrm>
        </p:grpSpPr>
        <p:grpSp>
          <p:nvGrpSpPr>
            <p:cNvPr id="19" name="Group 360"/>
            <p:cNvGrpSpPr>
              <a:grpSpLocks/>
            </p:cNvGrpSpPr>
            <p:nvPr/>
          </p:nvGrpSpPr>
          <p:grpSpPr bwMode="auto">
            <a:xfrm>
              <a:off x="4256" y="2258"/>
              <a:ext cx="333" cy="436"/>
              <a:chOff x="2450" y="2494"/>
              <a:chExt cx="496" cy="652"/>
            </a:xfrm>
          </p:grpSpPr>
          <p:sp>
            <p:nvSpPr>
              <p:cNvPr id="38173"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TW" altLang="en-US"/>
              </a:p>
            </p:txBody>
          </p:sp>
          <p:sp>
            <p:nvSpPr>
              <p:cNvPr id="38174"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38175"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TW" altLang="en-US"/>
              </a:p>
            </p:txBody>
          </p:sp>
          <p:sp>
            <p:nvSpPr>
              <p:cNvPr id="38176"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TW" altLang="en-US"/>
              </a:p>
            </p:txBody>
          </p:sp>
          <p:sp>
            <p:nvSpPr>
              <p:cNvPr id="38177"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38178"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TW" altLang="en-US"/>
              </a:p>
            </p:txBody>
          </p:sp>
          <p:sp>
            <p:nvSpPr>
              <p:cNvPr id="38179"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TW" altLang="en-US"/>
              </a:p>
            </p:txBody>
          </p:sp>
          <p:sp>
            <p:nvSpPr>
              <p:cNvPr id="38180"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TW" altLang="en-US"/>
              </a:p>
            </p:txBody>
          </p:sp>
          <p:sp>
            <p:nvSpPr>
              <p:cNvPr id="38181" name="Freeform 369"/>
              <p:cNvSpPr>
                <a:spLocks noEditPoints="1"/>
              </p:cNvSpPr>
              <p:nvPr/>
            </p:nvSpPr>
            <p:spPr bwMode="auto">
              <a:xfrm>
                <a:off x="2450" y="2494"/>
                <a:ext cx="496" cy="652"/>
              </a:xfrm>
              <a:custGeom>
                <a:avLst/>
                <a:gdLst>
                  <a:gd name="T0" fmla="*/ 345048563 w 210"/>
                  <a:gd name="T1" fmla="*/ 2147483647 h 276"/>
                  <a:gd name="T2" fmla="*/ 2147483647 w 210"/>
                  <a:gd name="T3" fmla="*/ 493041350 h 276"/>
                  <a:gd name="T4" fmla="*/ 2147483647 w 210"/>
                  <a:gd name="T5" fmla="*/ 493041350 h 276"/>
                  <a:gd name="T6" fmla="*/ 2147483647 w 210"/>
                  <a:gd name="T7" fmla="*/ 2147483647 h 276"/>
                  <a:gd name="T8" fmla="*/ 2147483647 w 210"/>
                  <a:gd name="T9" fmla="*/ 2147483647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345048563 w 210"/>
                  <a:gd name="T19" fmla="*/ 2147483647 h 276"/>
                  <a:gd name="T20" fmla="*/ 491615104 w 210"/>
                  <a:gd name="T21" fmla="*/ 2147483647 h 276"/>
                  <a:gd name="T22" fmla="*/ 491615104 w 210"/>
                  <a:gd name="T23" fmla="*/ 2147483647 h 276"/>
                  <a:gd name="T24" fmla="*/ 345048563 w 210"/>
                  <a:gd name="T25" fmla="*/ 2147483647 h 276"/>
                  <a:gd name="T26" fmla="*/ 146089209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147483647 h 276"/>
                  <a:gd name="T38" fmla="*/ 2147483647 w 210"/>
                  <a:gd name="T39" fmla="*/ 2147483647 h 276"/>
                  <a:gd name="T40" fmla="*/ 2147483647 w 210"/>
                  <a:gd name="T41" fmla="*/ 0 h 276"/>
                  <a:gd name="T42" fmla="*/ 2147483647 w 210"/>
                  <a:gd name="T43" fmla="*/ 0 h 276"/>
                  <a:gd name="T44" fmla="*/ 146089209 w 210"/>
                  <a:gd name="T45" fmla="*/ 2147483647 h 276"/>
                  <a:gd name="T46" fmla="*/ 0 w 210"/>
                  <a:gd name="T47" fmla="*/ 2147483647 h 276"/>
                  <a:gd name="T48" fmla="*/ 0 w 210"/>
                  <a:gd name="T49" fmla="*/ 2147483647 h 276"/>
                  <a:gd name="T50" fmla="*/ 146089209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TW" altLang="en-US"/>
              </a:p>
            </p:txBody>
          </p:sp>
        </p:grpSp>
        <p:grpSp>
          <p:nvGrpSpPr>
            <p:cNvPr id="20" name="Group 174"/>
            <p:cNvGrpSpPr>
              <a:grpSpLocks/>
            </p:cNvGrpSpPr>
            <p:nvPr/>
          </p:nvGrpSpPr>
          <p:grpSpPr bwMode="auto">
            <a:xfrm>
              <a:off x="4472" y="2428"/>
              <a:ext cx="226" cy="320"/>
              <a:chOff x="3598" y="2782"/>
              <a:chExt cx="454" cy="369"/>
            </a:xfrm>
          </p:grpSpPr>
          <p:sp>
            <p:nvSpPr>
              <p:cNvPr id="38167" name="Freeform 175"/>
              <p:cNvSpPr>
                <a:spLocks/>
              </p:cNvSpPr>
              <p:nvPr/>
            </p:nvSpPr>
            <p:spPr bwMode="auto">
              <a:xfrm>
                <a:off x="3602" y="2855"/>
                <a:ext cx="445" cy="29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38168" name="Freeform 176"/>
              <p:cNvSpPr>
                <a:spLocks/>
              </p:cNvSpPr>
              <p:nvPr/>
            </p:nvSpPr>
            <p:spPr bwMode="auto">
              <a:xfrm>
                <a:off x="4047" y="3080"/>
                <a:ext cx="1" cy="2"/>
              </a:xfrm>
              <a:custGeom>
                <a:avLst/>
                <a:gdLst>
                  <a:gd name="T0" fmla="*/ 0 w 1"/>
                  <a:gd name="T1" fmla="*/ 0 h 1"/>
                  <a:gd name="T2" fmla="*/ 0 w 1"/>
                  <a:gd name="T3" fmla="*/ 0 h 1"/>
                  <a:gd name="T4" fmla="*/ 0 w 1"/>
                  <a:gd name="T5" fmla="*/ 4194304 h 1"/>
                  <a:gd name="T6" fmla="*/ 0 w 1"/>
                  <a:gd name="T7" fmla="*/ 4194304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169" name="Freeform 177"/>
              <p:cNvSpPr>
                <a:spLocks/>
              </p:cNvSpPr>
              <p:nvPr/>
            </p:nvSpPr>
            <p:spPr bwMode="auto">
              <a:xfrm>
                <a:off x="3602" y="3077"/>
                <a:ext cx="445" cy="69"/>
              </a:xfrm>
              <a:custGeom>
                <a:avLst/>
                <a:gdLst>
                  <a:gd name="T0" fmla="*/ 0 w 188"/>
                  <a:gd name="T1" fmla="*/ 0 h 29"/>
                  <a:gd name="T2" fmla="*/ 0 w 188"/>
                  <a:gd name="T3" fmla="*/ 411490842 h 29"/>
                  <a:gd name="T4" fmla="*/ 2147483647 w 188"/>
                  <a:gd name="T5" fmla="*/ 2147483647 h 29"/>
                  <a:gd name="T6" fmla="*/ 2147483647 w 188"/>
                  <a:gd name="T7" fmla="*/ 411490842 h 29"/>
                  <a:gd name="T8" fmla="*/ 2147483647 w 188"/>
                  <a:gd name="T9" fmla="*/ 172945514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17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38171" name="Freeform 179"/>
              <p:cNvSpPr>
                <a:spLocks/>
              </p:cNvSpPr>
              <p:nvPr/>
            </p:nvSpPr>
            <p:spPr bwMode="auto">
              <a:xfrm>
                <a:off x="3602" y="2850"/>
                <a:ext cx="445" cy="6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172" name="Freeform 180"/>
              <p:cNvSpPr>
                <a:spLocks noEditPoints="1"/>
              </p:cNvSpPr>
              <p:nvPr/>
            </p:nvSpPr>
            <p:spPr bwMode="auto">
              <a:xfrm>
                <a:off x="3598" y="2782"/>
                <a:ext cx="454" cy="369"/>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630552682 w 192"/>
                  <a:gd name="T23" fmla="*/ 2147483647 h 156"/>
                  <a:gd name="T24" fmla="*/ 2147483647 w 192"/>
                  <a:gd name="T25" fmla="*/ 633706198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630552682 w 192"/>
                  <a:gd name="T41" fmla="*/ 2147483647 h 156"/>
                  <a:gd name="T42" fmla="*/ 630552682 w 192"/>
                  <a:gd name="T43" fmla="*/ 2147483647 h 156"/>
                  <a:gd name="T44" fmla="*/ 630552682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sp>
        <p:nvSpPr>
          <p:cNvPr id="37904" name="TextBox 5"/>
          <p:cNvSpPr txBox="1">
            <a:spLocks noChangeArrowheads="1"/>
          </p:cNvSpPr>
          <p:nvPr/>
        </p:nvSpPr>
        <p:spPr bwMode="auto">
          <a:xfrm>
            <a:off x="6191672" y="2519263"/>
            <a:ext cx="952748" cy="276999"/>
          </a:xfrm>
          <a:prstGeom prst="rect">
            <a:avLst/>
          </a:prstGeom>
          <a:noFill/>
          <a:ln w="9525">
            <a:noFill/>
            <a:miter lim="800000"/>
            <a:headEnd/>
            <a:tailEnd/>
          </a:ln>
        </p:spPr>
        <p:txBody>
          <a:bodyPr>
            <a:spAutoFit/>
          </a:bodyPr>
          <a:lstStyle/>
          <a:p>
            <a:pPr algn="ctr"/>
            <a:r>
              <a:rPr lang="en-GB" altLang="zh-TW" sz="1200" b="1" dirty="0">
                <a:ea typeface="新細明體" charset="-120"/>
              </a:rPr>
              <a:t>Data Store</a:t>
            </a:r>
            <a:endParaRPr lang="en-US" altLang="zh-TW" sz="1200" b="1" dirty="0">
              <a:ea typeface="新細明體" charset="-120"/>
            </a:endParaRPr>
          </a:p>
        </p:txBody>
      </p:sp>
      <p:sp>
        <p:nvSpPr>
          <p:cNvPr id="577" name="TextBox 90"/>
          <p:cNvSpPr txBox="1">
            <a:spLocks noChangeArrowheads="1"/>
          </p:cNvSpPr>
          <p:nvPr/>
        </p:nvSpPr>
        <p:spPr bwMode="auto">
          <a:xfrm>
            <a:off x="2531663" y="2519362"/>
            <a:ext cx="97590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GB" sz="1400" b="1">
                <a:solidFill>
                  <a:schemeClr val="tx1"/>
                </a:solidFill>
              </a:rPr>
              <a:t>Login Page</a:t>
            </a:r>
            <a:endParaRPr lang="en-US" altLang="zh-TW" sz="1400" b="1">
              <a:solidFill>
                <a:schemeClr val="tx1"/>
              </a:solidFill>
              <a:ea typeface="新細明體" charset="-120"/>
            </a:endParaRPr>
          </a:p>
        </p:txBody>
      </p:sp>
      <p:grpSp>
        <p:nvGrpSpPr>
          <p:cNvPr id="21" name="Group 611"/>
          <p:cNvGrpSpPr>
            <a:grpSpLocks/>
          </p:cNvGrpSpPr>
          <p:nvPr/>
        </p:nvGrpSpPr>
        <p:grpSpPr bwMode="auto">
          <a:xfrm>
            <a:off x="2873727" y="1812825"/>
            <a:ext cx="460892" cy="684213"/>
            <a:chOff x="3830634" y="1447793"/>
            <a:chExt cx="614056" cy="684585"/>
          </a:xfrm>
        </p:grpSpPr>
        <p:grpSp>
          <p:nvGrpSpPr>
            <p:cNvPr id="22" name="Group 20"/>
            <p:cNvGrpSpPr>
              <a:grpSpLocks/>
            </p:cNvGrpSpPr>
            <p:nvPr/>
          </p:nvGrpSpPr>
          <p:grpSpPr bwMode="auto">
            <a:xfrm>
              <a:off x="3830634" y="1447793"/>
              <a:ext cx="520555" cy="684585"/>
              <a:chOff x="4082" y="2501"/>
              <a:chExt cx="490" cy="644"/>
            </a:xfrm>
          </p:grpSpPr>
          <p:sp>
            <p:nvSpPr>
              <p:cNvPr id="38154"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TW" altLang="en-US"/>
              </a:p>
            </p:txBody>
          </p:sp>
          <p:sp>
            <p:nvSpPr>
              <p:cNvPr id="38155"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38156"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38157"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TW" altLang="en-US"/>
              </a:p>
            </p:txBody>
          </p:sp>
          <p:sp>
            <p:nvSpPr>
              <p:cNvPr id="38158"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TW" altLang="en-US"/>
              </a:p>
            </p:txBody>
          </p:sp>
          <p:sp>
            <p:nvSpPr>
              <p:cNvPr id="38159"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TW" altLang="en-US"/>
              </a:p>
            </p:txBody>
          </p:sp>
          <p:sp>
            <p:nvSpPr>
              <p:cNvPr id="38160"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TW" altLang="en-US"/>
              </a:p>
            </p:txBody>
          </p:sp>
          <p:sp>
            <p:nvSpPr>
              <p:cNvPr id="38161"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TW" altLang="en-US"/>
              </a:p>
            </p:txBody>
          </p:sp>
          <p:sp>
            <p:nvSpPr>
              <p:cNvPr id="38162"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TW" altLang="en-US"/>
              </a:p>
            </p:txBody>
          </p:sp>
          <p:sp>
            <p:nvSpPr>
              <p:cNvPr id="38163"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TW" altLang="en-US"/>
              </a:p>
            </p:txBody>
          </p:sp>
          <p:sp>
            <p:nvSpPr>
              <p:cNvPr id="38164"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TW" altLang="en-US"/>
              </a:p>
            </p:txBody>
          </p:sp>
        </p:grpSp>
        <p:grpSp>
          <p:nvGrpSpPr>
            <p:cNvPr id="23" name="Group 81"/>
            <p:cNvGrpSpPr>
              <a:grpSpLocks/>
            </p:cNvGrpSpPr>
            <p:nvPr/>
          </p:nvGrpSpPr>
          <p:grpSpPr bwMode="auto">
            <a:xfrm>
              <a:off x="4148134" y="1618797"/>
              <a:ext cx="296556" cy="393494"/>
              <a:chOff x="2627" y="1822"/>
              <a:chExt cx="510" cy="677"/>
            </a:xfrm>
            <a:scene3d>
              <a:camera prst="perspectiveHeroicExtremeLeftFacing"/>
              <a:lightRig rig="threePt" dir="t"/>
            </a:scene3d>
          </p:grpSpPr>
          <p:sp>
            <p:nvSpPr>
              <p:cNvPr id="579" name="Freeform 82"/>
              <p:cNvSpPr>
                <a:spLocks/>
              </p:cNvSpPr>
              <p:nvPr/>
            </p:nvSpPr>
            <p:spPr bwMode="auto">
              <a:xfrm>
                <a:off x="2630" y="1826"/>
                <a:ext cx="503" cy="669"/>
              </a:xfrm>
              <a:custGeom>
                <a:avLst/>
                <a:gdLst>
                  <a:gd name="T0" fmla="*/ 1148843 w 213"/>
                  <a:gd name="T1" fmla="*/ 1502893 h 283"/>
                  <a:gd name="T2" fmla="*/ 1110286 w 213"/>
                  <a:gd name="T3" fmla="*/ 1541676 h 283"/>
                  <a:gd name="T4" fmla="*/ 43326 w 213"/>
                  <a:gd name="T5" fmla="*/ 1541676 h 283"/>
                  <a:gd name="T6" fmla="*/ 0 w 213"/>
                  <a:gd name="T7" fmla="*/ 1502893 h 283"/>
                  <a:gd name="T8" fmla="*/ 0 w 213"/>
                  <a:gd name="T9" fmla="*/ 39287 h 283"/>
                  <a:gd name="T10" fmla="*/ 43326 w 213"/>
                  <a:gd name="T11" fmla="*/ 0 h 283"/>
                  <a:gd name="T12" fmla="*/ 1110286 w 213"/>
                  <a:gd name="T13" fmla="*/ 0 h 283"/>
                  <a:gd name="T14" fmla="*/ 1148843 w 213"/>
                  <a:gd name="T15" fmla="*/ 39287 h 283"/>
                  <a:gd name="T16" fmla="*/ 1148843 w 213"/>
                  <a:gd name="T17" fmla="*/ 1502893 h 2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3"/>
                  <a:gd name="T28" fmla="*/ 0 h 283"/>
                  <a:gd name="T29" fmla="*/ 213 w 213"/>
                  <a:gd name="T30" fmla="*/ 283 h 2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3" h="283">
                    <a:moveTo>
                      <a:pt x="213" y="276"/>
                    </a:moveTo>
                    <a:cubicBezTo>
                      <a:pt x="213" y="280"/>
                      <a:pt x="210" y="283"/>
                      <a:pt x="206" y="283"/>
                    </a:cubicBezTo>
                    <a:cubicBezTo>
                      <a:pt x="8" y="283"/>
                      <a:pt x="8" y="283"/>
                      <a:pt x="8" y="283"/>
                    </a:cubicBezTo>
                    <a:cubicBezTo>
                      <a:pt x="4" y="283"/>
                      <a:pt x="0" y="280"/>
                      <a:pt x="0" y="276"/>
                    </a:cubicBezTo>
                    <a:cubicBezTo>
                      <a:pt x="0" y="7"/>
                      <a:pt x="0" y="7"/>
                      <a:pt x="0" y="7"/>
                    </a:cubicBezTo>
                    <a:cubicBezTo>
                      <a:pt x="0" y="3"/>
                      <a:pt x="4" y="0"/>
                      <a:pt x="8" y="0"/>
                    </a:cubicBezTo>
                    <a:cubicBezTo>
                      <a:pt x="206" y="0"/>
                      <a:pt x="206" y="0"/>
                      <a:pt x="206" y="0"/>
                    </a:cubicBezTo>
                    <a:cubicBezTo>
                      <a:pt x="210" y="0"/>
                      <a:pt x="213" y="3"/>
                      <a:pt x="213" y="7"/>
                    </a:cubicBezTo>
                    <a:lnTo>
                      <a:pt x="213" y="276"/>
                    </a:lnTo>
                    <a:close/>
                  </a:path>
                </a:pathLst>
              </a:custGeom>
              <a:solidFill>
                <a:srgbClr val="A6ACBE"/>
              </a:solidFill>
              <a:ln w="9525">
                <a:noFill/>
                <a:round/>
                <a:headEnd/>
                <a:tailEnd/>
              </a:ln>
            </p:spPr>
            <p:txBody>
              <a:bodyPr/>
              <a:lstStyle/>
              <a:p>
                <a:pPr>
                  <a:defRPr/>
                </a:pPr>
                <a:endParaRPr lang="en-US">
                  <a:latin typeface="Arial" pitchFamily="34" charset="0"/>
                </a:endParaRPr>
              </a:p>
            </p:txBody>
          </p:sp>
          <p:sp>
            <p:nvSpPr>
              <p:cNvPr id="580" name="Freeform 83"/>
              <p:cNvSpPr>
                <a:spLocks noEditPoints="1"/>
              </p:cNvSpPr>
              <p:nvPr/>
            </p:nvSpPr>
            <p:spPr bwMode="auto">
              <a:xfrm>
                <a:off x="2627" y="1822"/>
                <a:ext cx="510" cy="677"/>
              </a:xfrm>
              <a:custGeom>
                <a:avLst/>
                <a:gdLst>
                  <a:gd name="T0" fmla="*/ 1147521 w 216"/>
                  <a:gd name="T1" fmla="*/ 1482986 h 287"/>
                  <a:gd name="T2" fmla="*/ 1115604 w 216"/>
                  <a:gd name="T3" fmla="*/ 1514685 h 287"/>
                  <a:gd name="T4" fmla="*/ 48363 w 216"/>
                  <a:gd name="T5" fmla="*/ 1514685 h 287"/>
                  <a:gd name="T6" fmla="*/ 16285 w 216"/>
                  <a:gd name="T7" fmla="*/ 1482986 h 287"/>
                  <a:gd name="T8" fmla="*/ 16285 w 216"/>
                  <a:gd name="T9" fmla="*/ 47897 h 287"/>
                  <a:gd name="T10" fmla="*/ 48363 w 216"/>
                  <a:gd name="T11" fmla="*/ 16227 h 287"/>
                  <a:gd name="T12" fmla="*/ 1115604 w 216"/>
                  <a:gd name="T13" fmla="*/ 16227 h 287"/>
                  <a:gd name="T14" fmla="*/ 1147521 w 216"/>
                  <a:gd name="T15" fmla="*/ 47897 h 287"/>
                  <a:gd name="T16" fmla="*/ 1147521 w 216"/>
                  <a:gd name="T17" fmla="*/ 1482986 h 287"/>
                  <a:gd name="T18" fmla="*/ 1163097 w 216"/>
                  <a:gd name="T19" fmla="*/ 47897 h 287"/>
                  <a:gd name="T20" fmla="*/ 1115604 w 216"/>
                  <a:gd name="T21" fmla="*/ 0 h 287"/>
                  <a:gd name="T22" fmla="*/ 48363 w 216"/>
                  <a:gd name="T23" fmla="*/ 0 h 287"/>
                  <a:gd name="T24" fmla="*/ 0 w 216"/>
                  <a:gd name="T25" fmla="*/ 47897 h 287"/>
                  <a:gd name="T26" fmla="*/ 0 w 216"/>
                  <a:gd name="T27" fmla="*/ 1482986 h 287"/>
                  <a:gd name="T28" fmla="*/ 48363 w 216"/>
                  <a:gd name="T29" fmla="*/ 1530912 h 287"/>
                  <a:gd name="T30" fmla="*/ 1115604 w 216"/>
                  <a:gd name="T31" fmla="*/ 1530912 h 287"/>
                  <a:gd name="T32" fmla="*/ 1163097 w 216"/>
                  <a:gd name="T33" fmla="*/ 1482986 h 287"/>
                  <a:gd name="T34" fmla="*/ 1163097 w 216"/>
                  <a:gd name="T35" fmla="*/ 47897 h 2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
                  <a:gd name="T55" fmla="*/ 0 h 287"/>
                  <a:gd name="T56" fmla="*/ 216 w 216"/>
                  <a:gd name="T57" fmla="*/ 287 h 28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 h="287">
                    <a:moveTo>
                      <a:pt x="213" y="278"/>
                    </a:moveTo>
                    <a:cubicBezTo>
                      <a:pt x="213" y="281"/>
                      <a:pt x="210" y="284"/>
                      <a:pt x="207" y="284"/>
                    </a:cubicBezTo>
                    <a:cubicBezTo>
                      <a:pt x="9" y="284"/>
                      <a:pt x="9" y="284"/>
                      <a:pt x="9" y="284"/>
                    </a:cubicBezTo>
                    <a:cubicBezTo>
                      <a:pt x="6" y="284"/>
                      <a:pt x="3" y="281"/>
                      <a:pt x="3" y="278"/>
                    </a:cubicBezTo>
                    <a:cubicBezTo>
                      <a:pt x="3" y="9"/>
                      <a:pt x="3" y="9"/>
                      <a:pt x="3" y="9"/>
                    </a:cubicBezTo>
                    <a:cubicBezTo>
                      <a:pt x="3" y="6"/>
                      <a:pt x="6" y="3"/>
                      <a:pt x="9" y="3"/>
                    </a:cubicBezTo>
                    <a:cubicBezTo>
                      <a:pt x="207" y="3"/>
                      <a:pt x="207" y="3"/>
                      <a:pt x="207" y="3"/>
                    </a:cubicBezTo>
                    <a:cubicBezTo>
                      <a:pt x="210" y="3"/>
                      <a:pt x="213" y="6"/>
                      <a:pt x="213" y="9"/>
                    </a:cubicBezTo>
                    <a:lnTo>
                      <a:pt x="213" y="278"/>
                    </a:lnTo>
                    <a:close/>
                    <a:moveTo>
                      <a:pt x="216" y="9"/>
                    </a:moveTo>
                    <a:cubicBezTo>
                      <a:pt x="216" y="4"/>
                      <a:pt x="212" y="0"/>
                      <a:pt x="207" y="0"/>
                    </a:cubicBezTo>
                    <a:cubicBezTo>
                      <a:pt x="9" y="0"/>
                      <a:pt x="9" y="0"/>
                      <a:pt x="9" y="0"/>
                    </a:cubicBezTo>
                    <a:cubicBezTo>
                      <a:pt x="4" y="0"/>
                      <a:pt x="0" y="4"/>
                      <a:pt x="0" y="9"/>
                    </a:cubicBezTo>
                    <a:cubicBezTo>
                      <a:pt x="0" y="278"/>
                      <a:pt x="0" y="278"/>
                      <a:pt x="0" y="278"/>
                    </a:cubicBezTo>
                    <a:cubicBezTo>
                      <a:pt x="0" y="283"/>
                      <a:pt x="4" y="287"/>
                      <a:pt x="9" y="287"/>
                    </a:cubicBezTo>
                    <a:cubicBezTo>
                      <a:pt x="207" y="287"/>
                      <a:pt x="207" y="287"/>
                      <a:pt x="207" y="287"/>
                    </a:cubicBezTo>
                    <a:cubicBezTo>
                      <a:pt x="212" y="287"/>
                      <a:pt x="216" y="283"/>
                      <a:pt x="216" y="278"/>
                    </a:cubicBezTo>
                    <a:lnTo>
                      <a:pt x="216" y="9"/>
                    </a:lnTo>
                    <a:close/>
                  </a:path>
                </a:pathLst>
              </a:custGeom>
              <a:solidFill>
                <a:srgbClr val="231F20"/>
              </a:solidFill>
              <a:ln w="9525">
                <a:noFill/>
                <a:round/>
                <a:headEnd/>
                <a:tailEnd/>
              </a:ln>
            </p:spPr>
            <p:txBody>
              <a:bodyPr/>
              <a:lstStyle/>
              <a:p>
                <a:pPr>
                  <a:defRPr/>
                </a:pPr>
                <a:endParaRPr lang="en-US">
                  <a:latin typeface="Arial" pitchFamily="34" charset="0"/>
                </a:endParaRPr>
              </a:p>
            </p:txBody>
          </p:sp>
          <p:sp>
            <p:nvSpPr>
              <p:cNvPr id="581" name="Freeform 84"/>
              <p:cNvSpPr>
                <a:spLocks/>
              </p:cNvSpPr>
              <p:nvPr/>
            </p:nvSpPr>
            <p:spPr bwMode="auto">
              <a:xfrm>
                <a:off x="2644" y="1843"/>
                <a:ext cx="474" cy="460"/>
              </a:xfrm>
              <a:custGeom>
                <a:avLst/>
                <a:gdLst>
                  <a:gd name="T0" fmla="*/ 1069099 w 201"/>
                  <a:gd name="T1" fmla="*/ 827641 h 195"/>
                  <a:gd name="T2" fmla="*/ 1069099 w 201"/>
                  <a:gd name="T3" fmla="*/ 38279 h 195"/>
                  <a:gd name="T4" fmla="*/ 1031025 w 201"/>
                  <a:gd name="T5" fmla="*/ 0 h 195"/>
                  <a:gd name="T6" fmla="*/ 38227 w 201"/>
                  <a:gd name="T7" fmla="*/ 0 h 195"/>
                  <a:gd name="T8" fmla="*/ 0 w 201"/>
                  <a:gd name="T9" fmla="*/ 38279 h 195"/>
                  <a:gd name="T10" fmla="*/ 0 w 201"/>
                  <a:gd name="T11" fmla="*/ 742183 h 195"/>
                  <a:gd name="T12" fmla="*/ 419790 w 201"/>
                  <a:gd name="T13" fmla="*/ 918648 h 195"/>
                  <a:gd name="T14" fmla="*/ 1069099 w 201"/>
                  <a:gd name="T15" fmla="*/ 827641 h 195"/>
                  <a:gd name="T16" fmla="*/ 0 60000 65536"/>
                  <a:gd name="T17" fmla="*/ 0 60000 65536"/>
                  <a:gd name="T18" fmla="*/ 0 60000 65536"/>
                  <a:gd name="T19" fmla="*/ 0 60000 65536"/>
                  <a:gd name="T20" fmla="*/ 0 60000 65536"/>
                  <a:gd name="T21" fmla="*/ 0 60000 65536"/>
                  <a:gd name="T22" fmla="*/ 0 60000 65536"/>
                  <a:gd name="T23" fmla="*/ 0 60000 65536"/>
                  <a:gd name="T24" fmla="*/ 0 w 201"/>
                  <a:gd name="T25" fmla="*/ 0 h 195"/>
                  <a:gd name="T26" fmla="*/ 201 w 201"/>
                  <a:gd name="T27" fmla="*/ 195 h 1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1" h="195">
                    <a:moveTo>
                      <a:pt x="201" y="155"/>
                    </a:moveTo>
                    <a:cubicBezTo>
                      <a:pt x="201" y="7"/>
                      <a:pt x="201" y="7"/>
                      <a:pt x="201" y="7"/>
                    </a:cubicBezTo>
                    <a:cubicBezTo>
                      <a:pt x="201" y="3"/>
                      <a:pt x="198" y="0"/>
                      <a:pt x="194" y="0"/>
                    </a:cubicBezTo>
                    <a:cubicBezTo>
                      <a:pt x="7" y="0"/>
                      <a:pt x="7" y="0"/>
                      <a:pt x="7" y="0"/>
                    </a:cubicBezTo>
                    <a:cubicBezTo>
                      <a:pt x="3" y="0"/>
                      <a:pt x="0" y="3"/>
                      <a:pt x="0" y="7"/>
                    </a:cubicBezTo>
                    <a:cubicBezTo>
                      <a:pt x="0" y="139"/>
                      <a:pt x="0" y="139"/>
                      <a:pt x="0" y="139"/>
                    </a:cubicBezTo>
                    <a:cubicBezTo>
                      <a:pt x="27" y="140"/>
                      <a:pt x="54" y="159"/>
                      <a:pt x="79" y="172"/>
                    </a:cubicBezTo>
                    <a:cubicBezTo>
                      <a:pt x="123" y="195"/>
                      <a:pt x="165" y="181"/>
                      <a:pt x="201" y="155"/>
                    </a:cubicBezTo>
                    <a:close/>
                  </a:path>
                </a:pathLst>
              </a:custGeom>
              <a:gradFill rotWithShape="1">
                <a:gsLst>
                  <a:gs pos="0">
                    <a:srgbClr val="CFD2DC"/>
                  </a:gs>
                  <a:gs pos="100000">
                    <a:srgbClr val="A6ACBE"/>
                  </a:gs>
                </a:gsLst>
                <a:lin ang="5400000" scaled="1"/>
              </a:gradFill>
              <a:ln w="9525">
                <a:noFill/>
                <a:round/>
                <a:headEnd/>
                <a:tailEnd/>
              </a:ln>
            </p:spPr>
            <p:txBody>
              <a:bodyPr/>
              <a:lstStyle/>
              <a:p>
                <a:pPr>
                  <a:defRPr/>
                </a:pPr>
                <a:endParaRPr lang="en-US">
                  <a:latin typeface="Arial" pitchFamily="34" charset="0"/>
                </a:endParaRPr>
              </a:p>
            </p:txBody>
          </p:sp>
          <p:sp>
            <p:nvSpPr>
              <p:cNvPr id="582" name="Freeform 85"/>
              <p:cNvSpPr>
                <a:spLocks/>
              </p:cNvSpPr>
              <p:nvPr/>
            </p:nvSpPr>
            <p:spPr bwMode="auto">
              <a:xfrm>
                <a:off x="2691" y="1907"/>
                <a:ext cx="380" cy="363"/>
              </a:xfrm>
              <a:custGeom>
                <a:avLst/>
                <a:gdLst>
                  <a:gd name="T0" fmla="*/ 863877 w 161"/>
                  <a:gd name="T1" fmla="*/ 773063 h 154"/>
                  <a:gd name="T2" fmla="*/ 820524 w 161"/>
                  <a:gd name="T3" fmla="*/ 815944 h 154"/>
                  <a:gd name="T4" fmla="*/ 38394 w 161"/>
                  <a:gd name="T5" fmla="*/ 815944 h 154"/>
                  <a:gd name="T6" fmla="*/ 0 w 161"/>
                  <a:gd name="T7" fmla="*/ 773063 h 154"/>
                  <a:gd name="T8" fmla="*/ 0 w 161"/>
                  <a:gd name="T9" fmla="*/ 36392 h 154"/>
                  <a:gd name="T10" fmla="*/ 38394 w 161"/>
                  <a:gd name="T11" fmla="*/ 0 h 154"/>
                  <a:gd name="T12" fmla="*/ 820524 w 161"/>
                  <a:gd name="T13" fmla="*/ 0 h 154"/>
                  <a:gd name="T14" fmla="*/ 863877 w 161"/>
                  <a:gd name="T15" fmla="*/ 36392 h 154"/>
                  <a:gd name="T16" fmla="*/ 863877 w 161"/>
                  <a:gd name="T17" fmla="*/ 773063 h 1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1"/>
                  <a:gd name="T28" fmla="*/ 0 h 154"/>
                  <a:gd name="T29" fmla="*/ 161 w 161"/>
                  <a:gd name="T30" fmla="*/ 154 h 1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1" h="154">
                    <a:moveTo>
                      <a:pt x="161" y="146"/>
                    </a:moveTo>
                    <a:cubicBezTo>
                      <a:pt x="161" y="150"/>
                      <a:pt x="157" y="154"/>
                      <a:pt x="153" y="154"/>
                    </a:cubicBezTo>
                    <a:cubicBezTo>
                      <a:pt x="7" y="154"/>
                      <a:pt x="7" y="154"/>
                      <a:pt x="7" y="154"/>
                    </a:cubicBezTo>
                    <a:cubicBezTo>
                      <a:pt x="3" y="154"/>
                      <a:pt x="0" y="150"/>
                      <a:pt x="0" y="146"/>
                    </a:cubicBezTo>
                    <a:cubicBezTo>
                      <a:pt x="0" y="7"/>
                      <a:pt x="0" y="7"/>
                      <a:pt x="0" y="7"/>
                    </a:cubicBezTo>
                    <a:cubicBezTo>
                      <a:pt x="0" y="3"/>
                      <a:pt x="3" y="0"/>
                      <a:pt x="7" y="0"/>
                    </a:cubicBezTo>
                    <a:cubicBezTo>
                      <a:pt x="153" y="0"/>
                      <a:pt x="153" y="0"/>
                      <a:pt x="153" y="0"/>
                    </a:cubicBezTo>
                    <a:cubicBezTo>
                      <a:pt x="157" y="0"/>
                      <a:pt x="161" y="3"/>
                      <a:pt x="161" y="7"/>
                    </a:cubicBezTo>
                    <a:lnTo>
                      <a:pt x="161" y="146"/>
                    </a:lnTo>
                    <a:close/>
                  </a:path>
                </a:pathLst>
              </a:custGeom>
              <a:solidFill>
                <a:srgbClr val="FFFFFF"/>
              </a:solidFill>
              <a:ln w="9525">
                <a:noFill/>
                <a:round/>
                <a:headEnd/>
                <a:tailEnd/>
              </a:ln>
            </p:spPr>
            <p:txBody>
              <a:bodyPr/>
              <a:lstStyle/>
              <a:p>
                <a:pPr>
                  <a:defRPr/>
                </a:pPr>
                <a:endParaRPr lang="en-US">
                  <a:latin typeface="Arial" pitchFamily="34" charset="0"/>
                </a:endParaRPr>
              </a:p>
            </p:txBody>
          </p:sp>
          <p:sp>
            <p:nvSpPr>
              <p:cNvPr id="583" name="Freeform 86"/>
              <p:cNvSpPr>
                <a:spLocks noEditPoints="1"/>
              </p:cNvSpPr>
              <p:nvPr/>
            </p:nvSpPr>
            <p:spPr bwMode="auto">
              <a:xfrm>
                <a:off x="2686" y="1902"/>
                <a:ext cx="390" cy="373"/>
              </a:xfrm>
              <a:custGeom>
                <a:avLst/>
                <a:gdLst>
                  <a:gd name="T0" fmla="*/ 877996 w 165"/>
                  <a:gd name="T1" fmla="*/ 794931 h 158"/>
                  <a:gd name="T2" fmla="*/ 842951 w 165"/>
                  <a:gd name="T3" fmla="*/ 828823 h 158"/>
                  <a:gd name="T4" fmla="*/ 48632 w 165"/>
                  <a:gd name="T5" fmla="*/ 828823 h 158"/>
                  <a:gd name="T6" fmla="*/ 20575 w 165"/>
                  <a:gd name="T7" fmla="*/ 794931 h 158"/>
                  <a:gd name="T8" fmla="*/ 20575 w 165"/>
                  <a:gd name="T9" fmla="*/ 48325 h 158"/>
                  <a:gd name="T10" fmla="*/ 48632 w 165"/>
                  <a:gd name="T11" fmla="*/ 20470 h 158"/>
                  <a:gd name="T12" fmla="*/ 842951 w 165"/>
                  <a:gd name="T13" fmla="*/ 20470 h 158"/>
                  <a:gd name="T14" fmla="*/ 877996 w 165"/>
                  <a:gd name="T15" fmla="*/ 48325 h 158"/>
                  <a:gd name="T16" fmla="*/ 877996 w 165"/>
                  <a:gd name="T17" fmla="*/ 794931 h 158"/>
                  <a:gd name="T18" fmla="*/ 898068 w 165"/>
                  <a:gd name="T19" fmla="*/ 48325 h 158"/>
                  <a:gd name="T20" fmla="*/ 842951 w 165"/>
                  <a:gd name="T21" fmla="*/ 0 h 158"/>
                  <a:gd name="T22" fmla="*/ 48632 w 165"/>
                  <a:gd name="T23" fmla="*/ 0 h 158"/>
                  <a:gd name="T24" fmla="*/ 0 w 165"/>
                  <a:gd name="T25" fmla="*/ 48325 h 158"/>
                  <a:gd name="T26" fmla="*/ 0 w 165"/>
                  <a:gd name="T27" fmla="*/ 794931 h 158"/>
                  <a:gd name="T28" fmla="*/ 48632 w 165"/>
                  <a:gd name="T29" fmla="*/ 849939 h 158"/>
                  <a:gd name="T30" fmla="*/ 842951 w 165"/>
                  <a:gd name="T31" fmla="*/ 849939 h 158"/>
                  <a:gd name="T32" fmla="*/ 898068 w 165"/>
                  <a:gd name="T33" fmla="*/ 794931 h 158"/>
                  <a:gd name="T34" fmla="*/ 898068 w 165"/>
                  <a:gd name="T35" fmla="*/ 48325 h 1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5"/>
                  <a:gd name="T55" fmla="*/ 0 h 158"/>
                  <a:gd name="T56" fmla="*/ 165 w 165"/>
                  <a:gd name="T57" fmla="*/ 158 h 1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5" h="158">
                    <a:moveTo>
                      <a:pt x="161" y="148"/>
                    </a:moveTo>
                    <a:cubicBezTo>
                      <a:pt x="161" y="151"/>
                      <a:pt x="158" y="154"/>
                      <a:pt x="155" y="154"/>
                    </a:cubicBezTo>
                    <a:cubicBezTo>
                      <a:pt x="9" y="154"/>
                      <a:pt x="9" y="154"/>
                      <a:pt x="9" y="154"/>
                    </a:cubicBezTo>
                    <a:cubicBezTo>
                      <a:pt x="6" y="154"/>
                      <a:pt x="4" y="151"/>
                      <a:pt x="4" y="148"/>
                    </a:cubicBezTo>
                    <a:cubicBezTo>
                      <a:pt x="4" y="9"/>
                      <a:pt x="4" y="9"/>
                      <a:pt x="4" y="9"/>
                    </a:cubicBezTo>
                    <a:cubicBezTo>
                      <a:pt x="4" y="6"/>
                      <a:pt x="6" y="4"/>
                      <a:pt x="9" y="4"/>
                    </a:cubicBezTo>
                    <a:cubicBezTo>
                      <a:pt x="155" y="4"/>
                      <a:pt x="155" y="4"/>
                      <a:pt x="155" y="4"/>
                    </a:cubicBezTo>
                    <a:cubicBezTo>
                      <a:pt x="158" y="4"/>
                      <a:pt x="161" y="6"/>
                      <a:pt x="161" y="9"/>
                    </a:cubicBezTo>
                    <a:lnTo>
                      <a:pt x="161" y="148"/>
                    </a:lnTo>
                    <a:close/>
                    <a:moveTo>
                      <a:pt x="165" y="9"/>
                    </a:moveTo>
                    <a:cubicBezTo>
                      <a:pt x="165" y="4"/>
                      <a:pt x="160" y="0"/>
                      <a:pt x="155" y="0"/>
                    </a:cubicBezTo>
                    <a:cubicBezTo>
                      <a:pt x="9" y="0"/>
                      <a:pt x="9" y="0"/>
                      <a:pt x="9" y="0"/>
                    </a:cubicBezTo>
                    <a:cubicBezTo>
                      <a:pt x="4" y="0"/>
                      <a:pt x="0" y="4"/>
                      <a:pt x="0" y="9"/>
                    </a:cubicBezTo>
                    <a:cubicBezTo>
                      <a:pt x="0" y="148"/>
                      <a:pt x="0" y="148"/>
                      <a:pt x="0" y="148"/>
                    </a:cubicBezTo>
                    <a:cubicBezTo>
                      <a:pt x="0" y="153"/>
                      <a:pt x="4" y="158"/>
                      <a:pt x="9" y="158"/>
                    </a:cubicBezTo>
                    <a:cubicBezTo>
                      <a:pt x="155" y="158"/>
                      <a:pt x="155" y="158"/>
                      <a:pt x="155" y="158"/>
                    </a:cubicBezTo>
                    <a:cubicBezTo>
                      <a:pt x="160" y="158"/>
                      <a:pt x="165" y="153"/>
                      <a:pt x="165" y="148"/>
                    </a:cubicBezTo>
                    <a:lnTo>
                      <a:pt x="165" y="9"/>
                    </a:lnTo>
                    <a:close/>
                  </a:path>
                </a:pathLst>
              </a:custGeom>
              <a:solidFill>
                <a:srgbClr val="231F20"/>
              </a:solidFill>
              <a:ln w="9525">
                <a:noFill/>
                <a:round/>
                <a:headEnd/>
                <a:tailEnd/>
              </a:ln>
            </p:spPr>
            <p:txBody>
              <a:bodyPr/>
              <a:lstStyle/>
              <a:p>
                <a:pPr>
                  <a:defRPr/>
                </a:pPr>
                <a:endParaRPr lang="en-US">
                  <a:latin typeface="Arial" pitchFamily="34" charset="0"/>
                </a:endParaRPr>
              </a:p>
            </p:txBody>
          </p:sp>
          <p:sp>
            <p:nvSpPr>
              <p:cNvPr id="584" name="Freeform 87"/>
              <p:cNvSpPr>
                <a:spLocks/>
              </p:cNvSpPr>
              <p:nvPr/>
            </p:nvSpPr>
            <p:spPr bwMode="auto">
              <a:xfrm>
                <a:off x="2956" y="2325"/>
                <a:ext cx="120" cy="115"/>
              </a:xfrm>
              <a:custGeom>
                <a:avLst/>
                <a:gdLst>
                  <a:gd name="T0" fmla="*/ 61 w 120"/>
                  <a:gd name="T1" fmla="*/ 0 h 115"/>
                  <a:gd name="T2" fmla="*/ 75 w 120"/>
                  <a:gd name="T3" fmla="*/ 45 h 115"/>
                  <a:gd name="T4" fmla="*/ 120 w 120"/>
                  <a:gd name="T5" fmla="*/ 45 h 115"/>
                  <a:gd name="T6" fmla="*/ 85 w 120"/>
                  <a:gd name="T7" fmla="*/ 71 h 115"/>
                  <a:gd name="T8" fmla="*/ 99 w 120"/>
                  <a:gd name="T9" fmla="*/ 115 h 115"/>
                  <a:gd name="T10" fmla="*/ 61 w 120"/>
                  <a:gd name="T11" fmla="*/ 87 h 115"/>
                  <a:gd name="T12" fmla="*/ 23 w 120"/>
                  <a:gd name="T13" fmla="*/ 115 h 115"/>
                  <a:gd name="T14" fmla="*/ 37 w 120"/>
                  <a:gd name="T15" fmla="*/ 71 h 115"/>
                  <a:gd name="T16" fmla="*/ 0 w 120"/>
                  <a:gd name="T17" fmla="*/ 45 h 115"/>
                  <a:gd name="T18" fmla="*/ 47 w 120"/>
                  <a:gd name="T19" fmla="*/ 45 h 115"/>
                  <a:gd name="T20" fmla="*/ 61 w 120"/>
                  <a:gd name="T21" fmla="*/ 0 h 1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
                  <a:gd name="T34" fmla="*/ 0 h 115"/>
                  <a:gd name="T35" fmla="*/ 120 w 120"/>
                  <a:gd name="T36" fmla="*/ 115 h 1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 h="115">
                    <a:moveTo>
                      <a:pt x="61" y="0"/>
                    </a:moveTo>
                    <a:lnTo>
                      <a:pt x="75" y="45"/>
                    </a:lnTo>
                    <a:lnTo>
                      <a:pt x="120" y="45"/>
                    </a:lnTo>
                    <a:lnTo>
                      <a:pt x="85" y="71"/>
                    </a:lnTo>
                    <a:lnTo>
                      <a:pt x="99" y="115"/>
                    </a:lnTo>
                    <a:lnTo>
                      <a:pt x="61" y="87"/>
                    </a:lnTo>
                    <a:lnTo>
                      <a:pt x="23" y="115"/>
                    </a:lnTo>
                    <a:lnTo>
                      <a:pt x="37" y="71"/>
                    </a:lnTo>
                    <a:lnTo>
                      <a:pt x="0" y="45"/>
                    </a:lnTo>
                    <a:lnTo>
                      <a:pt x="47" y="45"/>
                    </a:lnTo>
                    <a:lnTo>
                      <a:pt x="61" y="0"/>
                    </a:lnTo>
                    <a:close/>
                  </a:path>
                </a:pathLst>
              </a:custGeom>
              <a:solidFill>
                <a:srgbClr val="646C89"/>
              </a:solidFill>
              <a:ln w="9525">
                <a:noFill/>
                <a:round/>
                <a:headEnd/>
                <a:tailEnd/>
              </a:ln>
            </p:spPr>
            <p:txBody>
              <a:bodyPr/>
              <a:lstStyle/>
              <a:p>
                <a:pPr>
                  <a:defRPr/>
                </a:pPr>
                <a:endParaRPr lang="en-US">
                  <a:latin typeface="Arial" pitchFamily="34" charset="0"/>
                </a:endParaRPr>
              </a:p>
            </p:txBody>
          </p:sp>
          <p:sp>
            <p:nvSpPr>
              <p:cNvPr id="585" name="Freeform 88"/>
              <p:cNvSpPr>
                <a:spLocks/>
              </p:cNvSpPr>
              <p:nvPr/>
            </p:nvSpPr>
            <p:spPr bwMode="auto">
              <a:xfrm>
                <a:off x="2965" y="2334"/>
                <a:ext cx="102" cy="97"/>
              </a:xfrm>
              <a:custGeom>
                <a:avLst/>
                <a:gdLst>
                  <a:gd name="T0" fmla="*/ 52 w 102"/>
                  <a:gd name="T1" fmla="*/ 0 h 97"/>
                  <a:gd name="T2" fmla="*/ 64 w 102"/>
                  <a:gd name="T3" fmla="*/ 38 h 97"/>
                  <a:gd name="T4" fmla="*/ 102 w 102"/>
                  <a:gd name="T5" fmla="*/ 38 h 97"/>
                  <a:gd name="T6" fmla="*/ 71 w 102"/>
                  <a:gd name="T7" fmla="*/ 59 h 97"/>
                  <a:gd name="T8" fmla="*/ 83 w 102"/>
                  <a:gd name="T9" fmla="*/ 97 h 97"/>
                  <a:gd name="T10" fmla="*/ 52 w 102"/>
                  <a:gd name="T11" fmla="*/ 73 h 97"/>
                  <a:gd name="T12" fmla="*/ 21 w 102"/>
                  <a:gd name="T13" fmla="*/ 97 h 97"/>
                  <a:gd name="T14" fmla="*/ 33 w 102"/>
                  <a:gd name="T15" fmla="*/ 59 h 97"/>
                  <a:gd name="T16" fmla="*/ 0 w 102"/>
                  <a:gd name="T17" fmla="*/ 38 h 97"/>
                  <a:gd name="T18" fmla="*/ 40 w 102"/>
                  <a:gd name="T19" fmla="*/ 38 h 97"/>
                  <a:gd name="T20" fmla="*/ 52 w 102"/>
                  <a:gd name="T21" fmla="*/ 0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2"/>
                  <a:gd name="T34" fmla="*/ 0 h 97"/>
                  <a:gd name="T35" fmla="*/ 102 w 102"/>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2" h="97">
                    <a:moveTo>
                      <a:pt x="52" y="0"/>
                    </a:moveTo>
                    <a:lnTo>
                      <a:pt x="64" y="38"/>
                    </a:lnTo>
                    <a:lnTo>
                      <a:pt x="102" y="38"/>
                    </a:lnTo>
                    <a:lnTo>
                      <a:pt x="71" y="59"/>
                    </a:lnTo>
                    <a:lnTo>
                      <a:pt x="83" y="97"/>
                    </a:lnTo>
                    <a:lnTo>
                      <a:pt x="52" y="73"/>
                    </a:lnTo>
                    <a:lnTo>
                      <a:pt x="21" y="97"/>
                    </a:lnTo>
                    <a:lnTo>
                      <a:pt x="33" y="59"/>
                    </a:lnTo>
                    <a:lnTo>
                      <a:pt x="0" y="38"/>
                    </a:lnTo>
                    <a:lnTo>
                      <a:pt x="40" y="38"/>
                    </a:lnTo>
                    <a:lnTo>
                      <a:pt x="52" y="0"/>
                    </a:lnTo>
                    <a:close/>
                  </a:path>
                </a:pathLst>
              </a:custGeom>
              <a:solidFill>
                <a:srgbClr val="FFCC68"/>
              </a:solidFill>
              <a:ln w="9525">
                <a:noFill/>
                <a:round/>
                <a:headEnd/>
                <a:tailEnd/>
              </a:ln>
            </p:spPr>
            <p:txBody>
              <a:bodyPr/>
              <a:lstStyle/>
              <a:p>
                <a:pPr>
                  <a:defRPr/>
                </a:pPr>
                <a:endParaRPr lang="en-US">
                  <a:latin typeface="Arial" pitchFamily="34" charset="0"/>
                </a:endParaRPr>
              </a:p>
            </p:txBody>
          </p:sp>
          <p:sp>
            <p:nvSpPr>
              <p:cNvPr id="586" name="Freeform 90"/>
              <p:cNvSpPr>
                <a:spLocks noEditPoints="1"/>
              </p:cNvSpPr>
              <p:nvPr/>
            </p:nvSpPr>
            <p:spPr bwMode="auto">
              <a:xfrm>
                <a:off x="2691" y="2344"/>
                <a:ext cx="33" cy="73"/>
              </a:xfrm>
              <a:custGeom>
                <a:avLst/>
                <a:gdLst>
                  <a:gd name="T0" fmla="*/ 33 w 33"/>
                  <a:gd name="T1" fmla="*/ 73 h 73"/>
                  <a:gd name="T2" fmla="*/ 26 w 33"/>
                  <a:gd name="T3" fmla="*/ 73 h 73"/>
                  <a:gd name="T4" fmla="*/ 24 w 33"/>
                  <a:gd name="T5" fmla="*/ 56 h 73"/>
                  <a:gd name="T6" fmla="*/ 10 w 33"/>
                  <a:gd name="T7" fmla="*/ 56 h 73"/>
                  <a:gd name="T8" fmla="*/ 7 w 33"/>
                  <a:gd name="T9" fmla="*/ 73 h 73"/>
                  <a:gd name="T10" fmla="*/ 0 w 33"/>
                  <a:gd name="T11" fmla="*/ 73 h 73"/>
                  <a:gd name="T12" fmla="*/ 0 w 33"/>
                  <a:gd name="T13" fmla="*/ 73 h 73"/>
                  <a:gd name="T14" fmla="*/ 14 w 33"/>
                  <a:gd name="T15" fmla="*/ 0 h 73"/>
                  <a:gd name="T16" fmla="*/ 21 w 33"/>
                  <a:gd name="T17" fmla="*/ 0 h 73"/>
                  <a:gd name="T18" fmla="*/ 33 w 33"/>
                  <a:gd name="T19" fmla="*/ 73 h 73"/>
                  <a:gd name="T20" fmla="*/ 24 w 33"/>
                  <a:gd name="T21" fmla="*/ 52 h 73"/>
                  <a:gd name="T22" fmla="*/ 17 w 33"/>
                  <a:gd name="T23" fmla="*/ 11 h 73"/>
                  <a:gd name="T24" fmla="*/ 10 w 33"/>
                  <a:gd name="T25" fmla="*/ 52 h 73"/>
                  <a:gd name="T26" fmla="*/ 24 w 33"/>
                  <a:gd name="T27" fmla="*/ 52 h 7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73"/>
                  <a:gd name="T44" fmla="*/ 33 w 33"/>
                  <a:gd name="T45" fmla="*/ 73 h 7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73">
                    <a:moveTo>
                      <a:pt x="33" y="73"/>
                    </a:moveTo>
                    <a:lnTo>
                      <a:pt x="26" y="73"/>
                    </a:lnTo>
                    <a:lnTo>
                      <a:pt x="24" y="56"/>
                    </a:lnTo>
                    <a:lnTo>
                      <a:pt x="10" y="56"/>
                    </a:lnTo>
                    <a:lnTo>
                      <a:pt x="7" y="73"/>
                    </a:lnTo>
                    <a:lnTo>
                      <a:pt x="0" y="73"/>
                    </a:lnTo>
                    <a:lnTo>
                      <a:pt x="14" y="0"/>
                    </a:lnTo>
                    <a:lnTo>
                      <a:pt x="21" y="0"/>
                    </a:lnTo>
                    <a:lnTo>
                      <a:pt x="33" y="73"/>
                    </a:lnTo>
                    <a:close/>
                    <a:moveTo>
                      <a:pt x="24" y="52"/>
                    </a:moveTo>
                    <a:lnTo>
                      <a:pt x="17" y="11"/>
                    </a:lnTo>
                    <a:lnTo>
                      <a:pt x="10" y="52"/>
                    </a:lnTo>
                    <a:lnTo>
                      <a:pt x="24" y="52"/>
                    </a:lnTo>
                    <a:close/>
                  </a:path>
                </a:pathLst>
              </a:custGeom>
              <a:solidFill>
                <a:srgbClr val="231F20"/>
              </a:solidFill>
              <a:ln w="9525">
                <a:noFill/>
                <a:round/>
                <a:headEnd/>
                <a:tailEnd/>
              </a:ln>
            </p:spPr>
            <p:txBody>
              <a:bodyPr/>
              <a:lstStyle/>
              <a:p>
                <a:pPr>
                  <a:defRPr/>
                </a:pPr>
                <a:endParaRPr lang="en-US">
                  <a:latin typeface="Arial" pitchFamily="34" charset="0"/>
                </a:endParaRPr>
              </a:p>
            </p:txBody>
          </p:sp>
          <p:sp>
            <p:nvSpPr>
              <p:cNvPr id="587" name="Freeform 91"/>
              <p:cNvSpPr>
                <a:spLocks/>
              </p:cNvSpPr>
              <p:nvPr/>
            </p:nvSpPr>
            <p:spPr bwMode="auto">
              <a:xfrm>
                <a:off x="2734" y="2372"/>
                <a:ext cx="26" cy="45"/>
              </a:xfrm>
              <a:custGeom>
                <a:avLst/>
                <a:gdLst>
                  <a:gd name="T0" fmla="*/ 59304 w 11"/>
                  <a:gd name="T1" fmla="*/ 94048 h 19"/>
                  <a:gd name="T2" fmla="*/ 43760 w 11"/>
                  <a:gd name="T3" fmla="*/ 105755 h 19"/>
                  <a:gd name="T4" fmla="*/ 11513 w 11"/>
                  <a:gd name="T5" fmla="*/ 105755 h 19"/>
                  <a:gd name="T6" fmla="*/ 0 w 11"/>
                  <a:gd name="T7" fmla="*/ 94048 h 19"/>
                  <a:gd name="T8" fmla="*/ 0 w 11"/>
                  <a:gd name="T9" fmla="*/ 11612 h 19"/>
                  <a:gd name="T10" fmla="*/ 11513 w 11"/>
                  <a:gd name="T11" fmla="*/ 0 h 19"/>
                  <a:gd name="T12" fmla="*/ 43760 w 11"/>
                  <a:gd name="T13" fmla="*/ 0 h 19"/>
                  <a:gd name="T14" fmla="*/ 59304 w 11"/>
                  <a:gd name="T15" fmla="*/ 11612 h 19"/>
                  <a:gd name="T16" fmla="*/ 59304 w 11"/>
                  <a:gd name="T17" fmla="*/ 32630 h 19"/>
                  <a:gd name="T18" fmla="*/ 43760 w 11"/>
                  <a:gd name="T19" fmla="*/ 32630 h 19"/>
                  <a:gd name="T20" fmla="*/ 43760 w 11"/>
                  <a:gd name="T21" fmla="*/ 11612 h 19"/>
                  <a:gd name="T22" fmla="*/ 11513 w 11"/>
                  <a:gd name="T23" fmla="*/ 11612 h 19"/>
                  <a:gd name="T24" fmla="*/ 11513 w 11"/>
                  <a:gd name="T25" fmla="*/ 94048 h 19"/>
                  <a:gd name="T26" fmla="*/ 43760 w 11"/>
                  <a:gd name="T27" fmla="*/ 94048 h 19"/>
                  <a:gd name="T28" fmla="*/ 43760 w 11"/>
                  <a:gd name="T29" fmla="*/ 72367 h 19"/>
                  <a:gd name="T30" fmla="*/ 59304 w 11"/>
                  <a:gd name="T31" fmla="*/ 72367 h 19"/>
                  <a:gd name="T32" fmla="*/ 59304 w 11"/>
                  <a:gd name="T33" fmla="*/ 94048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8" y="19"/>
                    </a:cubicBezTo>
                    <a:cubicBezTo>
                      <a:pt x="2" y="19"/>
                      <a:pt x="2" y="19"/>
                      <a:pt x="2" y="19"/>
                    </a:cubicBezTo>
                    <a:cubicBezTo>
                      <a:pt x="1" y="19"/>
                      <a:pt x="0" y="18"/>
                      <a:pt x="0" y="17"/>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17"/>
                      <a:pt x="2" y="17"/>
                      <a:pt x="2"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pPr>
                  <a:defRPr/>
                </a:pPr>
                <a:endParaRPr lang="en-US">
                  <a:latin typeface="Arial" pitchFamily="34" charset="0"/>
                </a:endParaRPr>
              </a:p>
            </p:txBody>
          </p:sp>
          <p:sp>
            <p:nvSpPr>
              <p:cNvPr id="588" name="Freeform 92"/>
              <p:cNvSpPr>
                <a:spLocks/>
              </p:cNvSpPr>
              <p:nvPr/>
            </p:nvSpPr>
            <p:spPr bwMode="auto">
              <a:xfrm>
                <a:off x="2769" y="2372"/>
                <a:ext cx="26" cy="45"/>
              </a:xfrm>
              <a:custGeom>
                <a:avLst/>
                <a:gdLst>
                  <a:gd name="T0" fmla="*/ 59304 w 11"/>
                  <a:gd name="T1" fmla="*/ 94048 h 19"/>
                  <a:gd name="T2" fmla="*/ 48632 w 11"/>
                  <a:gd name="T3" fmla="*/ 105755 h 19"/>
                  <a:gd name="T4" fmla="*/ 11513 w 11"/>
                  <a:gd name="T5" fmla="*/ 105755 h 19"/>
                  <a:gd name="T6" fmla="*/ 0 w 11"/>
                  <a:gd name="T7" fmla="*/ 94048 h 19"/>
                  <a:gd name="T8" fmla="*/ 0 w 11"/>
                  <a:gd name="T9" fmla="*/ 11612 h 19"/>
                  <a:gd name="T10" fmla="*/ 11513 w 11"/>
                  <a:gd name="T11" fmla="*/ 0 h 19"/>
                  <a:gd name="T12" fmla="*/ 48632 w 11"/>
                  <a:gd name="T13" fmla="*/ 0 h 19"/>
                  <a:gd name="T14" fmla="*/ 59304 w 11"/>
                  <a:gd name="T15" fmla="*/ 11612 h 19"/>
                  <a:gd name="T16" fmla="*/ 59304 w 11"/>
                  <a:gd name="T17" fmla="*/ 32630 h 19"/>
                  <a:gd name="T18" fmla="*/ 43760 w 11"/>
                  <a:gd name="T19" fmla="*/ 32630 h 19"/>
                  <a:gd name="T20" fmla="*/ 43760 w 11"/>
                  <a:gd name="T21" fmla="*/ 11612 h 19"/>
                  <a:gd name="T22" fmla="*/ 16597 w 11"/>
                  <a:gd name="T23" fmla="*/ 11612 h 19"/>
                  <a:gd name="T24" fmla="*/ 16597 w 11"/>
                  <a:gd name="T25" fmla="*/ 94048 h 19"/>
                  <a:gd name="T26" fmla="*/ 43760 w 11"/>
                  <a:gd name="T27" fmla="*/ 94048 h 19"/>
                  <a:gd name="T28" fmla="*/ 43760 w 11"/>
                  <a:gd name="T29" fmla="*/ 72367 h 19"/>
                  <a:gd name="T30" fmla="*/ 59304 w 11"/>
                  <a:gd name="T31" fmla="*/ 72367 h 19"/>
                  <a:gd name="T32" fmla="*/ 59304 w 11"/>
                  <a:gd name="T33" fmla="*/ 94048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19"/>
                  <a:gd name="T53" fmla="*/ 11 w 11"/>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19">
                    <a:moveTo>
                      <a:pt x="11" y="17"/>
                    </a:moveTo>
                    <a:cubicBezTo>
                      <a:pt x="11" y="18"/>
                      <a:pt x="10" y="19"/>
                      <a:pt x="9" y="19"/>
                    </a:cubicBezTo>
                    <a:cubicBezTo>
                      <a:pt x="2" y="19"/>
                      <a:pt x="2" y="19"/>
                      <a:pt x="2" y="19"/>
                    </a:cubicBezTo>
                    <a:cubicBezTo>
                      <a:pt x="1" y="19"/>
                      <a:pt x="0" y="18"/>
                      <a:pt x="0" y="17"/>
                    </a:cubicBezTo>
                    <a:cubicBezTo>
                      <a:pt x="0" y="2"/>
                      <a:pt x="0" y="2"/>
                      <a:pt x="0" y="2"/>
                    </a:cubicBezTo>
                    <a:cubicBezTo>
                      <a:pt x="0" y="0"/>
                      <a:pt x="1" y="0"/>
                      <a:pt x="2" y="0"/>
                    </a:cubicBezTo>
                    <a:cubicBezTo>
                      <a:pt x="9" y="0"/>
                      <a:pt x="9" y="0"/>
                      <a:pt x="9" y="0"/>
                    </a:cubicBezTo>
                    <a:cubicBezTo>
                      <a:pt x="10" y="0"/>
                      <a:pt x="11" y="0"/>
                      <a:pt x="11" y="2"/>
                    </a:cubicBezTo>
                    <a:cubicBezTo>
                      <a:pt x="11" y="6"/>
                      <a:pt x="11" y="6"/>
                      <a:pt x="11" y="6"/>
                    </a:cubicBezTo>
                    <a:cubicBezTo>
                      <a:pt x="8" y="6"/>
                      <a:pt x="8" y="6"/>
                      <a:pt x="8" y="6"/>
                    </a:cubicBezTo>
                    <a:cubicBezTo>
                      <a:pt x="8" y="2"/>
                      <a:pt x="8" y="2"/>
                      <a:pt x="8" y="2"/>
                    </a:cubicBezTo>
                    <a:cubicBezTo>
                      <a:pt x="3" y="2"/>
                      <a:pt x="3" y="2"/>
                      <a:pt x="3" y="2"/>
                    </a:cubicBezTo>
                    <a:cubicBezTo>
                      <a:pt x="3" y="17"/>
                      <a:pt x="3" y="17"/>
                      <a:pt x="3" y="17"/>
                    </a:cubicBezTo>
                    <a:cubicBezTo>
                      <a:pt x="8" y="17"/>
                      <a:pt x="8" y="17"/>
                      <a:pt x="8" y="17"/>
                    </a:cubicBezTo>
                    <a:cubicBezTo>
                      <a:pt x="8" y="13"/>
                      <a:pt x="8" y="13"/>
                      <a:pt x="8" y="13"/>
                    </a:cubicBezTo>
                    <a:cubicBezTo>
                      <a:pt x="11" y="13"/>
                      <a:pt x="11" y="13"/>
                      <a:pt x="11" y="13"/>
                    </a:cubicBezTo>
                    <a:lnTo>
                      <a:pt x="11" y="17"/>
                    </a:lnTo>
                    <a:close/>
                  </a:path>
                </a:pathLst>
              </a:custGeom>
              <a:solidFill>
                <a:srgbClr val="231F20"/>
              </a:solidFill>
              <a:ln w="9525">
                <a:noFill/>
                <a:round/>
                <a:headEnd/>
                <a:tailEnd/>
              </a:ln>
            </p:spPr>
            <p:txBody>
              <a:bodyPr/>
              <a:lstStyle/>
              <a:p>
                <a:pPr>
                  <a:defRPr/>
                </a:pPr>
                <a:endParaRPr lang="en-US">
                  <a:latin typeface="Arial" pitchFamily="34" charset="0"/>
                </a:endParaRPr>
              </a:p>
            </p:txBody>
          </p:sp>
          <p:sp>
            <p:nvSpPr>
              <p:cNvPr id="589" name="Freeform 93"/>
              <p:cNvSpPr>
                <a:spLocks noEditPoints="1"/>
              </p:cNvSpPr>
              <p:nvPr/>
            </p:nvSpPr>
            <p:spPr bwMode="auto">
              <a:xfrm>
                <a:off x="2804" y="2372"/>
                <a:ext cx="26" cy="45"/>
              </a:xfrm>
              <a:custGeom>
                <a:avLst/>
                <a:gdLst>
                  <a:gd name="T0" fmla="*/ 59304 w 11"/>
                  <a:gd name="T1" fmla="*/ 94048 h 19"/>
                  <a:gd name="T2" fmla="*/ 48632 w 11"/>
                  <a:gd name="T3" fmla="*/ 105755 h 19"/>
                  <a:gd name="T4" fmla="*/ 16597 w 11"/>
                  <a:gd name="T5" fmla="*/ 105755 h 19"/>
                  <a:gd name="T6" fmla="*/ 0 w 11"/>
                  <a:gd name="T7" fmla="*/ 94048 h 19"/>
                  <a:gd name="T8" fmla="*/ 0 w 11"/>
                  <a:gd name="T9" fmla="*/ 11612 h 19"/>
                  <a:gd name="T10" fmla="*/ 16597 w 11"/>
                  <a:gd name="T11" fmla="*/ 0 h 19"/>
                  <a:gd name="T12" fmla="*/ 48632 w 11"/>
                  <a:gd name="T13" fmla="*/ 0 h 19"/>
                  <a:gd name="T14" fmla="*/ 59304 w 11"/>
                  <a:gd name="T15" fmla="*/ 11612 h 19"/>
                  <a:gd name="T16" fmla="*/ 59304 w 11"/>
                  <a:gd name="T17" fmla="*/ 49273 h 19"/>
                  <a:gd name="T18" fmla="*/ 55621 w 11"/>
                  <a:gd name="T19" fmla="*/ 56475 h 19"/>
                  <a:gd name="T20" fmla="*/ 16597 w 11"/>
                  <a:gd name="T21" fmla="*/ 56475 h 19"/>
                  <a:gd name="T22" fmla="*/ 16597 w 11"/>
                  <a:gd name="T23" fmla="*/ 94048 h 19"/>
                  <a:gd name="T24" fmla="*/ 48632 w 11"/>
                  <a:gd name="T25" fmla="*/ 94048 h 19"/>
                  <a:gd name="T26" fmla="*/ 48632 w 11"/>
                  <a:gd name="T27" fmla="*/ 72367 h 19"/>
                  <a:gd name="T28" fmla="*/ 59304 w 11"/>
                  <a:gd name="T29" fmla="*/ 72367 h 19"/>
                  <a:gd name="T30" fmla="*/ 59304 w 11"/>
                  <a:gd name="T31" fmla="*/ 94048 h 19"/>
                  <a:gd name="T32" fmla="*/ 48632 w 11"/>
                  <a:gd name="T33" fmla="*/ 44652 h 19"/>
                  <a:gd name="T34" fmla="*/ 48632 w 11"/>
                  <a:gd name="T35" fmla="*/ 11612 h 19"/>
                  <a:gd name="T36" fmla="*/ 16597 w 11"/>
                  <a:gd name="T37" fmla="*/ 11612 h 19"/>
                  <a:gd name="T38" fmla="*/ 16597 w 11"/>
                  <a:gd name="T39" fmla="*/ 44652 h 19"/>
                  <a:gd name="T40" fmla="*/ 48632 w 11"/>
                  <a:gd name="T41" fmla="*/ 44652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
                  <a:gd name="T64" fmla="*/ 0 h 19"/>
                  <a:gd name="T65" fmla="*/ 11 w 11"/>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 h="19">
                    <a:moveTo>
                      <a:pt x="11" y="17"/>
                    </a:moveTo>
                    <a:cubicBezTo>
                      <a:pt x="11" y="18"/>
                      <a:pt x="11" y="19"/>
                      <a:pt x="9" y="19"/>
                    </a:cubicBezTo>
                    <a:cubicBezTo>
                      <a:pt x="3" y="19"/>
                      <a:pt x="3" y="19"/>
                      <a:pt x="3" y="19"/>
                    </a:cubicBezTo>
                    <a:cubicBezTo>
                      <a:pt x="1" y="19"/>
                      <a:pt x="0" y="19"/>
                      <a:pt x="0" y="17"/>
                    </a:cubicBezTo>
                    <a:cubicBezTo>
                      <a:pt x="0" y="2"/>
                      <a:pt x="0" y="2"/>
                      <a:pt x="0" y="2"/>
                    </a:cubicBezTo>
                    <a:cubicBezTo>
                      <a:pt x="0" y="0"/>
                      <a:pt x="1" y="0"/>
                      <a:pt x="3" y="0"/>
                    </a:cubicBezTo>
                    <a:cubicBezTo>
                      <a:pt x="9" y="0"/>
                      <a:pt x="9" y="0"/>
                      <a:pt x="9" y="0"/>
                    </a:cubicBezTo>
                    <a:cubicBezTo>
                      <a:pt x="11" y="0"/>
                      <a:pt x="11" y="0"/>
                      <a:pt x="11" y="2"/>
                    </a:cubicBezTo>
                    <a:cubicBezTo>
                      <a:pt x="11" y="9"/>
                      <a:pt x="11" y="9"/>
                      <a:pt x="11" y="9"/>
                    </a:cubicBezTo>
                    <a:cubicBezTo>
                      <a:pt x="10" y="10"/>
                      <a:pt x="10" y="10"/>
                      <a:pt x="10" y="10"/>
                    </a:cubicBezTo>
                    <a:cubicBezTo>
                      <a:pt x="3" y="10"/>
                      <a:pt x="3" y="10"/>
                      <a:pt x="3" y="10"/>
                    </a:cubicBezTo>
                    <a:cubicBezTo>
                      <a:pt x="3" y="17"/>
                      <a:pt x="3" y="17"/>
                      <a:pt x="3" y="17"/>
                    </a:cubicBezTo>
                    <a:cubicBezTo>
                      <a:pt x="9" y="17"/>
                      <a:pt x="9" y="17"/>
                      <a:pt x="9" y="17"/>
                    </a:cubicBezTo>
                    <a:cubicBezTo>
                      <a:pt x="9" y="13"/>
                      <a:pt x="9" y="13"/>
                      <a:pt x="9" y="13"/>
                    </a:cubicBezTo>
                    <a:cubicBezTo>
                      <a:pt x="11" y="13"/>
                      <a:pt x="11" y="13"/>
                      <a:pt x="11" y="13"/>
                    </a:cubicBezTo>
                    <a:lnTo>
                      <a:pt x="11" y="17"/>
                    </a:lnTo>
                    <a:close/>
                    <a:moveTo>
                      <a:pt x="9" y="8"/>
                    </a:moveTo>
                    <a:cubicBezTo>
                      <a:pt x="9" y="2"/>
                      <a:pt x="9" y="2"/>
                      <a:pt x="9" y="2"/>
                    </a:cubicBezTo>
                    <a:cubicBezTo>
                      <a:pt x="3" y="2"/>
                      <a:pt x="3" y="2"/>
                      <a:pt x="3" y="2"/>
                    </a:cubicBezTo>
                    <a:cubicBezTo>
                      <a:pt x="3" y="8"/>
                      <a:pt x="3" y="8"/>
                      <a:pt x="3" y="8"/>
                    </a:cubicBezTo>
                    <a:lnTo>
                      <a:pt x="9" y="8"/>
                    </a:lnTo>
                    <a:close/>
                  </a:path>
                </a:pathLst>
              </a:custGeom>
              <a:solidFill>
                <a:srgbClr val="231F20"/>
              </a:solidFill>
              <a:ln w="9525">
                <a:noFill/>
                <a:round/>
                <a:headEnd/>
                <a:tailEnd/>
              </a:ln>
            </p:spPr>
            <p:txBody>
              <a:bodyPr/>
              <a:lstStyle/>
              <a:p>
                <a:pPr>
                  <a:defRPr/>
                </a:pPr>
                <a:endParaRPr lang="en-US">
                  <a:latin typeface="Arial" pitchFamily="34" charset="0"/>
                </a:endParaRPr>
              </a:p>
            </p:txBody>
          </p:sp>
          <p:sp>
            <p:nvSpPr>
              <p:cNvPr id="590" name="Freeform 94"/>
              <p:cNvSpPr>
                <a:spLocks/>
              </p:cNvSpPr>
              <p:nvPr/>
            </p:nvSpPr>
            <p:spPr bwMode="auto">
              <a:xfrm>
                <a:off x="2842" y="2372"/>
                <a:ext cx="26" cy="45"/>
              </a:xfrm>
              <a:custGeom>
                <a:avLst/>
                <a:gdLst>
                  <a:gd name="T0" fmla="*/ 59304 w 11"/>
                  <a:gd name="T1" fmla="*/ 94048 h 19"/>
                  <a:gd name="T2" fmla="*/ 43760 w 11"/>
                  <a:gd name="T3" fmla="*/ 105755 h 19"/>
                  <a:gd name="T4" fmla="*/ 11513 w 11"/>
                  <a:gd name="T5" fmla="*/ 105755 h 19"/>
                  <a:gd name="T6" fmla="*/ 0 w 11"/>
                  <a:gd name="T7" fmla="*/ 94048 h 19"/>
                  <a:gd name="T8" fmla="*/ 0 w 11"/>
                  <a:gd name="T9" fmla="*/ 72367 h 19"/>
                  <a:gd name="T10" fmla="*/ 11513 w 11"/>
                  <a:gd name="T11" fmla="*/ 72367 h 19"/>
                  <a:gd name="T12" fmla="*/ 11513 w 11"/>
                  <a:gd name="T13" fmla="*/ 94048 h 19"/>
                  <a:gd name="T14" fmla="*/ 43760 w 11"/>
                  <a:gd name="T15" fmla="*/ 94048 h 19"/>
                  <a:gd name="T16" fmla="*/ 43760 w 11"/>
                  <a:gd name="T17" fmla="*/ 72367 h 19"/>
                  <a:gd name="T18" fmla="*/ 4871 w 11"/>
                  <a:gd name="T19" fmla="*/ 39709 h 19"/>
                  <a:gd name="T20" fmla="*/ 0 w 11"/>
                  <a:gd name="T21" fmla="*/ 27502 h 19"/>
                  <a:gd name="T22" fmla="*/ 0 w 11"/>
                  <a:gd name="T23" fmla="*/ 11612 h 19"/>
                  <a:gd name="T24" fmla="*/ 11513 w 11"/>
                  <a:gd name="T25" fmla="*/ 0 h 19"/>
                  <a:gd name="T26" fmla="*/ 43760 w 11"/>
                  <a:gd name="T27" fmla="*/ 0 h 19"/>
                  <a:gd name="T28" fmla="*/ 59304 w 11"/>
                  <a:gd name="T29" fmla="*/ 11612 h 19"/>
                  <a:gd name="T30" fmla="*/ 59304 w 11"/>
                  <a:gd name="T31" fmla="*/ 32630 h 19"/>
                  <a:gd name="T32" fmla="*/ 43760 w 11"/>
                  <a:gd name="T33" fmla="*/ 32630 h 19"/>
                  <a:gd name="T34" fmla="*/ 43760 w 11"/>
                  <a:gd name="T35" fmla="*/ 11612 h 19"/>
                  <a:gd name="T36" fmla="*/ 11513 w 11"/>
                  <a:gd name="T37" fmla="*/ 11612 h 19"/>
                  <a:gd name="T38" fmla="*/ 11513 w 11"/>
                  <a:gd name="T39" fmla="*/ 27502 h 19"/>
                  <a:gd name="T40" fmla="*/ 55621 w 11"/>
                  <a:gd name="T41" fmla="*/ 61418 h 19"/>
                  <a:gd name="T42" fmla="*/ 59304 w 11"/>
                  <a:gd name="T43" fmla="*/ 72367 h 19"/>
                  <a:gd name="T44" fmla="*/ 59304 w 11"/>
                  <a:gd name="T45" fmla="*/ 94048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
                  <a:gd name="T70" fmla="*/ 0 h 19"/>
                  <a:gd name="T71" fmla="*/ 11 w 11"/>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 h="19">
                    <a:moveTo>
                      <a:pt x="11" y="17"/>
                    </a:moveTo>
                    <a:cubicBezTo>
                      <a:pt x="11" y="18"/>
                      <a:pt x="10" y="19"/>
                      <a:pt x="8" y="19"/>
                    </a:cubicBezTo>
                    <a:cubicBezTo>
                      <a:pt x="2" y="19"/>
                      <a:pt x="2" y="19"/>
                      <a:pt x="2" y="19"/>
                    </a:cubicBezTo>
                    <a:cubicBezTo>
                      <a:pt x="1"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1" y="0"/>
                      <a:pt x="2" y="0"/>
                    </a:cubicBezTo>
                    <a:cubicBezTo>
                      <a:pt x="8" y="0"/>
                      <a:pt x="8" y="0"/>
                      <a:pt x="8" y="0"/>
                    </a:cubicBezTo>
                    <a:cubicBezTo>
                      <a:pt x="10" y="0"/>
                      <a:pt x="11" y="0"/>
                      <a:pt x="11" y="2"/>
                    </a:cubicBezTo>
                    <a:cubicBezTo>
                      <a:pt x="11" y="6"/>
                      <a:pt x="11" y="6"/>
                      <a:pt x="11" y="6"/>
                    </a:cubicBezTo>
                    <a:cubicBezTo>
                      <a:pt x="8" y="6"/>
                      <a:pt x="8" y="6"/>
                      <a:pt x="8" y="6"/>
                    </a:cubicBezTo>
                    <a:cubicBezTo>
                      <a:pt x="8" y="2"/>
                      <a:pt x="8" y="2"/>
                      <a:pt x="8" y="2"/>
                    </a:cubicBezTo>
                    <a:cubicBezTo>
                      <a:pt x="2" y="2"/>
                      <a:pt x="2" y="2"/>
                      <a:pt x="2" y="2"/>
                    </a:cubicBezTo>
                    <a:cubicBezTo>
                      <a:pt x="2" y="5"/>
                      <a:pt x="2" y="5"/>
                      <a:pt x="2" y="5"/>
                    </a:cubicBezTo>
                    <a:cubicBezTo>
                      <a:pt x="10" y="11"/>
                      <a:pt x="10" y="11"/>
                      <a:pt x="10" y="11"/>
                    </a:cubicBezTo>
                    <a:cubicBezTo>
                      <a:pt x="10" y="12"/>
                      <a:pt x="11" y="12"/>
                      <a:pt x="11" y="13"/>
                    </a:cubicBezTo>
                    <a:lnTo>
                      <a:pt x="11" y="17"/>
                    </a:lnTo>
                    <a:close/>
                  </a:path>
                </a:pathLst>
              </a:custGeom>
              <a:solidFill>
                <a:srgbClr val="231F20"/>
              </a:solidFill>
              <a:ln w="9525">
                <a:noFill/>
                <a:round/>
                <a:headEnd/>
                <a:tailEnd/>
              </a:ln>
            </p:spPr>
            <p:txBody>
              <a:bodyPr/>
              <a:lstStyle/>
              <a:p>
                <a:pPr>
                  <a:defRPr/>
                </a:pPr>
                <a:endParaRPr lang="en-US">
                  <a:latin typeface="Arial" pitchFamily="34" charset="0"/>
                </a:endParaRPr>
              </a:p>
            </p:txBody>
          </p:sp>
          <p:sp>
            <p:nvSpPr>
              <p:cNvPr id="591" name="Freeform 95"/>
              <p:cNvSpPr>
                <a:spLocks/>
              </p:cNvSpPr>
              <p:nvPr/>
            </p:nvSpPr>
            <p:spPr bwMode="auto">
              <a:xfrm>
                <a:off x="2878" y="2372"/>
                <a:ext cx="23" cy="45"/>
              </a:xfrm>
              <a:custGeom>
                <a:avLst/>
                <a:gdLst>
                  <a:gd name="T0" fmla="*/ 41584 w 10"/>
                  <a:gd name="T1" fmla="*/ 94048 h 19"/>
                  <a:gd name="T2" fmla="*/ 31988 w 10"/>
                  <a:gd name="T3" fmla="*/ 105755 h 19"/>
                  <a:gd name="T4" fmla="*/ 9453 w 10"/>
                  <a:gd name="T5" fmla="*/ 105755 h 19"/>
                  <a:gd name="T6" fmla="*/ 0 w 10"/>
                  <a:gd name="T7" fmla="*/ 94048 h 19"/>
                  <a:gd name="T8" fmla="*/ 0 w 10"/>
                  <a:gd name="T9" fmla="*/ 72367 h 19"/>
                  <a:gd name="T10" fmla="*/ 9453 w 10"/>
                  <a:gd name="T11" fmla="*/ 72367 h 19"/>
                  <a:gd name="T12" fmla="*/ 9453 w 10"/>
                  <a:gd name="T13" fmla="*/ 94048 h 19"/>
                  <a:gd name="T14" fmla="*/ 31988 w 10"/>
                  <a:gd name="T15" fmla="*/ 94048 h 19"/>
                  <a:gd name="T16" fmla="*/ 31988 w 10"/>
                  <a:gd name="T17" fmla="*/ 72367 h 19"/>
                  <a:gd name="T18" fmla="*/ 4110 w 10"/>
                  <a:gd name="T19" fmla="*/ 39709 h 19"/>
                  <a:gd name="T20" fmla="*/ 0 w 10"/>
                  <a:gd name="T21" fmla="*/ 27502 h 19"/>
                  <a:gd name="T22" fmla="*/ 0 w 10"/>
                  <a:gd name="T23" fmla="*/ 11612 h 19"/>
                  <a:gd name="T24" fmla="*/ 9453 w 10"/>
                  <a:gd name="T25" fmla="*/ 0 h 19"/>
                  <a:gd name="T26" fmla="*/ 31988 w 10"/>
                  <a:gd name="T27" fmla="*/ 0 h 19"/>
                  <a:gd name="T28" fmla="*/ 41584 w 10"/>
                  <a:gd name="T29" fmla="*/ 11612 h 19"/>
                  <a:gd name="T30" fmla="*/ 41584 w 10"/>
                  <a:gd name="T31" fmla="*/ 32630 h 19"/>
                  <a:gd name="T32" fmla="*/ 31988 w 10"/>
                  <a:gd name="T33" fmla="*/ 32630 h 19"/>
                  <a:gd name="T34" fmla="*/ 31988 w 10"/>
                  <a:gd name="T35" fmla="*/ 11612 h 19"/>
                  <a:gd name="T36" fmla="*/ 9453 w 10"/>
                  <a:gd name="T37" fmla="*/ 11612 h 19"/>
                  <a:gd name="T38" fmla="*/ 9453 w 10"/>
                  <a:gd name="T39" fmla="*/ 27502 h 19"/>
                  <a:gd name="T40" fmla="*/ 37474 w 10"/>
                  <a:gd name="T41" fmla="*/ 61418 h 19"/>
                  <a:gd name="T42" fmla="*/ 41584 w 10"/>
                  <a:gd name="T43" fmla="*/ 72367 h 19"/>
                  <a:gd name="T44" fmla="*/ 41584 w 10"/>
                  <a:gd name="T45" fmla="*/ 94048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
                  <a:gd name="T70" fmla="*/ 0 h 19"/>
                  <a:gd name="T71" fmla="*/ 10 w 10"/>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 h="19">
                    <a:moveTo>
                      <a:pt x="10" y="17"/>
                    </a:moveTo>
                    <a:cubicBezTo>
                      <a:pt x="10" y="18"/>
                      <a:pt x="10" y="19"/>
                      <a:pt x="8" y="19"/>
                    </a:cubicBezTo>
                    <a:cubicBezTo>
                      <a:pt x="2" y="19"/>
                      <a:pt x="2" y="19"/>
                      <a:pt x="2" y="19"/>
                    </a:cubicBezTo>
                    <a:cubicBezTo>
                      <a:pt x="0" y="19"/>
                      <a:pt x="0" y="18"/>
                      <a:pt x="0" y="17"/>
                    </a:cubicBezTo>
                    <a:cubicBezTo>
                      <a:pt x="0" y="13"/>
                      <a:pt x="0" y="13"/>
                      <a:pt x="0" y="13"/>
                    </a:cubicBezTo>
                    <a:cubicBezTo>
                      <a:pt x="2" y="13"/>
                      <a:pt x="2" y="13"/>
                      <a:pt x="2" y="13"/>
                    </a:cubicBezTo>
                    <a:cubicBezTo>
                      <a:pt x="2" y="17"/>
                      <a:pt x="2" y="17"/>
                      <a:pt x="2" y="17"/>
                    </a:cubicBezTo>
                    <a:cubicBezTo>
                      <a:pt x="8" y="17"/>
                      <a:pt x="8" y="17"/>
                      <a:pt x="8" y="17"/>
                    </a:cubicBezTo>
                    <a:cubicBezTo>
                      <a:pt x="8" y="13"/>
                      <a:pt x="8" y="13"/>
                      <a:pt x="8" y="13"/>
                    </a:cubicBezTo>
                    <a:cubicBezTo>
                      <a:pt x="1" y="7"/>
                      <a:pt x="1" y="7"/>
                      <a:pt x="1" y="7"/>
                    </a:cubicBezTo>
                    <a:cubicBezTo>
                      <a:pt x="0" y="7"/>
                      <a:pt x="0" y="6"/>
                      <a:pt x="0" y="5"/>
                    </a:cubicBezTo>
                    <a:cubicBezTo>
                      <a:pt x="0" y="2"/>
                      <a:pt x="0" y="2"/>
                      <a:pt x="0" y="2"/>
                    </a:cubicBezTo>
                    <a:cubicBezTo>
                      <a:pt x="0" y="0"/>
                      <a:pt x="0" y="0"/>
                      <a:pt x="2" y="0"/>
                    </a:cubicBezTo>
                    <a:cubicBezTo>
                      <a:pt x="8" y="0"/>
                      <a:pt x="8" y="0"/>
                      <a:pt x="8" y="0"/>
                    </a:cubicBezTo>
                    <a:cubicBezTo>
                      <a:pt x="10" y="0"/>
                      <a:pt x="10" y="0"/>
                      <a:pt x="10" y="2"/>
                    </a:cubicBezTo>
                    <a:cubicBezTo>
                      <a:pt x="10" y="6"/>
                      <a:pt x="10" y="6"/>
                      <a:pt x="10" y="6"/>
                    </a:cubicBezTo>
                    <a:cubicBezTo>
                      <a:pt x="8" y="6"/>
                      <a:pt x="8" y="6"/>
                      <a:pt x="8" y="6"/>
                    </a:cubicBezTo>
                    <a:cubicBezTo>
                      <a:pt x="8" y="2"/>
                      <a:pt x="8" y="2"/>
                      <a:pt x="8" y="2"/>
                    </a:cubicBezTo>
                    <a:cubicBezTo>
                      <a:pt x="2" y="2"/>
                      <a:pt x="2" y="2"/>
                      <a:pt x="2" y="2"/>
                    </a:cubicBezTo>
                    <a:cubicBezTo>
                      <a:pt x="2" y="5"/>
                      <a:pt x="2" y="5"/>
                      <a:pt x="2" y="5"/>
                    </a:cubicBezTo>
                    <a:cubicBezTo>
                      <a:pt x="9" y="11"/>
                      <a:pt x="9" y="11"/>
                      <a:pt x="9" y="11"/>
                    </a:cubicBezTo>
                    <a:cubicBezTo>
                      <a:pt x="10" y="12"/>
                      <a:pt x="10" y="12"/>
                      <a:pt x="10" y="13"/>
                    </a:cubicBezTo>
                    <a:lnTo>
                      <a:pt x="10" y="17"/>
                    </a:lnTo>
                    <a:close/>
                  </a:path>
                </a:pathLst>
              </a:custGeom>
              <a:solidFill>
                <a:srgbClr val="231F20"/>
              </a:solidFill>
              <a:ln w="9525">
                <a:noFill/>
                <a:round/>
                <a:headEnd/>
                <a:tailEnd/>
              </a:ln>
            </p:spPr>
            <p:txBody>
              <a:bodyPr/>
              <a:lstStyle/>
              <a:p>
                <a:pPr>
                  <a:defRPr/>
                </a:pPr>
                <a:endParaRPr lang="en-US">
                  <a:latin typeface="Arial" pitchFamily="34" charset="0"/>
                </a:endParaRPr>
              </a:p>
            </p:txBody>
          </p:sp>
          <p:sp>
            <p:nvSpPr>
              <p:cNvPr id="592" name="Freeform 96"/>
              <p:cNvSpPr>
                <a:spLocks noEditPoints="1"/>
              </p:cNvSpPr>
              <p:nvPr/>
            </p:nvSpPr>
            <p:spPr bwMode="auto">
              <a:xfrm>
                <a:off x="2928" y="2377"/>
                <a:ext cx="7" cy="40"/>
              </a:xfrm>
              <a:custGeom>
                <a:avLst/>
                <a:gdLst>
                  <a:gd name="T0" fmla="*/ 7 w 7"/>
                  <a:gd name="T1" fmla="*/ 9 h 40"/>
                  <a:gd name="T2" fmla="*/ 0 w 7"/>
                  <a:gd name="T3" fmla="*/ 9 h 40"/>
                  <a:gd name="T4" fmla="*/ 0 w 7"/>
                  <a:gd name="T5" fmla="*/ 0 h 40"/>
                  <a:gd name="T6" fmla="*/ 7 w 7"/>
                  <a:gd name="T7" fmla="*/ 0 h 40"/>
                  <a:gd name="T8" fmla="*/ 7 w 7"/>
                  <a:gd name="T9" fmla="*/ 9 h 40"/>
                  <a:gd name="T10" fmla="*/ 7 w 7"/>
                  <a:gd name="T11" fmla="*/ 40 h 40"/>
                  <a:gd name="T12" fmla="*/ 0 w 7"/>
                  <a:gd name="T13" fmla="*/ 40 h 40"/>
                  <a:gd name="T14" fmla="*/ 0 w 7"/>
                  <a:gd name="T15" fmla="*/ 33 h 40"/>
                  <a:gd name="T16" fmla="*/ 7 w 7"/>
                  <a:gd name="T17" fmla="*/ 33 h 40"/>
                  <a:gd name="T18" fmla="*/ 7 w 7"/>
                  <a:gd name="T19" fmla="*/ 4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0"/>
                  <a:gd name="T32" fmla="*/ 7 w 7"/>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0">
                    <a:moveTo>
                      <a:pt x="7" y="9"/>
                    </a:moveTo>
                    <a:lnTo>
                      <a:pt x="0" y="9"/>
                    </a:lnTo>
                    <a:lnTo>
                      <a:pt x="0" y="0"/>
                    </a:lnTo>
                    <a:lnTo>
                      <a:pt x="7" y="0"/>
                    </a:lnTo>
                    <a:lnTo>
                      <a:pt x="7" y="9"/>
                    </a:lnTo>
                    <a:close/>
                    <a:moveTo>
                      <a:pt x="7" y="40"/>
                    </a:moveTo>
                    <a:lnTo>
                      <a:pt x="0" y="40"/>
                    </a:lnTo>
                    <a:lnTo>
                      <a:pt x="0" y="33"/>
                    </a:lnTo>
                    <a:lnTo>
                      <a:pt x="7" y="33"/>
                    </a:lnTo>
                    <a:lnTo>
                      <a:pt x="7" y="40"/>
                    </a:lnTo>
                    <a:close/>
                  </a:path>
                </a:pathLst>
              </a:custGeom>
              <a:solidFill>
                <a:srgbClr val="231F20"/>
              </a:solidFill>
              <a:ln w="9525">
                <a:noFill/>
                <a:round/>
                <a:headEnd/>
                <a:tailEnd/>
              </a:ln>
            </p:spPr>
            <p:txBody>
              <a:bodyPr/>
              <a:lstStyle/>
              <a:p>
                <a:pPr>
                  <a:defRPr/>
                </a:pPr>
                <a:endParaRPr lang="en-US">
                  <a:latin typeface="Arial" pitchFamily="34" charset="0"/>
                </a:endParaRPr>
              </a:p>
            </p:txBody>
          </p:sp>
          <p:grpSp>
            <p:nvGrpSpPr>
              <p:cNvPr id="24" name="Group 97"/>
              <p:cNvGrpSpPr>
                <a:grpSpLocks/>
              </p:cNvGrpSpPr>
              <p:nvPr/>
            </p:nvGrpSpPr>
            <p:grpSpPr bwMode="auto">
              <a:xfrm>
                <a:off x="2815" y="1973"/>
                <a:ext cx="132" cy="241"/>
                <a:chOff x="3641" y="1959"/>
                <a:chExt cx="248" cy="451"/>
              </a:xfrm>
            </p:grpSpPr>
            <p:sp>
              <p:nvSpPr>
                <p:cNvPr id="594" name="Freeform 98"/>
                <p:cNvSpPr>
                  <a:spLocks/>
                </p:cNvSpPr>
                <p:nvPr/>
              </p:nvSpPr>
              <p:spPr bwMode="auto">
                <a:xfrm>
                  <a:off x="3648" y="2122"/>
                  <a:ext cx="236" cy="283"/>
                </a:xfrm>
                <a:custGeom>
                  <a:avLst/>
                  <a:gdLst>
                    <a:gd name="T0" fmla="*/ 267435 w 100"/>
                    <a:gd name="T1" fmla="*/ 638231 h 120"/>
                    <a:gd name="T2" fmla="*/ 402059 w 100"/>
                    <a:gd name="T3" fmla="*/ 591128 h 120"/>
                    <a:gd name="T4" fmla="*/ 536102 w 100"/>
                    <a:gd name="T5" fmla="*/ 0 h 120"/>
                    <a:gd name="T6" fmla="*/ 0 w 100"/>
                    <a:gd name="T7" fmla="*/ 0 h 120"/>
                    <a:gd name="T8" fmla="*/ 133753 w 100"/>
                    <a:gd name="T9" fmla="*/ 591128 h 120"/>
                    <a:gd name="T10" fmla="*/ 267435 w 100"/>
                    <a:gd name="T11" fmla="*/ 638231 h 120"/>
                    <a:gd name="T12" fmla="*/ 0 60000 65536"/>
                    <a:gd name="T13" fmla="*/ 0 60000 65536"/>
                    <a:gd name="T14" fmla="*/ 0 60000 65536"/>
                    <a:gd name="T15" fmla="*/ 0 60000 65536"/>
                    <a:gd name="T16" fmla="*/ 0 60000 65536"/>
                    <a:gd name="T17" fmla="*/ 0 60000 65536"/>
                    <a:gd name="T18" fmla="*/ 0 w 100"/>
                    <a:gd name="T19" fmla="*/ 0 h 120"/>
                    <a:gd name="T20" fmla="*/ 100 w 10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0" h="120">
                      <a:moveTo>
                        <a:pt x="50" y="120"/>
                      </a:moveTo>
                      <a:cubicBezTo>
                        <a:pt x="63" y="120"/>
                        <a:pt x="74" y="116"/>
                        <a:pt x="75" y="111"/>
                      </a:cubicBezTo>
                      <a:cubicBezTo>
                        <a:pt x="100" y="0"/>
                        <a:pt x="100" y="0"/>
                        <a:pt x="100" y="0"/>
                      </a:cubicBezTo>
                      <a:cubicBezTo>
                        <a:pt x="0" y="0"/>
                        <a:pt x="0" y="0"/>
                        <a:pt x="0" y="0"/>
                      </a:cubicBezTo>
                      <a:cubicBezTo>
                        <a:pt x="25" y="111"/>
                        <a:pt x="25" y="111"/>
                        <a:pt x="25" y="111"/>
                      </a:cubicBezTo>
                      <a:cubicBezTo>
                        <a:pt x="26" y="116"/>
                        <a:pt x="37" y="120"/>
                        <a:pt x="50" y="120"/>
                      </a:cubicBezTo>
                    </a:path>
                  </a:pathLst>
                </a:custGeom>
                <a:solidFill>
                  <a:srgbClr val="3874BA"/>
                </a:solidFill>
                <a:ln w="9525">
                  <a:noFill/>
                  <a:round/>
                  <a:headEnd/>
                  <a:tailEnd/>
                </a:ln>
              </p:spPr>
              <p:txBody>
                <a:bodyPr/>
                <a:lstStyle/>
                <a:p>
                  <a:pPr>
                    <a:defRPr/>
                  </a:pPr>
                  <a:endParaRPr lang="en-US">
                    <a:latin typeface="Arial" pitchFamily="34" charset="0"/>
                  </a:endParaRPr>
                </a:p>
              </p:txBody>
            </p:sp>
            <p:sp>
              <p:nvSpPr>
                <p:cNvPr id="595" name="Oval 99"/>
                <p:cNvSpPr>
                  <a:spLocks noChangeArrowheads="1"/>
                </p:cNvSpPr>
                <p:nvPr/>
              </p:nvSpPr>
              <p:spPr bwMode="auto">
                <a:xfrm>
                  <a:off x="3648" y="2074"/>
                  <a:ext cx="236" cy="92"/>
                </a:xfrm>
                <a:prstGeom prst="ellipse">
                  <a:avLst/>
                </a:prstGeom>
                <a:solidFill>
                  <a:srgbClr val="6BA5D9"/>
                </a:solidFill>
                <a:ln w="9525">
                  <a:noFill/>
                  <a:round/>
                  <a:headEnd/>
                  <a:tailEnd/>
                </a:ln>
              </p:spPr>
              <p:txBody>
                <a:bodyPr/>
                <a:lstStyle/>
                <a:p>
                  <a:pPr>
                    <a:defRPr/>
                  </a:pPr>
                  <a:endParaRPr lang="en-US">
                    <a:latin typeface="Arial" pitchFamily="34" charset="0"/>
                  </a:endParaRPr>
                </a:p>
              </p:txBody>
            </p:sp>
            <p:sp>
              <p:nvSpPr>
                <p:cNvPr id="596" name="Freeform 100"/>
                <p:cNvSpPr>
                  <a:spLocks/>
                </p:cNvSpPr>
                <p:nvPr/>
              </p:nvSpPr>
              <p:spPr bwMode="auto">
                <a:xfrm>
                  <a:off x="3648" y="2119"/>
                  <a:ext cx="236" cy="47"/>
                </a:xfrm>
                <a:custGeom>
                  <a:avLst/>
                  <a:gdLst>
                    <a:gd name="T0" fmla="*/ 267435 w 100"/>
                    <a:gd name="T1" fmla="*/ 98543 h 20"/>
                    <a:gd name="T2" fmla="*/ 0 w 100"/>
                    <a:gd name="T3" fmla="*/ 0 h 20"/>
                    <a:gd name="T4" fmla="*/ 0 w 100"/>
                    <a:gd name="T5" fmla="*/ 0 h 20"/>
                    <a:gd name="T6" fmla="*/ 267435 w 100"/>
                    <a:gd name="T7" fmla="*/ 102044 h 20"/>
                    <a:gd name="T8" fmla="*/ 536102 w 100"/>
                    <a:gd name="T9" fmla="*/ 0 h 20"/>
                    <a:gd name="T10" fmla="*/ 536102 w 100"/>
                    <a:gd name="T11" fmla="*/ 0 h 20"/>
                    <a:gd name="T12" fmla="*/ 267435 w 100"/>
                    <a:gd name="T13" fmla="*/ 98543 h 20"/>
                    <a:gd name="T14" fmla="*/ 0 60000 65536"/>
                    <a:gd name="T15" fmla="*/ 0 60000 65536"/>
                    <a:gd name="T16" fmla="*/ 0 60000 65536"/>
                    <a:gd name="T17" fmla="*/ 0 60000 65536"/>
                    <a:gd name="T18" fmla="*/ 0 60000 65536"/>
                    <a:gd name="T19" fmla="*/ 0 60000 65536"/>
                    <a:gd name="T20" fmla="*/ 0 60000 65536"/>
                    <a:gd name="T21" fmla="*/ 0 w 100"/>
                    <a:gd name="T22" fmla="*/ 0 h 20"/>
                    <a:gd name="T23" fmla="*/ 100 w 10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20">
                      <a:moveTo>
                        <a:pt x="50" y="19"/>
                      </a:moveTo>
                      <a:cubicBezTo>
                        <a:pt x="23" y="19"/>
                        <a:pt x="0" y="10"/>
                        <a:pt x="0" y="0"/>
                      </a:cubicBezTo>
                      <a:cubicBezTo>
                        <a:pt x="0" y="0"/>
                        <a:pt x="0" y="0"/>
                        <a:pt x="0" y="0"/>
                      </a:cubicBezTo>
                      <a:cubicBezTo>
                        <a:pt x="0" y="11"/>
                        <a:pt x="22" y="20"/>
                        <a:pt x="50" y="20"/>
                      </a:cubicBezTo>
                      <a:cubicBezTo>
                        <a:pt x="78" y="20"/>
                        <a:pt x="100" y="11"/>
                        <a:pt x="100" y="0"/>
                      </a:cubicBezTo>
                      <a:cubicBezTo>
                        <a:pt x="100" y="0"/>
                        <a:pt x="100" y="0"/>
                        <a:pt x="100" y="0"/>
                      </a:cubicBezTo>
                      <a:cubicBezTo>
                        <a:pt x="100" y="10"/>
                        <a:pt x="77" y="19"/>
                        <a:pt x="50" y="19"/>
                      </a:cubicBezTo>
                      <a:close/>
                    </a:path>
                  </a:pathLst>
                </a:custGeom>
                <a:solidFill>
                  <a:srgbClr val="135BA7"/>
                </a:solidFill>
                <a:ln w="9525">
                  <a:noFill/>
                  <a:round/>
                  <a:headEnd/>
                  <a:tailEnd/>
                </a:ln>
              </p:spPr>
              <p:txBody>
                <a:bodyPr/>
                <a:lstStyle/>
                <a:p>
                  <a:pPr>
                    <a:defRPr/>
                  </a:pPr>
                  <a:endParaRPr lang="en-US">
                    <a:latin typeface="Arial" pitchFamily="34" charset="0"/>
                  </a:endParaRPr>
                </a:p>
              </p:txBody>
            </p:sp>
            <p:sp>
              <p:nvSpPr>
                <p:cNvPr id="597" name="Oval 101"/>
                <p:cNvSpPr>
                  <a:spLocks noChangeArrowheads="1"/>
                </p:cNvSpPr>
                <p:nvPr/>
              </p:nvSpPr>
              <p:spPr bwMode="auto">
                <a:xfrm>
                  <a:off x="3690" y="2074"/>
                  <a:ext cx="151" cy="76"/>
                </a:xfrm>
                <a:prstGeom prst="ellipse">
                  <a:avLst/>
                </a:prstGeom>
                <a:solidFill>
                  <a:srgbClr val="3874BA"/>
                </a:solidFill>
                <a:ln w="9525">
                  <a:noFill/>
                  <a:round/>
                  <a:headEnd/>
                  <a:tailEnd/>
                </a:ln>
              </p:spPr>
              <p:txBody>
                <a:bodyPr/>
                <a:lstStyle/>
                <a:p>
                  <a:pPr>
                    <a:defRPr/>
                  </a:pPr>
                  <a:endParaRPr lang="en-US">
                    <a:latin typeface="Arial" pitchFamily="34" charset="0"/>
                  </a:endParaRPr>
                </a:p>
              </p:txBody>
            </p:sp>
            <p:sp>
              <p:nvSpPr>
                <p:cNvPr id="598" name="Oval 102"/>
                <p:cNvSpPr>
                  <a:spLocks noChangeArrowheads="1"/>
                </p:cNvSpPr>
                <p:nvPr/>
              </p:nvSpPr>
              <p:spPr bwMode="auto">
                <a:xfrm>
                  <a:off x="3688" y="1961"/>
                  <a:ext cx="156" cy="158"/>
                </a:xfrm>
                <a:prstGeom prst="ellipse">
                  <a:avLst/>
                </a:prstGeom>
                <a:solidFill>
                  <a:srgbClr val="6BA5D9"/>
                </a:solidFill>
                <a:ln w="9525">
                  <a:noFill/>
                  <a:round/>
                  <a:headEnd/>
                  <a:tailEnd/>
                </a:ln>
              </p:spPr>
              <p:txBody>
                <a:bodyPr/>
                <a:lstStyle/>
                <a:p>
                  <a:pPr>
                    <a:defRPr/>
                  </a:pPr>
                  <a:endParaRPr lang="en-US">
                    <a:latin typeface="Arial" pitchFamily="34" charset="0"/>
                  </a:endParaRPr>
                </a:p>
              </p:txBody>
            </p:sp>
            <p:sp>
              <p:nvSpPr>
                <p:cNvPr id="599" name="Freeform 103"/>
                <p:cNvSpPr>
                  <a:spLocks/>
                </p:cNvSpPr>
                <p:nvPr/>
              </p:nvSpPr>
              <p:spPr bwMode="auto">
                <a:xfrm>
                  <a:off x="3641" y="1959"/>
                  <a:ext cx="248" cy="451"/>
                </a:xfrm>
                <a:custGeom>
                  <a:avLst/>
                  <a:gdLst>
                    <a:gd name="T0" fmla="*/ 567521 w 105"/>
                    <a:gd name="T1" fmla="*/ 367100 h 191"/>
                    <a:gd name="T2" fmla="*/ 436631 w 105"/>
                    <a:gd name="T3" fmla="*/ 273351 h 191"/>
                    <a:gd name="T4" fmla="*/ 443743 w 105"/>
                    <a:gd name="T5" fmla="*/ 280248 h 191"/>
                    <a:gd name="T6" fmla="*/ 443743 w 105"/>
                    <a:gd name="T7" fmla="*/ 285318 h 191"/>
                    <a:gd name="T8" fmla="*/ 448608 w 105"/>
                    <a:gd name="T9" fmla="*/ 98677 h 191"/>
                    <a:gd name="T10" fmla="*/ 285774 w 105"/>
                    <a:gd name="T11" fmla="*/ 0 h 191"/>
                    <a:gd name="T12" fmla="*/ 123761 w 105"/>
                    <a:gd name="T13" fmla="*/ 98677 h 191"/>
                    <a:gd name="T14" fmla="*/ 130774 w 105"/>
                    <a:gd name="T15" fmla="*/ 285318 h 191"/>
                    <a:gd name="T16" fmla="*/ 130774 w 105"/>
                    <a:gd name="T17" fmla="*/ 280248 h 191"/>
                    <a:gd name="T18" fmla="*/ 134501 w 105"/>
                    <a:gd name="T19" fmla="*/ 273351 h 191"/>
                    <a:gd name="T20" fmla="*/ 11448 w 105"/>
                    <a:gd name="T21" fmla="*/ 387560 h 191"/>
                    <a:gd name="T22" fmla="*/ 20501 w 105"/>
                    <a:gd name="T23" fmla="*/ 452254 h 191"/>
                    <a:gd name="T24" fmla="*/ 38525 w 105"/>
                    <a:gd name="T25" fmla="*/ 518095 h 191"/>
                    <a:gd name="T26" fmla="*/ 80416 w 105"/>
                    <a:gd name="T27" fmla="*/ 712162 h 191"/>
                    <a:gd name="T28" fmla="*/ 123761 w 105"/>
                    <a:gd name="T29" fmla="*/ 898687 h 191"/>
                    <a:gd name="T30" fmla="*/ 134501 w 105"/>
                    <a:gd name="T31" fmla="*/ 953957 h 191"/>
                    <a:gd name="T32" fmla="*/ 139454 w 105"/>
                    <a:gd name="T33" fmla="*/ 958495 h 191"/>
                    <a:gd name="T34" fmla="*/ 150841 w 105"/>
                    <a:gd name="T35" fmla="*/ 990361 h 191"/>
                    <a:gd name="T36" fmla="*/ 308876 w 105"/>
                    <a:gd name="T37" fmla="*/ 1024337 h 191"/>
                    <a:gd name="T38" fmla="*/ 431766 w 105"/>
                    <a:gd name="T39" fmla="*/ 970467 h 191"/>
                    <a:gd name="T40" fmla="*/ 492049 w 105"/>
                    <a:gd name="T41" fmla="*/ 695721 h 191"/>
                    <a:gd name="T42" fmla="*/ 519099 w 105"/>
                    <a:gd name="T43" fmla="*/ 586472 h 191"/>
                    <a:gd name="T44" fmla="*/ 546200 w 105"/>
                    <a:gd name="T45" fmla="*/ 474412 h 191"/>
                    <a:gd name="T46" fmla="*/ 551054 w 105"/>
                    <a:gd name="T47" fmla="*/ 442485 h 191"/>
                    <a:gd name="T48" fmla="*/ 567521 w 105"/>
                    <a:gd name="T49" fmla="*/ 367100 h 191"/>
                    <a:gd name="T50" fmla="*/ 567521 w 105"/>
                    <a:gd name="T51" fmla="*/ 367100 h 191"/>
                    <a:gd name="T52" fmla="*/ 556068 w 105"/>
                    <a:gd name="T53" fmla="*/ 360481 h 191"/>
                    <a:gd name="T54" fmla="*/ 551054 w 105"/>
                    <a:gd name="T55" fmla="*/ 367100 h 191"/>
                    <a:gd name="T56" fmla="*/ 551054 w 105"/>
                    <a:gd name="T57" fmla="*/ 367100 h 191"/>
                    <a:gd name="T58" fmla="*/ 535557 w 105"/>
                    <a:gd name="T59" fmla="*/ 435956 h 191"/>
                    <a:gd name="T60" fmla="*/ 529017 w 105"/>
                    <a:gd name="T61" fmla="*/ 467786 h 191"/>
                    <a:gd name="T62" fmla="*/ 503497 w 105"/>
                    <a:gd name="T63" fmla="*/ 581511 h 191"/>
                    <a:gd name="T64" fmla="*/ 475709 w 105"/>
                    <a:gd name="T65" fmla="*/ 689097 h 191"/>
                    <a:gd name="T66" fmla="*/ 416711 w 105"/>
                    <a:gd name="T67" fmla="*/ 965397 h 191"/>
                    <a:gd name="T68" fmla="*/ 308876 w 105"/>
                    <a:gd name="T69" fmla="*/ 1008788 h 191"/>
                    <a:gd name="T70" fmla="*/ 162818 w 105"/>
                    <a:gd name="T71" fmla="*/ 974073 h 191"/>
                    <a:gd name="T72" fmla="*/ 155912 w 105"/>
                    <a:gd name="T73" fmla="*/ 953957 h 191"/>
                    <a:gd name="T74" fmla="*/ 150841 w 105"/>
                    <a:gd name="T75" fmla="*/ 953957 h 191"/>
                    <a:gd name="T76" fmla="*/ 139454 w 105"/>
                    <a:gd name="T77" fmla="*/ 898687 h 191"/>
                    <a:gd name="T78" fmla="*/ 98780 w 105"/>
                    <a:gd name="T79" fmla="*/ 705633 h 191"/>
                    <a:gd name="T80" fmla="*/ 55368 w 105"/>
                    <a:gd name="T81" fmla="*/ 518095 h 191"/>
                    <a:gd name="T82" fmla="*/ 38525 w 105"/>
                    <a:gd name="T83" fmla="*/ 447302 h 191"/>
                    <a:gd name="T84" fmla="*/ 27039 w 105"/>
                    <a:gd name="T85" fmla="*/ 383385 h 191"/>
                    <a:gd name="T86" fmla="*/ 134501 w 105"/>
                    <a:gd name="T87" fmla="*/ 291835 h 191"/>
                    <a:gd name="T88" fmla="*/ 139454 w 105"/>
                    <a:gd name="T89" fmla="*/ 285318 h 191"/>
                    <a:gd name="T90" fmla="*/ 139454 w 105"/>
                    <a:gd name="T91" fmla="*/ 280248 h 191"/>
                    <a:gd name="T92" fmla="*/ 134501 w 105"/>
                    <a:gd name="T93" fmla="*/ 102245 h 191"/>
                    <a:gd name="T94" fmla="*/ 285774 w 105"/>
                    <a:gd name="T95" fmla="*/ 16286 h 191"/>
                    <a:gd name="T96" fmla="*/ 431766 w 105"/>
                    <a:gd name="T97" fmla="*/ 102245 h 191"/>
                    <a:gd name="T98" fmla="*/ 431766 w 105"/>
                    <a:gd name="T99" fmla="*/ 280248 h 191"/>
                    <a:gd name="T100" fmla="*/ 428091 w 105"/>
                    <a:gd name="T101" fmla="*/ 285318 h 191"/>
                    <a:gd name="T102" fmla="*/ 431766 w 105"/>
                    <a:gd name="T103" fmla="*/ 291835 h 191"/>
                    <a:gd name="T104" fmla="*/ 551054 w 105"/>
                    <a:gd name="T105" fmla="*/ 367100 h 191"/>
                    <a:gd name="T106" fmla="*/ 551054 w 105"/>
                    <a:gd name="T107" fmla="*/ 367100 h 191"/>
                    <a:gd name="T108" fmla="*/ 556068 w 105"/>
                    <a:gd name="T109" fmla="*/ 376989 h 191"/>
                    <a:gd name="T110" fmla="*/ 567521 w 105"/>
                    <a:gd name="T111" fmla="*/ 367100 h 1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
                    <a:gd name="T169" fmla="*/ 0 h 191"/>
                    <a:gd name="T170" fmla="*/ 105 w 105"/>
                    <a:gd name="T171" fmla="*/ 191 h 1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 h="191">
                      <a:moveTo>
                        <a:pt x="105" y="68"/>
                      </a:moveTo>
                      <a:cubicBezTo>
                        <a:pt x="105" y="61"/>
                        <a:pt x="97" y="55"/>
                        <a:pt x="81" y="51"/>
                      </a:cubicBezTo>
                      <a:cubicBezTo>
                        <a:pt x="82" y="51"/>
                        <a:pt x="82" y="51"/>
                        <a:pt x="82" y="52"/>
                      </a:cubicBezTo>
                      <a:cubicBezTo>
                        <a:pt x="82" y="52"/>
                        <a:pt x="82" y="53"/>
                        <a:pt x="82" y="53"/>
                      </a:cubicBezTo>
                      <a:cubicBezTo>
                        <a:pt x="89" y="42"/>
                        <a:pt x="89" y="29"/>
                        <a:pt x="83" y="18"/>
                      </a:cubicBezTo>
                      <a:cubicBezTo>
                        <a:pt x="77" y="7"/>
                        <a:pt x="66" y="0"/>
                        <a:pt x="53" y="0"/>
                      </a:cubicBezTo>
                      <a:cubicBezTo>
                        <a:pt x="40" y="0"/>
                        <a:pt x="29" y="7"/>
                        <a:pt x="23" y="18"/>
                      </a:cubicBezTo>
                      <a:cubicBezTo>
                        <a:pt x="17" y="29"/>
                        <a:pt x="17" y="42"/>
                        <a:pt x="24" y="53"/>
                      </a:cubicBezTo>
                      <a:cubicBezTo>
                        <a:pt x="23" y="53"/>
                        <a:pt x="23" y="52"/>
                        <a:pt x="24" y="52"/>
                      </a:cubicBezTo>
                      <a:cubicBezTo>
                        <a:pt x="24" y="51"/>
                        <a:pt x="24" y="51"/>
                        <a:pt x="25" y="51"/>
                      </a:cubicBezTo>
                      <a:cubicBezTo>
                        <a:pt x="3" y="56"/>
                        <a:pt x="0" y="65"/>
                        <a:pt x="2" y="72"/>
                      </a:cubicBezTo>
                      <a:cubicBezTo>
                        <a:pt x="4" y="84"/>
                        <a:pt x="4" y="84"/>
                        <a:pt x="4" y="84"/>
                      </a:cubicBezTo>
                      <a:cubicBezTo>
                        <a:pt x="7" y="96"/>
                        <a:pt x="7" y="96"/>
                        <a:pt x="7" y="96"/>
                      </a:cubicBezTo>
                      <a:cubicBezTo>
                        <a:pt x="15" y="132"/>
                        <a:pt x="15" y="132"/>
                        <a:pt x="15" y="132"/>
                      </a:cubicBezTo>
                      <a:cubicBezTo>
                        <a:pt x="23" y="167"/>
                        <a:pt x="23" y="167"/>
                        <a:pt x="23" y="167"/>
                      </a:cubicBezTo>
                      <a:cubicBezTo>
                        <a:pt x="25" y="177"/>
                        <a:pt x="25" y="177"/>
                        <a:pt x="25" y="177"/>
                      </a:cubicBezTo>
                      <a:cubicBezTo>
                        <a:pt x="26" y="178"/>
                        <a:pt x="26" y="178"/>
                        <a:pt x="26" y="178"/>
                      </a:cubicBezTo>
                      <a:cubicBezTo>
                        <a:pt x="26" y="180"/>
                        <a:pt x="26" y="182"/>
                        <a:pt x="28" y="184"/>
                      </a:cubicBezTo>
                      <a:cubicBezTo>
                        <a:pt x="33" y="189"/>
                        <a:pt x="43" y="191"/>
                        <a:pt x="57" y="190"/>
                      </a:cubicBezTo>
                      <a:cubicBezTo>
                        <a:pt x="62" y="190"/>
                        <a:pt x="78" y="189"/>
                        <a:pt x="80" y="180"/>
                      </a:cubicBezTo>
                      <a:cubicBezTo>
                        <a:pt x="91" y="129"/>
                        <a:pt x="91" y="129"/>
                        <a:pt x="91" y="129"/>
                      </a:cubicBezTo>
                      <a:cubicBezTo>
                        <a:pt x="96" y="109"/>
                        <a:pt x="96" y="109"/>
                        <a:pt x="96" y="109"/>
                      </a:cubicBezTo>
                      <a:cubicBezTo>
                        <a:pt x="101" y="88"/>
                        <a:pt x="101" y="88"/>
                        <a:pt x="101" y="88"/>
                      </a:cubicBezTo>
                      <a:cubicBezTo>
                        <a:pt x="101" y="86"/>
                        <a:pt x="102" y="84"/>
                        <a:pt x="102" y="82"/>
                      </a:cubicBezTo>
                      <a:cubicBezTo>
                        <a:pt x="103" y="77"/>
                        <a:pt x="105" y="73"/>
                        <a:pt x="105" y="68"/>
                      </a:cubicBezTo>
                      <a:cubicBezTo>
                        <a:pt x="105" y="68"/>
                        <a:pt x="105" y="68"/>
                        <a:pt x="105" y="68"/>
                      </a:cubicBezTo>
                      <a:cubicBezTo>
                        <a:pt x="105" y="68"/>
                        <a:pt x="104" y="67"/>
                        <a:pt x="103" y="67"/>
                      </a:cubicBezTo>
                      <a:cubicBezTo>
                        <a:pt x="102" y="67"/>
                        <a:pt x="102" y="68"/>
                        <a:pt x="102" y="68"/>
                      </a:cubicBezTo>
                      <a:cubicBezTo>
                        <a:pt x="102" y="68"/>
                        <a:pt x="102" y="68"/>
                        <a:pt x="102" y="68"/>
                      </a:cubicBezTo>
                      <a:cubicBezTo>
                        <a:pt x="102" y="72"/>
                        <a:pt x="100" y="77"/>
                        <a:pt x="99" y="81"/>
                      </a:cubicBezTo>
                      <a:cubicBezTo>
                        <a:pt x="99" y="83"/>
                        <a:pt x="98" y="85"/>
                        <a:pt x="98" y="87"/>
                      </a:cubicBezTo>
                      <a:cubicBezTo>
                        <a:pt x="93" y="108"/>
                        <a:pt x="93" y="108"/>
                        <a:pt x="93" y="108"/>
                      </a:cubicBezTo>
                      <a:cubicBezTo>
                        <a:pt x="88" y="128"/>
                        <a:pt x="88" y="128"/>
                        <a:pt x="88" y="128"/>
                      </a:cubicBezTo>
                      <a:cubicBezTo>
                        <a:pt x="77" y="179"/>
                        <a:pt x="77" y="179"/>
                        <a:pt x="77" y="179"/>
                      </a:cubicBezTo>
                      <a:cubicBezTo>
                        <a:pt x="76" y="182"/>
                        <a:pt x="72" y="186"/>
                        <a:pt x="57" y="187"/>
                      </a:cubicBezTo>
                      <a:cubicBezTo>
                        <a:pt x="44" y="188"/>
                        <a:pt x="35" y="186"/>
                        <a:pt x="30" y="181"/>
                      </a:cubicBezTo>
                      <a:cubicBezTo>
                        <a:pt x="29" y="180"/>
                        <a:pt x="29" y="179"/>
                        <a:pt x="29" y="177"/>
                      </a:cubicBezTo>
                      <a:cubicBezTo>
                        <a:pt x="28" y="177"/>
                        <a:pt x="28" y="177"/>
                        <a:pt x="28" y="177"/>
                      </a:cubicBezTo>
                      <a:cubicBezTo>
                        <a:pt x="26" y="167"/>
                        <a:pt x="26" y="167"/>
                        <a:pt x="26" y="167"/>
                      </a:cubicBezTo>
                      <a:cubicBezTo>
                        <a:pt x="18" y="131"/>
                        <a:pt x="18" y="131"/>
                        <a:pt x="18" y="131"/>
                      </a:cubicBezTo>
                      <a:cubicBezTo>
                        <a:pt x="10" y="96"/>
                        <a:pt x="10" y="96"/>
                        <a:pt x="10" y="96"/>
                      </a:cubicBezTo>
                      <a:cubicBezTo>
                        <a:pt x="7" y="83"/>
                        <a:pt x="7" y="83"/>
                        <a:pt x="7" y="83"/>
                      </a:cubicBezTo>
                      <a:cubicBezTo>
                        <a:pt x="5" y="71"/>
                        <a:pt x="5" y="71"/>
                        <a:pt x="5" y="71"/>
                      </a:cubicBezTo>
                      <a:cubicBezTo>
                        <a:pt x="2" y="62"/>
                        <a:pt x="15" y="56"/>
                        <a:pt x="25" y="54"/>
                      </a:cubicBezTo>
                      <a:cubicBezTo>
                        <a:pt x="26" y="54"/>
                        <a:pt x="26" y="53"/>
                        <a:pt x="26" y="53"/>
                      </a:cubicBezTo>
                      <a:cubicBezTo>
                        <a:pt x="27" y="52"/>
                        <a:pt x="27" y="52"/>
                        <a:pt x="26" y="52"/>
                      </a:cubicBezTo>
                      <a:cubicBezTo>
                        <a:pt x="20" y="42"/>
                        <a:pt x="20" y="30"/>
                        <a:pt x="25" y="19"/>
                      </a:cubicBezTo>
                      <a:cubicBezTo>
                        <a:pt x="31" y="9"/>
                        <a:pt x="41" y="3"/>
                        <a:pt x="53" y="3"/>
                      </a:cubicBezTo>
                      <a:cubicBezTo>
                        <a:pt x="64" y="3"/>
                        <a:pt x="75" y="9"/>
                        <a:pt x="80" y="19"/>
                      </a:cubicBezTo>
                      <a:cubicBezTo>
                        <a:pt x="86" y="30"/>
                        <a:pt x="86" y="42"/>
                        <a:pt x="80" y="52"/>
                      </a:cubicBezTo>
                      <a:cubicBezTo>
                        <a:pt x="79" y="52"/>
                        <a:pt x="79" y="52"/>
                        <a:pt x="79" y="53"/>
                      </a:cubicBezTo>
                      <a:cubicBezTo>
                        <a:pt x="80" y="53"/>
                        <a:pt x="80" y="54"/>
                        <a:pt x="80" y="54"/>
                      </a:cubicBezTo>
                      <a:cubicBezTo>
                        <a:pt x="94" y="57"/>
                        <a:pt x="102" y="62"/>
                        <a:pt x="102" y="68"/>
                      </a:cubicBezTo>
                      <a:cubicBezTo>
                        <a:pt x="102" y="68"/>
                        <a:pt x="102" y="68"/>
                        <a:pt x="102" y="68"/>
                      </a:cubicBezTo>
                      <a:cubicBezTo>
                        <a:pt x="102" y="69"/>
                        <a:pt x="102" y="70"/>
                        <a:pt x="103" y="70"/>
                      </a:cubicBezTo>
                      <a:cubicBezTo>
                        <a:pt x="104" y="70"/>
                        <a:pt x="105" y="69"/>
                        <a:pt x="105" y="68"/>
                      </a:cubicBezTo>
                      <a:close/>
                    </a:path>
                  </a:pathLst>
                </a:custGeom>
                <a:solidFill>
                  <a:srgbClr val="231F20"/>
                </a:solidFill>
                <a:ln w="9525">
                  <a:noFill/>
                  <a:round/>
                  <a:headEnd/>
                  <a:tailEnd/>
                </a:ln>
              </p:spPr>
              <p:txBody>
                <a:bodyPr/>
                <a:lstStyle/>
                <a:p>
                  <a:pPr>
                    <a:defRPr/>
                  </a:pPr>
                  <a:endParaRPr lang="en-US">
                    <a:latin typeface="Arial" pitchFamily="34" charset="0"/>
                  </a:endParaRPr>
                </a:p>
              </p:txBody>
            </p:sp>
          </p:grpSp>
        </p:grpSp>
      </p:grpSp>
      <p:grpSp>
        <p:nvGrpSpPr>
          <p:cNvPr id="25" name="Group 632"/>
          <p:cNvGrpSpPr>
            <a:grpSpLocks/>
          </p:cNvGrpSpPr>
          <p:nvPr/>
        </p:nvGrpSpPr>
        <p:grpSpPr bwMode="auto">
          <a:xfrm>
            <a:off x="7787526" y="1812825"/>
            <a:ext cx="526393" cy="777875"/>
            <a:chOff x="10380692" y="1436266"/>
            <a:chExt cx="701317" cy="778282"/>
          </a:xfrm>
        </p:grpSpPr>
        <p:grpSp>
          <p:nvGrpSpPr>
            <p:cNvPr id="26" name="Group 360"/>
            <p:cNvGrpSpPr>
              <a:grpSpLocks/>
            </p:cNvGrpSpPr>
            <p:nvPr/>
          </p:nvGrpSpPr>
          <p:grpSpPr bwMode="auto">
            <a:xfrm>
              <a:off x="10380692" y="1436266"/>
              <a:ext cx="528368" cy="692512"/>
              <a:chOff x="2450" y="2494"/>
              <a:chExt cx="496" cy="652"/>
            </a:xfrm>
          </p:grpSpPr>
          <p:sp>
            <p:nvSpPr>
              <p:cNvPr id="38143" name="Freeform 361"/>
              <p:cNvSpPr>
                <a:spLocks/>
              </p:cNvSpPr>
              <p:nvPr/>
            </p:nvSpPr>
            <p:spPr bwMode="auto">
              <a:xfrm>
                <a:off x="2455" y="2562"/>
                <a:ext cx="222" cy="579"/>
              </a:xfrm>
              <a:custGeom>
                <a:avLst/>
                <a:gdLst>
                  <a:gd name="T0" fmla="*/ 0 w 222"/>
                  <a:gd name="T1" fmla="*/ 0 h 579"/>
                  <a:gd name="T2" fmla="*/ 0 w 222"/>
                  <a:gd name="T3" fmla="*/ 510 h 579"/>
                  <a:gd name="T4" fmla="*/ 222 w 222"/>
                  <a:gd name="T5" fmla="*/ 579 h 579"/>
                  <a:gd name="T6" fmla="*/ 222 w 222"/>
                  <a:gd name="T7" fmla="*/ 66 h 579"/>
                  <a:gd name="T8" fmla="*/ 0 w 222"/>
                  <a:gd name="T9" fmla="*/ 0 h 579"/>
                  <a:gd name="T10" fmla="*/ 0 60000 65536"/>
                  <a:gd name="T11" fmla="*/ 0 60000 65536"/>
                  <a:gd name="T12" fmla="*/ 0 60000 65536"/>
                  <a:gd name="T13" fmla="*/ 0 60000 65536"/>
                  <a:gd name="T14" fmla="*/ 0 60000 65536"/>
                  <a:gd name="T15" fmla="*/ 0 w 222"/>
                  <a:gd name="T16" fmla="*/ 0 h 579"/>
                  <a:gd name="T17" fmla="*/ 222 w 222"/>
                  <a:gd name="T18" fmla="*/ 579 h 579"/>
                </a:gdLst>
                <a:ahLst/>
                <a:cxnLst>
                  <a:cxn ang="T10">
                    <a:pos x="T0" y="T1"/>
                  </a:cxn>
                  <a:cxn ang="T11">
                    <a:pos x="T2" y="T3"/>
                  </a:cxn>
                  <a:cxn ang="T12">
                    <a:pos x="T4" y="T5"/>
                  </a:cxn>
                  <a:cxn ang="T13">
                    <a:pos x="T6" y="T7"/>
                  </a:cxn>
                  <a:cxn ang="T14">
                    <a:pos x="T8" y="T9"/>
                  </a:cxn>
                </a:cxnLst>
                <a:rect l="T15" t="T16" r="T17" b="T18"/>
                <a:pathLst>
                  <a:path w="222" h="579">
                    <a:moveTo>
                      <a:pt x="0" y="0"/>
                    </a:moveTo>
                    <a:lnTo>
                      <a:pt x="0" y="510"/>
                    </a:lnTo>
                    <a:lnTo>
                      <a:pt x="222" y="579"/>
                    </a:lnTo>
                    <a:lnTo>
                      <a:pt x="222" y="66"/>
                    </a:lnTo>
                    <a:lnTo>
                      <a:pt x="0" y="0"/>
                    </a:lnTo>
                    <a:close/>
                  </a:path>
                </a:pathLst>
              </a:custGeom>
              <a:solidFill>
                <a:srgbClr val="646C89"/>
              </a:solidFill>
              <a:ln w="9525">
                <a:noFill/>
                <a:round/>
                <a:headEnd/>
                <a:tailEnd/>
              </a:ln>
            </p:spPr>
            <p:txBody>
              <a:bodyPr/>
              <a:lstStyle/>
              <a:p>
                <a:endParaRPr lang="zh-TW" altLang="en-US"/>
              </a:p>
            </p:txBody>
          </p:sp>
          <p:sp>
            <p:nvSpPr>
              <p:cNvPr id="38144" name="Freeform 362"/>
              <p:cNvSpPr>
                <a:spLocks/>
              </p:cNvSpPr>
              <p:nvPr/>
            </p:nvSpPr>
            <p:spPr bwMode="auto">
              <a:xfrm>
                <a:off x="2465" y="2588"/>
                <a:ext cx="203" cy="529"/>
              </a:xfrm>
              <a:custGeom>
                <a:avLst/>
                <a:gdLst>
                  <a:gd name="T0" fmla="*/ 0 w 203"/>
                  <a:gd name="T1" fmla="*/ 0 h 529"/>
                  <a:gd name="T2" fmla="*/ 0 w 203"/>
                  <a:gd name="T3" fmla="*/ 466 h 529"/>
                  <a:gd name="T4" fmla="*/ 200 w 203"/>
                  <a:gd name="T5" fmla="*/ 529 h 529"/>
                  <a:gd name="T6" fmla="*/ 203 w 203"/>
                  <a:gd name="T7" fmla="*/ 59 h 529"/>
                  <a:gd name="T8" fmla="*/ 0 w 203"/>
                  <a:gd name="T9" fmla="*/ 0 h 529"/>
                  <a:gd name="T10" fmla="*/ 0 60000 65536"/>
                  <a:gd name="T11" fmla="*/ 0 60000 65536"/>
                  <a:gd name="T12" fmla="*/ 0 60000 65536"/>
                  <a:gd name="T13" fmla="*/ 0 60000 65536"/>
                  <a:gd name="T14" fmla="*/ 0 60000 65536"/>
                  <a:gd name="T15" fmla="*/ 0 w 203"/>
                  <a:gd name="T16" fmla="*/ 0 h 529"/>
                  <a:gd name="T17" fmla="*/ 203 w 203"/>
                  <a:gd name="T18" fmla="*/ 529 h 529"/>
                </a:gdLst>
                <a:ahLst/>
                <a:cxnLst>
                  <a:cxn ang="T10">
                    <a:pos x="T0" y="T1"/>
                  </a:cxn>
                  <a:cxn ang="T11">
                    <a:pos x="T2" y="T3"/>
                  </a:cxn>
                  <a:cxn ang="T12">
                    <a:pos x="T4" y="T5"/>
                  </a:cxn>
                  <a:cxn ang="T13">
                    <a:pos x="T6" y="T7"/>
                  </a:cxn>
                  <a:cxn ang="T14">
                    <a:pos x="T8" y="T9"/>
                  </a:cxn>
                </a:cxnLst>
                <a:rect l="T15" t="T16" r="T17" b="T18"/>
                <a:pathLst>
                  <a:path w="203" h="529">
                    <a:moveTo>
                      <a:pt x="0" y="0"/>
                    </a:moveTo>
                    <a:lnTo>
                      <a:pt x="0" y="466"/>
                    </a:lnTo>
                    <a:lnTo>
                      <a:pt x="200" y="529"/>
                    </a:lnTo>
                    <a:lnTo>
                      <a:pt x="203" y="59"/>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38145" name="Freeform 363"/>
              <p:cNvSpPr>
                <a:spLocks/>
              </p:cNvSpPr>
              <p:nvPr/>
            </p:nvSpPr>
            <p:spPr bwMode="auto">
              <a:xfrm>
                <a:off x="2502" y="3030"/>
                <a:ext cx="109" cy="47"/>
              </a:xfrm>
              <a:custGeom>
                <a:avLst/>
                <a:gdLst>
                  <a:gd name="T0" fmla="*/ 0 w 109"/>
                  <a:gd name="T1" fmla="*/ 0 h 47"/>
                  <a:gd name="T2" fmla="*/ 0 w 109"/>
                  <a:gd name="T3" fmla="*/ 14 h 47"/>
                  <a:gd name="T4" fmla="*/ 107 w 109"/>
                  <a:gd name="T5" fmla="*/ 47 h 47"/>
                  <a:gd name="T6" fmla="*/ 109 w 109"/>
                  <a:gd name="T7" fmla="*/ 31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1"/>
                    </a:lnTo>
                    <a:lnTo>
                      <a:pt x="0" y="0"/>
                    </a:lnTo>
                    <a:close/>
                  </a:path>
                </a:pathLst>
              </a:custGeom>
              <a:solidFill>
                <a:srgbClr val="DFE0E5"/>
              </a:solidFill>
              <a:ln w="9525">
                <a:noFill/>
                <a:round/>
                <a:headEnd/>
                <a:tailEnd/>
              </a:ln>
            </p:spPr>
            <p:txBody>
              <a:bodyPr/>
              <a:lstStyle/>
              <a:p>
                <a:endParaRPr lang="zh-TW" altLang="en-US"/>
              </a:p>
            </p:txBody>
          </p:sp>
          <p:sp>
            <p:nvSpPr>
              <p:cNvPr id="38146" name="Freeform 364"/>
              <p:cNvSpPr>
                <a:spLocks/>
              </p:cNvSpPr>
              <p:nvPr/>
            </p:nvSpPr>
            <p:spPr bwMode="auto">
              <a:xfrm>
                <a:off x="2502" y="3028"/>
                <a:ext cx="109" cy="47"/>
              </a:xfrm>
              <a:custGeom>
                <a:avLst/>
                <a:gdLst>
                  <a:gd name="T0" fmla="*/ 0 w 109"/>
                  <a:gd name="T1" fmla="*/ 0 h 47"/>
                  <a:gd name="T2" fmla="*/ 0 w 109"/>
                  <a:gd name="T3" fmla="*/ 14 h 47"/>
                  <a:gd name="T4" fmla="*/ 107 w 109"/>
                  <a:gd name="T5" fmla="*/ 47 h 47"/>
                  <a:gd name="T6" fmla="*/ 109 w 109"/>
                  <a:gd name="T7" fmla="*/ 30 h 47"/>
                  <a:gd name="T8" fmla="*/ 0 w 109"/>
                  <a:gd name="T9" fmla="*/ 0 h 47"/>
                  <a:gd name="T10" fmla="*/ 0 60000 65536"/>
                  <a:gd name="T11" fmla="*/ 0 60000 65536"/>
                  <a:gd name="T12" fmla="*/ 0 60000 65536"/>
                  <a:gd name="T13" fmla="*/ 0 60000 65536"/>
                  <a:gd name="T14" fmla="*/ 0 60000 65536"/>
                  <a:gd name="T15" fmla="*/ 0 w 109"/>
                  <a:gd name="T16" fmla="*/ 0 h 47"/>
                  <a:gd name="T17" fmla="*/ 109 w 109"/>
                  <a:gd name="T18" fmla="*/ 47 h 47"/>
                </a:gdLst>
                <a:ahLst/>
                <a:cxnLst>
                  <a:cxn ang="T10">
                    <a:pos x="T0" y="T1"/>
                  </a:cxn>
                  <a:cxn ang="T11">
                    <a:pos x="T2" y="T3"/>
                  </a:cxn>
                  <a:cxn ang="T12">
                    <a:pos x="T4" y="T5"/>
                  </a:cxn>
                  <a:cxn ang="T13">
                    <a:pos x="T6" y="T7"/>
                  </a:cxn>
                  <a:cxn ang="T14">
                    <a:pos x="T8" y="T9"/>
                  </a:cxn>
                </a:cxnLst>
                <a:rect l="T15" t="T16" r="T17" b="T18"/>
                <a:pathLst>
                  <a:path w="109" h="47">
                    <a:moveTo>
                      <a:pt x="0" y="0"/>
                    </a:moveTo>
                    <a:lnTo>
                      <a:pt x="0" y="14"/>
                    </a:lnTo>
                    <a:lnTo>
                      <a:pt x="107" y="47"/>
                    </a:lnTo>
                    <a:lnTo>
                      <a:pt x="109" y="30"/>
                    </a:lnTo>
                    <a:lnTo>
                      <a:pt x="0" y="0"/>
                    </a:lnTo>
                    <a:close/>
                  </a:path>
                </a:pathLst>
              </a:custGeom>
              <a:solidFill>
                <a:srgbClr val="363B49"/>
              </a:solidFill>
              <a:ln w="9525">
                <a:noFill/>
                <a:round/>
                <a:headEnd/>
                <a:tailEnd/>
              </a:ln>
            </p:spPr>
            <p:txBody>
              <a:bodyPr/>
              <a:lstStyle/>
              <a:p>
                <a:endParaRPr lang="zh-TW" altLang="en-US"/>
              </a:p>
            </p:txBody>
          </p:sp>
          <p:sp>
            <p:nvSpPr>
              <p:cNvPr id="38147" name="Freeform 365"/>
              <p:cNvSpPr>
                <a:spLocks/>
              </p:cNvSpPr>
              <p:nvPr/>
            </p:nvSpPr>
            <p:spPr bwMode="auto">
              <a:xfrm>
                <a:off x="2677" y="2565"/>
                <a:ext cx="265" cy="576"/>
              </a:xfrm>
              <a:custGeom>
                <a:avLst/>
                <a:gdLst>
                  <a:gd name="T0" fmla="*/ 0 w 265"/>
                  <a:gd name="T1" fmla="*/ 63 h 576"/>
                  <a:gd name="T2" fmla="*/ 0 w 265"/>
                  <a:gd name="T3" fmla="*/ 576 h 576"/>
                  <a:gd name="T4" fmla="*/ 265 w 265"/>
                  <a:gd name="T5" fmla="*/ 512 h 576"/>
                  <a:gd name="T6" fmla="*/ 265 w 265"/>
                  <a:gd name="T7" fmla="*/ 0 h 576"/>
                  <a:gd name="T8" fmla="*/ 0 w 265"/>
                  <a:gd name="T9" fmla="*/ 63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3"/>
                    </a:moveTo>
                    <a:lnTo>
                      <a:pt x="0" y="576"/>
                    </a:lnTo>
                    <a:lnTo>
                      <a:pt x="265" y="512"/>
                    </a:lnTo>
                    <a:lnTo>
                      <a:pt x="265" y="0"/>
                    </a:lnTo>
                    <a:lnTo>
                      <a:pt x="0" y="63"/>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38148" name="Freeform 366"/>
              <p:cNvSpPr>
                <a:spLocks/>
              </p:cNvSpPr>
              <p:nvPr/>
            </p:nvSpPr>
            <p:spPr bwMode="auto">
              <a:xfrm>
                <a:off x="2455" y="2496"/>
                <a:ext cx="487" cy="132"/>
              </a:xfrm>
              <a:custGeom>
                <a:avLst/>
                <a:gdLst>
                  <a:gd name="T0" fmla="*/ 0 w 487"/>
                  <a:gd name="T1" fmla="*/ 66 h 132"/>
                  <a:gd name="T2" fmla="*/ 265 w 487"/>
                  <a:gd name="T3" fmla="*/ 0 h 132"/>
                  <a:gd name="T4" fmla="*/ 487 w 487"/>
                  <a:gd name="T5" fmla="*/ 69 h 132"/>
                  <a:gd name="T6" fmla="*/ 225 w 487"/>
                  <a:gd name="T7" fmla="*/ 132 h 132"/>
                  <a:gd name="T8" fmla="*/ 0 w 487"/>
                  <a:gd name="T9" fmla="*/ 66 h 132"/>
                  <a:gd name="T10" fmla="*/ 0 60000 65536"/>
                  <a:gd name="T11" fmla="*/ 0 60000 65536"/>
                  <a:gd name="T12" fmla="*/ 0 60000 65536"/>
                  <a:gd name="T13" fmla="*/ 0 60000 65536"/>
                  <a:gd name="T14" fmla="*/ 0 60000 65536"/>
                  <a:gd name="T15" fmla="*/ 0 w 487"/>
                  <a:gd name="T16" fmla="*/ 0 h 132"/>
                  <a:gd name="T17" fmla="*/ 487 w 487"/>
                  <a:gd name="T18" fmla="*/ 132 h 132"/>
                </a:gdLst>
                <a:ahLst/>
                <a:cxnLst>
                  <a:cxn ang="T10">
                    <a:pos x="T0" y="T1"/>
                  </a:cxn>
                  <a:cxn ang="T11">
                    <a:pos x="T2" y="T3"/>
                  </a:cxn>
                  <a:cxn ang="T12">
                    <a:pos x="T4" y="T5"/>
                  </a:cxn>
                  <a:cxn ang="T13">
                    <a:pos x="T6" y="T7"/>
                  </a:cxn>
                  <a:cxn ang="T14">
                    <a:pos x="T8" y="T9"/>
                  </a:cxn>
                </a:cxnLst>
                <a:rect l="T15" t="T16" r="T17" b="T18"/>
                <a:pathLst>
                  <a:path w="487" h="132">
                    <a:moveTo>
                      <a:pt x="0" y="66"/>
                    </a:moveTo>
                    <a:lnTo>
                      <a:pt x="265" y="0"/>
                    </a:lnTo>
                    <a:lnTo>
                      <a:pt x="487" y="69"/>
                    </a:lnTo>
                    <a:lnTo>
                      <a:pt x="225" y="132"/>
                    </a:lnTo>
                    <a:lnTo>
                      <a:pt x="0" y="66"/>
                    </a:lnTo>
                    <a:close/>
                  </a:path>
                </a:pathLst>
              </a:custGeom>
              <a:solidFill>
                <a:srgbClr val="DFE0E5"/>
              </a:solidFill>
              <a:ln w="9525">
                <a:noFill/>
                <a:round/>
                <a:headEnd/>
                <a:tailEnd/>
              </a:ln>
            </p:spPr>
            <p:txBody>
              <a:bodyPr/>
              <a:lstStyle/>
              <a:p>
                <a:endParaRPr lang="zh-TW" altLang="en-US"/>
              </a:p>
            </p:txBody>
          </p:sp>
          <p:sp>
            <p:nvSpPr>
              <p:cNvPr id="38149" name="Freeform 367"/>
              <p:cNvSpPr>
                <a:spLocks/>
              </p:cNvSpPr>
              <p:nvPr/>
            </p:nvSpPr>
            <p:spPr bwMode="auto">
              <a:xfrm>
                <a:off x="2479" y="2631"/>
                <a:ext cx="170" cy="66"/>
              </a:xfrm>
              <a:custGeom>
                <a:avLst/>
                <a:gdLst>
                  <a:gd name="T0" fmla="*/ 0 w 170"/>
                  <a:gd name="T1" fmla="*/ 0 h 66"/>
                  <a:gd name="T2" fmla="*/ 0 w 170"/>
                  <a:gd name="T3" fmla="*/ 14 h 66"/>
                  <a:gd name="T4" fmla="*/ 170 w 170"/>
                  <a:gd name="T5" fmla="*/ 66 h 66"/>
                  <a:gd name="T6" fmla="*/ 170 w 170"/>
                  <a:gd name="T7" fmla="*/ 49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4"/>
                    </a:lnTo>
                    <a:lnTo>
                      <a:pt x="170" y="66"/>
                    </a:lnTo>
                    <a:lnTo>
                      <a:pt x="170" y="49"/>
                    </a:lnTo>
                    <a:lnTo>
                      <a:pt x="0" y="0"/>
                    </a:lnTo>
                    <a:close/>
                  </a:path>
                </a:pathLst>
              </a:custGeom>
              <a:solidFill>
                <a:srgbClr val="DFE0E5"/>
              </a:solidFill>
              <a:ln w="9525">
                <a:noFill/>
                <a:round/>
                <a:headEnd/>
                <a:tailEnd/>
              </a:ln>
            </p:spPr>
            <p:txBody>
              <a:bodyPr/>
              <a:lstStyle/>
              <a:p>
                <a:endParaRPr lang="zh-TW" altLang="en-US"/>
              </a:p>
            </p:txBody>
          </p:sp>
          <p:sp>
            <p:nvSpPr>
              <p:cNvPr id="38150" name="Freeform 368"/>
              <p:cNvSpPr>
                <a:spLocks/>
              </p:cNvSpPr>
              <p:nvPr/>
            </p:nvSpPr>
            <p:spPr bwMode="auto">
              <a:xfrm>
                <a:off x="2479" y="2628"/>
                <a:ext cx="170" cy="66"/>
              </a:xfrm>
              <a:custGeom>
                <a:avLst/>
                <a:gdLst>
                  <a:gd name="T0" fmla="*/ 0 w 170"/>
                  <a:gd name="T1" fmla="*/ 0 h 66"/>
                  <a:gd name="T2" fmla="*/ 0 w 170"/>
                  <a:gd name="T3" fmla="*/ 15 h 66"/>
                  <a:gd name="T4" fmla="*/ 170 w 170"/>
                  <a:gd name="T5" fmla="*/ 66 h 66"/>
                  <a:gd name="T6" fmla="*/ 170 w 170"/>
                  <a:gd name="T7" fmla="*/ 50 h 66"/>
                  <a:gd name="T8" fmla="*/ 0 w 170"/>
                  <a:gd name="T9" fmla="*/ 0 h 66"/>
                  <a:gd name="T10" fmla="*/ 0 60000 65536"/>
                  <a:gd name="T11" fmla="*/ 0 60000 65536"/>
                  <a:gd name="T12" fmla="*/ 0 60000 65536"/>
                  <a:gd name="T13" fmla="*/ 0 60000 65536"/>
                  <a:gd name="T14" fmla="*/ 0 60000 65536"/>
                  <a:gd name="T15" fmla="*/ 0 w 170"/>
                  <a:gd name="T16" fmla="*/ 0 h 66"/>
                  <a:gd name="T17" fmla="*/ 170 w 170"/>
                  <a:gd name="T18" fmla="*/ 66 h 66"/>
                </a:gdLst>
                <a:ahLst/>
                <a:cxnLst>
                  <a:cxn ang="T10">
                    <a:pos x="T0" y="T1"/>
                  </a:cxn>
                  <a:cxn ang="T11">
                    <a:pos x="T2" y="T3"/>
                  </a:cxn>
                  <a:cxn ang="T12">
                    <a:pos x="T4" y="T5"/>
                  </a:cxn>
                  <a:cxn ang="T13">
                    <a:pos x="T6" y="T7"/>
                  </a:cxn>
                  <a:cxn ang="T14">
                    <a:pos x="T8" y="T9"/>
                  </a:cxn>
                </a:cxnLst>
                <a:rect l="T15" t="T16" r="T17" b="T18"/>
                <a:pathLst>
                  <a:path w="170" h="66">
                    <a:moveTo>
                      <a:pt x="0" y="0"/>
                    </a:moveTo>
                    <a:lnTo>
                      <a:pt x="0" y="15"/>
                    </a:lnTo>
                    <a:lnTo>
                      <a:pt x="170" y="66"/>
                    </a:lnTo>
                    <a:lnTo>
                      <a:pt x="170" y="50"/>
                    </a:lnTo>
                    <a:lnTo>
                      <a:pt x="0" y="0"/>
                    </a:lnTo>
                    <a:close/>
                  </a:path>
                </a:pathLst>
              </a:custGeom>
              <a:solidFill>
                <a:srgbClr val="363B49"/>
              </a:solidFill>
              <a:ln w="9525">
                <a:noFill/>
                <a:round/>
                <a:headEnd/>
                <a:tailEnd/>
              </a:ln>
            </p:spPr>
            <p:txBody>
              <a:bodyPr/>
              <a:lstStyle/>
              <a:p>
                <a:endParaRPr lang="zh-TW" altLang="en-US"/>
              </a:p>
            </p:txBody>
          </p:sp>
          <p:sp>
            <p:nvSpPr>
              <p:cNvPr id="38151" name="Freeform 369"/>
              <p:cNvSpPr>
                <a:spLocks noEditPoints="1"/>
              </p:cNvSpPr>
              <p:nvPr/>
            </p:nvSpPr>
            <p:spPr bwMode="auto">
              <a:xfrm>
                <a:off x="2450" y="2494"/>
                <a:ext cx="496" cy="652"/>
              </a:xfrm>
              <a:custGeom>
                <a:avLst/>
                <a:gdLst>
                  <a:gd name="T0" fmla="*/ 345048563 w 210"/>
                  <a:gd name="T1" fmla="*/ 2147483647 h 276"/>
                  <a:gd name="T2" fmla="*/ 2147483647 w 210"/>
                  <a:gd name="T3" fmla="*/ 493041350 h 276"/>
                  <a:gd name="T4" fmla="*/ 2147483647 w 210"/>
                  <a:gd name="T5" fmla="*/ 493041350 h 276"/>
                  <a:gd name="T6" fmla="*/ 2147483647 w 210"/>
                  <a:gd name="T7" fmla="*/ 2147483647 h 276"/>
                  <a:gd name="T8" fmla="*/ 2147483647 w 210"/>
                  <a:gd name="T9" fmla="*/ 2147483647 h 276"/>
                  <a:gd name="T10" fmla="*/ 2147483647 w 210"/>
                  <a:gd name="T11" fmla="*/ 2147483647 h 276"/>
                  <a:gd name="T12" fmla="*/ 2147483647 w 210"/>
                  <a:gd name="T13" fmla="*/ 2147483647 h 276"/>
                  <a:gd name="T14" fmla="*/ 2147483647 w 210"/>
                  <a:gd name="T15" fmla="*/ 2147483647 h 276"/>
                  <a:gd name="T16" fmla="*/ 2147483647 w 210"/>
                  <a:gd name="T17" fmla="*/ 2147483647 h 276"/>
                  <a:gd name="T18" fmla="*/ 345048563 w 210"/>
                  <a:gd name="T19" fmla="*/ 2147483647 h 276"/>
                  <a:gd name="T20" fmla="*/ 491615104 w 210"/>
                  <a:gd name="T21" fmla="*/ 2147483647 h 276"/>
                  <a:gd name="T22" fmla="*/ 491615104 w 210"/>
                  <a:gd name="T23" fmla="*/ 2147483647 h 276"/>
                  <a:gd name="T24" fmla="*/ 345048563 w 210"/>
                  <a:gd name="T25" fmla="*/ 2147483647 h 276"/>
                  <a:gd name="T26" fmla="*/ 146089209 w 210"/>
                  <a:gd name="T27" fmla="*/ 2147483647 h 276"/>
                  <a:gd name="T28" fmla="*/ 2147483647 w 210"/>
                  <a:gd name="T29" fmla="*/ 2147483647 h 276"/>
                  <a:gd name="T30" fmla="*/ 2147483647 w 210"/>
                  <a:gd name="T31" fmla="*/ 2147483647 h 276"/>
                  <a:gd name="T32" fmla="*/ 2147483647 w 210"/>
                  <a:gd name="T33" fmla="*/ 2147483647 h 276"/>
                  <a:gd name="T34" fmla="*/ 2147483647 w 210"/>
                  <a:gd name="T35" fmla="*/ 2147483647 h 276"/>
                  <a:gd name="T36" fmla="*/ 2147483647 w 210"/>
                  <a:gd name="T37" fmla="*/ 2147483647 h 276"/>
                  <a:gd name="T38" fmla="*/ 2147483647 w 210"/>
                  <a:gd name="T39" fmla="*/ 2147483647 h 276"/>
                  <a:gd name="T40" fmla="*/ 2147483647 w 210"/>
                  <a:gd name="T41" fmla="*/ 0 h 276"/>
                  <a:gd name="T42" fmla="*/ 2147483647 w 210"/>
                  <a:gd name="T43" fmla="*/ 0 h 276"/>
                  <a:gd name="T44" fmla="*/ 146089209 w 210"/>
                  <a:gd name="T45" fmla="*/ 2147483647 h 276"/>
                  <a:gd name="T46" fmla="*/ 0 w 210"/>
                  <a:gd name="T47" fmla="*/ 2147483647 h 276"/>
                  <a:gd name="T48" fmla="*/ 0 w 210"/>
                  <a:gd name="T49" fmla="*/ 2147483647 h 276"/>
                  <a:gd name="T50" fmla="*/ 146089209 w 210"/>
                  <a:gd name="T51" fmla="*/ 2147483647 h 27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0"/>
                  <a:gd name="T79" fmla="*/ 0 h 276"/>
                  <a:gd name="T80" fmla="*/ 210 w 210"/>
                  <a:gd name="T81" fmla="*/ 276 h 27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0" h="276">
                    <a:moveTo>
                      <a:pt x="2" y="30"/>
                    </a:moveTo>
                    <a:cubicBezTo>
                      <a:pt x="114" y="3"/>
                      <a:pt x="114" y="3"/>
                      <a:pt x="114" y="3"/>
                    </a:cubicBezTo>
                    <a:cubicBezTo>
                      <a:pt x="114" y="3"/>
                      <a:pt x="113" y="3"/>
                      <a:pt x="113" y="3"/>
                    </a:cubicBezTo>
                    <a:cubicBezTo>
                      <a:pt x="208" y="32"/>
                      <a:pt x="208" y="32"/>
                      <a:pt x="208" y="32"/>
                    </a:cubicBezTo>
                    <a:cubicBezTo>
                      <a:pt x="207" y="31"/>
                      <a:pt x="207" y="31"/>
                      <a:pt x="207" y="30"/>
                    </a:cubicBezTo>
                    <a:cubicBezTo>
                      <a:pt x="207" y="247"/>
                      <a:pt x="207" y="247"/>
                      <a:pt x="207" y="247"/>
                    </a:cubicBezTo>
                    <a:cubicBezTo>
                      <a:pt x="207" y="246"/>
                      <a:pt x="207" y="246"/>
                      <a:pt x="208" y="246"/>
                    </a:cubicBezTo>
                    <a:cubicBezTo>
                      <a:pt x="96" y="273"/>
                      <a:pt x="96" y="273"/>
                      <a:pt x="96" y="273"/>
                    </a:cubicBezTo>
                    <a:cubicBezTo>
                      <a:pt x="96" y="273"/>
                      <a:pt x="96" y="273"/>
                      <a:pt x="97" y="273"/>
                    </a:cubicBezTo>
                    <a:cubicBezTo>
                      <a:pt x="2" y="243"/>
                      <a:pt x="2" y="243"/>
                      <a:pt x="2" y="243"/>
                    </a:cubicBezTo>
                    <a:cubicBezTo>
                      <a:pt x="3" y="243"/>
                      <a:pt x="3" y="244"/>
                      <a:pt x="3" y="245"/>
                    </a:cubicBezTo>
                    <a:cubicBezTo>
                      <a:pt x="3" y="29"/>
                      <a:pt x="3" y="29"/>
                      <a:pt x="3" y="29"/>
                    </a:cubicBezTo>
                    <a:cubicBezTo>
                      <a:pt x="3" y="29"/>
                      <a:pt x="3" y="30"/>
                      <a:pt x="2" y="30"/>
                    </a:cubicBezTo>
                    <a:close/>
                    <a:moveTo>
                      <a:pt x="1" y="246"/>
                    </a:moveTo>
                    <a:cubicBezTo>
                      <a:pt x="96" y="276"/>
                      <a:pt x="96" y="276"/>
                      <a:pt x="96" y="276"/>
                    </a:cubicBezTo>
                    <a:cubicBezTo>
                      <a:pt x="96" y="276"/>
                      <a:pt x="96" y="276"/>
                      <a:pt x="97" y="276"/>
                    </a:cubicBezTo>
                    <a:cubicBezTo>
                      <a:pt x="208" y="248"/>
                      <a:pt x="208" y="248"/>
                      <a:pt x="208" y="248"/>
                    </a:cubicBezTo>
                    <a:cubicBezTo>
                      <a:pt x="209" y="248"/>
                      <a:pt x="210" y="248"/>
                      <a:pt x="210" y="247"/>
                    </a:cubicBezTo>
                    <a:cubicBezTo>
                      <a:pt x="210" y="30"/>
                      <a:pt x="210" y="30"/>
                      <a:pt x="210" y="30"/>
                    </a:cubicBezTo>
                    <a:cubicBezTo>
                      <a:pt x="210" y="29"/>
                      <a:pt x="209" y="29"/>
                      <a:pt x="208" y="29"/>
                    </a:cubicBezTo>
                    <a:cubicBezTo>
                      <a:pt x="114" y="0"/>
                      <a:pt x="114" y="0"/>
                      <a:pt x="114" y="0"/>
                    </a:cubicBezTo>
                    <a:cubicBezTo>
                      <a:pt x="114" y="0"/>
                      <a:pt x="114" y="0"/>
                      <a:pt x="113" y="0"/>
                    </a:cubicBezTo>
                    <a:cubicBezTo>
                      <a:pt x="1" y="27"/>
                      <a:pt x="1" y="27"/>
                      <a:pt x="1" y="27"/>
                    </a:cubicBezTo>
                    <a:cubicBezTo>
                      <a:pt x="0" y="27"/>
                      <a:pt x="0" y="28"/>
                      <a:pt x="0" y="29"/>
                    </a:cubicBezTo>
                    <a:cubicBezTo>
                      <a:pt x="0" y="245"/>
                      <a:pt x="0" y="245"/>
                      <a:pt x="0" y="245"/>
                    </a:cubicBezTo>
                    <a:cubicBezTo>
                      <a:pt x="0" y="245"/>
                      <a:pt x="1" y="246"/>
                      <a:pt x="1" y="246"/>
                    </a:cubicBezTo>
                    <a:close/>
                  </a:path>
                </a:pathLst>
              </a:custGeom>
              <a:solidFill>
                <a:srgbClr val="231F20"/>
              </a:solidFill>
              <a:ln w="9525">
                <a:noFill/>
                <a:round/>
                <a:headEnd/>
                <a:tailEnd/>
              </a:ln>
            </p:spPr>
            <p:txBody>
              <a:bodyPr/>
              <a:lstStyle/>
              <a:p>
                <a:endParaRPr lang="zh-TW" altLang="en-US"/>
              </a:p>
            </p:txBody>
          </p:sp>
        </p:grpSp>
        <p:grpSp>
          <p:nvGrpSpPr>
            <p:cNvPr id="27" name="Group 174"/>
            <p:cNvGrpSpPr>
              <a:grpSpLocks/>
            </p:cNvGrpSpPr>
            <p:nvPr/>
          </p:nvGrpSpPr>
          <p:grpSpPr bwMode="auto">
            <a:xfrm>
              <a:off x="10723417" y="1706282"/>
              <a:ext cx="358592" cy="508266"/>
              <a:chOff x="3598" y="2782"/>
              <a:chExt cx="454" cy="369"/>
            </a:xfrm>
          </p:grpSpPr>
          <p:sp>
            <p:nvSpPr>
              <p:cNvPr id="38137" name="Freeform 175"/>
              <p:cNvSpPr>
                <a:spLocks/>
              </p:cNvSpPr>
              <p:nvPr/>
            </p:nvSpPr>
            <p:spPr bwMode="auto">
              <a:xfrm>
                <a:off x="3602" y="2855"/>
                <a:ext cx="445" cy="291"/>
              </a:xfrm>
              <a:custGeom>
                <a:avLst/>
                <a:gdLst>
                  <a:gd name="T0" fmla="*/ 2147483647 w 188"/>
                  <a:gd name="T1" fmla="*/ 2147483647 h 123"/>
                  <a:gd name="T2" fmla="*/ 2147483647 w 188"/>
                  <a:gd name="T3" fmla="*/ 2147483647 h 123"/>
                  <a:gd name="T4" fmla="*/ 0 w 188"/>
                  <a:gd name="T5" fmla="*/ 2147483647 h 123"/>
                  <a:gd name="T6" fmla="*/ 0 w 188"/>
                  <a:gd name="T7" fmla="*/ 0 h 123"/>
                  <a:gd name="T8" fmla="*/ 2147483647 w 188"/>
                  <a:gd name="T9" fmla="*/ 0 h 123"/>
                  <a:gd name="T10" fmla="*/ 2147483647 w 188"/>
                  <a:gd name="T11" fmla="*/ 2147483647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555EB7"/>
              </a:solidFill>
              <a:ln w="9525">
                <a:noFill/>
                <a:round/>
                <a:headEnd/>
                <a:tailEnd/>
              </a:ln>
            </p:spPr>
            <p:txBody>
              <a:bodyPr/>
              <a:lstStyle/>
              <a:p>
                <a:endParaRPr lang="zh-TW" altLang="en-US"/>
              </a:p>
            </p:txBody>
          </p:sp>
          <p:sp>
            <p:nvSpPr>
              <p:cNvPr id="38138" name="Freeform 176"/>
              <p:cNvSpPr>
                <a:spLocks/>
              </p:cNvSpPr>
              <p:nvPr/>
            </p:nvSpPr>
            <p:spPr bwMode="auto">
              <a:xfrm>
                <a:off x="4047" y="3080"/>
                <a:ext cx="1" cy="2"/>
              </a:xfrm>
              <a:custGeom>
                <a:avLst/>
                <a:gdLst>
                  <a:gd name="T0" fmla="*/ 0 w 1"/>
                  <a:gd name="T1" fmla="*/ 0 h 1"/>
                  <a:gd name="T2" fmla="*/ 0 w 1"/>
                  <a:gd name="T3" fmla="*/ 0 h 1"/>
                  <a:gd name="T4" fmla="*/ 0 w 1"/>
                  <a:gd name="T5" fmla="*/ 4194304 h 1"/>
                  <a:gd name="T6" fmla="*/ 0 w 1"/>
                  <a:gd name="T7" fmla="*/ 4194304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139" name="Freeform 177"/>
              <p:cNvSpPr>
                <a:spLocks/>
              </p:cNvSpPr>
              <p:nvPr/>
            </p:nvSpPr>
            <p:spPr bwMode="auto">
              <a:xfrm>
                <a:off x="3602" y="3077"/>
                <a:ext cx="445" cy="69"/>
              </a:xfrm>
              <a:custGeom>
                <a:avLst/>
                <a:gdLst>
                  <a:gd name="T0" fmla="*/ 0 w 188"/>
                  <a:gd name="T1" fmla="*/ 0 h 29"/>
                  <a:gd name="T2" fmla="*/ 0 w 188"/>
                  <a:gd name="T3" fmla="*/ 411490842 h 29"/>
                  <a:gd name="T4" fmla="*/ 2147483647 w 188"/>
                  <a:gd name="T5" fmla="*/ 2147483647 h 29"/>
                  <a:gd name="T6" fmla="*/ 2147483647 w 188"/>
                  <a:gd name="T7" fmla="*/ 411490842 h 29"/>
                  <a:gd name="T8" fmla="*/ 2147483647 w 188"/>
                  <a:gd name="T9" fmla="*/ 172945514 h 29"/>
                  <a:gd name="T10" fmla="*/ 2147483647 w 188"/>
                  <a:gd name="T11" fmla="*/ 2147483647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140" name="Oval 178"/>
              <p:cNvSpPr>
                <a:spLocks noChangeArrowheads="1"/>
              </p:cNvSpPr>
              <p:nvPr/>
            </p:nvSpPr>
            <p:spPr bwMode="auto">
              <a:xfrm>
                <a:off x="3602" y="2786"/>
                <a:ext cx="445" cy="131"/>
              </a:xfrm>
              <a:prstGeom prst="ellipse">
                <a:avLst/>
              </a:prstGeom>
              <a:solidFill>
                <a:srgbClr val="999FD3"/>
              </a:solidFill>
              <a:ln w="9525" algn="ctr">
                <a:noFill/>
                <a:round/>
                <a:headEnd/>
                <a:tailEnd/>
              </a:ln>
            </p:spPr>
            <p:txBody>
              <a:bodyPr/>
              <a:lstStyle/>
              <a:p>
                <a:endParaRPr lang="zh-TW" altLang="zh-TW">
                  <a:ea typeface="新細明體" charset="-120"/>
                </a:endParaRPr>
              </a:p>
            </p:txBody>
          </p:sp>
          <p:sp>
            <p:nvSpPr>
              <p:cNvPr id="38141" name="Freeform 179"/>
              <p:cNvSpPr>
                <a:spLocks/>
              </p:cNvSpPr>
              <p:nvPr/>
            </p:nvSpPr>
            <p:spPr bwMode="auto">
              <a:xfrm>
                <a:off x="3602" y="2850"/>
                <a:ext cx="445" cy="67"/>
              </a:xfrm>
              <a:custGeom>
                <a:avLst/>
                <a:gdLst>
                  <a:gd name="T0" fmla="*/ 2147483647 w 188"/>
                  <a:gd name="T1" fmla="*/ 2147483647 h 28"/>
                  <a:gd name="T2" fmla="*/ 0 w 188"/>
                  <a:gd name="T3" fmla="*/ 0 h 28"/>
                  <a:gd name="T4" fmla="*/ 0 w 188"/>
                  <a:gd name="T5" fmla="*/ 0 h 28"/>
                  <a:gd name="T6" fmla="*/ 2147483647 w 188"/>
                  <a:gd name="T7" fmla="*/ 2147483647 h 28"/>
                  <a:gd name="T8" fmla="*/ 2147483647 w 188"/>
                  <a:gd name="T9" fmla="*/ 0 h 28"/>
                  <a:gd name="T10" fmla="*/ 2147483647 w 188"/>
                  <a:gd name="T11" fmla="*/ 0 h 28"/>
                  <a:gd name="T12" fmla="*/ 2147483647 w 188"/>
                  <a:gd name="T13" fmla="*/ 2147483647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142" name="Freeform 180"/>
              <p:cNvSpPr>
                <a:spLocks noEditPoints="1"/>
              </p:cNvSpPr>
              <p:nvPr/>
            </p:nvSpPr>
            <p:spPr bwMode="auto">
              <a:xfrm>
                <a:off x="3598" y="2782"/>
                <a:ext cx="454" cy="369"/>
              </a:xfrm>
              <a:custGeom>
                <a:avLst/>
                <a:gdLst>
                  <a:gd name="T0" fmla="*/ 0 w 192"/>
                  <a:gd name="T1" fmla="*/ 2147483647 h 156"/>
                  <a:gd name="T2" fmla="*/ 0 w 192"/>
                  <a:gd name="T3" fmla="*/ 2147483647 h 156"/>
                  <a:gd name="T4" fmla="*/ 2147483647 w 192"/>
                  <a:gd name="T5" fmla="*/ 2147483647 h 156"/>
                  <a:gd name="T6" fmla="*/ 2147483647 w 192"/>
                  <a:gd name="T7" fmla="*/ 2147483647 h 156"/>
                  <a:gd name="T8" fmla="*/ 2147483647 w 192"/>
                  <a:gd name="T9" fmla="*/ 2147483647 h 156"/>
                  <a:gd name="T10" fmla="*/ 2147483647 w 192"/>
                  <a:gd name="T11" fmla="*/ 2147483647 h 156"/>
                  <a:gd name="T12" fmla="*/ 2147483647 w 192"/>
                  <a:gd name="T13" fmla="*/ 2147483647 h 156"/>
                  <a:gd name="T14" fmla="*/ 2147483647 w 192"/>
                  <a:gd name="T15" fmla="*/ 2147483647 h 156"/>
                  <a:gd name="T16" fmla="*/ 2147483647 w 192"/>
                  <a:gd name="T17" fmla="*/ 0 h 156"/>
                  <a:gd name="T18" fmla="*/ 0 w 192"/>
                  <a:gd name="T19" fmla="*/ 2147483647 h 156"/>
                  <a:gd name="T20" fmla="*/ 0 w 192"/>
                  <a:gd name="T21" fmla="*/ 2147483647 h 156"/>
                  <a:gd name="T22" fmla="*/ 630552682 w 192"/>
                  <a:gd name="T23" fmla="*/ 2147483647 h 156"/>
                  <a:gd name="T24" fmla="*/ 2147483647 w 192"/>
                  <a:gd name="T25" fmla="*/ 633706198 h 156"/>
                  <a:gd name="T26" fmla="*/ 2147483647 w 192"/>
                  <a:gd name="T27" fmla="*/ 2147483647 h 156"/>
                  <a:gd name="T28" fmla="*/ 2147483647 w 192"/>
                  <a:gd name="T29" fmla="*/ 2147483647 h 156"/>
                  <a:gd name="T30" fmla="*/ 2147483647 w 192"/>
                  <a:gd name="T31" fmla="*/ 2147483647 h 156"/>
                  <a:gd name="T32" fmla="*/ 2147483647 w 192"/>
                  <a:gd name="T33" fmla="*/ 2147483647 h 156"/>
                  <a:gd name="T34" fmla="*/ 2147483647 w 192"/>
                  <a:gd name="T35" fmla="*/ 2147483647 h 156"/>
                  <a:gd name="T36" fmla="*/ 2147483647 w 192"/>
                  <a:gd name="T37" fmla="*/ 2147483647 h 156"/>
                  <a:gd name="T38" fmla="*/ 2147483647 w 192"/>
                  <a:gd name="T39" fmla="*/ 2147483647 h 156"/>
                  <a:gd name="T40" fmla="*/ 630552682 w 192"/>
                  <a:gd name="T41" fmla="*/ 2147483647 h 156"/>
                  <a:gd name="T42" fmla="*/ 630552682 w 192"/>
                  <a:gd name="T43" fmla="*/ 2147483647 h 156"/>
                  <a:gd name="T44" fmla="*/ 630552682 w 192"/>
                  <a:gd name="T45" fmla="*/ 2147483647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sp>
        <p:nvSpPr>
          <p:cNvPr id="37908" name="TextBox 5"/>
          <p:cNvSpPr txBox="1">
            <a:spLocks noChangeArrowheads="1"/>
          </p:cNvSpPr>
          <p:nvPr/>
        </p:nvSpPr>
        <p:spPr bwMode="auto">
          <a:xfrm>
            <a:off x="7358788" y="2519263"/>
            <a:ext cx="1381485" cy="523220"/>
          </a:xfrm>
          <a:prstGeom prst="rect">
            <a:avLst/>
          </a:prstGeom>
          <a:noFill/>
          <a:ln w="9525">
            <a:noFill/>
            <a:miter lim="800000"/>
            <a:headEnd/>
            <a:tailEnd/>
          </a:ln>
        </p:spPr>
        <p:txBody>
          <a:bodyPr>
            <a:spAutoFit/>
          </a:bodyPr>
          <a:lstStyle/>
          <a:p>
            <a:pPr algn="ctr"/>
            <a:r>
              <a:rPr lang="en-GB" altLang="zh-TW" sz="1400" b="1" dirty="0">
                <a:ea typeface="新細明體" charset="-120"/>
              </a:rPr>
              <a:t>Domain Controller</a:t>
            </a:r>
            <a:endParaRPr lang="en-US" altLang="zh-TW" sz="1400" b="1" dirty="0">
              <a:ea typeface="新細明體" charset="-120"/>
            </a:endParaRPr>
          </a:p>
        </p:txBody>
      </p:sp>
      <p:sp>
        <p:nvSpPr>
          <p:cNvPr id="37909" name="TextBox 5"/>
          <p:cNvSpPr txBox="1">
            <a:spLocks noChangeArrowheads="1"/>
          </p:cNvSpPr>
          <p:nvPr/>
        </p:nvSpPr>
        <p:spPr bwMode="auto">
          <a:xfrm>
            <a:off x="8269854" y="1783152"/>
            <a:ext cx="375145" cy="781752"/>
          </a:xfrm>
          <a:prstGeom prst="rect">
            <a:avLst/>
          </a:prstGeom>
          <a:noFill/>
          <a:ln w="9525">
            <a:noFill/>
            <a:miter lim="800000"/>
            <a:headEnd/>
            <a:tailEnd/>
          </a:ln>
        </p:spPr>
        <p:txBody>
          <a:bodyPr>
            <a:spAutoFit/>
          </a:bodyPr>
          <a:lstStyle/>
          <a:p>
            <a:pPr>
              <a:lnSpc>
                <a:spcPct val="80000"/>
              </a:lnSpc>
            </a:pPr>
            <a:r>
              <a:rPr lang="en-GB" altLang="zh-TW" sz="1400" b="1" dirty="0">
                <a:ea typeface="新細明體" charset="-120"/>
              </a:rPr>
              <a:t>AD</a:t>
            </a:r>
            <a:br>
              <a:rPr lang="en-GB" altLang="zh-TW" sz="1400" b="1" dirty="0">
                <a:ea typeface="新細明體" charset="-120"/>
              </a:rPr>
            </a:br>
            <a:r>
              <a:rPr lang="en-GB" altLang="zh-TW" sz="1400" b="1" dirty="0">
                <a:ea typeface="新細明體" charset="-120"/>
              </a:rPr>
              <a:t>OU</a:t>
            </a:r>
            <a:endParaRPr lang="en-US" altLang="zh-TW" sz="1400" b="1" dirty="0">
              <a:ea typeface="新細明體" charset="-120"/>
            </a:endParaRPr>
          </a:p>
        </p:txBody>
      </p:sp>
      <p:sp>
        <p:nvSpPr>
          <p:cNvPr id="635" name="Rounded Rectangle 634"/>
          <p:cNvSpPr/>
          <p:nvPr/>
        </p:nvSpPr>
        <p:spPr>
          <a:xfrm>
            <a:off x="4572000" y="5587899"/>
            <a:ext cx="2321132" cy="928688"/>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grpSp>
        <p:nvGrpSpPr>
          <p:cNvPr id="28" name="Group 83"/>
          <p:cNvGrpSpPr>
            <a:grpSpLocks/>
          </p:cNvGrpSpPr>
          <p:nvPr/>
        </p:nvGrpSpPr>
        <p:grpSpPr bwMode="auto">
          <a:xfrm>
            <a:off x="6571580" y="5730775"/>
            <a:ext cx="227469" cy="644525"/>
            <a:chOff x="1905000" y="3254375"/>
            <a:chExt cx="482600" cy="1025525"/>
          </a:xfrm>
        </p:grpSpPr>
        <p:grpSp>
          <p:nvGrpSpPr>
            <p:cNvPr id="29" name="Group 174"/>
            <p:cNvGrpSpPr>
              <a:grpSpLocks/>
            </p:cNvGrpSpPr>
            <p:nvPr/>
          </p:nvGrpSpPr>
          <p:grpSpPr bwMode="auto">
            <a:xfrm>
              <a:off x="1905000" y="3886200"/>
              <a:ext cx="482600" cy="393700"/>
              <a:chOff x="3598" y="2782"/>
              <a:chExt cx="454" cy="369"/>
            </a:xfrm>
          </p:grpSpPr>
          <p:sp>
            <p:nvSpPr>
              <p:cNvPr id="38129"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FFDB43"/>
              </a:solidFill>
              <a:ln w="9525">
                <a:noFill/>
                <a:round/>
                <a:headEnd/>
                <a:tailEnd/>
              </a:ln>
            </p:spPr>
            <p:txBody>
              <a:bodyPr/>
              <a:lstStyle/>
              <a:p>
                <a:endParaRPr lang="zh-TW" altLang="en-US"/>
              </a:p>
            </p:txBody>
          </p:sp>
          <p:sp>
            <p:nvSpPr>
              <p:cNvPr id="3813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13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132"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3813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13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0" name="Group 174"/>
            <p:cNvGrpSpPr>
              <a:grpSpLocks/>
            </p:cNvGrpSpPr>
            <p:nvPr/>
          </p:nvGrpSpPr>
          <p:grpSpPr bwMode="auto">
            <a:xfrm>
              <a:off x="1905000" y="3568700"/>
              <a:ext cx="482600" cy="393700"/>
              <a:chOff x="3598" y="2782"/>
              <a:chExt cx="454" cy="369"/>
            </a:xfrm>
          </p:grpSpPr>
          <p:sp>
            <p:nvSpPr>
              <p:cNvPr id="38123" name="Freeform 175"/>
              <p:cNvSpPr>
                <a:spLocks/>
              </p:cNvSpPr>
              <p:nvPr/>
            </p:nvSpPr>
            <p:spPr bwMode="auto">
              <a:xfrm>
                <a:off x="3602" y="2855"/>
                <a:ext cx="445" cy="291"/>
              </a:xfrm>
              <a:custGeom>
                <a:avLst/>
                <a:gdLst>
                  <a:gd name="T0" fmla="*/ 185177 w 188"/>
                  <a:gd name="T1" fmla="*/ 94140 h 123"/>
                  <a:gd name="T2" fmla="*/ 92889 w 188"/>
                  <a:gd name="T3" fmla="*/ 120677 h 123"/>
                  <a:gd name="T4" fmla="*/ 0 w 188"/>
                  <a:gd name="T5" fmla="*/ 94140 h 123"/>
                  <a:gd name="T6" fmla="*/ 0 w 188"/>
                  <a:gd name="T7" fmla="*/ 0 h 123"/>
                  <a:gd name="T8" fmla="*/ 185177 w 188"/>
                  <a:gd name="T9" fmla="*/ 0 h 123"/>
                  <a:gd name="T10" fmla="*/ 185177 w 188"/>
                  <a:gd name="T11" fmla="*/ 94140 h 123"/>
                  <a:gd name="T12" fmla="*/ 0 60000 65536"/>
                  <a:gd name="T13" fmla="*/ 0 60000 65536"/>
                  <a:gd name="T14" fmla="*/ 0 60000 65536"/>
                  <a:gd name="T15" fmla="*/ 0 60000 65536"/>
                  <a:gd name="T16" fmla="*/ 0 60000 65536"/>
                  <a:gd name="T17" fmla="*/ 0 60000 65536"/>
                  <a:gd name="T18" fmla="*/ 0 w 188"/>
                  <a:gd name="T19" fmla="*/ 0 h 123"/>
                  <a:gd name="T20" fmla="*/ 188 w 188"/>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88" h="123">
                    <a:moveTo>
                      <a:pt x="188" y="96"/>
                    </a:moveTo>
                    <a:cubicBezTo>
                      <a:pt x="188" y="111"/>
                      <a:pt x="146" y="123"/>
                      <a:pt x="94" y="123"/>
                    </a:cubicBezTo>
                    <a:cubicBezTo>
                      <a:pt x="42" y="123"/>
                      <a:pt x="0" y="111"/>
                      <a:pt x="0" y="96"/>
                    </a:cubicBezTo>
                    <a:cubicBezTo>
                      <a:pt x="0" y="0"/>
                      <a:pt x="0" y="0"/>
                      <a:pt x="0" y="0"/>
                    </a:cubicBezTo>
                    <a:cubicBezTo>
                      <a:pt x="188" y="0"/>
                      <a:pt x="188" y="0"/>
                      <a:pt x="188" y="0"/>
                    </a:cubicBezTo>
                    <a:cubicBezTo>
                      <a:pt x="188" y="96"/>
                      <a:pt x="188" y="96"/>
                      <a:pt x="188" y="96"/>
                    </a:cubicBezTo>
                  </a:path>
                </a:pathLst>
              </a:custGeom>
              <a:solidFill>
                <a:srgbClr val="94C4E4"/>
              </a:solidFill>
              <a:ln w="9525">
                <a:noFill/>
                <a:round/>
                <a:headEnd/>
                <a:tailEnd/>
              </a:ln>
            </p:spPr>
            <p:txBody>
              <a:bodyPr/>
              <a:lstStyle/>
              <a:p>
                <a:endParaRPr lang="zh-TW" altLang="en-US"/>
              </a:p>
            </p:txBody>
          </p:sp>
          <p:sp>
            <p:nvSpPr>
              <p:cNvPr id="38124"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125"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126"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3812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12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1" name="Group 174"/>
            <p:cNvGrpSpPr>
              <a:grpSpLocks/>
            </p:cNvGrpSpPr>
            <p:nvPr/>
          </p:nvGrpSpPr>
          <p:grpSpPr bwMode="auto">
            <a:xfrm>
              <a:off x="1905000" y="3254375"/>
              <a:ext cx="482600" cy="393700"/>
              <a:chOff x="3598" y="2782"/>
              <a:chExt cx="454" cy="369"/>
            </a:xfrm>
          </p:grpSpPr>
          <p:sp>
            <p:nvSpPr>
              <p:cNvPr id="38118"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119"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120" name="Oval 178"/>
              <p:cNvSpPr>
                <a:spLocks noChangeArrowheads="1"/>
              </p:cNvSpPr>
              <p:nvPr/>
            </p:nvSpPr>
            <p:spPr bwMode="auto">
              <a:xfrm>
                <a:off x="3602" y="2786"/>
                <a:ext cx="445" cy="131"/>
              </a:xfrm>
              <a:prstGeom prst="ellipse">
                <a:avLst/>
              </a:prstGeom>
              <a:gradFill rotWithShape="1">
                <a:gsLst>
                  <a:gs pos="0">
                    <a:srgbClr val="C0C1C6"/>
                  </a:gs>
                  <a:gs pos="100000">
                    <a:srgbClr val="DFE0E5"/>
                  </a:gs>
                </a:gsLst>
                <a:lin ang="5400000" scaled="1"/>
              </a:gradFill>
              <a:ln w="9525" algn="ctr">
                <a:noFill/>
                <a:round/>
                <a:headEnd/>
                <a:tailEnd/>
              </a:ln>
            </p:spPr>
            <p:txBody>
              <a:bodyPr/>
              <a:lstStyle/>
              <a:p>
                <a:endParaRPr lang="zh-TW" altLang="zh-TW">
                  <a:ea typeface="新細明體" charset="-120"/>
                </a:endParaRPr>
              </a:p>
            </p:txBody>
          </p:sp>
          <p:sp>
            <p:nvSpPr>
              <p:cNvPr id="3812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12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sp>
        <p:nvSpPr>
          <p:cNvPr id="658" name="TextBox 657"/>
          <p:cNvSpPr txBox="1"/>
          <p:nvPr/>
        </p:nvSpPr>
        <p:spPr>
          <a:xfrm>
            <a:off x="4644008" y="5659338"/>
            <a:ext cx="1813382" cy="757130"/>
          </a:xfrm>
          <a:prstGeom prst="rect">
            <a:avLst/>
          </a:prstGeom>
          <a:noFill/>
        </p:spPr>
        <p:txBody>
          <a:bodyPr wrap="none">
            <a:spAutoFit/>
          </a:bodyPr>
          <a:lstStyle/>
          <a:p>
            <a:pPr>
              <a:lnSpc>
                <a:spcPct val="90000"/>
              </a:lnSpc>
              <a:defRPr/>
            </a:pPr>
            <a:r>
              <a:rPr lang="en-US" sz="1200" b="1" dirty="0"/>
              <a:t>Golden Image:</a:t>
            </a:r>
          </a:p>
          <a:p>
            <a:pPr marL="174625" indent="-174625">
              <a:lnSpc>
                <a:spcPct val="90000"/>
              </a:lnSpc>
              <a:buFont typeface="Arial" pitchFamily="34" charset="0"/>
              <a:buChar char="•"/>
              <a:defRPr/>
            </a:pPr>
            <a:r>
              <a:rPr lang="en-US" sz="1200" b="1" dirty="0"/>
              <a:t>PV Tools</a:t>
            </a:r>
          </a:p>
          <a:p>
            <a:pPr marL="174625" indent="-174625">
              <a:lnSpc>
                <a:spcPct val="90000"/>
              </a:lnSpc>
              <a:buFont typeface="Arial" pitchFamily="34" charset="0"/>
              <a:buChar char="•"/>
              <a:defRPr/>
            </a:pPr>
            <a:r>
              <a:rPr lang="en-US" sz="1200" b="1" dirty="0"/>
              <a:t>Virtual Desktop Agent</a:t>
            </a:r>
          </a:p>
          <a:p>
            <a:pPr marL="174625" indent="-174625">
              <a:lnSpc>
                <a:spcPct val="90000"/>
              </a:lnSpc>
              <a:buFont typeface="Arial" pitchFamily="34" charset="0"/>
              <a:buChar char="•"/>
              <a:defRPr/>
            </a:pPr>
            <a:r>
              <a:rPr lang="en-US" sz="1200" b="1" dirty="0"/>
              <a:t>ICA &amp; Streaming Client</a:t>
            </a:r>
          </a:p>
        </p:txBody>
      </p:sp>
      <p:sp>
        <p:nvSpPr>
          <p:cNvPr id="661" name="Right Arrow 660"/>
          <p:cNvSpPr/>
          <p:nvPr/>
        </p:nvSpPr>
        <p:spPr>
          <a:xfrm>
            <a:off x="6930052" y="5873650"/>
            <a:ext cx="535921" cy="428625"/>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sp>
        <p:nvSpPr>
          <p:cNvPr id="37914" name="TextBox 663"/>
          <p:cNvSpPr txBox="1">
            <a:spLocks noChangeArrowheads="1"/>
          </p:cNvSpPr>
          <p:nvPr/>
        </p:nvSpPr>
        <p:spPr bwMode="auto">
          <a:xfrm>
            <a:off x="6944343" y="6289575"/>
            <a:ext cx="607859" cy="307777"/>
          </a:xfrm>
          <a:prstGeom prst="rect">
            <a:avLst/>
          </a:prstGeom>
          <a:noFill/>
          <a:ln w="9525">
            <a:noFill/>
            <a:miter lim="800000"/>
            <a:headEnd/>
            <a:tailEnd/>
          </a:ln>
        </p:spPr>
        <p:txBody>
          <a:bodyPr wrap="none">
            <a:spAutoFit/>
          </a:bodyPr>
          <a:lstStyle/>
          <a:p>
            <a:r>
              <a:rPr lang="en-US" altLang="zh-TW" sz="1400" b="1">
                <a:ea typeface="新細明體" charset="-120"/>
              </a:rPr>
              <a:t>VDisk</a:t>
            </a:r>
          </a:p>
        </p:txBody>
      </p:sp>
      <p:grpSp>
        <p:nvGrpSpPr>
          <p:cNvPr id="38276" name="Group 174"/>
          <p:cNvGrpSpPr>
            <a:grpSpLocks/>
          </p:cNvGrpSpPr>
          <p:nvPr/>
        </p:nvGrpSpPr>
        <p:grpSpPr bwMode="auto">
          <a:xfrm>
            <a:off x="5760554" y="3990874"/>
            <a:ext cx="227468" cy="247650"/>
            <a:chOff x="3598" y="2782"/>
            <a:chExt cx="454" cy="369"/>
          </a:xfrm>
        </p:grpSpPr>
        <p:sp>
          <p:nvSpPr>
            <p:cNvPr id="3811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11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11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11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8277" name="Group 174"/>
          <p:cNvGrpSpPr>
            <a:grpSpLocks/>
          </p:cNvGrpSpPr>
          <p:nvPr/>
        </p:nvGrpSpPr>
        <p:grpSpPr bwMode="auto">
          <a:xfrm>
            <a:off x="5760554" y="3790849"/>
            <a:ext cx="227468" cy="247650"/>
            <a:chOff x="3598" y="2782"/>
            <a:chExt cx="454" cy="369"/>
          </a:xfrm>
        </p:grpSpPr>
        <p:sp>
          <p:nvSpPr>
            <p:cNvPr id="3810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10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10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11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8278" name="Group 174"/>
          <p:cNvGrpSpPr>
            <a:grpSpLocks/>
          </p:cNvGrpSpPr>
          <p:nvPr/>
        </p:nvGrpSpPr>
        <p:grpSpPr bwMode="auto">
          <a:xfrm>
            <a:off x="5760554" y="3593999"/>
            <a:ext cx="227468" cy="247650"/>
            <a:chOff x="3598" y="2782"/>
            <a:chExt cx="454" cy="369"/>
          </a:xfrm>
        </p:grpSpPr>
        <p:sp>
          <p:nvSpPr>
            <p:cNvPr id="3810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10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10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10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8279" name="Group 174"/>
          <p:cNvGrpSpPr>
            <a:grpSpLocks/>
          </p:cNvGrpSpPr>
          <p:nvPr/>
        </p:nvGrpSpPr>
        <p:grpSpPr bwMode="auto">
          <a:xfrm>
            <a:off x="5531894" y="4051199"/>
            <a:ext cx="227468" cy="247650"/>
            <a:chOff x="3598" y="2782"/>
            <a:chExt cx="454" cy="369"/>
          </a:xfrm>
        </p:grpSpPr>
        <p:sp>
          <p:nvSpPr>
            <p:cNvPr id="3809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10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10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10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8280" name="Group 174"/>
          <p:cNvGrpSpPr>
            <a:grpSpLocks/>
          </p:cNvGrpSpPr>
          <p:nvPr/>
        </p:nvGrpSpPr>
        <p:grpSpPr bwMode="auto">
          <a:xfrm>
            <a:off x="5531894" y="3851174"/>
            <a:ext cx="227468" cy="247650"/>
            <a:chOff x="3598" y="2782"/>
            <a:chExt cx="454" cy="369"/>
          </a:xfrm>
        </p:grpSpPr>
        <p:sp>
          <p:nvSpPr>
            <p:cNvPr id="3809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09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09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09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8281" name="Group 174"/>
          <p:cNvGrpSpPr>
            <a:grpSpLocks/>
          </p:cNvGrpSpPr>
          <p:nvPr/>
        </p:nvGrpSpPr>
        <p:grpSpPr bwMode="auto">
          <a:xfrm>
            <a:off x="5531894" y="3654324"/>
            <a:ext cx="227468" cy="247650"/>
            <a:chOff x="3598" y="2782"/>
            <a:chExt cx="454" cy="369"/>
          </a:xfrm>
        </p:grpSpPr>
        <p:sp>
          <p:nvSpPr>
            <p:cNvPr id="3809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09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09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09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8282" name="Group 174"/>
          <p:cNvGrpSpPr>
            <a:grpSpLocks/>
          </p:cNvGrpSpPr>
          <p:nvPr/>
        </p:nvGrpSpPr>
        <p:grpSpPr bwMode="auto">
          <a:xfrm>
            <a:off x="5302044" y="4105174"/>
            <a:ext cx="227469" cy="247650"/>
            <a:chOff x="3598" y="2782"/>
            <a:chExt cx="454" cy="369"/>
          </a:xfrm>
        </p:grpSpPr>
        <p:sp>
          <p:nvSpPr>
            <p:cNvPr id="3808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08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08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09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8283" name="Group 174"/>
          <p:cNvGrpSpPr>
            <a:grpSpLocks/>
          </p:cNvGrpSpPr>
          <p:nvPr/>
        </p:nvGrpSpPr>
        <p:grpSpPr bwMode="auto">
          <a:xfrm>
            <a:off x="5302044" y="3905149"/>
            <a:ext cx="227469" cy="247650"/>
            <a:chOff x="3598" y="2782"/>
            <a:chExt cx="454" cy="369"/>
          </a:xfrm>
        </p:grpSpPr>
        <p:sp>
          <p:nvSpPr>
            <p:cNvPr id="38083"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084"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085"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086"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8284" name="Group 174"/>
          <p:cNvGrpSpPr>
            <a:grpSpLocks/>
          </p:cNvGrpSpPr>
          <p:nvPr/>
        </p:nvGrpSpPr>
        <p:grpSpPr bwMode="auto">
          <a:xfrm>
            <a:off x="5302044" y="3708299"/>
            <a:ext cx="227469" cy="247650"/>
            <a:chOff x="3598" y="2782"/>
            <a:chExt cx="454" cy="369"/>
          </a:xfrm>
        </p:grpSpPr>
        <p:sp>
          <p:nvSpPr>
            <p:cNvPr id="38079"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080"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081"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082"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8285" name="Group 60"/>
          <p:cNvGrpSpPr>
            <a:grpSpLocks/>
          </p:cNvGrpSpPr>
          <p:nvPr/>
        </p:nvGrpSpPr>
        <p:grpSpPr bwMode="auto">
          <a:xfrm>
            <a:off x="5932048" y="3673375"/>
            <a:ext cx="227468" cy="644525"/>
            <a:chOff x="1905000" y="3254375"/>
            <a:chExt cx="482600" cy="1025525"/>
          </a:xfrm>
        </p:grpSpPr>
        <p:grpSp>
          <p:nvGrpSpPr>
            <p:cNvPr id="38286" name="Group 174"/>
            <p:cNvGrpSpPr>
              <a:grpSpLocks/>
            </p:cNvGrpSpPr>
            <p:nvPr/>
          </p:nvGrpSpPr>
          <p:grpSpPr bwMode="auto">
            <a:xfrm>
              <a:off x="1905000" y="3886200"/>
              <a:ext cx="482600" cy="393700"/>
              <a:chOff x="3598" y="2782"/>
              <a:chExt cx="454" cy="369"/>
            </a:xfrm>
          </p:grpSpPr>
          <p:sp>
            <p:nvSpPr>
              <p:cNvPr id="3807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07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07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07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8287" name="Group 174"/>
            <p:cNvGrpSpPr>
              <a:grpSpLocks/>
            </p:cNvGrpSpPr>
            <p:nvPr/>
          </p:nvGrpSpPr>
          <p:grpSpPr bwMode="auto">
            <a:xfrm>
              <a:off x="1905000" y="3568700"/>
              <a:ext cx="482600" cy="393700"/>
              <a:chOff x="3598" y="2782"/>
              <a:chExt cx="454" cy="369"/>
            </a:xfrm>
          </p:grpSpPr>
          <p:sp>
            <p:nvSpPr>
              <p:cNvPr id="3807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07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07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07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8288" name="Group 174"/>
            <p:cNvGrpSpPr>
              <a:grpSpLocks/>
            </p:cNvGrpSpPr>
            <p:nvPr/>
          </p:nvGrpSpPr>
          <p:grpSpPr bwMode="auto">
            <a:xfrm>
              <a:off x="1905000" y="3254375"/>
              <a:ext cx="482600" cy="393700"/>
              <a:chOff x="3598" y="2782"/>
              <a:chExt cx="454" cy="369"/>
            </a:xfrm>
          </p:grpSpPr>
          <p:sp>
            <p:nvSpPr>
              <p:cNvPr id="3806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06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06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07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38289" name="Group 61"/>
          <p:cNvGrpSpPr>
            <a:grpSpLocks/>
          </p:cNvGrpSpPr>
          <p:nvPr/>
        </p:nvGrpSpPr>
        <p:grpSpPr bwMode="auto">
          <a:xfrm>
            <a:off x="5703389" y="3733700"/>
            <a:ext cx="227468" cy="644525"/>
            <a:chOff x="1905000" y="3254375"/>
            <a:chExt cx="482600" cy="1025525"/>
          </a:xfrm>
        </p:grpSpPr>
        <p:grpSp>
          <p:nvGrpSpPr>
            <p:cNvPr id="38290" name="Group 174"/>
            <p:cNvGrpSpPr>
              <a:grpSpLocks/>
            </p:cNvGrpSpPr>
            <p:nvPr/>
          </p:nvGrpSpPr>
          <p:grpSpPr bwMode="auto">
            <a:xfrm>
              <a:off x="1905000" y="3886200"/>
              <a:ext cx="482600" cy="393700"/>
              <a:chOff x="3598" y="2782"/>
              <a:chExt cx="454" cy="369"/>
            </a:xfrm>
          </p:grpSpPr>
          <p:sp>
            <p:nvSpPr>
              <p:cNvPr id="3806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06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06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06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8291" name="Group 174"/>
            <p:cNvGrpSpPr>
              <a:grpSpLocks/>
            </p:cNvGrpSpPr>
            <p:nvPr/>
          </p:nvGrpSpPr>
          <p:grpSpPr bwMode="auto">
            <a:xfrm>
              <a:off x="1905000" y="3568700"/>
              <a:ext cx="482600" cy="393700"/>
              <a:chOff x="3598" y="2782"/>
              <a:chExt cx="454" cy="369"/>
            </a:xfrm>
          </p:grpSpPr>
          <p:sp>
            <p:nvSpPr>
              <p:cNvPr id="3805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05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05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05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8292" name="Group 174"/>
            <p:cNvGrpSpPr>
              <a:grpSpLocks/>
            </p:cNvGrpSpPr>
            <p:nvPr/>
          </p:nvGrpSpPr>
          <p:grpSpPr bwMode="auto">
            <a:xfrm>
              <a:off x="1905000" y="3254375"/>
              <a:ext cx="482600" cy="393700"/>
              <a:chOff x="3598" y="2782"/>
              <a:chExt cx="454" cy="369"/>
            </a:xfrm>
          </p:grpSpPr>
          <p:sp>
            <p:nvSpPr>
              <p:cNvPr id="3805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05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05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05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38293" name="Group 83"/>
          <p:cNvGrpSpPr>
            <a:grpSpLocks/>
          </p:cNvGrpSpPr>
          <p:nvPr/>
        </p:nvGrpSpPr>
        <p:grpSpPr bwMode="auto">
          <a:xfrm>
            <a:off x="5473538" y="3787675"/>
            <a:ext cx="227469" cy="644525"/>
            <a:chOff x="1905000" y="3254375"/>
            <a:chExt cx="482600" cy="1025525"/>
          </a:xfrm>
        </p:grpSpPr>
        <p:grpSp>
          <p:nvGrpSpPr>
            <p:cNvPr id="38294" name="Group 174"/>
            <p:cNvGrpSpPr>
              <a:grpSpLocks/>
            </p:cNvGrpSpPr>
            <p:nvPr/>
          </p:nvGrpSpPr>
          <p:grpSpPr bwMode="auto">
            <a:xfrm>
              <a:off x="1905000" y="3886200"/>
              <a:ext cx="482600" cy="393700"/>
              <a:chOff x="3598" y="2782"/>
              <a:chExt cx="454" cy="369"/>
            </a:xfrm>
          </p:grpSpPr>
          <p:sp>
            <p:nvSpPr>
              <p:cNvPr id="3804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04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04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04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8295" name="Group 174"/>
            <p:cNvGrpSpPr>
              <a:grpSpLocks/>
            </p:cNvGrpSpPr>
            <p:nvPr/>
          </p:nvGrpSpPr>
          <p:grpSpPr bwMode="auto">
            <a:xfrm>
              <a:off x="1905000" y="3568700"/>
              <a:ext cx="482600" cy="393700"/>
              <a:chOff x="3598" y="2782"/>
              <a:chExt cx="454" cy="369"/>
            </a:xfrm>
          </p:grpSpPr>
          <p:sp>
            <p:nvSpPr>
              <p:cNvPr id="3804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04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04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04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8296" name="Group 174"/>
            <p:cNvGrpSpPr>
              <a:grpSpLocks/>
            </p:cNvGrpSpPr>
            <p:nvPr/>
          </p:nvGrpSpPr>
          <p:grpSpPr bwMode="auto">
            <a:xfrm>
              <a:off x="1905000" y="3254375"/>
              <a:ext cx="482600" cy="393700"/>
              <a:chOff x="3598" y="2782"/>
              <a:chExt cx="454" cy="369"/>
            </a:xfrm>
          </p:grpSpPr>
          <p:sp>
            <p:nvSpPr>
              <p:cNvPr id="3803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03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03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04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38297" name="Group 60"/>
          <p:cNvGrpSpPr>
            <a:grpSpLocks/>
          </p:cNvGrpSpPr>
          <p:nvPr/>
        </p:nvGrpSpPr>
        <p:grpSpPr bwMode="auto">
          <a:xfrm>
            <a:off x="6117834" y="3755925"/>
            <a:ext cx="227468" cy="644525"/>
            <a:chOff x="1905000" y="3254375"/>
            <a:chExt cx="482600" cy="1025525"/>
          </a:xfrm>
        </p:grpSpPr>
        <p:grpSp>
          <p:nvGrpSpPr>
            <p:cNvPr id="38298" name="Group 174"/>
            <p:cNvGrpSpPr>
              <a:grpSpLocks/>
            </p:cNvGrpSpPr>
            <p:nvPr/>
          </p:nvGrpSpPr>
          <p:grpSpPr bwMode="auto">
            <a:xfrm>
              <a:off x="1905000" y="3886200"/>
              <a:ext cx="482600" cy="393700"/>
              <a:chOff x="3598" y="2782"/>
              <a:chExt cx="454" cy="369"/>
            </a:xfrm>
          </p:grpSpPr>
          <p:sp>
            <p:nvSpPr>
              <p:cNvPr id="3803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03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03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03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8299" name="Group 174"/>
            <p:cNvGrpSpPr>
              <a:grpSpLocks/>
            </p:cNvGrpSpPr>
            <p:nvPr/>
          </p:nvGrpSpPr>
          <p:grpSpPr bwMode="auto">
            <a:xfrm>
              <a:off x="1905000" y="3568700"/>
              <a:ext cx="482600" cy="393700"/>
              <a:chOff x="3598" y="2782"/>
              <a:chExt cx="454" cy="369"/>
            </a:xfrm>
          </p:grpSpPr>
          <p:sp>
            <p:nvSpPr>
              <p:cNvPr id="3802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02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02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02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8300" name="Group 174"/>
            <p:cNvGrpSpPr>
              <a:grpSpLocks/>
            </p:cNvGrpSpPr>
            <p:nvPr/>
          </p:nvGrpSpPr>
          <p:grpSpPr bwMode="auto">
            <a:xfrm>
              <a:off x="1905000" y="3254375"/>
              <a:ext cx="482600" cy="393700"/>
              <a:chOff x="3598" y="2782"/>
              <a:chExt cx="454" cy="369"/>
            </a:xfrm>
          </p:grpSpPr>
          <p:sp>
            <p:nvSpPr>
              <p:cNvPr id="3802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02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02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02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38301" name="Group 61"/>
          <p:cNvGrpSpPr>
            <a:grpSpLocks/>
          </p:cNvGrpSpPr>
          <p:nvPr/>
        </p:nvGrpSpPr>
        <p:grpSpPr bwMode="auto">
          <a:xfrm>
            <a:off x="5889175" y="3816250"/>
            <a:ext cx="227468" cy="644525"/>
            <a:chOff x="1905000" y="3254375"/>
            <a:chExt cx="482600" cy="1025525"/>
          </a:xfrm>
        </p:grpSpPr>
        <p:grpSp>
          <p:nvGrpSpPr>
            <p:cNvPr id="38302" name="Group 174"/>
            <p:cNvGrpSpPr>
              <a:grpSpLocks/>
            </p:cNvGrpSpPr>
            <p:nvPr/>
          </p:nvGrpSpPr>
          <p:grpSpPr bwMode="auto">
            <a:xfrm>
              <a:off x="1905000" y="3886200"/>
              <a:ext cx="482600" cy="393700"/>
              <a:chOff x="3598" y="2782"/>
              <a:chExt cx="454" cy="369"/>
            </a:xfrm>
          </p:grpSpPr>
          <p:sp>
            <p:nvSpPr>
              <p:cNvPr id="38015"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016"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017"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018"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38303" name="Group 174"/>
            <p:cNvGrpSpPr>
              <a:grpSpLocks/>
            </p:cNvGrpSpPr>
            <p:nvPr/>
          </p:nvGrpSpPr>
          <p:grpSpPr bwMode="auto">
            <a:xfrm>
              <a:off x="1905000" y="3568700"/>
              <a:ext cx="482600" cy="393700"/>
              <a:chOff x="3598" y="2782"/>
              <a:chExt cx="454" cy="369"/>
            </a:xfrm>
          </p:grpSpPr>
          <p:sp>
            <p:nvSpPr>
              <p:cNvPr id="38011"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012"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013"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014"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92" name="Group 174"/>
            <p:cNvGrpSpPr>
              <a:grpSpLocks/>
            </p:cNvGrpSpPr>
            <p:nvPr/>
          </p:nvGrpSpPr>
          <p:grpSpPr bwMode="auto">
            <a:xfrm>
              <a:off x="1905000" y="3254375"/>
              <a:ext cx="482600" cy="393700"/>
              <a:chOff x="3598" y="2782"/>
              <a:chExt cx="454" cy="369"/>
            </a:xfrm>
          </p:grpSpPr>
          <p:sp>
            <p:nvSpPr>
              <p:cNvPr id="38007"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008"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009"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010"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grpSp>
        <p:nvGrpSpPr>
          <p:cNvPr id="193" name="Group 83"/>
          <p:cNvGrpSpPr>
            <a:grpSpLocks/>
          </p:cNvGrpSpPr>
          <p:nvPr/>
        </p:nvGrpSpPr>
        <p:grpSpPr bwMode="auto">
          <a:xfrm>
            <a:off x="5659324" y="3870225"/>
            <a:ext cx="227469" cy="644525"/>
            <a:chOff x="1905000" y="3254375"/>
            <a:chExt cx="482600" cy="1025525"/>
          </a:xfrm>
        </p:grpSpPr>
        <p:grpSp>
          <p:nvGrpSpPr>
            <p:cNvPr id="194" name="Group 174"/>
            <p:cNvGrpSpPr>
              <a:grpSpLocks/>
            </p:cNvGrpSpPr>
            <p:nvPr/>
          </p:nvGrpSpPr>
          <p:grpSpPr bwMode="auto">
            <a:xfrm>
              <a:off x="1905000" y="3886200"/>
              <a:ext cx="482600" cy="393700"/>
              <a:chOff x="3598" y="2782"/>
              <a:chExt cx="454" cy="369"/>
            </a:xfrm>
          </p:grpSpPr>
          <p:sp>
            <p:nvSpPr>
              <p:cNvPr id="38000"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8001"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8002"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8003"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95" name="Group 174"/>
            <p:cNvGrpSpPr>
              <a:grpSpLocks/>
            </p:cNvGrpSpPr>
            <p:nvPr/>
          </p:nvGrpSpPr>
          <p:grpSpPr bwMode="auto">
            <a:xfrm>
              <a:off x="1905000" y="3568700"/>
              <a:ext cx="482600" cy="393700"/>
              <a:chOff x="3598" y="2782"/>
              <a:chExt cx="454" cy="369"/>
            </a:xfrm>
          </p:grpSpPr>
          <p:sp>
            <p:nvSpPr>
              <p:cNvPr id="37996"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7997"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7998"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7999"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nvGrpSpPr>
            <p:cNvPr id="196" name="Group 805"/>
            <p:cNvGrpSpPr>
              <a:grpSpLocks/>
            </p:cNvGrpSpPr>
            <p:nvPr/>
          </p:nvGrpSpPr>
          <p:grpSpPr bwMode="auto">
            <a:xfrm>
              <a:off x="1905000" y="3254375"/>
              <a:ext cx="482600" cy="393700"/>
              <a:chOff x="3598" y="2782"/>
              <a:chExt cx="454" cy="369"/>
            </a:xfrm>
          </p:grpSpPr>
          <p:sp>
            <p:nvSpPr>
              <p:cNvPr id="37992" name="Freeform 176"/>
              <p:cNvSpPr>
                <a:spLocks/>
              </p:cNvSpPr>
              <p:nvPr/>
            </p:nvSpPr>
            <p:spPr bwMode="auto">
              <a:xfrm>
                <a:off x="4047" y="3080"/>
                <a:ext cx="1" cy="2"/>
              </a:xfrm>
              <a:custGeom>
                <a:avLst/>
                <a:gdLst>
                  <a:gd name="T0" fmla="*/ 0 w 1"/>
                  <a:gd name="T1" fmla="*/ 0 h 1"/>
                  <a:gd name="T2" fmla="*/ 0 w 1"/>
                  <a:gd name="T3" fmla="*/ 0 h 1"/>
                  <a:gd name="T4" fmla="*/ 0 w 1"/>
                  <a:gd name="T5" fmla="*/ 256 h 1"/>
                  <a:gd name="T6" fmla="*/ 0 w 1"/>
                  <a:gd name="T7" fmla="*/ 256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8A98AA"/>
              </a:solidFill>
              <a:ln w="9525">
                <a:noFill/>
                <a:round/>
                <a:headEnd/>
                <a:tailEnd/>
              </a:ln>
            </p:spPr>
            <p:txBody>
              <a:bodyPr/>
              <a:lstStyle/>
              <a:p>
                <a:endParaRPr lang="zh-TW" altLang="en-US"/>
              </a:p>
            </p:txBody>
          </p:sp>
          <p:sp>
            <p:nvSpPr>
              <p:cNvPr id="37993" name="Freeform 177"/>
              <p:cNvSpPr>
                <a:spLocks/>
              </p:cNvSpPr>
              <p:nvPr/>
            </p:nvSpPr>
            <p:spPr bwMode="auto">
              <a:xfrm>
                <a:off x="3602" y="3077"/>
                <a:ext cx="445" cy="69"/>
              </a:xfrm>
              <a:custGeom>
                <a:avLst/>
                <a:gdLst>
                  <a:gd name="T0" fmla="*/ 0 w 188"/>
                  <a:gd name="T1" fmla="*/ 0 h 29"/>
                  <a:gd name="T2" fmla="*/ 0 w 188"/>
                  <a:gd name="T3" fmla="*/ 2208 h 29"/>
                  <a:gd name="T4" fmla="*/ 92889 w 188"/>
                  <a:gd name="T5" fmla="*/ 29744 h 29"/>
                  <a:gd name="T6" fmla="*/ 185177 w 188"/>
                  <a:gd name="T7" fmla="*/ 2208 h 29"/>
                  <a:gd name="T8" fmla="*/ 185177 w 188"/>
                  <a:gd name="T9" fmla="*/ 928 h 29"/>
                  <a:gd name="T10" fmla="*/ 92889 w 188"/>
                  <a:gd name="T11" fmla="*/ 28809 h 29"/>
                  <a:gd name="T12" fmla="*/ 0 w 188"/>
                  <a:gd name="T13" fmla="*/ 0 h 29"/>
                  <a:gd name="T14" fmla="*/ 0 60000 65536"/>
                  <a:gd name="T15" fmla="*/ 0 60000 65536"/>
                  <a:gd name="T16" fmla="*/ 0 60000 65536"/>
                  <a:gd name="T17" fmla="*/ 0 60000 65536"/>
                  <a:gd name="T18" fmla="*/ 0 60000 65536"/>
                  <a:gd name="T19" fmla="*/ 0 60000 65536"/>
                  <a:gd name="T20" fmla="*/ 0 60000 65536"/>
                  <a:gd name="T21" fmla="*/ 0 w 188"/>
                  <a:gd name="T22" fmla="*/ 0 h 29"/>
                  <a:gd name="T23" fmla="*/ 188 w 18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9">
                    <a:moveTo>
                      <a:pt x="0" y="0"/>
                    </a:moveTo>
                    <a:cubicBezTo>
                      <a:pt x="0" y="2"/>
                      <a:pt x="0" y="2"/>
                      <a:pt x="0" y="2"/>
                    </a:cubicBezTo>
                    <a:cubicBezTo>
                      <a:pt x="0" y="17"/>
                      <a:pt x="42" y="29"/>
                      <a:pt x="94" y="29"/>
                    </a:cubicBezTo>
                    <a:cubicBezTo>
                      <a:pt x="146" y="29"/>
                      <a:pt x="188" y="17"/>
                      <a:pt x="188" y="2"/>
                    </a:cubicBezTo>
                    <a:cubicBezTo>
                      <a:pt x="188" y="1"/>
                      <a:pt x="188" y="1"/>
                      <a:pt x="188" y="1"/>
                    </a:cubicBezTo>
                    <a:cubicBezTo>
                      <a:pt x="188" y="16"/>
                      <a:pt x="145" y="28"/>
                      <a:pt x="94" y="28"/>
                    </a:cubicBezTo>
                    <a:cubicBezTo>
                      <a:pt x="42" y="28"/>
                      <a:pt x="0" y="16"/>
                      <a:pt x="0" y="0"/>
                    </a:cubicBezTo>
                  </a:path>
                </a:pathLst>
              </a:custGeom>
              <a:solidFill>
                <a:srgbClr val="7F8EA2"/>
              </a:solidFill>
              <a:ln w="9525">
                <a:noFill/>
                <a:round/>
                <a:headEnd/>
                <a:tailEnd/>
              </a:ln>
            </p:spPr>
            <p:txBody>
              <a:bodyPr/>
              <a:lstStyle/>
              <a:p>
                <a:endParaRPr lang="zh-TW" altLang="en-US"/>
              </a:p>
            </p:txBody>
          </p:sp>
          <p:sp>
            <p:nvSpPr>
              <p:cNvPr id="37994" name="Freeform 179"/>
              <p:cNvSpPr>
                <a:spLocks/>
              </p:cNvSpPr>
              <p:nvPr/>
            </p:nvSpPr>
            <p:spPr bwMode="auto">
              <a:xfrm>
                <a:off x="3602" y="2850"/>
                <a:ext cx="445" cy="67"/>
              </a:xfrm>
              <a:custGeom>
                <a:avLst/>
                <a:gdLst>
                  <a:gd name="T0" fmla="*/ 92889 w 188"/>
                  <a:gd name="T1" fmla="*/ 27769 h 28"/>
                  <a:gd name="T2" fmla="*/ 0 w 188"/>
                  <a:gd name="T3" fmla="*/ 0 h 28"/>
                  <a:gd name="T4" fmla="*/ 0 w 188"/>
                  <a:gd name="T5" fmla="*/ 0 h 28"/>
                  <a:gd name="T6" fmla="*/ 92889 w 188"/>
                  <a:gd name="T7" fmla="*/ 30033 h 28"/>
                  <a:gd name="T8" fmla="*/ 185177 w 188"/>
                  <a:gd name="T9" fmla="*/ 0 h 28"/>
                  <a:gd name="T10" fmla="*/ 185177 w 188"/>
                  <a:gd name="T11" fmla="*/ 0 h 28"/>
                  <a:gd name="T12" fmla="*/ 92889 w 188"/>
                  <a:gd name="T13" fmla="*/ 27769 h 28"/>
                  <a:gd name="T14" fmla="*/ 0 60000 65536"/>
                  <a:gd name="T15" fmla="*/ 0 60000 65536"/>
                  <a:gd name="T16" fmla="*/ 0 60000 65536"/>
                  <a:gd name="T17" fmla="*/ 0 60000 65536"/>
                  <a:gd name="T18" fmla="*/ 0 60000 65536"/>
                  <a:gd name="T19" fmla="*/ 0 60000 65536"/>
                  <a:gd name="T20" fmla="*/ 0 60000 65536"/>
                  <a:gd name="T21" fmla="*/ 0 w 188"/>
                  <a:gd name="T22" fmla="*/ 0 h 28"/>
                  <a:gd name="T23" fmla="*/ 188 w 188"/>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28">
                    <a:moveTo>
                      <a:pt x="94" y="26"/>
                    </a:moveTo>
                    <a:cubicBezTo>
                      <a:pt x="43" y="26"/>
                      <a:pt x="1" y="14"/>
                      <a:pt x="0" y="0"/>
                    </a:cubicBezTo>
                    <a:cubicBezTo>
                      <a:pt x="0" y="0"/>
                      <a:pt x="0" y="0"/>
                      <a:pt x="0" y="0"/>
                    </a:cubicBezTo>
                    <a:cubicBezTo>
                      <a:pt x="0" y="15"/>
                      <a:pt x="42" y="28"/>
                      <a:pt x="94" y="28"/>
                    </a:cubicBezTo>
                    <a:cubicBezTo>
                      <a:pt x="146" y="28"/>
                      <a:pt x="188" y="15"/>
                      <a:pt x="188" y="0"/>
                    </a:cubicBezTo>
                    <a:cubicBezTo>
                      <a:pt x="188" y="0"/>
                      <a:pt x="188" y="0"/>
                      <a:pt x="188" y="0"/>
                    </a:cubicBezTo>
                    <a:cubicBezTo>
                      <a:pt x="186" y="14"/>
                      <a:pt x="145" y="26"/>
                      <a:pt x="94" y="26"/>
                    </a:cubicBezTo>
                    <a:close/>
                  </a:path>
                </a:pathLst>
              </a:custGeom>
              <a:solidFill>
                <a:srgbClr val="363B49"/>
              </a:solidFill>
              <a:ln w="9525">
                <a:noFill/>
                <a:round/>
                <a:headEnd/>
                <a:tailEnd/>
              </a:ln>
            </p:spPr>
            <p:txBody>
              <a:bodyPr/>
              <a:lstStyle/>
              <a:p>
                <a:endParaRPr lang="zh-TW" altLang="en-US"/>
              </a:p>
            </p:txBody>
          </p:sp>
          <p:sp>
            <p:nvSpPr>
              <p:cNvPr id="37995" name="Freeform 180"/>
              <p:cNvSpPr>
                <a:spLocks noEditPoints="1"/>
              </p:cNvSpPr>
              <p:nvPr/>
            </p:nvSpPr>
            <p:spPr bwMode="auto">
              <a:xfrm>
                <a:off x="3598" y="2782"/>
                <a:ext cx="454" cy="369"/>
              </a:xfrm>
              <a:custGeom>
                <a:avLst/>
                <a:gdLst>
                  <a:gd name="T0" fmla="*/ 0 w 192"/>
                  <a:gd name="T1" fmla="*/ 30270 h 156"/>
                  <a:gd name="T2" fmla="*/ 0 w 192"/>
                  <a:gd name="T3" fmla="*/ 124310 h 156"/>
                  <a:gd name="T4" fmla="*/ 93883 w 192"/>
                  <a:gd name="T5" fmla="*/ 152924 h 156"/>
                  <a:gd name="T6" fmla="*/ 187764 w 192"/>
                  <a:gd name="T7" fmla="*/ 124310 h 156"/>
                  <a:gd name="T8" fmla="*/ 187764 w 192"/>
                  <a:gd name="T9" fmla="*/ 30270 h 156"/>
                  <a:gd name="T10" fmla="*/ 186875 w 192"/>
                  <a:gd name="T11" fmla="*/ 31549 h 156"/>
                  <a:gd name="T12" fmla="*/ 187764 w 192"/>
                  <a:gd name="T13" fmla="*/ 29397 h 156"/>
                  <a:gd name="T14" fmla="*/ 187764 w 192"/>
                  <a:gd name="T15" fmla="*/ 28586 h 156"/>
                  <a:gd name="T16" fmla="*/ 93883 w 192"/>
                  <a:gd name="T17" fmla="*/ 0 h 156"/>
                  <a:gd name="T18" fmla="*/ 0 w 192"/>
                  <a:gd name="T19" fmla="*/ 28586 h 156"/>
                  <a:gd name="T20" fmla="*/ 0 w 192"/>
                  <a:gd name="T21" fmla="*/ 30270 h 156"/>
                  <a:gd name="T22" fmla="*/ 3691 w 192"/>
                  <a:gd name="T23" fmla="*/ 28586 h 156"/>
                  <a:gd name="T24" fmla="*/ 93883 w 192"/>
                  <a:gd name="T25" fmla="*/ 3692 h 156"/>
                  <a:gd name="T26" fmla="*/ 183920 w 192"/>
                  <a:gd name="T27" fmla="*/ 28586 h 156"/>
                  <a:gd name="T28" fmla="*/ 183920 w 192"/>
                  <a:gd name="T29" fmla="*/ 29397 h 156"/>
                  <a:gd name="T30" fmla="*/ 183920 w 192"/>
                  <a:gd name="T31" fmla="*/ 30270 h 156"/>
                  <a:gd name="T32" fmla="*/ 183920 w 192"/>
                  <a:gd name="T33" fmla="*/ 30270 h 156"/>
                  <a:gd name="T34" fmla="*/ 183920 w 192"/>
                  <a:gd name="T35" fmla="*/ 30270 h 156"/>
                  <a:gd name="T36" fmla="*/ 183920 w 192"/>
                  <a:gd name="T37" fmla="*/ 124310 h 156"/>
                  <a:gd name="T38" fmla="*/ 93883 w 192"/>
                  <a:gd name="T39" fmla="*/ 149192 h 156"/>
                  <a:gd name="T40" fmla="*/ 3691 w 192"/>
                  <a:gd name="T41" fmla="*/ 124310 h 156"/>
                  <a:gd name="T42" fmla="*/ 3691 w 192"/>
                  <a:gd name="T43" fmla="*/ 30270 h 156"/>
                  <a:gd name="T44" fmla="*/ 3691 w 192"/>
                  <a:gd name="T45" fmla="*/ 28586 h 1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2"/>
                  <a:gd name="T70" fmla="*/ 0 h 156"/>
                  <a:gd name="T71" fmla="*/ 192 w 192"/>
                  <a:gd name="T72" fmla="*/ 156 h 1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2" h="156">
                    <a:moveTo>
                      <a:pt x="0" y="31"/>
                    </a:moveTo>
                    <a:cubicBezTo>
                      <a:pt x="0" y="127"/>
                      <a:pt x="0" y="127"/>
                      <a:pt x="0" y="127"/>
                    </a:cubicBezTo>
                    <a:cubicBezTo>
                      <a:pt x="0" y="145"/>
                      <a:pt x="48" y="156"/>
                      <a:pt x="96" y="156"/>
                    </a:cubicBezTo>
                    <a:cubicBezTo>
                      <a:pt x="143" y="156"/>
                      <a:pt x="192" y="145"/>
                      <a:pt x="192" y="127"/>
                    </a:cubicBezTo>
                    <a:cubicBezTo>
                      <a:pt x="192" y="31"/>
                      <a:pt x="192" y="31"/>
                      <a:pt x="192" y="31"/>
                    </a:cubicBezTo>
                    <a:cubicBezTo>
                      <a:pt x="191" y="32"/>
                      <a:pt x="191" y="32"/>
                      <a:pt x="191" y="32"/>
                    </a:cubicBezTo>
                    <a:cubicBezTo>
                      <a:pt x="192" y="31"/>
                      <a:pt x="192" y="30"/>
                      <a:pt x="192" y="30"/>
                    </a:cubicBezTo>
                    <a:cubicBezTo>
                      <a:pt x="192" y="29"/>
                      <a:pt x="192" y="29"/>
                      <a:pt x="192" y="29"/>
                    </a:cubicBezTo>
                    <a:cubicBezTo>
                      <a:pt x="192" y="11"/>
                      <a:pt x="143" y="0"/>
                      <a:pt x="96" y="0"/>
                    </a:cubicBezTo>
                    <a:cubicBezTo>
                      <a:pt x="48" y="0"/>
                      <a:pt x="0" y="11"/>
                      <a:pt x="0" y="29"/>
                    </a:cubicBezTo>
                    <a:lnTo>
                      <a:pt x="0" y="31"/>
                    </a:lnTo>
                    <a:close/>
                    <a:moveTo>
                      <a:pt x="4" y="29"/>
                    </a:moveTo>
                    <a:cubicBezTo>
                      <a:pt x="4" y="17"/>
                      <a:pt x="41" y="4"/>
                      <a:pt x="96" y="4"/>
                    </a:cubicBezTo>
                    <a:cubicBezTo>
                      <a:pt x="151" y="4"/>
                      <a:pt x="188" y="17"/>
                      <a:pt x="188" y="29"/>
                    </a:cubicBezTo>
                    <a:cubicBezTo>
                      <a:pt x="188" y="30"/>
                      <a:pt x="188" y="30"/>
                      <a:pt x="188" y="30"/>
                    </a:cubicBezTo>
                    <a:cubicBezTo>
                      <a:pt x="188" y="31"/>
                      <a:pt x="188" y="31"/>
                      <a:pt x="188" y="31"/>
                    </a:cubicBezTo>
                    <a:cubicBezTo>
                      <a:pt x="188" y="31"/>
                      <a:pt x="188" y="31"/>
                      <a:pt x="188" y="31"/>
                    </a:cubicBezTo>
                    <a:cubicBezTo>
                      <a:pt x="188" y="31"/>
                      <a:pt x="188" y="31"/>
                      <a:pt x="188" y="31"/>
                    </a:cubicBezTo>
                    <a:cubicBezTo>
                      <a:pt x="188" y="127"/>
                      <a:pt x="188" y="127"/>
                      <a:pt x="188" y="127"/>
                    </a:cubicBezTo>
                    <a:cubicBezTo>
                      <a:pt x="188" y="139"/>
                      <a:pt x="151" y="152"/>
                      <a:pt x="96" y="152"/>
                    </a:cubicBezTo>
                    <a:cubicBezTo>
                      <a:pt x="41" y="152"/>
                      <a:pt x="4" y="139"/>
                      <a:pt x="4" y="127"/>
                    </a:cubicBezTo>
                    <a:cubicBezTo>
                      <a:pt x="4" y="31"/>
                      <a:pt x="4" y="31"/>
                      <a:pt x="4" y="31"/>
                    </a:cubicBezTo>
                    <a:lnTo>
                      <a:pt x="4" y="29"/>
                    </a:lnTo>
                    <a:close/>
                  </a:path>
                </a:pathLst>
              </a:custGeom>
              <a:solidFill>
                <a:srgbClr val="231F20"/>
              </a:solidFill>
              <a:ln w="9525">
                <a:noFill/>
                <a:round/>
                <a:headEnd/>
                <a:tailEnd/>
              </a:ln>
            </p:spPr>
            <p:txBody>
              <a:bodyPr/>
              <a:lstStyle/>
              <a:p>
                <a:endParaRPr lang="zh-TW" altLang="en-US"/>
              </a:p>
            </p:txBody>
          </p:sp>
        </p:grpSp>
      </p:grpSp>
      <p:sp>
        <p:nvSpPr>
          <p:cNvPr id="37930" name="TextBox 36"/>
          <p:cNvSpPr txBox="1">
            <a:spLocks noChangeArrowheads="1"/>
          </p:cNvSpPr>
          <p:nvPr/>
        </p:nvSpPr>
        <p:spPr bwMode="auto">
          <a:xfrm>
            <a:off x="5099782" y="4730650"/>
            <a:ext cx="1314399" cy="276999"/>
          </a:xfrm>
          <a:prstGeom prst="rect">
            <a:avLst/>
          </a:prstGeom>
          <a:noFill/>
          <a:ln w="9525">
            <a:noFill/>
            <a:miter lim="800000"/>
            <a:headEnd/>
            <a:tailEnd/>
          </a:ln>
        </p:spPr>
        <p:txBody>
          <a:bodyPr wrap="none">
            <a:spAutoFit/>
          </a:bodyPr>
          <a:lstStyle/>
          <a:p>
            <a:pPr algn="ctr"/>
            <a:r>
              <a:rPr lang="en-US" altLang="zh-TW" sz="1200" b="1">
                <a:ea typeface="新細明體" charset="-120"/>
              </a:rPr>
              <a:t>Xen, Hyper-V, VM</a:t>
            </a:r>
          </a:p>
        </p:txBody>
      </p:sp>
      <p:cxnSp>
        <p:nvCxnSpPr>
          <p:cNvPr id="666" name="Straight Connector 665"/>
          <p:cNvCxnSpPr>
            <a:endCxn id="38164" idx="5"/>
          </p:cNvCxnSpPr>
          <p:nvPr/>
        </p:nvCxnSpPr>
        <p:spPr>
          <a:xfrm rot="5400000" flipH="1" flipV="1">
            <a:off x="1552394" y="2699705"/>
            <a:ext cx="1597025" cy="1045641"/>
          </a:xfrm>
          <a:prstGeom prst="line">
            <a:avLst/>
          </a:prstGeom>
          <a:ln w="57150">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4" name="Straight Connector 673"/>
          <p:cNvCxnSpPr/>
          <p:nvPr/>
        </p:nvCxnSpPr>
        <p:spPr>
          <a:xfrm rot="5400000" flipH="1" flipV="1">
            <a:off x="4146679" y="3000473"/>
            <a:ext cx="315912" cy="1191"/>
          </a:xfrm>
          <a:prstGeom prst="line">
            <a:avLst/>
          </a:prstGeom>
          <a:solidFill>
            <a:schemeClr val="bg1">
              <a:lumMod val="85000"/>
            </a:schemeClr>
          </a:solidFill>
          <a:ln w="571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680" name="Straight Connector 679"/>
          <p:cNvCxnSpPr/>
          <p:nvPr/>
        </p:nvCxnSpPr>
        <p:spPr>
          <a:xfrm>
            <a:off x="4304040" y="3159024"/>
            <a:ext cx="2518828" cy="1588"/>
          </a:xfrm>
          <a:prstGeom prst="line">
            <a:avLst/>
          </a:prstGeom>
          <a:solidFill>
            <a:schemeClr val="bg1">
              <a:lumMod val="85000"/>
            </a:schemeClr>
          </a:solidFill>
          <a:ln w="57150" cap="rnd">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683" name="Straight Connector 682"/>
          <p:cNvCxnSpPr/>
          <p:nvPr/>
        </p:nvCxnSpPr>
        <p:spPr>
          <a:xfrm rot="5400000" flipH="1" flipV="1">
            <a:off x="6429962" y="2766118"/>
            <a:ext cx="785812" cy="0"/>
          </a:xfrm>
          <a:prstGeom prst="line">
            <a:avLst/>
          </a:prstGeom>
          <a:solidFill>
            <a:schemeClr val="bg1">
              <a:lumMod val="85000"/>
            </a:schemeClr>
          </a:solidFill>
          <a:ln w="57150">
            <a:solidFill>
              <a:schemeClr val="accent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24" name="Rounded Rectangle 223"/>
          <p:cNvSpPr/>
          <p:nvPr/>
        </p:nvSpPr>
        <p:spPr>
          <a:xfrm>
            <a:off x="3857439" y="1696937"/>
            <a:ext cx="857473" cy="1143000"/>
          </a:xfrm>
          <a:prstGeom prst="roundRect">
            <a:avLst>
              <a:gd name="adj" fmla="val 4688"/>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TW" altLang="zh-TW">
              <a:solidFill>
                <a:srgbClr val="FFFFFF"/>
              </a:solidFill>
              <a:ea typeface="新細明體" charset="-120"/>
            </a:endParaRPr>
          </a:p>
        </p:txBody>
      </p:sp>
      <p:pic>
        <p:nvPicPr>
          <p:cNvPr id="37936" name="Picture 24" descr="DesktopServer_icon"/>
          <p:cNvPicPr>
            <a:picLocks noChangeAspect="1" noChangeArrowheads="1"/>
          </p:cNvPicPr>
          <p:nvPr/>
        </p:nvPicPr>
        <p:blipFill>
          <a:blip r:embed="rId3" cstate="print">
            <a:lum bright="-6000" contrast="6000"/>
          </a:blip>
          <a:srcRect/>
          <a:stretch>
            <a:fillRect/>
          </a:stretch>
        </p:blipFill>
        <p:spPr bwMode="auto">
          <a:xfrm>
            <a:off x="3878876" y="1688999"/>
            <a:ext cx="825318" cy="1227138"/>
          </a:xfrm>
          <a:prstGeom prst="rect">
            <a:avLst/>
          </a:prstGeom>
          <a:noFill/>
          <a:ln w="9525">
            <a:noFill/>
            <a:miter lim="800000"/>
            <a:headEnd/>
            <a:tailEnd/>
          </a:ln>
        </p:spPr>
      </p:pic>
      <p:sp>
        <p:nvSpPr>
          <p:cNvPr id="693" name="TextBox 692"/>
          <p:cNvSpPr txBox="1">
            <a:spLocks noChangeArrowheads="1"/>
          </p:cNvSpPr>
          <p:nvPr/>
        </p:nvSpPr>
        <p:spPr bwMode="auto">
          <a:xfrm>
            <a:off x="3320327" y="2008088"/>
            <a:ext cx="591829" cy="246221"/>
          </a:xfrm>
          <a:prstGeom prst="rect">
            <a:avLst/>
          </a:prstGeom>
          <a:noFill/>
          <a:ln w="9525">
            <a:noFill/>
            <a:miter lim="800000"/>
            <a:headEnd/>
            <a:tailEnd/>
          </a:ln>
        </p:spPr>
        <p:txBody>
          <a:bodyPr wrap="none">
            <a:spAutoFit/>
          </a:bodyPr>
          <a:lstStyle/>
          <a:p>
            <a:r>
              <a:rPr lang="en-US" altLang="zh-TW" sz="1000" b="1" dirty="0">
                <a:solidFill>
                  <a:schemeClr val="accent1"/>
                </a:solidFill>
                <a:ea typeface="新細明體" charset="-120"/>
              </a:rPr>
              <a:t>request</a:t>
            </a:r>
          </a:p>
        </p:txBody>
      </p:sp>
      <p:sp>
        <p:nvSpPr>
          <p:cNvPr id="696" name="TextBox 695"/>
          <p:cNvSpPr txBox="1">
            <a:spLocks noChangeArrowheads="1"/>
          </p:cNvSpPr>
          <p:nvPr/>
        </p:nvSpPr>
        <p:spPr bwMode="auto">
          <a:xfrm rot="-2861984">
            <a:off x="1716402" y="3062594"/>
            <a:ext cx="1048685" cy="276999"/>
          </a:xfrm>
          <a:prstGeom prst="rect">
            <a:avLst/>
          </a:prstGeom>
          <a:noFill/>
          <a:ln w="9525">
            <a:noFill/>
            <a:miter lim="800000"/>
            <a:headEnd/>
            <a:tailEnd/>
          </a:ln>
        </p:spPr>
        <p:txBody>
          <a:bodyPr wrap="none">
            <a:spAutoFit/>
          </a:bodyPr>
          <a:lstStyle/>
          <a:p>
            <a:r>
              <a:rPr lang="en-US" altLang="zh-TW" sz="1200" b="1">
                <a:solidFill>
                  <a:schemeClr val="accent1"/>
                </a:solidFill>
                <a:ea typeface="新細明體" charset="-120"/>
              </a:rPr>
              <a:t>sign &amp; launch</a:t>
            </a:r>
          </a:p>
        </p:txBody>
      </p:sp>
      <p:sp>
        <p:nvSpPr>
          <p:cNvPr id="702" name="TextBox 701"/>
          <p:cNvSpPr txBox="1"/>
          <p:nvPr/>
        </p:nvSpPr>
        <p:spPr>
          <a:xfrm>
            <a:off x="3339383" y="1221527"/>
            <a:ext cx="1960279"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gn="ctr">
              <a:defRPr/>
            </a:pPr>
            <a:r>
              <a:rPr lang="en-US" sz="1400" b="1" dirty="0">
                <a:solidFill>
                  <a:schemeClr val="tx1"/>
                </a:solidFill>
              </a:rPr>
              <a:t>Desktop Delivery Controller</a:t>
            </a:r>
          </a:p>
        </p:txBody>
      </p:sp>
      <p:sp>
        <p:nvSpPr>
          <p:cNvPr id="705" name="TextBox 704"/>
          <p:cNvSpPr txBox="1">
            <a:spLocks noChangeArrowheads="1"/>
          </p:cNvSpPr>
          <p:nvPr/>
        </p:nvSpPr>
        <p:spPr bwMode="auto">
          <a:xfrm>
            <a:off x="4947145" y="2911375"/>
            <a:ext cx="1286210" cy="214313"/>
          </a:xfrm>
          <a:prstGeom prst="rect">
            <a:avLst/>
          </a:prstGeom>
          <a:solidFill>
            <a:schemeClr val="bg1"/>
          </a:solidFill>
          <a:ln w="9525">
            <a:noFill/>
            <a:miter lim="800000"/>
            <a:headEnd/>
            <a:tailEnd/>
          </a:ln>
        </p:spPr>
        <p:txBody>
          <a:bodyPr wrap="none" lIns="0" tIns="0" rIns="0" bIns="0"/>
          <a:lstStyle/>
          <a:p>
            <a:pPr algn="ctr"/>
            <a:r>
              <a:rPr lang="en-US" altLang="zh-TW" sz="1200" b="1">
                <a:solidFill>
                  <a:schemeClr val="accent1"/>
                </a:solidFill>
                <a:ea typeface="新細明體" charset="-120"/>
              </a:rPr>
              <a:t>find desktop</a:t>
            </a:r>
          </a:p>
        </p:txBody>
      </p:sp>
      <p:cxnSp>
        <p:nvCxnSpPr>
          <p:cNvPr id="708" name="Straight Connector 707"/>
          <p:cNvCxnSpPr/>
          <p:nvPr/>
        </p:nvCxnSpPr>
        <p:spPr>
          <a:xfrm>
            <a:off x="4304040" y="4373463"/>
            <a:ext cx="857473" cy="1587"/>
          </a:xfrm>
          <a:prstGeom prst="line">
            <a:avLst/>
          </a:prstGeom>
          <a:solidFill>
            <a:schemeClr val="bg1">
              <a:lumMod val="85000"/>
            </a:schemeClr>
          </a:solidFill>
          <a:ln w="57150" cap="rnd">
            <a:solidFill>
              <a:schemeClr val="accent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713" name="TextBox 712"/>
          <p:cNvSpPr txBox="1">
            <a:spLocks noChangeArrowheads="1"/>
          </p:cNvSpPr>
          <p:nvPr/>
        </p:nvSpPr>
        <p:spPr bwMode="auto">
          <a:xfrm>
            <a:off x="4411224" y="4133750"/>
            <a:ext cx="482329" cy="168275"/>
          </a:xfrm>
          <a:prstGeom prst="rect">
            <a:avLst/>
          </a:prstGeom>
          <a:solidFill>
            <a:schemeClr val="bg1"/>
          </a:solidFill>
          <a:ln w="9525">
            <a:noFill/>
            <a:miter lim="800000"/>
            <a:headEnd/>
            <a:tailEnd/>
          </a:ln>
        </p:spPr>
        <p:txBody>
          <a:bodyPr wrap="none" lIns="0" tIns="0" rIns="0" bIns="0"/>
          <a:lstStyle/>
          <a:p>
            <a:r>
              <a:rPr lang="en-US" altLang="zh-TW" sz="1200" b="1">
                <a:solidFill>
                  <a:schemeClr val="accent1"/>
                </a:solidFill>
                <a:ea typeface="新細明體" charset="-120"/>
              </a:rPr>
              <a:t>resume</a:t>
            </a:r>
          </a:p>
        </p:txBody>
      </p:sp>
      <p:sp>
        <p:nvSpPr>
          <p:cNvPr id="714" name="TextBox 713"/>
          <p:cNvSpPr txBox="1">
            <a:spLocks noChangeArrowheads="1"/>
          </p:cNvSpPr>
          <p:nvPr/>
        </p:nvSpPr>
        <p:spPr bwMode="auto">
          <a:xfrm>
            <a:off x="4411224" y="3773387"/>
            <a:ext cx="482329" cy="190500"/>
          </a:xfrm>
          <a:prstGeom prst="rect">
            <a:avLst/>
          </a:prstGeom>
          <a:solidFill>
            <a:schemeClr val="bg1"/>
          </a:solidFill>
          <a:ln w="9525">
            <a:noFill/>
            <a:miter lim="800000"/>
            <a:headEnd/>
            <a:tailEnd/>
          </a:ln>
        </p:spPr>
        <p:txBody>
          <a:bodyPr wrap="none" lIns="0" tIns="0" rIns="0" bIns="0"/>
          <a:lstStyle/>
          <a:p>
            <a:r>
              <a:rPr lang="en-US" altLang="zh-TW" sz="1200" b="1">
                <a:solidFill>
                  <a:schemeClr val="accent1"/>
                </a:solidFill>
                <a:ea typeface="新細明體" charset="-120"/>
              </a:rPr>
              <a:t>prepare</a:t>
            </a:r>
          </a:p>
        </p:txBody>
      </p:sp>
      <p:sp>
        <p:nvSpPr>
          <p:cNvPr id="37944" name="TextBox 26"/>
          <p:cNvSpPr txBox="1">
            <a:spLocks noChangeArrowheads="1"/>
          </p:cNvSpPr>
          <p:nvPr/>
        </p:nvSpPr>
        <p:spPr bwMode="auto">
          <a:xfrm>
            <a:off x="4990754" y="2516088"/>
            <a:ext cx="864340" cy="307777"/>
          </a:xfrm>
          <a:prstGeom prst="rect">
            <a:avLst/>
          </a:prstGeom>
          <a:noFill/>
          <a:ln w="9525">
            <a:noFill/>
            <a:miter lim="800000"/>
            <a:headEnd/>
            <a:tailEnd/>
          </a:ln>
        </p:spPr>
        <p:txBody>
          <a:bodyPr wrap="none">
            <a:spAutoFit/>
          </a:bodyPr>
          <a:lstStyle/>
          <a:p>
            <a:pPr algn="ctr"/>
            <a:r>
              <a:rPr lang="en-GB" altLang="zh-TW" sz="1400" b="1">
                <a:ea typeface="新細明體" charset="-120"/>
              </a:rPr>
              <a:t>Licensing</a:t>
            </a:r>
            <a:endParaRPr lang="en-US" altLang="zh-TW" sz="1400" b="1">
              <a:ea typeface="新細明體" charset="-120"/>
            </a:endParaRPr>
          </a:p>
        </p:txBody>
      </p:sp>
      <p:grpSp>
        <p:nvGrpSpPr>
          <p:cNvPr id="197" name="Group 658"/>
          <p:cNvGrpSpPr>
            <a:grpSpLocks/>
          </p:cNvGrpSpPr>
          <p:nvPr/>
        </p:nvGrpSpPr>
        <p:grpSpPr bwMode="auto">
          <a:xfrm>
            <a:off x="5215106" y="1809650"/>
            <a:ext cx="445410" cy="684213"/>
            <a:chOff x="8616820" y="1371585"/>
            <a:chExt cx="593381" cy="684585"/>
          </a:xfrm>
        </p:grpSpPr>
        <p:grpSp>
          <p:nvGrpSpPr>
            <p:cNvPr id="198" name="Group 20"/>
            <p:cNvGrpSpPr>
              <a:grpSpLocks/>
            </p:cNvGrpSpPr>
            <p:nvPr/>
          </p:nvGrpSpPr>
          <p:grpSpPr bwMode="auto">
            <a:xfrm>
              <a:off x="8616820" y="1371585"/>
              <a:ext cx="520613" cy="684585"/>
              <a:chOff x="4082" y="2501"/>
              <a:chExt cx="490" cy="644"/>
            </a:xfrm>
          </p:grpSpPr>
          <p:sp>
            <p:nvSpPr>
              <p:cNvPr id="37978" name="Freeform 21"/>
              <p:cNvSpPr>
                <a:spLocks/>
              </p:cNvSpPr>
              <p:nvPr/>
            </p:nvSpPr>
            <p:spPr bwMode="auto">
              <a:xfrm>
                <a:off x="4082" y="2567"/>
                <a:ext cx="225" cy="578"/>
              </a:xfrm>
              <a:custGeom>
                <a:avLst/>
                <a:gdLst>
                  <a:gd name="T0" fmla="*/ 0 w 225"/>
                  <a:gd name="T1" fmla="*/ 0 h 578"/>
                  <a:gd name="T2" fmla="*/ 0 w 225"/>
                  <a:gd name="T3" fmla="*/ 510 h 578"/>
                  <a:gd name="T4" fmla="*/ 225 w 225"/>
                  <a:gd name="T5" fmla="*/ 578 h 578"/>
                  <a:gd name="T6" fmla="*/ 225 w 225"/>
                  <a:gd name="T7" fmla="*/ 66 h 578"/>
                  <a:gd name="T8" fmla="*/ 0 w 225"/>
                  <a:gd name="T9" fmla="*/ 0 h 578"/>
                  <a:gd name="T10" fmla="*/ 0 60000 65536"/>
                  <a:gd name="T11" fmla="*/ 0 60000 65536"/>
                  <a:gd name="T12" fmla="*/ 0 60000 65536"/>
                  <a:gd name="T13" fmla="*/ 0 60000 65536"/>
                  <a:gd name="T14" fmla="*/ 0 60000 65536"/>
                  <a:gd name="T15" fmla="*/ 0 w 225"/>
                  <a:gd name="T16" fmla="*/ 0 h 578"/>
                  <a:gd name="T17" fmla="*/ 225 w 225"/>
                  <a:gd name="T18" fmla="*/ 578 h 578"/>
                </a:gdLst>
                <a:ahLst/>
                <a:cxnLst>
                  <a:cxn ang="T10">
                    <a:pos x="T0" y="T1"/>
                  </a:cxn>
                  <a:cxn ang="T11">
                    <a:pos x="T2" y="T3"/>
                  </a:cxn>
                  <a:cxn ang="T12">
                    <a:pos x="T4" y="T5"/>
                  </a:cxn>
                  <a:cxn ang="T13">
                    <a:pos x="T6" y="T7"/>
                  </a:cxn>
                  <a:cxn ang="T14">
                    <a:pos x="T8" y="T9"/>
                  </a:cxn>
                </a:cxnLst>
                <a:rect l="T15" t="T16" r="T17" b="T18"/>
                <a:pathLst>
                  <a:path w="225" h="578">
                    <a:moveTo>
                      <a:pt x="0" y="0"/>
                    </a:moveTo>
                    <a:lnTo>
                      <a:pt x="0" y="510"/>
                    </a:lnTo>
                    <a:lnTo>
                      <a:pt x="225" y="578"/>
                    </a:lnTo>
                    <a:lnTo>
                      <a:pt x="225" y="66"/>
                    </a:lnTo>
                    <a:lnTo>
                      <a:pt x="0" y="0"/>
                    </a:lnTo>
                    <a:close/>
                  </a:path>
                </a:pathLst>
              </a:custGeom>
              <a:solidFill>
                <a:srgbClr val="646C89"/>
              </a:solidFill>
              <a:ln w="9525">
                <a:noFill/>
                <a:round/>
                <a:headEnd/>
                <a:tailEnd/>
              </a:ln>
            </p:spPr>
            <p:txBody>
              <a:bodyPr/>
              <a:lstStyle/>
              <a:p>
                <a:endParaRPr lang="zh-TW" altLang="en-US"/>
              </a:p>
            </p:txBody>
          </p:sp>
          <p:sp>
            <p:nvSpPr>
              <p:cNvPr id="37979" name="Freeform 22"/>
              <p:cNvSpPr>
                <a:spLocks/>
              </p:cNvSpPr>
              <p:nvPr/>
            </p:nvSpPr>
            <p:spPr bwMode="auto">
              <a:xfrm>
                <a:off x="4092" y="2590"/>
                <a:ext cx="203" cy="532"/>
              </a:xfrm>
              <a:custGeom>
                <a:avLst/>
                <a:gdLst>
                  <a:gd name="T0" fmla="*/ 0 w 203"/>
                  <a:gd name="T1" fmla="*/ 0 h 532"/>
                  <a:gd name="T2" fmla="*/ 0 w 203"/>
                  <a:gd name="T3" fmla="*/ 468 h 532"/>
                  <a:gd name="T4" fmla="*/ 203 w 203"/>
                  <a:gd name="T5" fmla="*/ 532 h 532"/>
                  <a:gd name="T6" fmla="*/ 203 w 203"/>
                  <a:gd name="T7" fmla="*/ 62 h 532"/>
                  <a:gd name="T8" fmla="*/ 0 w 203"/>
                  <a:gd name="T9" fmla="*/ 0 h 532"/>
                  <a:gd name="T10" fmla="*/ 0 60000 65536"/>
                  <a:gd name="T11" fmla="*/ 0 60000 65536"/>
                  <a:gd name="T12" fmla="*/ 0 60000 65536"/>
                  <a:gd name="T13" fmla="*/ 0 60000 65536"/>
                  <a:gd name="T14" fmla="*/ 0 60000 65536"/>
                  <a:gd name="T15" fmla="*/ 0 w 203"/>
                  <a:gd name="T16" fmla="*/ 0 h 532"/>
                  <a:gd name="T17" fmla="*/ 203 w 203"/>
                  <a:gd name="T18" fmla="*/ 532 h 532"/>
                </a:gdLst>
                <a:ahLst/>
                <a:cxnLst>
                  <a:cxn ang="T10">
                    <a:pos x="T0" y="T1"/>
                  </a:cxn>
                  <a:cxn ang="T11">
                    <a:pos x="T2" y="T3"/>
                  </a:cxn>
                  <a:cxn ang="T12">
                    <a:pos x="T4" y="T5"/>
                  </a:cxn>
                  <a:cxn ang="T13">
                    <a:pos x="T6" y="T7"/>
                  </a:cxn>
                  <a:cxn ang="T14">
                    <a:pos x="T8" y="T9"/>
                  </a:cxn>
                </a:cxnLst>
                <a:rect l="T15" t="T16" r="T17" b="T18"/>
                <a:pathLst>
                  <a:path w="203" h="532">
                    <a:moveTo>
                      <a:pt x="0" y="0"/>
                    </a:moveTo>
                    <a:lnTo>
                      <a:pt x="0" y="468"/>
                    </a:lnTo>
                    <a:lnTo>
                      <a:pt x="203" y="532"/>
                    </a:lnTo>
                    <a:lnTo>
                      <a:pt x="203" y="62"/>
                    </a:lnTo>
                    <a:lnTo>
                      <a:pt x="0" y="0"/>
                    </a:lnTo>
                    <a:close/>
                  </a:path>
                </a:pathLst>
              </a:custGeom>
              <a:gradFill rotWithShape="1">
                <a:gsLst>
                  <a:gs pos="0">
                    <a:srgbClr val="A6ACBE"/>
                  </a:gs>
                  <a:gs pos="100000">
                    <a:srgbClr val="B4B9C8"/>
                  </a:gs>
                </a:gsLst>
                <a:lin ang="0" scaled="1"/>
              </a:gradFill>
              <a:ln w="9525">
                <a:noFill/>
                <a:round/>
                <a:headEnd/>
                <a:tailEnd/>
              </a:ln>
            </p:spPr>
            <p:txBody>
              <a:bodyPr/>
              <a:lstStyle/>
              <a:p>
                <a:endParaRPr lang="zh-TW" altLang="en-US"/>
              </a:p>
            </p:txBody>
          </p:sp>
          <p:sp>
            <p:nvSpPr>
              <p:cNvPr id="37980" name="Freeform 23"/>
              <p:cNvSpPr>
                <a:spLocks/>
              </p:cNvSpPr>
              <p:nvPr/>
            </p:nvSpPr>
            <p:spPr bwMode="auto">
              <a:xfrm>
                <a:off x="4307" y="2569"/>
                <a:ext cx="265" cy="576"/>
              </a:xfrm>
              <a:custGeom>
                <a:avLst/>
                <a:gdLst>
                  <a:gd name="T0" fmla="*/ 0 w 265"/>
                  <a:gd name="T1" fmla="*/ 64 h 576"/>
                  <a:gd name="T2" fmla="*/ 0 w 265"/>
                  <a:gd name="T3" fmla="*/ 576 h 576"/>
                  <a:gd name="T4" fmla="*/ 265 w 265"/>
                  <a:gd name="T5" fmla="*/ 513 h 576"/>
                  <a:gd name="T6" fmla="*/ 265 w 265"/>
                  <a:gd name="T7" fmla="*/ 0 h 576"/>
                  <a:gd name="T8" fmla="*/ 0 w 265"/>
                  <a:gd name="T9" fmla="*/ 64 h 576"/>
                  <a:gd name="T10" fmla="*/ 0 60000 65536"/>
                  <a:gd name="T11" fmla="*/ 0 60000 65536"/>
                  <a:gd name="T12" fmla="*/ 0 60000 65536"/>
                  <a:gd name="T13" fmla="*/ 0 60000 65536"/>
                  <a:gd name="T14" fmla="*/ 0 60000 65536"/>
                  <a:gd name="T15" fmla="*/ 0 w 265"/>
                  <a:gd name="T16" fmla="*/ 0 h 576"/>
                  <a:gd name="T17" fmla="*/ 265 w 265"/>
                  <a:gd name="T18" fmla="*/ 576 h 576"/>
                </a:gdLst>
                <a:ahLst/>
                <a:cxnLst>
                  <a:cxn ang="T10">
                    <a:pos x="T0" y="T1"/>
                  </a:cxn>
                  <a:cxn ang="T11">
                    <a:pos x="T2" y="T3"/>
                  </a:cxn>
                  <a:cxn ang="T12">
                    <a:pos x="T4" y="T5"/>
                  </a:cxn>
                  <a:cxn ang="T13">
                    <a:pos x="T6" y="T7"/>
                  </a:cxn>
                  <a:cxn ang="T14">
                    <a:pos x="T8" y="T9"/>
                  </a:cxn>
                </a:cxnLst>
                <a:rect l="T15" t="T16" r="T17" b="T18"/>
                <a:pathLst>
                  <a:path w="265" h="576">
                    <a:moveTo>
                      <a:pt x="0" y="64"/>
                    </a:moveTo>
                    <a:lnTo>
                      <a:pt x="0" y="576"/>
                    </a:lnTo>
                    <a:lnTo>
                      <a:pt x="265" y="513"/>
                    </a:lnTo>
                    <a:lnTo>
                      <a:pt x="265" y="0"/>
                    </a:lnTo>
                    <a:lnTo>
                      <a:pt x="0" y="64"/>
                    </a:lnTo>
                    <a:close/>
                  </a:path>
                </a:pathLst>
              </a:custGeom>
              <a:gradFill rotWithShape="1">
                <a:gsLst>
                  <a:gs pos="0">
                    <a:srgbClr val="565B66"/>
                  </a:gs>
                  <a:gs pos="100000">
                    <a:srgbClr val="363B49"/>
                  </a:gs>
                </a:gsLst>
                <a:lin ang="5400000" scaled="1"/>
              </a:gradFill>
              <a:ln w="9525">
                <a:noFill/>
                <a:round/>
                <a:headEnd/>
                <a:tailEnd/>
              </a:ln>
            </p:spPr>
            <p:txBody>
              <a:bodyPr/>
              <a:lstStyle/>
              <a:p>
                <a:endParaRPr lang="zh-TW" altLang="en-US"/>
              </a:p>
            </p:txBody>
          </p:sp>
          <p:sp>
            <p:nvSpPr>
              <p:cNvPr id="37981" name="Freeform 24"/>
              <p:cNvSpPr>
                <a:spLocks/>
              </p:cNvSpPr>
              <p:nvPr/>
            </p:nvSpPr>
            <p:spPr bwMode="auto">
              <a:xfrm>
                <a:off x="4082" y="2501"/>
                <a:ext cx="490" cy="132"/>
              </a:xfrm>
              <a:custGeom>
                <a:avLst/>
                <a:gdLst>
                  <a:gd name="T0" fmla="*/ 0 w 490"/>
                  <a:gd name="T1" fmla="*/ 66 h 132"/>
                  <a:gd name="T2" fmla="*/ 265 w 490"/>
                  <a:gd name="T3" fmla="*/ 0 h 132"/>
                  <a:gd name="T4" fmla="*/ 490 w 490"/>
                  <a:gd name="T5" fmla="*/ 68 h 132"/>
                  <a:gd name="T6" fmla="*/ 225 w 490"/>
                  <a:gd name="T7" fmla="*/ 132 h 132"/>
                  <a:gd name="T8" fmla="*/ 0 w 490"/>
                  <a:gd name="T9" fmla="*/ 66 h 132"/>
                  <a:gd name="T10" fmla="*/ 0 60000 65536"/>
                  <a:gd name="T11" fmla="*/ 0 60000 65536"/>
                  <a:gd name="T12" fmla="*/ 0 60000 65536"/>
                  <a:gd name="T13" fmla="*/ 0 60000 65536"/>
                  <a:gd name="T14" fmla="*/ 0 60000 65536"/>
                  <a:gd name="T15" fmla="*/ 0 w 490"/>
                  <a:gd name="T16" fmla="*/ 0 h 132"/>
                  <a:gd name="T17" fmla="*/ 490 w 490"/>
                  <a:gd name="T18" fmla="*/ 132 h 132"/>
                </a:gdLst>
                <a:ahLst/>
                <a:cxnLst>
                  <a:cxn ang="T10">
                    <a:pos x="T0" y="T1"/>
                  </a:cxn>
                  <a:cxn ang="T11">
                    <a:pos x="T2" y="T3"/>
                  </a:cxn>
                  <a:cxn ang="T12">
                    <a:pos x="T4" y="T5"/>
                  </a:cxn>
                  <a:cxn ang="T13">
                    <a:pos x="T6" y="T7"/>
                  </a:cxn>
                  <a:cxn ang="T14">
                    <a:pos x="T8" y="T9"/>
                  </a:cxn>
                </a:cxnLst>
                <a:rect l="T15" t="T16" r="T17" b="T18"/>
                <a:pathLst>
                  <a:path w="490" h="132">
                    <a:moveTo>
                      <a:pt x="0" y="66"/>
                    </a:moveTo>
                    <a:lnTo>
                      <a:pt x="265" y="0"/>
                    </a:lnTo>
                    <a:lnTo>
                      <a:pt x="490" y="68"/>
                    </a:lnTo>
                    <a:lnTo>
                      <a:pt x="225" y="132"/>
                    </a:lnTo>
                    <a:lnTo>
                      <a:pt x="0" y="66"/>
                    </a:lnTo>
                    <a:close/>
                  </a:path>
                </a:pathLst>
              </a:custGeom>
              <a:solidFill>
                <a:srgbClr val="DFE0E5"/>
              </a:solidFill>
              <a:ln w="9525">
                <a:noFill/>
                <a:round/>
                <a:headEnd/>
                <a:tailEnd/>
              </a:ln>
            </p:spPr>
            <p:txBody>
              <a:bodyPr/>
              <a:lstStyle/>
              <a:p>
                <a:endParaRPr lang="zh-TW" altLang="en-US"/>
              </a:p>
            </p:txBody>
          </p:sp>
          <p:sp>
            <p:nvSpPr>
              <p:cNvPr id="37982" name="Freeform 25"/>
              <p:cNvSpPr>
                <a:spLocks/>
              </p:cNvSpPr>
              <p:nvPr/>
            </p:nvSpPr>
            <p:spPr bwMode="auto">
              <a:xfrm>
                <a:off x="4122" y="3034"/>
                <a:ext cx="135" cy="60"/>
              </a:xfrm>
              <a:custGeom>
                <a:avLst/>
                <a:gdLst>
                  <a:gd name="T0" fmla="*/ 0 w 135"/>
                  <a:gd name="T1" fmla="*/ 0 h 60"/>
                  <a:gd name="T2" fmla="*/ 0 w 135"/>
                  <a:gd name="T3" fmla="*/ 22 h 60"/>
                  <a:gd name="T4" fmla="*/ 135 w 135"/>
                  <a:gd name="T5" fmla="*/ 60 h 60"/>
                  <a:gd name="T6" fmla="*/ 135 w 135"/>
                  <a:gd name="T7" fmla="*/ 36 h 60"/>
                  <a:gd name="T8" fmla="*/ 0 w 135"/>
                  <a:gd name="T9" fmla="*/ 0 h 60"/>
                  <a:gd name="T10" fmla="*/ 0 60000 65536"/>
                  <a:gd name="T11" fmla="*/ 0 60000 65536"/>
                  <a:gd name="T12" fmla="*/ 0 60000 65536"/>
                  <a:gd name="T13" fmla="*/ 0 60000 65536"/>
                  <a:gd name="T14" fmla="*/ 0 60000 65536"/>
                  <a:gd name="T15" fmla="*/ 0 w 135"/>
                  <a:gd name="T16" fmla="*/ 0 h 60"/>
                  <a:gd name="T17" fmla="*/ 135 w 135"/>
                  <a:gd name="T18" fmla="*/ 60 h 60"/>
                </a:gdLst>
                <a:ahLst/>
                <a:cxnLst>
                  <a:cxn ang="T10">
                    <a:pos x="T0" y="T1"/>
                  </a:cxn>
                  <a:cxn ang="T11">
                    <a:pos x="T2" y="T3"/>
                  </a:cxn>
                  <a:cxn ang="T12">
                    <a:pos x="T4" y="T5"/>
                  </a:cxn>
                  <a:cxn ang="T13">
                    <a:pos x="T6" y="T7"/>
                  </a:cxn>
                  <a:cxn ang="T14">
                    <a:pos x="T8" y="T9"/>
                  </a:cxn>
                </a:cxnLst>
                <a:rect l="T15" t="T16" r="T17" b="T18"/>
                <a:pathLst>
                  <a:path w="135" h="60">
                    <a:moveTo>
                      <a:pt x="0" y="0"/>
                    </a:moveTo>
                    <a:lnTo>
                      <a:pt x="0" y="22"/>
                    </a:lnTo>
                    <a:lnTo>
                      <a:pt x="135" y="60"/>
                    </a:lnTo>
                    <a:lnTo>
                      <a:pt x="135" y="36"/>
                    </a:lnTo>
                    <a:lnTo>
                      <a:pt x="0" y="0"/>
                    </a:lnTo>
                    <a:close/>
                  </a:path>
                </a:pathLst>
              </a:custGeom>
              <a:solidFill>
                <a:srgbClr val="DFE0E5"/>
              </a:solidFill>
              <a:ln w="9525">
                <a:noFill/>
                <a:round/>
                <a:headEnd/>
                <a:tailEnd/>
              </a:ln>
            </p:spPr>
            <p:txBody>
              <a:bodyPr/>
              <a:lstStyle/>
              <a:p>
                <a:endParaRPr lang="zh-TW" altLang="en-US"/>
              </a:p>
            </p:txBody>
          </p:sp>
          <p:sp>
            <p:nvSpPr>
              <p:cNvPr id="37983" name="Freeform 26"/>
              <p:cNvSpPr>
                <a:spLocks/>
              </p:cNvSpPr>
              <p:nvPr/>
            </p:nvSpPr>
            <p:spPr bwMode="auto">
              <a:xfrm>
                <a:off x="4122" y="2640"/>
                <a:ext cx="135" cy="59"/>
              </a:xfrm>
              <a:custGeom>
                <a:avLst/>
                <a:gdLst>
                  <a:gd name="T0" fmla="*/ 0 w 135"/>
                  <a:gd name="T1" fmla="*/ 0 h 59"/>
                  <a:gd name="T2" fmla="*/ 0 w 135"/>
                  <a:gd name="T3" fmla="*/ 19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19"/>
                    </a:lnTo>
                    <a:lnTo>
                      <a:pt x="135" y="59"/>
                    </a:lnTo>
                    <a:lnTo>
                      <a:pt x="135" y="35"/>
                    </a:lnTo>
                    <a:lnTo>
                      <a:pt x="0" y="0"/>
                    </a:lnTo>
                    <a:close/>
                  </a:path>
                </a:pathLst>
              </a:custGeom>
              <a:solidFill>
                <a:srgbClr val="DFE0E5"/>
              </a:solidFill>
              <a:ln w="9525">
                <a:noFill/>
                <a:round/>
                <a:headEnd/>
                <a:tailEnd/>
              </a:ln>
            </p:spPr>
            <p:txBody>
              <a:bodyPr/>
              <a:lstStyle/>
              <a:p>
                <a:endParaRPr lang="zh-TW" altLang="en-US"/>
              </a:p>
            </p:txBody>
          </p:sp>
          <p:sp>
            <p:nvSpPr>
              <p:cNvPr id="37984" name="Freeform 27"/>
              <p:cNvSpPr>
                <a:spLocks/>
              </p:cNvSpPr>
              <p:nvPr/>
            </p:nvSpPr>
            <p:spPr bwMode="auto">
              <a:xfrm>
                <a:off x="4122" y="2635"/>
                <a:ext cx="135" cy="59"/>
              </a:xfrm>
              <a:custGeom>
                <a:avLst/>
                <a:gdLst>
                  <a:gd name="T0" fmla="*/ 0 w 135"/>
                  <a:gd name="T1" fmla="*/ 0 h 59"/>
                  <a:gd name="T2" fmla="*/ 0 w 135"/>
                  <a:gd name="T3" fmla="*/ 22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2"/>
                    </a:lnTo>
                    <a:lnTo>
                      <a:pt x="135" y="59"/>
                    </a:lnTo>
                    <a:lnTo>
                      <a:pt x="135" y="38"/>
                    </a:lnTo>
                    <a:lnTo>
                      <a:pt x="0" y="0"/>
                    </a:lnTo>
                    <a:close/>
                  </a:path>
                </a:pathLst>
              </a:custGeom>
              <a:solidFill>
                <a:srgbClr val="363B49"/>
              </a:solidFill>
              <a:ln w="9525">
                <a:noFill/>
                <a:round/>
                <a:headEnd/>
                <a:tailEnd/>
              </a:ln>
            </p:spPr>
            <p:txBody>
              <a:bodyPr/>
              <a:lstStyle/>
              <a:p>
                <a:endParaRPr lang="zh-TW" altLang="en-US"/>
              </a:p>
            </p:txBody>
          </p:sp>
          <p:sp>
            <p:nvSpPr>
              <p:cNvPr id="37985" name="Freeform 28"/>
              <p:cNvSpPr>
                <a:spLocks/>
              </p:cNvSpPr>
              <p:nvPr/>
            </p:nvSpPr>
            <p:spPr bwMode="auto">
              <a:xfrm>
                <a:off x="4122" y="2683"/>
                <a:ext cx="135" cy="59"/>
              </a:xfrm>
              <a:custGeom>
                <a:avLst/>
                <a:gdLst>
                  <a:gd name="T0" fmla="*/ 0 w 135"/>
                  <a:gd name="T1" fmla="*/ 0 h 59"/>
                  <a:gd name="T2" fmla="*/ 0 w 135"/>
                  <a:gd name="T3" fmla="*/ 21 h 59"/>
                  <a:gd name="T4" fmla="*/ 135 w 135"/>
                  <a:gd name="T5" fmla="*/ 59 h 59"/>
                  <a:gd name="T6" fmla="*/ 135 w 135"/>
                  <a:gd name="T7" fmla="*/ 35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5"/>
                    </a:lnTo>
                    <a:lnTo>
                      <a:pt x="0" y="0"/>
                    </a:lnTo>
                    <a:close/>
                  </a:path>
                </a:pathLst>
              </a:custGeom>
              <a:solidFill>
                <a:srgbClr val="DFE0E5"/>
              </a:solidFill>
              <a:ln w="9525">
                <a:noFill/>
                <a:round/>
                <a:headEnd/>
                <a:tailEnd/>
              </a:ln>
            </p:spPr>
            <p:txBody>
              <a:bodyPr/>
              <a:lstStyle/>
              <a:p>
                <a:endParaRPr lang="zh-TW" altLang="en-US"/>
              </a:p>
            </p:txBody>
          </p:sp>
          <p:sp>
            <p:nvSpPr>
              <p:cNvPr id="37986" name="Freeform 29"/>
              <p:cNvSpPr>
                <a:spLocks/>
              </p:cNvSpPr>
              <p:nvPr/>
            </p:nvSpPr>
            <p:spPr bwMode="auto">
              <a:xfrm>
                <a:off x="4122" y="2678"/>
                <a:ext cx="135" cy="59"/>
              </a:xfrm>
              <a:custGeom>
                <a:avLst/>
                <a:gdLst>
                  <a:gd name="T0" fmla="*/ 0 w 135"/>
                  <a:gd name="T1" fmla="*/ 0 h 59"/>
                  <a:gd name="T2" fmla="*/ 0 w 135"/>
                  <a:gd name="T3" fmla="*/ 21 h 59"/>
                  <a:gd name="T4" fmla="*/ 135 w 135"/>
                  <a:gd name="T5" fmla="*/ 59 h 59"/>
                  <a:gd name="T6" fmla="*/ 135 w 135"/>
                  <a:gd name="T7" fmla="*/ 38 h 59"/>
                  <a:gd name="T8" fmla="*/ 0 w 135"/>
                  <a:gd name="T9" fmla="*/ 0 h 59"/>
                  <a:gd name="T10" fmla="*/ 0 60000 65536"/>
                  <a:gd name="T11" fmla="*/ 0 60000 65536"/>
                  <a:gd name="T12" fmla="*/ 0 60000 65536"/>
                  <a:gd name="T13" fmla="*/ 0 60000 65536"/>
                  <a:gd name="T14" fmla="*/ 0 60000 65536"/>
                  <a:gd name="T15" fmla="*/ 0 w 135"/>
                  <a:gd name="T16" fmla="*/ 0 h 59"/>
                  <a:gd name="T17" fmla="*/ 135 w 135"/>
                  <a:gd name="T18" fmla="*/ 59 h 59"/>
                </a:gdLst>
                <a:ahLst/>
                <a:cxnLst>
                  <a:cxn ang="T10">
                    <a:pos x="T0" y="T1"/>
                  </a:cxn>
                  <a:cxn ang="T11">
                    <a:pos x="T2" y="T3"/>
                  </a:cxn>
                  <a:cxn ang="T12">
                    <a:pos x="T4" y="T5"/>
                  </a:cxn>
                  <a:cxn ang="T13">
                    <a:pos x="T6" y="T7"/>
                  </a:cxn>
                  <a:cxn ang="T14">
                    <a:pos x="T8" y="T9"/>
                  </a:cxn>
                </a:cxnLst>
                <a:rect l="T15" t="T16" r="T17" b="T18"/>
                <a:pathLst>
                  <a:path w="135" h="59">
                    <a:moveTo>
                      <a:pt x="0" y="0"/>
                    </a:moveTo>
                    <a:lnTo>
                      <a:pt x="0" y="21"/>
                    </a:lnTo>
                    <a:lnTo>
                      <a:pt x="135" y="59"/>
                    </a:lnTo>
                    <a:lnTo>
                      <a:pt x="135" y="38"/>
                    </a:lnTo>
                    <a:lnTo>
                      <a:pt x="0" y="0"/>
                    </a:lnTo>
                    <a:close/>
                  </a:path>
                </a:pathLst>
              </a:custGeom>
              <a:solidFill>
                <a:srgbClr val="363B49"/>
              </a:solidFill>
              <a:ln w="9525">
                <a:noFill/>
                <a:round/>
                <a:headEnd/>
                <a:tailEnd/>
              </a:ln>
            </p:spPr>
            <p:txBody>
              <a:bodyPr/>
              <a:lstStyle/>
              <a:p>
                <a:endParaRPr lang="zh-TW" altLang="en-US"/>
              </a:p>
            </p:txBody>
          </p:sp>
          <p:sp>
            <p:nvSpPr>
              <p:cNvPr id="37987" name="Freeform 30"/>
              <p:cNvSpPr>
                <a:spLocks/>
              </p:cNvSpPr>
              <p:nvPr/>
            </p:nvSpPr>
            <p:spPr bwMode="auto">
              <a:xfrm>
                <a:off x="4122" y="2862"/>
                <a:ext cx="135" cy="227"/>
              </a:xfrm>
              <a:custGeom>
                <a:avLst/>
                <a:gdLst>
                  <a:gd name="T0" fmla="*/ 0 w 135"/>
                  <a:gd name="T1" fmla="*/ 0 h 227"/>
                  <a:gd name="T2" fmla="*/ 0 w 135"/>
                  <a:gd name="T3" fmla="*/ 189 h 227"/>
                  <a:gd name="T4" fmla="*/ 135 w 135"/>
                  <a:gd name="T5" fmla="*/ 227 h 227"/>
                  <a:gd name="T6" fmla="*/ 135 w 135"/>
                  <a:gd name="T7" fmla="*/ 35 h 227"/>
                  <a:gd name="T8" fmla="*/ 0 w 135"/>
                  <a:gd name="T9" fmla="*/ 0 h 227"/>
                  <a:gd name="T10" fmla="*/ 0 60000 65536"/>
                  <a:gd name="T11" fmla="*/ 0 60000 65536"/>
                  <a:gd name="T12" fmla="*/ 0 60000 65536"/>
                  <a:gd name="T13" fmla="*/ 0 60000 65536"/>
                  <a:gd name="T14" fmla="*/ 0 60000 65536"/>
                  <a:gd name="T15" fmla="*/ 0 w 135"/>
                  <a:gd name="T16" fmla="*/ 0 h 227"/>
                  <a:gd name="T17" fmla="*/ 135 w 135"/>
                  <a:gd name="T18" fmla="*/ 227 h 227"/>
                </a:gdLst>
                <a:ahLst/>
                <a:cxnLst>
                  <a:cxn ang="T10">
                    <a:pos x="T0" y="T1"/>
                  </a:cxn>
                  <a:cxn ang="T11">
                    <a:pos x="T2" y="T3"/>
                  </a:cxn>
                  <a:cxn ang="T12">
                    <a:pos x="T4" y="T5"/>
                  </a:cxn>
                  <a:cxn ang="T13">
                    <a:pos x="T6" y="T7"/>
                  </a:cxn>
                  <a:cxn ang="T14">
                    <a:pos x="T8" y="T9"/>
                  </a:cxn>
                </a:cxnLst>
                <a:rect l="T15" t="T16" r="T17" b="T18"/>
                <a:pathLst>
                  <a:path w="135" h="227">
                    <a:moveTo>
                      <a:pt x="0" y="0"/>
                    </a:moveTo>
                    <a:lnTo>
                      <a:pt x="0" y="189"/>
                    </a:lnTo>
                    <a:lnTo>
                      <a:pt x="135" y="227"/>
                    </a:lnTo>
                    <a:lnTo>
                      <a:pt x="135" y="35"/>
                    </a:lnTo>
                    <a:lnTo>
                      <a:pt x="0" y="0"/>
                    </a:lnTo>
                    <a:close/>
                  </a:path>
                </a:pathLst>
              </a:custGeom>
              <a:solidFill>
                <a:srgbClr val="363B49"/>
              </a:solidFill>
              <a:ln w="9525">
                <a:noFill/>
                <a:round/>
                <a:headEnd/>
                <a:tailEnd/>
              </a:ln>
            </p:spPr>
            <p:txBody>
              <a:bodyPr/>
              <a:lstStyle/>
              <a:p>
                <a:endParaRPr lang="zh-TW" altLang="en-US"/>
              </a:p>
            </p:txBody>
          </p:sp>
          <p:sp>
            <p:nvSpPr>
              <p:cNvPr id="37988" name="Freeform 31"/>
              <p:cNvSpPr>
                <a:spLocks/>
              </p:cNvSpPr>
              <p:nvPr/>
            </p:nvSpPr>
            <p:spPr bwMode="auto">
              <a:xfrm>
                <a:off x="4082" y="2501"/>
                <a:ext cx="490" cy="644"/>
              </a:xfrm>
              <a:custGeom>
                <a:avLst/>
                <a:gdLst>
                  <a:gd name="T0" fmla="*/ 0 w 490"/>
                  <a:gd name="T1" fmla="*/ 66 h 644"/>
                  <a:gd name="T2" fmla="*/ 265 w 490"/>
                  <a:gd name="T3" fmla="*/ 0 h 644"/>
                  <a:gd name="T4" fmla="*/ 490 w 490"/>
                  <a:gd name="T5" fmla="*/ 68 h 644"/>
                  <a:gd name="T6" fmla="*/ 490 w 490"/>
                  <a:gd name="T7" fmla="*/ 581 h 644"/>
                  <a:gd name="T8" fmla="*/ 225 w 490"/>
                  <a:gd name="T9" fmla="*/ 644 h 644"/>
                  <a:gd name="T10" fmla="*/ 0 w 490"/>
                  <a:gd name="T11" fmla="*/ 576 h 644"/>
                  <a:gd name="T12" fmla="*/ 0 w 490"/>
                  <a:gd name="T13" fmla="*/ 66 h 644"/>
                  <a:gd name="T14" fmla="*/ 0 60000 65536"/>
                  <a:gd name="T15" fmla="*/ 0 60000 65536"/>
                  <a:gd name="T16" fmla="*/ 0 60000 65536"/>
                  <a:gd name="T17" fmla="*/ 0 60000 65536"/>
                  <a:gd name="T18" fmla="*/ 0 60000 65536"/>
                  <a:gd name="T19" fmla="*/ 0 60000 65536"/>
                  <a:gd name="T20" fmla="*/ 0 60000 65536"/>
                  <a:gd name="T21" fmla="*/ 0 w 490"/>
                  <a:gd name="T22" fmla="*/ 0 h 644"/>
                  <a:gd name="T23" fmla="*/ 490 w 490"/>
                  <a:gd name="T24" fmla="*/ 644 h 6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0" h="644">
                    <a:moveTo>
                      <a:pt x="0" y="66"/>
                    </a:moveTo>
                    <a:lnTo>
                      <a:pt x="265" y="0"/>
                    </a:lnTo>
                    <a:lnTo>
                      <a:pt x="490" y="68"/>
                    </a:lnTo>
                    <a:lnTo>
                      <a:pt x="490" y="581"/>
                    </a:lnTo>
                    <a:lnTo>
                      <a:pt x="225" y="644"/>
                    </a:lnTo>
                    <a:lnTo>
                      <a:pt x="0" y="576"/>
                    </a:lnTo>
                    <a:lnTo>
                      <a:pt x="0" y="66"/>
                    </a:lnTo>
                    <a:close/>
                  </a:path>
                </a:pathLst>
              </a:custGeom>
              <a:noFill/>
              <a:ln w="11113" cap="rnd">
                <a:solidFill>
                  <a:srgbClr val="231F20"/>
                </a:solidFill>
                <a:round/>
                <a:headEnd/>
                <a:tailEnd/>
              </a:ln>
            </p:spPr>
            <p:txBody>
              <a:bodyPr/>
              <a:lstStyle/>
              <a:p>
                <a:endParaRPr lang="zh-TW" altLang="en-US"/>
              </a:p>
            </p:txBody>
          </p:sp>
        </p:grpSp>
        <p:grpSp>
          <p:nvGrpSpPr>
            <p:cNvPr id="199" name="Group 32"/>
            <p:cNvGrpSpPr>
              <a:grpSpLocks/>
            </p:cNvGrpSpPr>
            <p:nvPr/>
          </p:nvGrpSpPr>
          <p:grpSpPr bwMode="auto">
            <a:xfrm>
              <a:off x="8938104" y="1568315"/>
              <a:ext cx="272097" cy="413187"/>
              <a:chOff x="4224" y="1870"/>
              <a:chExt cx="383" cy="583"/>
            </a:xfrm>
          </p:grpSpPr>
          <p:sp>
            <p:nvSpPr>
              <p:cNvPr id="37970" name="Freeform 33"/>
              <p:cNvSpPr>
                <a:spLocks/>
              </p:cNvSpPr>
              <p:nvPr/>
            </p:nvSpPr>
            <p:spPr bwMode="auto">
              <a:xfrm>
                <a:off x="4226" y="1887"/>
                <a:ext cx="334" cy="562"/>
              </a:xfrm>
              <a:custGeom>
                <a:avLst/>
                <a:gdLst>
                  <a:gd name="T0" fmla="*/ 0 w 334"/>
                  <a:gd name="T1" fmla="*/ 0 h 562"/>
                  <a:gd name="T2" fmla="*/ 3 w 334"/>
                  <a:gd name="T3" fmla="*/ 465 h 562"/>
                  <a:gd name="T4" fmla="*/ 334 w 334"/>
                  <a:gd name="T5" fmla="*/ 562 h 562"/>
                  <a:gd name="T6" fmla="*/ 331 w 334"/>
                  <a:gd name="T7" fmla="*/ 89 h 562"/>
                  <a:gd name="T8" fmla="*/ 0 w 334"/>
                  <a:gd name="T9" fmla="*/ 0 h 562"/>
                  <a:gd name="T10" fmla="*/ 0 60000 65536"/>
                  <a:gd name="T11" fmla="*/ 0 60000 65536"/>
                  <a:gd name="T12" fmla="*/ 0 60000 65536"/>
                  <a:gd name="T13" fmla="*/ 0 60000 65536"/>
                  <a:gd name="T14" fmla="*/ 0 60000 65536"/>
                  <a:gd name="T15" fmla="*/ 0 w 334"/>
                  <a:gd name="T16" fmla="*/ 0 h 562"/>
                  <a:gd name="T17" fmla="*/ 334 w 334"/>
                  <a:gd name="T18" fmla="*/ 562 h 562"/>
                </a:gdLst>
                <a:ahLst/>
                <a:cxnLst>
                  <a:cxn ang="T10">
                    <a:pos x="T0" y="T1"/>
                  </a:cxn>
                  <a:cxn ang="T11">
                    <a:pos x="T2" y="T3"/>
                  </a:cxn>
                  <a:cxn ang="T12">
                    <a:pos x="T4" y="T5"/>
                  </a:cxn>
                  <a:cxn ang="T13">
                    <a:pos x="T6" y="T7"/>
                  </a:cxn>
                  <a:cxn ang="T14">
                    <a:pos x="T8" y="T9"/>
                  </a:cxn>
                </a:cxnLst>
                <a:rect l="T15" t="T16" r="T17" b="T18"/>
                <a:pathLst>
                  <a:path w="334" h="562">
                    <a:moveTo>
                      <a:pt x="0" y="0"/>
                    </a:moveTo>
                    <a:lnTo>
                      <a:pt x="3" y="465"/>
                    </a:lnTo>
                    <a:lnTo>
                      <a:pt x="334" y="562"/>
                    </a:lnTo>
                    <a:lnTo>
                      <a:pt x="331" y="89"/>
                    </a:lnTo>
                    <a:lnTo>
                      <a:pt x="0" y="0"/>
                    </a:lnTo>
                    <a:close/>
                  </a:path>
                </a:pathLst>
              </a:custGeom>
              <a:solidFill>
                <a:srgbClr val="DFE0E5"/>
              </a:solidFill>
              <a:ln w="9525">
                <a:noFill/>
                <a:round/>
                <a:headEnd/>
                <a:tailEnd/>
              </a:ln>
            </p:spPr>
            <p:txBody>
              <a:bodyPr/>
              <a:lstStyle/>
              <a:p>
                <a:endParaRPr lang="zh-TW" altLang="en-US"/>
              </a:p>
            </p:txBody>
          </p:sp>
          <p:sp>
            <p:nvSpPr>
              <p:cNvPr id="37971" name="Freeform 34"/>
              <p:cNvSpPr>
                <a:spLocks/>
              </p:cNvSpPr>
              <p:nvPr/>
            </p:nvSpPr>
            <p:spPr bwMode="auto">
              <a:xfrm>
                <a:off x="4557" y="1967"/>
                <a:ext cx="45" cy="482"/>
              </a:xfrm>
              <a:custGeom>
                <a:avLst/>
                <a:gdLst>
                  <a:gd name="T0" fmla="*/ 0 w 45"/>
                  <a:gd name="T1" fmla="*/ 9 h 482"/>
                  <a:gd name="T2" fmla="*/ 3 w 45"/>
                  <a:gd name="T3" fmla="*/ 482 h 482"/>
                  <a:gd name="T4" fmla="*/ 45 w 45"/>
                  <a:gd name="T5" fmla="*/ 470 h 482"/>
                  <a:gd name="T6" fmla="*/ 43 w 45"/>
                  <a:gd name="T7" fmla="*/ 0 h 482"/>
                  <a:gd name="T8" fmla="*/ 0 w 45"/>
                  <a:gd name="T9" fmla="*/ 9 h 482"/>
                  <a:gd name="T10" fmla="*/ 0 60000 65536"/>
                  <a:gd name="T11" fmla="*/ 0 60000 65536"/>
                  <a:gd name="T12" fmla="*/ 0 60000 65536"/>
                  <a:gd name="T13" fmla="*/ 0 60000 65536"/>
                  <a:gd name="T14" fmla="*/ 0 60000 65536"/>
                  <a:gd name="T15" fmla="*/ 0 w 45"/>
                  <a:gd name="T16" fmla="*/ 0 h 482"/>
                  <a:gd name="T17" fmla="*/ 45 w 45"/>
                  <a:gd name="T18" fmla="*/ 482 h 482"/>
                </a:gdLst>
                <a:ahLst/>
                <a:cxnLst>
                  <a:cxn ang="T10">
                    <a:pos x="T0" y="T1"/>
                  </a:cxn>
                  <a:cxn ang="T11">
                    <a:pos x="T2" y="T3"/>
                  </a:cxn>
                  <a:cxn ang="T12">
                    <a:pos x="T4" y="T5"/>
                  </a:cxn>
                  <a:cxn ang="T13">
                    <a:pos x="T6" y="T7"/>
                  </a:cxn>
                  <a:cxn ang="T14">
                    <a:pos x="T8" y="T9"/>
                  </a:cxn>
                </a:cxnLst>
                <a:rect l="T15" t="T16" r="T17" b="T18"/>
                <a:pathLst>
                  <a:path w="45" h="482">
                    <a:moveTo>
                      <a:pt x="0" y="9"/>
                    </a:moveTo>
                    <a:lnTo>
                      <a:pt x="3" y="482"/>
                    </a:lnTo>
                    <a:lnTo>
                      <a:pt x="45" y="470"/>
                    </a:lnTo>
                    <a:lnTo>
                      <a:pt x="43" y="0"/>
                    </a:lnTo>
                    <a:lnTo>
                      <a:pt x="0" y="9"/>
                    </a:lnTo>
                    <a:close/>
                  </a:path>
                </a:pathLst>
              </a:custGeom>
              <a:solidFill>
                <a:srgbClr val="A6ACBE"/>
              </a:solidFill>
              <a:ln w="9525">
                <a:noFill/>
                <a:round/>
                <a:headEnd/>
                <a:tailEnd/>
              </a:ln>
            </p:spPr>
            <p:txBody>
              <a:bodyPr/>
              <a:lstStyle/>
              <a:p>
                <a:endParaRPr lang="zh-TW" altLang="en-US"/>
              </a:p>
            </p:txBody>
          </p:sp>
          <p:sp>
            <p:nvSpPr>
              <p:cNvPr id="37972" name="Freeform 35"/>
              <p:cNvSpPr>
                <a:spLocks/>
              </p:cNvSpPr>
              <p:nvPr/>
            </p:nvSpPr>
            <p:spPr bwMode="auto">
              <a:xfrm>
                <a:off x="4226" y="1875"/>
                <a:ext cx="374" cy="101"/>
              </a:xfrm>
              <a:custGeom>
                <a:avLst/>
                <a:gdLst>
                  <a:gd name="T0" fmla="*/ 0 w 374"/>
                  <a:gd name="T1" fmla="*/ 12 h 101"/>
                  <a:gd name="T2" fmla="*/ 45 w 374"/>
                  <a:gd name="T3" fmla="*/ 0 h 101"/>
                  <a:gd name="T4" fmla="*/ 374 w 374"/>
                  <a:gd name="T5" fmla="*/ 92 h 101"/>
                  <a:gd name="T6" fmla="*/ 331 w 374"/>
                  <a:gd name="T7" fmla="*/ 101 h 101"/>
                  <a:gd name="T8" fmla="*/ 0 w 374"/>
                  <a:gd name="T9" fmla="*/ 12 h 101"/>
                  <a:gd name="T10" fmla="*/ 0 60000 65536"/>
                  <a:gd name="T11" fmla="*/ 0 60000 65536"/>
                  <a:gd name="T12" fmla="*/ 0 60000 65536"/>
                  <a:gd name="T13" fmla="*/ 0 60000 65536"/>
                  <a:gd name="T14" fmla="*/ 0 60000 65536"/>
                  <a:gd name="T15" fmla="*/ 0 w 374"/>
                  <a:gd name="T16" fmla="*/ 0 h 101"/>
                  <a:gd name="T17" fmla="*/ 374 w 374"/>
                  <a:gd name="T18" fmla="*/ 101 h 101"/>
                </a:gdLst>
                <a:ahLst/>
                <a:cxnLst>
                  <a:cxn ang="T10">
                    <a:pos x="T0" y="T1"/>
                  </a:cxn>
                  <a:cxn ang="T11">
                    <a:pos x="T2" y="T3"/>
                  </a:cxn>
                  <a:cxn ang="T12">
                    <a:pos x="T4" y="T5"/>
                  </a:cxn>
                  <a:cxn ang="T13">
                    <a:pos x="T6" y="T7"/>
                  </a:cxn>
                  <a:cxn ang="T14">
                    <a:pos x="T8" y="T9"/>
                  </a:cxn>
                </a:cxnLst>
                <a:rect l="T15" t="T16" r="T17" b="T18"/>
                <a:pathLst>
                  <a:path w="374" h="101">
                    <a:moveTo>
                      <a:pt x="0" y="12"/>
                    </a:moveTo>
                    <a:lnTo>
                      <a:pt x="45" y="0"/>
                    </a:lnTo>
                    <a:lnTo>
                      <a:pt x="374" y="92"/>
                    </a:lnTo>
                    <a:lnTo>
                      <a:pt x="331" y="101"/>
                    </a:lnTo>
                    <a:lnTo>
                      <a:pt x="0" y="12"/>
                    </a:lnTo>
                    <a:close/>
                  </a:path>
                </a:pathLst>
              </a:custGeom>
              <a:solidFill>
                <a:srgbClr val="FFFFFF"/>
              </a:solidFill>
              <a:ln w="9525">
                <a:noFill/>
                <a:round/>
                <a:headEnd/>
                <a:tailEnd/>
              </a:ln>
            </p:spPr>
            <p:txBody>
              <a:bodyPr/>
              <a:lstStyle/>
              <a:p>
                <a:endParaRPr lang="zh-TW" altLang="en-US"/>
              </a:p>
            </p:txBody>
          </p:sp>
          <p:sp>
            <p:nvSpPr>
              <p:cNvPr id="37973" name="Freeform 36"/>
              <p:cNvSpPr>
                <a:spLocks/>
              </p:cNvSpPr>
              <p:nvPr/>
            </p:nvSpPr>
            <p:spPr bwMode="auto">
              <a:xfrm>
                <a:off x="4274" y="1986"/>
                <a:ext cx="227" cy="71"/>
              </a:xfrm>
              <a:custGeom>
                <a:avLst/>
                <a:gdLst>
                  <a:gd name="T0" fmla="*/ 0 w 227"/>
                  <a:gd name="T1" fmla="*/ 9 h 71"/>
                  <a:gd name="T2" fmla="*/ 224 w 227"/>
                  <a:gd name="T3" fmla="*/ 71 h 71"/>
                  <a:gd name="T4" fmla="*/ 227 w 227"/>
                  <a:gd name="T5" fmla="*/ 63 h 71"/>
                  <a:gd name="T6" fmla="*/ 2 w 227"/>
                  <a:gd name="T7" fmla="*/ 0 h 71"/>
                  <a:gd name="T8" fmla="*/ 0 w 227"/>
                  <a:gd name="T9" fmla="*/ 9 h 71"/>
                  <a:gd name="T10" fmla="*/ 0 60000 65536"/>
                  <a:gd name="T11" fmla="*/ 0 60000 65536"/>
                  <a:gd name="T12" fmla="*/ 0 60000 65536"/>
                  <a:gd name="T13" fmla="*/ 0 60000 65536"/>
                  <a:gd name="T14" fmla="*/ 0 60000 65536"/>
                  <a:gd name="T15" fmla="*/ 0 w 227"/>
                  <a:gd name="T16" fmla="*/ 0 h 71"/>
                  <a:gd name="T17" fmla="*/ 227 w 227"/>
                  <a:gd name="T18" fmla="*/ 71 h 71"/>
                </a:gdLst>
                <a:ahLst/>
                <a:cxnLst>
                  <a:cxn ang="T10">
                    <a:pos x="T0" y="T1"/>
                  </a:cxn>
                  <a:cxn ang="T11">
                    <a:pos x="T2" y="T3"/>
                  </a:cxn>
                  <a:cxn ang="T12">
                    <a:pos x="T4" y="T5"/>
                  </a:cxn>
                  <a:cxn ang="T13">
                    <a:pos x="T6" y="T7"/>
                  </a:cxn>
                  <a:cxn ang="T14">
                    <a:pos x="T8" y="T9"/>
                  </a:cxn>
                </a:cxnLst>
                <a:rect l="T15" t="T16" r="T17" b="T18"/>
                <a:pathLst>
                  <a:path w="227" h="71">
                    <a:moveTo>
                      <a:pt x="0" y="9"/>
                    </a:moveTo>
                    <a:lnTo>
                      <a:pt x="224" y="71"/>
                    </a:lnTo>
                    <a:lnTo>
                      <a:pt x="227" y="63"/>
                    </a:lnTo>
                    <a:lnTo>
                      <a:pt x="2" y="0"/>
                    </a:lnTo>
                    <a:lnTo>
                      <a:pt x="0" y="9"/>
                    </a:lnTo>
                    <a:close/>
                  </a:path>
                </a:pathLst>
              </a:custGeom>
              <a:solidFill>
                <a:srgbClr val="231F20"/>
              </a:solidFill>
              <a:ln w="9525">
                <a:noFill/>
                <a:round/>
                <a:headEnd/>
                <a:tailEnd/>
              </a:ln>
            </p:spPr>
            <p:txBody>
              <a:bodyPr/>
              <a:lstStyle/>
              <a:p>
                <a:endParaRPr lang="zh-TW" altLang="en-US"/>
              </a:p>
            </p:txBody>
          </p:sp>
          <p:sp>
            <p:nvSpPr>
              <p:cNvPr id="37974" name="Freeform 37"/>
              <p:cNvSpPr>
                <a:spLocks/>
              </p:cNvSpPr>
              <p:nvPr/>
            </p:nvSpPr>
            <p:spPr bwMode="auto">
              <a:xfrm>
                <a:off x="4274" y="2087"/>
                <a:ext cx="227" cy="71"/>
              </a:xfrm>
              <a:custGeom>
                <a:avLst/>
                <a:gdLst>
                  <a:gd name="T0" fmla="*/ 0 w 227"/>
                  <a:gd name="T1" fmla="*/ 7 h 71"/>
                  <a:gd name="T2" fmla="*/ 224 w 227"/>
                  <a:gd name="T3" fmla="*/ 71 h 71"/>
                  <a:gd name="T4" fmla="*/ 227 w 227"/>
                  <a:gd name="T5" fmla="*/ 62 h 71"/>
                  <a:gd name="T6" fmla="*/ 2 w 227"/>
                  <a:gd name="T7" fmla="*/ 0 h 71"/>
                  <a:gd name="T8" fmla="*/ 0 w 227"/>
                  <a:gd name="T9" fmla="*/ 7 h 71"/>
                  <a:gd name="T10" fmla="*/ 0 60000 65536"/>
                  <a:gd name="T11" fmla="*/ 0 60000 65536"/>
                  <a:gd name="T12" fmla="*/ 0 60000 65536"/>
                  <a:gd name="T13" fmla="*/ 0 60000 65536"/>
                  <a:gd name="T14" fmla="*/ 0 60000 65536"/>
                  <a:gd name="T15" fmla="*/ 0 w 227"/>
                  <a:gd name="T16" fmla="*/ 0 h 71"/>
                  <a:gd name="T17" fmla="*/ 227 w 227"/>
                  <a:gd name="T18" fmla="*/ 71 h 71"/>
                </a:gdLst>
                <a:ahLst/>
                <a:cxnLst>
                  <a:cxn ang="T10">
                    <a:pos x="T0" y="T1"/>
                  </a:cxn>
                  <a:cxn ang="T11">
                    <a:pos x="T2" y="T3"/>
                  </a:cxn>
                  <a:cxn ang="T12">
                    <a:pos x="T4" y="T5"/>
                  </a:cxn>
                  <a:cxn ang="T13">
                    <a:pos x="T6" y="T7"/>
                  </a:cxn>
                  <a:cxn ang="T14">
                    <a:pos x="T8" y="T9"/>
                  </a:cxn>
                </a:cxnLst>
                <a:rect l="T15" t="T16" r="T17" b="T18"/>
                <a:pathLst>
                  <a:path w="227" h="71">
                    <a:moveTo>
                      <a:pt x="0" y="7"/>
                    </a:moveTo>
                    <a:lnTo>
                      <a:pt x="224" y="71"/>
                    </a:lnTo>
                    <a:lnTo>
                      <a:pt x="227" y="62"/>
                    </a:lnTo>
                    <a:lnTo>
                      <a:pt x="2" y="0"/>
                    </a:lnTo>
                    <a:lnTo>
                      <a:pt x="0" y="7"/>
                    </a:lnTo>
                    <a:close/>
                  </a:path>
                </a:pathLst>
              </a:custGeom>
              <a:solidFill>
                <a:srgbClr val="231F20"/>
              </a:solidFill>
              <a:ln w="9525">
                <a:noFill/>
                <a:round/>
                <a:headEnd/>
                <a:tailEnd/>
              </a:ln>
            </p:spPr>
            <p:txBody>
              <a:bodyPr/>
              <a:lstStyle/>
              <a:p>
                <a:endParaRPr lang="zh-TW" altLang="en-US"/>
              </a:p>
            </p:txBody>
          </p:sp>
          <p:sp>
            <p:nvSpPr>
              <p:cNvPr id="37975" name="Freeform 38"/>
              <p:cNvSpPr>
                <a:spLocks/>
              </p:cNvSpPr>
              <p:nvPr/>
            </p:nvSpPr>
            <p:spPr bwMode="auto">
              <a:xfrm>
                <a:off x="4274" y="2186"/>
                <a:ext cx="227" cy="71"/>
              </a:xfrm>
              <a:custGeom>
                <a:avLst/>
                <a:gdLst>
                  <a:gd name="T0" fmla="*/ 0 w 227"/>
                  <a:gd name="T1" fmla="*/ 8 h 71"/>
                  <a:gd name="T2" fmla="*/ 224 w 227"/>
                  <a:gd name="T3" fmla="*/ 71 h 71"/>
                  <a:gd name="T4" fmla="*/ 227 w 227"/>
                  <a:gd name="T5" fmla="*/ 64 h 71"/>
                  <a:gd name="T6" fmla="*/ 2 w 227"/>
                  <a:gd name="T7" fmla="*/ 0 h 71"/>
                  <a:gd name="T8" fmla="*/ 0 w 227"/>
                  <a:gd name="T9" fmla="*/ 8 h 71"/>
                  <a:gd name="T10" fmla="*/ 0 60000 65536"/>
                  <a:gd name="T11" fmla="*/ 0 60000 65536"/>
                  <a:gd name="T12" fmla="*/ 0 60000 65536"/>
                  <a:gd name="T13" fmla="*/ 0 60000 65536"/>
                  <a:gd name="T14" fmla="*/ 0 60000 65536"/>
                  <a:gd name="T15" fmla="*/ 0 w 227"/>
                  <a:gd name="T16" fmla="*/ 0 h 71"/>
                  <a:gd name="T17" fmla="*/ 227 w 227"/>
                  <a:gd name="T18" fmla="*/ 71 h 71"/>
                </a:gdLst>
                <a:ahLst/>
                <a:cxnLst>
                  <a:cxn ang="T10">
                    <a:pos x="T0" y="T1"/>
                  </a:cxn>
                  <a:cxn ang="T11">
                    <a:pos x="T2" y="T3"/>
                  </a:cxn>
                  <a:cxn ang="T12">
                    <a:pos x="T4" y="T5"/>
                  </a:cxn>
                  <a:cxn ang="T13">
                    <a:pos x="T6" y="T7"/>
                  </a:cxn>
                  <a:cxn ang="T14">
                    <a:pos x="T8" y="T9"/>
                  </a:cxn>
                </a:cxnLst>
                <a:rect l="T15" t="T16" r="T17" b="T18"/>
                <a:pathLst>
                  <a:path w="227" h="71">
                    <a:moveTo>
                      <a:pt x="0" y="8"/>
                    </a:moveTo>
                    <a:lnTo>
                      <a:pt x="224" y="71"/>
                    </a:lnTo>
                    <a:lnTo>
                      <a:pt x="227" y="64"/>
                    </a:lnTo>
                    <a:lnTo>
                      <a:pt x="2" y="0"/>
                    </a:lnTo>
                    <a:lnTo>
                      <a:pt x="0" y="8"/>
                    </a:lnTo>
                    <a:close/>
                  </a:path>
                </a:pathLst>
              </a:custGeom>
              <a:solidFill>
                <a:srgbClr val="231F20"/>
              </a:solidFill>
              <a:ln w="9525">
                <a:noFill/>
                <a:round/>
                <a:headEnd/>
                <a:tailEnd/>
              </a:ln>
            </p:spPr>
            <p:txBody>
              <a:bodyPr/>
              <a:lstStyle/>
              <a:p>
                <a:endParaRPr lang="zh-TW" altLang="en-US"/>
              </a:p>
            </p:txBody>
          </p:sp>
          <p:sp>
            <p:nvSpPr>
              <p:cNvPr id="37976" name="Freeform 39"/>
              <p:cNvSpPr>
                <a:spLocks/>
              </p:cNvSpPr>
              <p:nvPr/>
            </p:nvSpPr>
            <p:spPr bwMode="auto">
              <a:xfrm>
                <a:off x="4274" y="2286"/>
                <a:ext cx="227" cy="73"/>
              </a:xfrm>
              <a:custGeom>
                <a:avLst/>
                <a:gdLst>
                  <a:gd name="T0" fmla="*/ 0 w 227"/>
                  <a:gd name="T1" fmla="*/ 9 h 73"/>
                  <a:gd name="T2" fmla="*/ 224 w 227"/>
                  <a:gd name="T3" fmla="*/ 73 h 73"/>
                  <a:gd name="T4" fmla="*/ 227 w 227"/>
                  <a:gd name="T5" fmla="*/ 63 h 73"/>
                  <a:gd name="T6" fmla="*/ 2 w 227"/>
                  <a:gd name="T7" fmla="*/ 0 h 73"/>
                  <a:gd name="T8" fmla="*/ 0 w 227"/>
                  <a:gd name="T9" fmla="*/ 9 h 73"/>
                  <a:gd name="T10" fmla="*/ 0 60000 65536"/>
                  <a:gd name="T11" fmla="*/ 0 60000 65536"/>
                  <a:gd name="T12" fmla="*/ 0 60000 65536"/>
                  <a:gd name="T13" fmla="*/ 0 60000 65536"/>
                  <a:gd name="T14" fmla="*/ 0 60000 65536"/>
                  <a:gd name="T15" fmla="*/ 0 w 227"/>
                  <a:gd name="T16" fmla="*/ 0 h 73"/>
                  <a:gd name="T17" fmla="*/ 227 w 227"/>
                  <a:gd name="T18" fmla="*/ 73 h 73"/>
                </a:gdLst>
                <a:ahLst/>
                <a:cxnLst>
                  <a:cxn ang="T10">
                    <a:pos x="T0" y="T1"/>
                  </a:cxn>
                  <a:cxn ang="T11">
                    <a:pos x="T2" y="T3"/>
                  </a:cxn>
                  <a:cxn ang="T12">
                    <a:pos x="T4" y="T5"/>
                  </a:cxn>
                  <a:cxn ang="T13">
                    <a:pos x="T6" y="T7"/>
                  </a:cxn>
                  <a:cxn ang="T14">
                    <a:pos x="T8" y="T9"/>
                  </a:cxn>
                </a:cxnLst>
                <a:rect l="T15" t="T16" r="T17" b="T18"/>
                <a:pathLst>
                  <a:path w="227" h="73">
                    <a:moveTo>
                      <a:pt x="0" y="9"/>
                    </a:moveTo>
                    <a:lnTo>
                      <a:pt x="224" y="73"/>
                    </a:lnTo>
                    <a:lnTo>
                      <a:pt x="227" y="63"/>
                    </a:lnTo>
                    <a:lnTo>
                      <a:pt x="2" y="0"/>
                    </a:lnTo>
                    <a:lnTo>
                      <a:pt x="0" y="9"/>
                    </a:lnTo>
                    <a:close/>
                  </a:path>
                </a:pathLst>
              </a:custGeom>
              <a:solidFill>
                <a:srgbClr val="231F20"/>
              </a:solidFill>
              <a:ln w="9525">
                <a:noFill/>
                <a:round/>
                <a:headEnd/>
                <a:tailEnd/>
              </a:ln>
            </p:spPr>
            <p:txBody>
              <a:bodyPr/>
              <a:lstStyle/>
              <a:p>
                <a:endParaRPr lang="zh-TW" altLang="en-US"/>
              </a:p>
            </p:txBody>
          </p:sp>
          <p:sp>
            <p:nvSpPr>
              <p:cNvPr id="37977" name="Freeform 40"/>
              <p:cNvSpPr>
                <a:spLocks noEditPoints="1"/>
              </p:cNvSpPr>
              <p:nvPr/>
            </p:nvSpPr>
            <p:spPr bwMode="auto">
              <a:xfrm>
                <a:off x="4224" y="1870"/>
                <a:ext cx="383" cy="583"/>
              </a:xfrm>
              <a:custGeom>
                <a:avLst/>
                <a:gdLst>
                  <a:gd name="T0" fmla="*/ 2147483647 w 162"/>
                  <a:gd name="T1" fmla="*/ 2147483647 h 247"/>
                  <a:gd name="T2" fmla="*/ 2147483647 w 162"/>
                  <a:gd name="T3" fmla="*/ 2147483647 h 247"/>
                  <a:gd name="T4" fmla="*/ 2147483647 w 162"/>
                  <a:gd name="T5" fmla="*/ 2147483647 h 247"/>
                  <a:gd name="T6" fmla="*/ 2147483647 w 162"/>
                  <a:gd name="T7" fmla="*/ 2147483647 h 247"/>
                  <a:gd name="T8" fmla="*/ 2147483647 w 162"/>
                  <a:gd name="T9" fmla="*/ 2147483647 h 247"/>
                  <a:gd name="T10" fmla="*/ 2147483647 w 162"/>
                  <a:gd name="T11" fmla="*/ 0 h 247"/>
                  <a:gd name="T12" fmla="*/ 2147483647 w 162"/>
                  <a:gd name="T13" fmla="*/ 0 h 247"/>
                  <a:gd name="T14" fmla="*/ 830842400 w 162"/>
                  <a:gd name="T15" fmla="*/ 2147483647 h 247"/>
                  <a:gd name="T16" fmla="*/ 0 w 162"/>
                  <a:gd name="T17" fmla="*/ 2147483647 h 247"/>
                  <a:gd name="T18" fmla="*/ 830842400 w 162"/>
                  <a:gd name="T19" fmla="*/ 2147483647 h 247"/>
                  <a:gd name="T20" fmla="*/ 1964275340 w 162"/>
                  <a:gd name="T21" fmla="*/ 2147483647 h 247"/>
                  <a:gd name="T22" fmla="*/ 2147483647 w 162"/>
                  <a:gd name="T23" fmla="*/ 2147483647 h 247"/>
                  <a:gd name="T24" fmla="*/ 2147483647 w 162"/>
                  <a:gd name="T25" fmla="*/ 2147483647 h 247"/>
                  <a:gd name="T26" fmla="*/ 2147483647 w 162"/>
                  <a:gd name="T27" fmla="*/ 2147483647 h 247"/>
                  <a:gd name="T28" fmla="*/ 2147483647 w 162"/>
                  <a:gd name="T29" fmla="*/ 2147483647 h 247"/>
                  <a:gd name="T30" fmla="*/ 2147483647 w 162"/>
                  <a:gd name="T31" fmla="*/ 2147483647 h 247"/>
                  <a:gd name="T32" fmla="*/ 2147483647 w 162"/>
                  <a:gd name="T33" fmla="*/ 2147483647 h 247"/>
                  <a:gd name="T34" fmla="*/ 2147483647 w 162"/>
                  <a:gd name="T35" fmla="*/ 2147483647 h 247"/>
                  <a:gd name="T36" fmla="*/ 2147483647 w 162"/>
                  <a:gd name="T37" fmla="*/ 2147483647 h 247"/>
                  <a:gd name="T38" fmla="*/ 2147483647 w 162"/>
                  <a:gd name="T39" fmla="*/ 2147483647 h 247"/>
                  <a:gd name="T40" fmla="*/ 1964275340 w 162"/>
                  <a:gd name="T41" fmla="*/ 2147483647 h 247"/>
                  <a:gd name="T42" fmla="*/ 2147483647 w 162"/>
                  <a:gd name="T43" fmla="*/ 2147483647 h 247"/>
                  <a:gd name="T44" fmla="*/ 2147483647 w 162"/>
                  <a:gd name="T45" fmla="*/ 2147483647 h 247"/>
                  <a:gd name="T46" fmla="*/ 2147483647 w 162"/>
                  <a:gd name="T47" fmla="*/ 2147483647 h 247"/>
                  <a:gd name="T48" fmla="*/ 2147483647 w 162"/>
                  <a:gd name="T49" fmla="*/ 2147483647 h 247"/>
                  <a:gd name="T50" fmla="*/ 2147483647 w 162"/>
                  <a:gd name="T51" fmla="*/ 2147483647 h 247"/>
                  <a:gd name="T52" fmla="*/ 2147483647 w 162"/>
                  <a:gd name="T53" fmla="*/ 2147483647 h 247"/>
                  <a:gd name="T54" fmla="*/ 2147483647 w 162"/>
                  <a:gd name="T55" fmla="*/ 2147483647 h 247"/>
                  <a:gd name="T56" fmla="*/ 2147483647 w 162"/>
                  <a:gd name="T57" fmla="*/ 2147483647 h 247"/>
                  <a:gd name="T58" fmla="*/ 2147483647 w 162"/>
                  <a:gd name="T59" fmla="*/ 2147483647 h 247"/>
                  <a:gd name="T60" fmla="*/ 2147483647 w 162"/>
                  <a:gd name="T61" fmla="*/ 2147483647 h 247"/>
                  <a:gd name="T62" fmla="*/ 2147483647 w 162"/>
                  <a:gd name="T63" fmla="*/ 2147483647 h 2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2"/>
                  <a:gd name="T97" fmla="*/ 0 h 247"/>
                  <a:gd name="T98" fmla="*/ 162 w 162"/>
                  <a:gd name="T99" fmla="*/ 247 h 24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2" h="247">
                    <a:moveTo>
                      <a:pt x="142" y="247"/>
                    </a:moveTo>
                    <a:cubicBezTo>
                      <a:pt x="161" y="242"/>
                      <a:pt x="161" y="242"/>
                      <a:pt x="161" y="242"/>
                    </a:cubicBezTo>
                    <a:cubicBezTo>
                      <a:pt x="161" y="241"/>
                      <a:pt x="162" y="241"/>
                      <a:pt x="162" y="240"/>
                    </a:cubicBezTo>
                    <a:cubicBezTo>
                      <a:pt x="161" y="41"/>
                      <a:pt x="161" y="41"/>
                      <a:pt x="161" y="41"/>
                    </a:cubicBezTo>
                    <a:cubicBezTo>
                      <a:pt x="161" y="40"/>
                      <a:pt x="160" y="40"/>
                      <a:pt x="160" y="40"/>
                    </a:cubicBezTo>
                    <a:cubicBezTo>
                      <a:pt x="20" y="0"/>
                      <a:pt x="20" y="0"/>
                      <a:pt x="20" y="0"/>
                    </a:cubicBezTo>
                    <a:cubicBezTo>
                      <a:pt x="20" y="0"/>
                      <a:pt x="19" y="0"/>
                      <a:pt x="19" y="0"/>
                    </a:cubicBezTo>
                    <a:cubicBezTo>
                      <a:pt x="1" y="6"/>
                      <a:pt x="1" y="6"/>
                      <a:pt x="1" y="6"/>
                    </a:cubicBezTo>
                    <a:cubicBezTo>
                      <a:pt x="0" y="6"/>
                      <a:pt x="0" y="7"/>
                      <a:pt x="0" y="7"/>
                    </a:cubicBezTo>
                    <a:cubicBezTo>
                      <a:pt x="1" y="204"/>
                      <a:pt x="1" y="204"/>
                      <a:pt x="1" y="204"/>
                    </a:cubicBezTo>
                    <a:cubicBezTo>
                      <a:pt x="1" y="204"/>
                      <a:pt x="1" y="205"/>
                      <a:pt x="2" y="205"/>
                    </a:cubicBezTo>
                    <a:cubicBezTo>
                      <a:pt x="142" y="247"/>
                      <a:pt x="142" y="247"/>
                      <a:pt x="142" y="247"/>
                    </a:cubicBezTo>
                    <a:cubicBezTo>
                      <a:pt x="142" y="247"/>
                      <a:pt x="142" y="247"/>
                      <a:pt x="143" y="247"/>
                    </a:cubicBezTo>
                    <a:cubicBezTo>
                      <a:pt x="143" y="246"/>
                      <a:pt x="143" y="246"/>
                      <a:pt x="144" y="246"/>
                    </a:cubicBezTo>
                    <a:cubicBezTo>
                      <a:pt x="144" y="245"/>
                      <a:pt x="144" y="245"/>
                      <a:pt x="144" y="245"/>
                    </a:cubicBezTo>
                    <a:cubicBezTo>
                      <a:pt x="143" y="246"/>
                      <a:pt x="143" y="246"/>
                      <a:pt x="142" y="247"/>
                    </a:cubicBezTo>
                    <a:close/>
                    <a:moveTo>
                      <a:pt x="142" y="244"/>
                    </a:moveTo>
                    <a:cubicBezTo>
                      <a:pt x="3" y="202"/>
                      <a:pt x="3" y="202"/>
                      <a:pt x="3" y="202"/>
                    </a:cubicBezTo>
                    <a:cubicBezTo>
                      <a:pt x="3" y="202"/>
                      <a:pt x="4" y="203"/>
                      <a:pt x="4" y="204"/>
                    </a:cubicBezTo>
                    <a:cubicBezTo>
                      <a:pt x="3" y="7"/>
                      <a:pt x="3" y="7"/>
                      <a:pt x="3" y="7"/>
                    </a:cubicBezTo>
                    <a:cubicBezTo>
                      <a:pt x="3" y="8"/>
                      <a:pt x="2" y="9"/>
                      <a:pt x="2" y="9"/>
                    </a:cubicBezTo>
                    <a:cubicBezTo>
                      <a:pt x="20" y="3"/>
                      <a:pt x="20" y="3"/>
                      <a:pt x="20" y="3"/>
                    </a:cubicBezTo>
                    <a:cubicBezTo>
                      <a:pt x="20" y="3"/>
                      <a:pt x="19" y="3"/>
                      <a:pt x="19" y="3"/>
                    </a:cubicBezTo>
                    <a:cubicBezTo>
                      <a:pt x="159" y="42"/>
                      <a:pt x="159" y="42"/>
                      <a:pt x="159" y="42"/>
                    </a:cubicBezTo>
                    <a:cubicBezTo>
                      <a:pt x="158" y="42"/>
                      <a:pt x="158" y="42"/>
                      <a:pt x="158" y="41"/>
                    </a:cubicBezTo>
                    <a:cubicBezTo>
                      <a:pt x="159" y="240"/>
                      <a:pt x="159" y="240"/>
                      <a:pt x="159" y="240"/>
                    </a:cubicBezTo>
                    <a:cubicBezTo>
                      <a:pt x="159" y="240"/>
                      <a:pt x="159" y="239"/>
                      <a:pt x="160" y="239"/>
                    </a:cubicBezTo>
                    <a:cubicBezTo>
                      <a:pt x="142" y="244"/>
                      <a:pt x="142" y="244"/>
                      <a:pt x="142" y="244"/>
                    </a:cubicBezTo>
                    <a:cubicBezTo>
                      <a:pt x="141" y="244"/>
                      <a:pt x="141" y="244"/>
                      <a:pt x="141" y="245"/>
                    </a:cubicBezTo>
                    <a:cubicBezTo>
                      <a:pt x="141" y="245"/>
                      <a:pt x="141" y="245"/>
                      <a:pt x="141" y="245"/>
                    </a:cubicBezTo>
                    <a:cubicBezTo>
                      <a:pt x="141" y="245"/>
                      <a:pt x="141" y="244"/>
                      <a:pt x="141" y="244"/>
                    </a:cubicBezTo>
                    <a:cubicBezTo>
                      <a:pt x="142" y="244"/>
                      <a:pt x="142" y="244"/>
                      <a:pt x="142" y="244"/>
                    </a:cubicBezTo>
                    <a:close/>
                  </a:path>
                </a:pathLst>
              </a:custGeom>
              <a:solidFill>
                <a:srgbClr val="231F20"/>
              </a:solidFill>
              <a:ln w="9525">
                <a:noFill/>
                <a:round/>
                <a:headEnd/>
                <a:tailEnd/>
              </a:ln>
            </p:spPr>
            <p:txBody>
              <a:bodyPr/>
              <a:lstStyle/>
              <a:p>
                <a:endParaRPr lang="zh-TW" altLang="en-US"/>
              </a:p>
            </p:txBody>
          </p:sp>
        </p:grpSp>
      </p:grpSp>
      <p:cxnSp>
        <p:nvCxnSpPr>
          <p:cNvPr id="735" name="Straight Connector 734"/>
          <p:cNvCxnSpPr/>
          <p:nvPr/>
        </p:nvCxnSpPr>
        <p:spPr>
          <a:xfrm rot="5400000" flipH="1" flipV="1">
            <a:off x="3554541" y="3622773"/>
            <a:ext cx="1500188" cy="1191"/>
          </a:xfrm>
          <a:prstGeom prst="line">
            <a:avLst/>
          </a:prstGeom>
          <a:solidFill>
            <a:schemeClr val="bg1">
              <a:lumMod val="85000"/>
            </a:schemeClr>
          </a:solidFill>
          <a:ln w="57150" cap="rnd">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934" name="Straight Connector 933"/>
          <p:cNvCxnSpPr/>
          <p:nvPr/>
        </p:nvCxnSpPr>
        <p:spPr>
          <a:xfrm>
            <a:off x="4304040" y="4016274"/>
            <a:ext cx="964657" cy="1588"/>
          </a:xfrm>
          <a:prstGeom prst="line">
            <a:avLst/>
          </a:prstGeom>
          <a:solidFill>
            <a:schemeClr val="bg1">
              <a:lumMod val="85000"/>
            </a:schemeClr>
          </a:solidFill>
          <a:ln w="57150" cap="rnd">
            <a:solidFill>
              <a:schemeClr val="accent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38" name="Straight Arrow Connector 937"/>
          <p:cNvCxnSpPr/>
          <p:nvPr/>
        </p:nvCxnSpPr>
        <p:spPr>
          <a:xfrm rot="10800000">
            <a:off x="1838804" y="4016274"/>
            <a:ext cx="3429893" cy="1588"/>
          </a:xfrm>
          <a:prstGeom prst="straightConnector1">
            <a:avLst/>
          </a:prstGeom>
          <a:ln w="762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80" name="TextBox 979"/>
          <p:cNvSpPr txBox="1">
            <a:spLocks noChangeArrowheads="1"/>
          </p:cNvSpPr>
          <p:nvPr/>
        </p:nvSpPr>
        <p:spPr bwMode="auto">
          <a:xfrm>
            <a:off x="2857054" y="3730525"/>
            <a:ext cx="401072" cy="276999"/>
          </a:xfrm>
          <a:prstGeom prst="rect">
            <a:avLst/>
          </a:prstGeom>
          <a:noFill/>
          <a:ln w="9525">
            <a:noFill/>
            <a:miter lim="800000"/>
            <a:headEnd/>
            <a:tailEnd/>
          </a:ln>
        </p:spPr>
        <p:txBody>
          <a:bodyPr wrap="none">
            <a:spAutoFit/>
          </a:bodyPr>
          <a:lstStyle/>
          <a:p>
            <a:r>
              <a:rPr lang="en-US" altLang="zh-TW" sz="1200" b="1">
                <a:solidFill>
                  <a:schemeClr val="accent1"/>
                </a:solidFill>
                <a:ea typeface="新細明體" charset="-120"/>
              </a:rPr>
              <a:t>ICA</a:t>
            </a:r>
          </a:p>
        </p:txBody>
      </p:sp>
      <p:cxnSp>
        <p:nvCxnSpPr>
          <p:cNvPr id="1001" name="Straight Connector 1000"/>
          <p:cNvCxnSpPr/>
          <p:nvPr/>
        </p:nvCxnSpPr>
        <p:spPr>
          <a:xfrm rot="16200000" flipV="1">
            <a:off x="4017893" y="2872877"/>
            <a:ext cx="569912" cy="2382"/>
          </a:xfrm>
          <a:prstGeom prst="line">
            <a:avLst/>
          </a:prstGeom>
          <a:solidFill>
            <a:schemeClr val="bg1">
              <a:lumMod val="85000"/>
            </a:schemeClr>
          </a:solidFill>
          <a:ln w="57150" cap="rnd">
            <a:solidFill>
              <a:schemeClr val="accent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02" name="Straight Connector 1001"/>
          <p:cNvCxnSpPr/>
          <p:nvPr/>
        </p:nvCxnSpPr>
        <p:spPr>
          <a:xfrm>
            <a:off x="4304039" y="3159024"/>
            <a:ext cx="1071842" cy="1588"/>
          </a:xfrm>
          <a:prstGeom prst="line">
            <a:avLst/>
          </a:prstGeom>
          <a:solidFill>
            <a:schemeClr val="bg1">
              <a:lumMod val="85000"/>
            </a:schemeClr>
          </a:solidFill>
          <a:ln w="57150" cap="rnd">
            <a:solidFill>
              <a:schemeClr val="accent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04" name="TextBox 1003"/>
          <p:cNvSpPr txBox="1">
            <a:spLocks noChangeArrowheads="1"/>
          </p:cNvSpPr>
          <p:nvPr/>
        </p:nvSpPr>
        <p:spPr bwMode="auto">
          <a:xfrm>
            <a:off x="4464817" y="3230462"/>
            <a:ext cx="482328" cy="190500"/>
          </a:xfrm>
          <a:prstGeom prst="rect">
            <a:avLst/>
          </a:prstGeom>
          <a:solidFill>
            <a:schemeClr val="bg1"/>
          </a:solidFill>
          <a:ln w="9525">
            <a:noFill/>
            <a:miter lim="800000"/>
            <a:headEnd/>
            <a:tailEnd/>
          </a:ln>
        </p:spPr>
        <p:txBody>
          <a:bodyPr wrap="none" lIns="0" tIns="0" rIns="0" bIns="0"/>
          <a:lstStyle/>
          <a:p>
            <a:pPr algn="r"/>
            <a:r>
              <a:rPr lang="en-US" altLang="zh-TW" sz="1200" b="1">
                <a:solidFill>
                  <a:schemeClr val="accent1"/>
                </a:solidFill>
                <a:ea typeface="新細明體" charset="-120"/>
              </a:rPr>
              <a:t>validate</a:t>
            </a:r>
          </a:p>
        </p:txBody>
      </p:sp>
      <p:cxnSp>
        <p:nvCxnSpPr>
          <p:cNvPr id="1006" name="Straight Connector 1005"/>
          <p:cNvCxnSpPr/>
          <p:nvPr/>
        </p:nvCxnSpPr>
        <p:spPr>
          <a:xfrm rot="5400000" flipH="1" flipV="1">
            <a:off x="5125652" y="3409254"/>
            <a:ext cx="501650" cy="1191"/>
          </a:xfrm>
          <a:prstGeom prst="line">
            <a:avLst/>
          </a:prstGeom>
          <a:solidFill>
            <a:schemeClr val="bg1">
              <a:lumMod val="85000"/>
            </a:schemeClr>
          </a:solidFill>
          <a:ln w="57150">
            <a:solidFill>
              <a:schemeClr val="accent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28" name="Straight Connector 1027"/>
          <p:cNvCxnSpPr/>
          <p:nvPr/>
        </p:nvCxnSpPr>
        <p:spPr>
          <a:xfrm rot="16200000" flipV="1">
            <a:off x="4018488" y="2871886"/>
            <a:ext cx="569913" cy="1191"/>
          </a:xfrm>
          <a:prstGeom prst="line">
            <a:avLst/>
          </a:prstGeom>
          <a:solidFill>
            <a:schemeClr val="bg1">
              <a:lumMod val="85000"/>
            </a:schemeClr>
          </a:solidFill>
          <a:ln w="57150" cap="rnd">
            <a:solidFill>
              <a:schemeClr val="accent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47" name="Straight Connector 1046"/>
          <p:cNvCxnSpPr/>
          <p:nvPr/>
        </p:nvCxnSpPr>
        <p:spPr>
          <a:xfrm>
            <a:off x="4304040" y="3157438"/>
            <a:ext cx="1073033" cy="1587"/>
          </a:xfrm>
          <a:prstGeom prst="line">
            <a:avLst/>
          </a:prstGeom>
          <a:solidFill>
            <a:schemeClr val="bg1">
              <a:lumMod val="85000"/>
            </a:schemeClr>
          </a:solidFill>
          <a:ln w="57150" cap="rnd">
            <a:solidFill>
              <a:schemeClr val="accent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48" name="Straight Connector 1047"/>
          <p:cNvCxnSpPr/>
          <p:nvPr/>
        </p:nvCxnSpPr>
        <p:spPr>
          <a:xfrm rot="5400000" flipH="1" flipV="1">
            <a:off x="5126445" y="3408461"/>
            <a:ext cx="500063" cy="1191"/>
          </a:xfrm>
          <a:prstGeom prst="line">
            <a:avLst/>
          </a:prstGeom>
          <a:solidFill>
            <a:schemeClr val="bg1">
              <a:lumMod val="85000"/>
            </a:schemeClr>
          </a:solidFill>
          <a:ln w="57150">
            <a:solidFill>
              <a:schemeClr val="accent1"/>
            </a:solidFill>
            <a:prstDash val="solid"/>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049" name="TextBox 1048"/>
          <p:cNvSpPr txBox="1">
            <a:spLocks noChangeArrowheads="1"/>
          </p:cNvSpPr>
          <p:nvPr/>
        </p:nvSpPr>
        <p:spPr bwMode="auto">
          <a:xfrm>
            <a:off x="4464817" y="2897087"/>
            <a:ext cx="482328" cy="190500"/>
          </a:xfrm>
          <a:prstGeom prst="rect">
            <a:avLst/>
          </a:prstGeom>
          <a:solidFill>
            <a:schemeClr val="bg1"/>
          </a:solidFill>
          <a:ln w="9525">
            <a:noFill/>
            <a:miter lim="800000"/>
            <a:headEnd/>
            <a:tailEnd/>
          </a:ln>
        </p:spPr>
        <p:txBody>
          <a:bodyPr wrap="none" lIns="0" tIns="0" rIns="0" bIns="0"/>
          <a:lstStyle/>
          <a:p>
            <a:pPr algn="r"/>
            <a:r>
              <a:rPr lang="en-US" altLang="zh-TW" sz="1200" b="1">
                <a:solidFill>
                  <a:schemeClr val="accent1"/>
                </a:solidFill>
                <a:ea typeface="新細明體" charset="-120"/>
              </a:rPr>
              <a:t>policies</a:t>
            </a:r>
          </a:p>
        </p:txBody>
      </p:sp>
      <p:cxnSp>
        <p:nvCxnSpPr>
          <p:cNvPr id="1069" name="Straight Connector 1068"/>
          <p:cNvCxnSpPr/>
          <p:nvPr/>
        </p:nvCxnSpPr>
        <p:spPr>
          <a:xfrm>
            <a:off x="4644647" y="2301774"/>
            <a:ext cx="593086" cy="0"/>
          </a:xfrm>
          <a:prstGeom prst="line">
            <a:avLst/>
          </a:prstGeom>
          <a:ln w="57150">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1" name="TextBox 1070"/>
          <p:cNvSpPr txBox="1">
            <a:spLocks noChangeArrowheads="1"/>
          </p:cNvSpPr>
          <p:nvPr/>
        </p:nvSpPr>
        <p:spPr bwMode="auto">
          <a:xfrm>
            <a:off x="4679185" y="2008088"/>
            <a:ext cx="623889" cy="276999"/>
          </a:xfrm>
          <a:prstGeom prst="rect">
            <a:avLst/>
          </a:prstGeom>
          <a:noFill/>
          <a:ln w="9525">
            <a:noFill/>
            <a:miter lim="800000"/>
            <a:headEnd/>
            <a:tailEnd/>
          </a:ln>
        </p:spPr>
        <p:txBody>
          <a:bodyPr wrap="none">
            <a:spAutoFit/>
          </a:bodyPr>
          <a:lstStyle/>
          <a:p>
            <a:r>
              <a:rPr lang="en-US" altLang="zh-TW" sz="1200" b="1">
                <a:solidFill>
                  <a:schemeClr val="accent1"/>
                </a:solidFill>
                <a:ea typeface="新細明體" charset="-120"/>
              </a:rPr>
              <a:t>license</a:t>
            </a:r>
          </a:p>
        </p:txBody>
      </p:sp>
      <p:cxnSp>
        <p:nvCxnSpPr>
          <p:cNvPr id="668" name="Straight Connector 667"/>
          <p:cNvCxnSpPr/>
          <p:nvPr/>
        </p:nvCxnSpPr>
        <p:spPr>
          <a:xfrm>
            <a:off x="3339382" y="2304949"/>
            <a:ext cx="601423" cy="1588"/>
          </a:xfrm>
          <a:prstGeom prst="line">
            <a:avLst/>
          </a:prstGeom>
          <a:ln w="57150">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0" name="Straight Arrow Connector 1079"/>
          <p:cNvCxnSpPr>
            <a:cxnSpLocks noChangeShapeType="1"/>
          </p:cNvCxnSpPr>
          <p:nvPr/>
        </p:nvCxnSpPr>
        <p:spPr bwMode="auto">
          <a:xfrm rot="10800000">
            <a:off x="6566816" y="3941662"/>
            <a:ext cx="1086133" cy="1587"/>
          </a:xfrm>
          <a:prstGeom prst="straightConnector1">
            <a:avLst/>
          </a:prstGeom>
          <a:noFill/>
          <a:ln w="114300">
            <a:solidFill>
              <a:srgbClr val="70A426"/>
            </a:solidFill>
            <a:round/>
            <a:headEnd/>
            <a:tailEnd type="triangle" w="sm" len="med"/>
          </a:ln>
        </p:spPr>
      </p:cxnSp>
      <p:cxnSp>
        <p:nvCxnSpPr>
          <p:cNvPr id="1081" name="Straight Arrow Connector 1080"/>
          <p:cNvCxnSpPr>
            <a:cxnSpLocks noChangeShapeType="1"/>
          </p:cNvCxnSpPr>
          <p:nvPr/>
        </p:nvCxnSpPr>
        <p:spPr bwMode="auto">
          <a:xfrm rot="10800000">
            <a:off x="6566816" y="4302024"/>
            <a:ext cx="1086133" cy="1588"/>
          </a:xfrm>
          <a:prstGeom prst="straightConnector1">
            <a:avLst/>
          </a:prstGeom>
          <a:noFill/>
          <a:ln w="114300">
            <a:solidFill>
              <a:srgbClr val="00B0F0"/>
            </a:solidFill>
            <a:round/>
            <a:headEnd/>
            <a:tailEnd type="triangle" w="sm" len="med"/>
          </a:ln>
        </p:spPr>
      </p:cxnSp>
      <p:cxnSp>
        <p:nvCxnSpPr>
          <p:cNvPr id="1082" name="Straight Arrow Connector 1081"/>
          <p:cNvCxnSpPr>
            <a:cxnSpLocks noChangeShapeType="1"/>
          </p:cNvCxnSpPr>
          <p:nvPr/>
        </p:nvCxnSpPr>
        <p:spPr bwMode="auto">
          <a:xfrm rot="10800000">
            <a:off x="6566816" y="4659213"/>
            <a:ext cx="1086133" cy="1587"/>
          </a:xfrm>
          <a:prstGeom prst="straightConnector1">
            <a:avLst/>
          </a:prstGeom>
          <a:noFill/>
          <a:ln w="114300">
            <a:solidFill>
              <a:srgbClr val="FFDB43"/>
            </a:solidFill>
            <a:round/>
            <a:headEnd/>
            <a:tailEnd type="triangle" w="sm" len="med"/>
          </a:ln>
        </p:spPr>
      </p:cxnSp>
      <p:sp>
        <p:nvSpPr>
          <p:cNvPr id="593" name="TextBox 592"/>
          <p:cNvSpPr txBox="1"/>
          <p:nvPr/>
        </p:nvSpPr>
        <p:spPr>
          <a:xfrm>
            <a:off x="7680341" y="4216300"/>
            <a:ext cx="857473" cy="276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lgn="ctr">
              <a:defRPr/>
            </a:pPr>
            <a:r>
              <a:rPr lang="en-US" sz="1200" b="1" dirty="0">
                <a:solidFill>
                  <a:schemeClr val="tx1"/>
                </a:solidFill>
              </a:rPr>
              <a:t>Profiles</a:t>
            </a:r>
          </a:p>
        </p:txBody>
      </p:sp>
      <p:sp>
        <p:nvSpPr>
          <p:cNvPr id="612" name="TextBox 611"/>
          <p:cNvSpPr txBox="1"/>
          <p:nvPr/>
        </p:nvSpPr>
        <p:spPr>
          <a:xfrm>
            <a:off x="7833606" y="5211276"/>
            <a:ext cx="50449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sz="1200" b="1" dirty="0">
                <a:solidFill>
                  <a:schemeClr val="tx1"/>
                </a:solidFill>
              </a:rPr>
              <a:t>Apps</a:t>
            </a:r>
          </a:p>
        </p:txBody>
      </p:sp>
      <p:sp>
        <p:nvSpPr>
          <p:cNvPr id="613" name="TextBox 612"/>
          <p:cNvSpPr txBox="1"/>
          <p:nvPr/>
        </p:nvSpPr>
        <p:spPr>
          <a:xfrm>
            <a:off x="7920839" y="6197113"/>
            <a:ext cx="36099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lgn="ctr">
              <a:defRPr/>
            </a:pPr>
            <a:r>
              <a:rPr lang="en-US" sz="1200" b="1" dirty="0">
                <a:solidFill>
                  <a:schemeClr val="tx1"/>
                </a:solidFill>
              </a:rPr>
              <a:t>OS</a:t>
            </a:r>
          </a:p>
        </p:txBody>
      </p:sp>
      <p:cxnSp>
        <p:nvCxnSpPr>
          <p:cNvPr id="616" name="Straight Arrow Connector 615"/>
          <p:cNvCxnSpPr/>
          <p:nvPr/>
        </p:nvCxnSpPr>
        <p:spPr>
          <a:xfrm>
            <a:off x="1731620" y="4016274"/>
            <a:ext cx="3429893" cy="1588"/>
          </a:xfrm>
          <a:prstGeom prst="straightConnector1">
            <a:avLst/>
          </a:prstGeom>
          <a:ln w="762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66"/>
                                        </p:tgtEl>
                                        <p:attrNameLst>
                                          <p:attrName>style.visibility</p:attrName>
                                        </p:attrNameLst>
                                      </p:cBhvr>
                                      <p:to>
                                        <p:strVal val="visible"/>
                                      </p:to>
                                    </p:set>
                                    <p:animEffect transition="in" filter="wipe(left)">
                                      <p:cBhvr>
                                        <p:cTn id="7" dur="500"/>
                                        <p:tgtEl>
                                          <p:spTgt spid="6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6"/>
                                        </p:tgtEl>
                                        <p:attrNameLst>
                                          <p:attrName>style.visibility</p:attrName>
                                        </p:attrNameLst>
                                      </p:cBhvr>
                                      <p:to>
                                        <p:strVal val="visible"/>
                                      </p:to>
                                    </p:set>
                                    <p:animEffect transition="in" filter="fade">
                                      <p:cBhvr>
                                        <p:cTn id="10" dur="500"/>
                                        <p:tgtEl>
                                          <p:spTgt spid="69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68"/>
                                        </p:tgtEl>
                                        <p:attrNameLst>
                                          <p:attrName>style.visibility</p:attrName>
                                        </p:attrNameLst>
                                      </p:cBhvr>
                                      <p:to>
                                        <p:strVal val="visible"/>
                                      </p:to>
                                    </p:set>
                                    <p:animEffect transition="in" filter="wipe(left)">
                                      <p:cBhvr>
                                        <p:cTn id="15" dur="500"/>
                                        <p:tgtEl>
                                          <p:spTgt spid="66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93"/>
                                        </p:tgtEl>
                                        <p:attrNameLst>
                                          <p:attrName>style.visibility</p:attrName>
                                        </p:attrNameLst>
                                      </p:cBhvr>
                                      <p:to>
                                        <p:strVal val="visible"/>
                                      </p:to>
                                    </p:set>
                                    <p:animEffect transition="in" filter="fade">
                                      <p:cBhvr>
                                        <p:cTn id="18" dur="500"/>
                                        <p:tgtEl>
                                          <p:spTgt spid="69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674"/>
                                        </p:tgtEl>
                                        <p:attrNameLst>
                                          <p:attrName>style.visibility</p:attrName>
                                        </p:attrNameLst>
                                      </p:cBhvr>
                                      <p:to>
                                        <p:strVal val="visible"/>
                                      </p:to>
                                    </p:set>
                                    <p:animEffect transition="in" filter="wipe(up)">
                                      <p:cBhvr>
                                        <p:cTn id="23" dur="500"/>
                                        <p:tgtEl>
                                          <p:spTgt spid="67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05"/>
                                        </p:tgtEl>
                                        <p:attrNameLst>
                                          <p:attrName>style.visibility</p:attrName>
                                        </p:attrNameLst>
                                      </p:cBhvr>
                                      <p:to>
                                        <p:strVal val="visible"/>
                                      </p:to>
                                    </p:set>
                                    <p:animEffect transition="in" filter="fade">
                                      <p:cBhvr>
                                        <p:cTn id="26" dur="500"/>
                                        <p:tgtEl>
                                          <p:spTgt spid="705"/>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680"/>
                                        </p:tgtEl>
                                        <p:attrNameLst>
                                          <p:attrName>style.visibility</p:attrName>
                                        </p:attrNameLst>
                                      </p:cBhvr>
                                      <p:to>
                                        <p:strVal val="visible"/>
                                      </p:to>
                                    </p:set>
                                    <p:animEffect transition="in" filter="wipe(left)">
                                      <p:cBhvr>
                                        <p:cTn id="30" dur="500"/>
                                        <p:tgtEl>
                                          <p:spTgt spid="680"/>
                                        </p:tgtEl>
                                      </p:cBhvr>
                                    </p:animEffect>
                                  </p:childTnLst>
                                </p:cTn>
                              </p:par>
                            </p:childTnLst>
                          </p:cTn>
                        </p:par>
                        <p:par>
                          <p:cTn id="31" fill="hold">
                            <p:stCondLst>
                              <p:cond delay="1000"/>
                            </p:stCondLst>
                            <p:childTnLst>
                              <p:par>
                                <p:cTn id="32" presetID="22" presetClass="entr" presetSubtype="4" fill="hold" nodeType="afterEffect">
                                  <p:stCondLst>
                                    <p:cond delay="0"/>
                                  </p:stCondLst>
                                  <p:childTnLst>
                                    <p:set>
                                      <p:cBhvr>
                                        <p:cTn id="33" dur="1" fill="hold">
                                          <p:stCondLst>
                                            <p:cond delay="0"/>
                                          </p:stCondLst>
                                        </p:cTn>
                                        <p:tgtEl>
                                          <p:spTgt spid="683"/>
                                        </p:tgtEl>
                                        <p:attrNameLst>
                                          <p:attrName>style.visibility</p:attrName>
                                        </p:attrNameLst>
                                      </p:cBhvr>
                                      <p:to>
                                        <p:strVal val="visible"/>
                                      </p:to>
                                    </p:set>
                                    <p:animEffect transition="in" filter="wipe(down)">
                                      <p:cBhvr>
                                        <p:cTn id="34" dur="500"/>
                                        <p:tgtEl>
                                          <p:spTgt spid="68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735"/>
                                        </p:tgtEl>
                                        <p:attrNameLst>
                                          <p:attrName>style.visibility</p:attrName>
                                        </p:attrNameLst>
                                      </p:cBhvr>
                                      <p:to>
                                        <p:strVal val="visible"/>
                                      </p:to>
                                    </p:set>
                                    <p:animEffect transition="in" filter="wipe(up)">
                                      <p:cBhvr>
                                        <p:cTn id="39" dur="500"/>
                                        <p:tgtEl>
                                          <p:spTgt spid="735"/>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708"/>
                                        </p:tgtEl>
                                        <p:attrNameLst>
                                          <p:attrName>style.visibility</p:attrName>
                                        </p:attrNameLst>
                                      </p:cBhvr>
                                      <p:to>
                                        <p:strVal val="visible"/>
                                      </p:to>
                                    </p:set>
                                    <p:animEffect transition="in" filter="wipe(left)">
                                      <p:cBhvr>
                                        <p:cTn id="43" dur="500"/>
                                        <p:tgtEl>
                                          <p:spTgt spid="7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13"/>
                                        </p:tgtEl>
                                        <p:attrNameLst>
                                          <p:attrName>style.visibility</p:attrName>
                                        </p:attrNameLst>
                                      </p:cBhvr>
                                      <p:to>
                                        <p:strVal val="visible"/>
                                      </p:to>
                                    </p:set>
                                    <p:animEffect transition="in" filter="fade">
                                      <p:cBhvr>
                                        <p:cTn id="46" dur="500"/>
                                        <p:tgtEl>
                                          <p:spTgt spid="713"/>
                                        </p:tgtEl>
                                      </p:cBhvr>
                                    </p:animEffect>
                                  </p:childTnLst>
                                </p:cTn>
                              </p:par>
                            </p:childTnLst>
                          </p:cTn>
                        </p:par>
                        <p:par>
                          <p:cTn id="47" fill="hold">
                            <p:stCondLst>
                              <p:cond delay="1000"/>
                            </p:stCondLst>
                            <p:childTnLst>
                              <p:par>
                                <p:cTn id="48" presetID="22" presetClass="entr" presetSubtype="2" fill="hold" nodeType="afterEffect">
                                  <p:stCondLst>
                                    <p:cond delay="0"/>
                                  </p:stCondLst>
                                  <p:childTnLst>
                                    <p:set>
                                      <p:cBhvr>
                                        <p:cTn id="49" dur="1" fill="hold">
                                          <p:stCondLst>
                                            <p:cond delay="0"/>
                                          </p:stCondLst>
                                        </p:cTn>
                                        <p:tgtEl>
                                          <p:spTgt spid="1080"/>
                                        </p:tgtEl>
                                        <p:attrNameLst>
                                          <p:attrName>style.visibility</p:attrName>
                                        </p:attrNameLst>
                                      </p:cBhvr>
                                      <p:to>
                                        <p:strVal val="visible"/>
                                      </p:to>
                                    </p:set>
                                    <p:animEffect transition="in" filter="wipe(right)">
                                      <p:cBhvr>
                                        <p:cTn id="50" dur="500"/>
                                        <p:tgtEl>
                                          <p:spTgt spid="1080"/>
                                        </p:tgtEl>
                                      </p:cBhvr>
                                    </p:animEffect>
                                  </p:childTnLst>
                                </p:cTn>
                              </p:par>
                              <p:par>
                                <p:cTn id="51" presetID="22" presetClass="entr" presetSubtype="2" fill="hold" nodeType="withEffect">
                                  <p:stCondLst>
                                    <p:cond delay="0"/>
                                  </p:stCondLst>
                                  <p:childTnLst>
                                    <p:set>
                                      <p:cBhvr>
                                        <p:cTn id="52" dur="1" fill="hold">
                                          <p:stCondLst>
                                            <p:cond delay="0"/>
                                          </p:stCondLst>
                                        </p:cTn>
                                        <p:tgtEl>
                                          <p:spTgt spid="1081"/>
                                        </p:tgtEl>
                                        <p:attrNameLst>
                                          <p:attrName>style.visibility</p:attrName>
                                        </p:attrNameLst>
                                      </p:cBhvr>
                                      <p:to>
                                        <p:strVal val="visible"/>
                                      </p:to>
                                    </p:set>
                                    <p:animEffect transition="in" filter="wipe(right)">
                                      <p:cBhvr>
                                        <p:cTn id="53" dur="500"/>
                                        <p:tgtEl>
                                          <p:spTgt spid="1081"/>
                                        </p:tgtEl>
                                      </p:cBhvr>
                                    </p:animEffect>
                                  </p:childTnLst>
                                </p:cTn>
                              </p:par>
                              <p:par>
                                <p:cTn id="54" presetID="22" presetClass="entr" presetSubtype="2" fill="hold" nodeType="withEffect">
                                  <p:stCondLst>
                                    <p:cond delay="0"/>
                                  </p:stCondLst>
                                  <p:childTnLst>
                                    <p:set>
                                      <p:cBhvr>
                                        <p:cTn id="55" dur="1" fill="hold">
                                          <p:stCondLst>
                                            <p:cond delay="0"/>
                                          </p:stCondLst>
                                        </p:cTn>
                                        <p:tgtEl>
                                          <p:spTgt spid="1082"/>
                                        </p:tgtEl>
                                        <p:attrNameLst>
                                          <p:attrName>style.visibility</p:attrName>
                                        </p:attrNameLst>
                                      </p:cBhvr>
                                      <p:to>
                                        <p:strVal val="visible"/>
                                      </p:to>
                                    </p:set>
                                    <p:animEffect transition="in" filter="wipe(right)">
                                      <p:cBhvr>
                                        <p:cTn id="56" dur="500"/>
                                        <p:tgtEl>
                                          <p:spTgt spid="1082"/>
                                        </p:tgtEl>
                                      </p:cBhvr>
                                    </p:animEffect>
                                  </p:childTnLst>
                                </p:cTn>
                              </p:par>
                            </p:childTnLst>
                          </p:cTn>
                        </p:par>
                        <p:par>
                          <p:cTn id="57" fill="hold">
                            <p:stCondLst>
                              <p:cond delay="1500"/>
                            </p:stCondLst>
                            <p:childTnLst>
                              <p:par>
                                <p:cTn id="58" presetID="10" presetClass="entr" presetSubtype="0"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934"/>
                                        </p:tgtEl>
                                        <p:attrNameLst>
                                          <p:attrName>style.visibility</p:attrName>
                                        </p:attrNameLst>
                                      </p:cBhvr>
                                      <p:to>
                                        <p:strVal val="visible"/>
                                      </p:to>
                                    </p:set>
                                    <p:animEffect transition="in" filter="wipe(left)">
                                      <p:cBhvr>
                                        <p:cTn id="65" dur="500"/>
                                        <p:tgtEl>
                                          <p:spTgt spid="934"/>
                                        </p:tgtEl>
                                      </p:cBhvr>
                                    </p:animEffect>
                                  </p:childTnLst>
                                </p:cTn>
                              </p:par>
                              <p:par>
                                <p:cTn id="66" presetID="10" presetClass="entr" presetSubtype="0" fill="hold" nodeType="withEffect">
                                  <p:stCondLst>
                                    <p:cond delay="200"/>
                                  </p:stCondLst>
                                  <p:childTnLst>
                                    <p:set>
                                      <p:cBhvr>
                                        <p:cTn id="67" dur="1" fill="hold">
                                          <p:stCondLst>
                                            <p:cond delay="0"/>
                                          </p:stCondLst>
                                        </p:cTn>
                                        <p:tgtEl>
                                          <p:spTgt spid="714"/>
                                        </p:tgtEl>
                                        <p:attrNameLst>
                                          <p:attrName>style.visibility</p:attrName>
                                        </p:attrNameLst>
                                      </p:cBhvr>
                                      <p:to>
                                        <p:strVal val="visible"/>
                                      </p:to>
                                    </p:set>
                                    <p:animEffect transition="in" filter="fade">
                                      <p:cBhvr>
                                        <p:cTn id="68" dur="500"/>
                                        <p:tgtEl>
                                          <p:spTgt spid="71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980"/>
                                        </p:tgtEl>
                                        <p:attrNameLst>
                                          <p:attrName>style.visibility</p:attrName>
                                        </p:attrNameLst>
                                      </p:cBhvr>
                                      <p:to>
                                        <p:strVal val="visible"/>
                                      </p:to>
                                    </p:set>
                                    <p:animEffect transition="in" filter="fade">
                                      <p:cBhvr>
                                        <p:cTn id="73" dur="500"/>
                                        <p:tgtEl>
                                          <p:spTgt spid="980"/>
                                        </p:tgtEl>
                                      </p:cBhvr>
                                    </p:animEffect>
                                  </p:childTnLst>
                                </p:cTn>
                              </p:par>
                              <p:par>
                                <p:cTn id="74" presetID="22" presetClass="entr" presetSubtype="8" fill="hold" nodeType="withEffect">
                                  <p:stCondLst>
                                    <p:cond delay="0"/>
                                  </p:stCondLst>
                                  <p:childTnLst>
                                    <p:set>
                                      <p:cBhvr>
                                        <p:cTn id="75" dur="1" fill="hold">
                                          <p:stCondLst>
                                            <p:cond delay="0"/>
                                          </p:stCondLst>
                                        </p:cTn>
                                        <p:tgtEl>
                                          <p:spTgt spid="938"/>
                                        </p:tgtEl>
                                        <p:attrNameLst>
                                          <p:attrName>style.visibility</p:attrName>
                                        </p:attrNameLst>
                                      </p:cBhvr>
                                      <p:to>
                                        <p:strVal val="visible"/>
                                      </p:to>
                                    </p:set>
                                    <p:animEffect transition="in" filter="wipe(left)">
                                      <p:cBhvr>
                                        <p:cTn id="76" dur="500"/>
                                        <p:tgtEl>
                                          <p:spTgt spid="938"/>
                                        </p:tgtEl>
                                      </p:cBhvr>
                                    </p:animEffect>
                                  </p:childTnLst>
                                </p:cTn>
                              </p:par>
                            </p:childTnLst>
                          </p:cTn>
                        </p:par>
                        <p:par>
                          <p:cTn id="77" fill="hold">
                            <p:stCondLst>
                              <p:cond delay="500"/>
                            </p:stCondLst>
                            <p:childTnLst>
                              <p:par>
                                <p:cTn id="78" presetID="10" presetClass="exit" presetSubtype="0" fill="hold" grpId="1" nodeType="afterEffect">
                                  <p:stCondLst>
                                    <p:cond delay="0"/>
                                  </p:stCondLst>
                                  <p:childTnLst>
                                    <p:animEffect transition="out" filter="fade">
                                      <p:cBhvr>
                                        <p:cTn id="79" dur="1000"/>
                                        <p:tgtEl>
                                          <p:spTgt spid="696"/>
                                        </p:tgtEl>
                                      </p:cBhvr>
                                    </p:animEffect>
                                    <p:set>
                                      <p:cBhvr>
                                        <p:cTn id="80" dur="1" fill="hold">
                                          <p:stCondLst>
                                            <p:cond delay="999"/>
                                          </p:stCondLst>
                                        </p:cTn>
                                        <p:tgtEl>
                                          <p:spTgt spid="69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1000"/>
                                        <p:tgtEl>
                                          <p:spTgt spid="666"/>
                                        </p:tgtEl>
                                      </p:cBhvr>
                                    </p:animEffect>
                                    <p:set>
                                      <p:cBhvr>
                                        <p:cTn id="83" dur="1" fill="hold">
                                          <p:stCondLst>
                                            <p:cond delay="999"/>
                                          </p:stCondLst>
                                        </p:cTn>
                                        <p:tgtEl>
                                          <p:spTgt spid="666"/>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1000"/>
                                        <p:tgtEl>
                                          <p:spTgt spid="668"/>
                                        </p:tgtEl>
                                      </p:cBhvr>
                                    </p:animEffect>
                                    <p:set>
                                      <p:cBhvr>
                                        <p:cTn id="86" dur="1" fill="hold">
                                          <p:stCondLst>
                                            <p:cond delay="999"/>
                                          </p:stCondLst>
                                        </p:cTn>
                                        <p:tgtEl>
                                          <p:spTgt spid="668"/>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1000"/>
                                        <p:tgtEl>
                                          <p:spTgt spid="693"/>
                                        </p:tgtEl>
                                      </p:cBhvr>
                                    </p:animEffect>
                                    <p:set>
                                      <p:cBhvr>
                                        <p:cTn id="89" dur="1" fill="hold">
                                          <p:stCondLst>
                                            <p:cond delay="999"/>
                                          </p:stCondLst>
                                        </p:cTn>
                                        <p:tgtEl>
                                          <p:spTgt spid="693"/>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1000"/>
                                        <p:tgtEl>
                                          <p:spTgt spid="735"/>
                                        </p:tgtEl>
                                      </p:cBhvr>
                                    </p:animEffect>
                                    <p:set>
                                      <p:cBhvr>
                                        <p:cTn id="92" dur="1" fill="hold">
                                          <p:stCondLst>
                                            <p:cond delay="999"/>
                                          </p:stCondLst>
                                        </p:cTn>
                                        <p:tgtEl>
                                          <p:spTgt spid="735"/>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1000"/>
                                        <p:tgtEl>
                                          <p:spTgt spid="705"/>
                                        </p:tgtEl>
                                      </p:cBhvr>
                                    </p:animEffect>
                                    <p:set>
                                      <p:cBhvr>
                                        <p:cTn id="95" dur="1" fill="hold">
                                          <p:stCondLst>
                                            <p:cond delay="999"/>
                                          </p:stCondLst>
                                        </p:cTn>
                                        <p:tgtEl>
                                          <p:spTgt spid="705"/>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1000"/>
                                        <p:tgtEl>
                                          <p:spTgt spid="680"/>
                                        </p:tgtEl>
                                      </p:cBhvr>
                                    </p:animEffect>
                                    <p:set>
                                      <p:cBhvr>
                                        <p:cTn id="98" dur="1" fill="hold">
                                          <p:stCondLst>
                                            <p:cond delay="999"/>
                                          </p:stCondLst>
                                        </p:cTn>
                                        <p:tgtEl>
                                          <p:spTgt spid="680"/>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1000"/>
                                        <p:tgtEl>
                                          <p:spTgt spid="683"/>
                                        </p:tgtEl>
                                      </p:cBhvr>
                                    </p:animEffect>
                                    <p:set>
                                      <p:cBhvr>
                                        <p:cTn id="101" dur="1" fill="hold">
                                          <p:stCondLst>
                                            <p:cond delay="999"/>
                                          </p:stCondLst>
                                        </p:cTn>
                                        <p:tgtEl>
                                          <p:spTgt spid="683"/>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1000"/>
                                        <p:tgtEl>
                                          <p:spTgt spid="934"/>
                                        </p:tgtEl>
                                      </p:cBhvr>
                                    </p:animEffect>
                                    <p:set>
                                      <p:cBhvr>
                                        <p:cTn id="104" dur="1" fill="hold">
                                          <p:stCondLst>
                                            <p:cond delay="999"/>
                                          </p:stCondLst>
                                        </p:cTn>
                                        <p:tgtEl>
                                          <p:spTgt spid="934"/>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1000"/>
                                        <p:tgtEl>
                                          <p:spTgt spid="708"/>
                                        </p:tgtEl>
                                      </p:cBhvr>
                                    </p:animEffect>
                                    <p:set>
                                      <p:cBhvr>
                                        <p:cTn id="107" dur="1" fill="hold">
                                          <p:stCondLst>
                                            <p:cond delay="999"/>
                                          </p:stCondLst>
                                        </p:cTn>
                                        <p:tgtEl>
                                          <p:spTgt spid="708"/>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1000"/>
                                        <p:tgtEl>
                                          <p:spTgt spid="713"/>
                                        </p:tgtEl>
                                      </p:cBhvr>
                                    </p:animEffect>
                                    <p:set>
                                      <p:cBhvr>
                                        <p:cTn id="110" dur="1" fill="hold">
                                          <p:stCondLst>
                                            <p:cond delay="999"/>
                                          </p:stCondLst>
                                        </p:cTn>
                                        <p:tgtEl>
                                          <p:spTgt spid="713"/>
                                        </p:tgtEl>
                                        <p:attrNameLst>
                                          <p:attrName>style.visibility</p:attrName>
                                        </p:attrNameLst>
                                      </p:cBhvr>
                                      <p:to>
                                        <p:strVal val="hidden"/>
                                      </p:to>
                                    </p:set>
                                  </p:childTnLst>
                                </p:cTn>
                              </p:par>
                              <p:par>
                                <p:cTn id="111" presetID="10" presetClass="exit" presetSubtype="0" fill="hold" grpId="0" nodeType="withEffect">
                                  <p:stCondLst>
                                    <p:cond delay="0"/>
                                  </p:stCondLst>
                                  <p:childTnLst>
                                    <p:animEffect transition="out" filter="fade">
                                      <p:cBhvr>
                                        <p:cTn id="112" dur="1000"/>
                                        <p:tgtEl>
                                          <p:spTgt spid="714"/>
                                        </p:tgtEl>
                                      </p:cBhvr>
                                    </p:animEffect>
                                    <p:set>
                                      <p:cBhvr>
                                        <p:cTn id="113" dur="1" fill="hold">
                                          <p:stCondLst>
                                            <p:cond delay="999"/>
                                          </p:stCondLst>
                                        </p:cTn>
                                        <p:tgtEl>
                                          <p:spTgt spid="71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1000"/>
                                        <p:tgtEl>
                                          <p:spTgt spid="674"/>
                                        </p:tgtEl>
                                      </p:cBhvr>
                                    </p:animEffect>
                                    <p:set>
                                      <p:cBhvr>
                                        <p:cTn id="116" dur="1" fill="hold">
                                          <p:stCondLst>
                                            <p:cond delay="999"/>
                                          </p:stCondLst>
                                        </p:cTn>
                                        <p:tgtEl>
                                          <p:spTgt spid="674"/>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1000"/>
                                        <p:tgtEl>
                                          <p:spTgt spid="1080"/>
                                        </p:tgtEl>
                                      </p:cBhvr>
                                    </p:animEffect>
                                    <p:set>
                                      <p:cBhvr>
                                        <p:cTn id="119" dur="1" fill="hold">
                                          <p:stCondLst>
                                            <p:cond delay="999"/>
                                          </p:stCondLst>
                                        </p:cTn>
                                        <p:tgtEl>
                                          <p:spTgt spid="1080"/>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1000"/>
                                        <p:tgtEl>
                                          <p:spTgt spid="1081"/>
                                        </p:tgtEl>
                                      </p:cBhvr>
                                    </p:animEffect>
                                    <p:set>
                                      <p:cBhvr>
                                        <p:cTn id="122" dur="1" fill="hold">
                                          <p:stCondLst>
                                            <p:cond delay="999"/>
                                          </p:stCondLst>
                                        </p:cTn>
                                        <p:tgtEl>
                                          <p:spTgt spid="1081"/>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1000"/>
                                        <p:tgtEl>
                                          <p:spTgt spid="1082"/>
                                        </p:tgtEl>
                                      </p:cBhvr>
                                    </p:animEffect>
                                    <p:set>
                                      <p:cBhvr>
                                        <p:cTn id="125" dur="1" fill="hold">
                                          <p:stCondLst>
                                            <p:cond delay="999"/>
                                          </p:stCondLst>
                                        </p:cTn>
                                        <p:tgtEl>
                                          <p:spTgt spid="1082"/>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nodeType="clickEffect">
                                  <p:stCondLst>
                                    <p:cond delay="0"/>
                                  </p:stCondLst>
                                  <p:childTnLst>
                                    <p:set>
                                      <p:cBhvr>
                                        <p:cTn id="129" dur="1" fill="hold">
                                          <p:stCondLst>
                                            <p:cond delay="0"/>
                                          </p:stCondLst>
                                        </p:cTn>
                                        <p:tgtEl>
                                          <p:spTgt spid="1006"/>
                                        </p:tgtEl>
                                        <p:attrNameLst>
                                          <p:attrName>style.visibility</p:attrName>
                                        </p:attrNameLst>
                                      </p:cBhvr>
                                      <p:to>
                                        <p:strVal val="visible"/>
                                      </p:to>
                                    </p:set>
                                    <p:animEffect transition="in" filter="wipe(down)">
                                      <p:cBhvr>
                                        <p:cTn id="130" dur="500"/>
                                        <p:tgtEl>
                                          <p:spTgt spid="1006"/>
                                        </p:tgtEl>
                                      </p:cBhvr>
                                    </p:animEffect>
                                  </p:childTnLst>
                                </p:cTn>
                              </p:par>
                              <p:par>
                                <p:cTn id="131" presetID="10" presetClass="entr" presetSubtype="0" fill="hold" nodeType="withEffect">
                                  <p:stCondLst>
                                    <p:cond delay="0"/>
                                  </p:stCondLst>
                                  <p:childTnLst>
                                    <p:set>
                                      <p:cBhvr>
                                        <p:cTn id="132" dur="1" fill="hold">
                                          <p:stCondLst>
                                            <p:cond delay="0"/>
                                          </p:stCondLst>
                                        </p:cTn>
                                        <p:tgtEl>
                                          <p:spTgt spid="1004"/>
                                        </p:tgtEl>
                                        <p:attrNameLst>
                                          <p:attrName>style.visibility</p:attrName>
                                        </p:attrNameLst>
                                      </p:cBhvr>
                                      <p:to>
                                        <p:strVal val="visible"/>
                                      </p:to>
                                    </p:set>
                                    <p:animEffect transition="in" filter="fade">
                                      <p:cBhvr>
                                        <p:cTn id="133" dur="500"/>
                                        <p:tgtEl>
                                          <p:spTgt spid="1004"/>
                                        </p:tgtEl>
                                      </p:cBhvr>
                                    </p:animEffect>
                                  </p:childTnLst>
                                </p:cTn>
                              </p:par>
                            </p:childTnLst>
                          </p:cTn>
                        </p:par>
                        <p:par>
                          <p:cTn id="134" fill="hold">
                            <p:stCondLst>
                              <p:cond delay="500"/>
                            </p:stCondLst>
                            <p:childTnLst>
                              <p:par>
                                <p:cTn id="135" presetID="22" presetClass="entr" presetSubtype="2" fill="hold" nodeType="afterEffect">
                                  <p:stCondLst>
                                    <p:cond delay="0"/>
                                  </p:stCondLst>
                                  <p:childTnLst>
                                    <p:set>
                                      <p:cBhvr>
                                        <p:cTn id="136" dur="1" fill="hold">
                                          <p:stCondLst>
                                            <p:cond delay="0"/>
                                          </p:stCondLst>
                                        </p:cTn>
                                        <p:tgtEl>
                                          <p:spTgt spid="1002"/>
                                        </p:tgtEl>
                                        <p:attrNameLst>
                                          <p:attrName>style.visibility</p:attrName>
                                        </p:attrNameLst>
                                      </p:cBhvr>
                                      <p:to>
                                        <p:strVal val="visible"/>
                                      </p:to>
                                    </p:set>
                                    <p:animEffect transition="in" filter="wipe(right)">
                                      <p:cBhvr>
                                        <p:cTn id="137" dur="500"/>
                                        <p:tgtEl>
                                          <p:spTgt spid="1002"/>
                                        </p:tgtEl>
                                      </p:cBhvr>
                                    </p:animEffect>
                                  </p:childTnLst>
                                </p:cTn>
                              </p:par>
                            </p:childTnLst>
                          </p:cTn>
                        </p:par>
                        <p:par>
                          <p:cTn id="138" fill="hold">
                            <p:stCondLst>
                              <p:cond delay="1000"/>
                            </p:stCondLst>
                            <p:childTnLst>
                              <p:par>
                                <p:cTn id="139" presetID="22" presetClass="entr" presetSubtype="4" fill="hold" nodeType="afterEffect">
                                  <p:stCondLst>
                                    <p:cond delay="0"/>
                                  </p:stCondLst>
                                  <p:childTnLst>
                                    <p:set>
                                      <p:cBhvr>
                                        <p:cTn id="140" dur="1" fill="hold">
                                          <p:stCondLst>
                                            <p:cond delay="0"/>
                                          </p:stCondLst>
                                        </p:cTn>
                                        <p:tgtEl>
                                          <p:spTgt spid="1001"/>
                                        </p:tgtEl>
                                        <p:attrNameLst>
                                          <p:attrName>style.visibility</p:attrName>
                                        </p:attrNameLst>
                                      </p:cBhvr>
                                      <p:to>
                                        <p:strVal val="visible"/>
                                      </p:to>
                                    </p:set>
                                    <p:animEffect transition="in" filter="wipe(down)">
                                      <p:cBhvr>
                                        <p:cTn id="141" dur="500"/>
                                        <p:tgtEl>
                                          <p:spTgt spid="1001"/>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nodeType="clickEffect">
                                  <p:stCondLst>
                                    <p:cond delay="0"/>
                                  </p:stCondLst>
                                  <p:childTnLst>
                                    <p:set>
                                      <p:cBhvr>
                                        <p:cTn id="145" dur="1" fill="hold">
                                          <p:stCondLst>
                                            <p:cond delay="0"/>
                                          </p:stCondLst>
                                        </p:cTn>
                                        <p:tgtEl>
                                          <p:spTgt spid="1069"/>
                                        </p:tgtEl>
                                        <p:attrNameLst>
                                          <p:attrName>style.visibility</p:attrName>
                                        </p:attrNameLst>
                                      </p:cBhvr>
                                      <p:to>
                                        <p:strVal val="visible"/>
                                      </p:to>
                                    </p:set>
                                    <p:animEffect transition="in" filter="wipe(left)">
                                      <p:cBhvr>
                                        <p:cTn id="146" dur="500"/>
                                        <p:tgtEl>
                                          <p:spTgt spid="1069"/>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071"/>
                                        </p:tgtEl>
                                        <p:attrNameLst>
                                          <p:attrName>style.visibility</p:attrName>
                                        </p:attrNameLst>
                                      </p:cBhvr>
                                      <p:to>
                                        <p:strVal val="visible"/>
                                      </p:to>
                                    </p:set>
                                    <p:animEffect transition="in" filter="fade">
                                      <p:cBhvr>
                                        <p:cTn id="149" dur="500"/>
                                        <p:tgtEl>
                                          <p:spTgt spid="1071"/>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xit" presetSubtype="0" fill="hold" nodeType="clickEffect">
                                  <p:stCondLst>
                                    <p:cond delay="0"/>
                                  </p:stCondLst>
                                  <p:childTnLst>
                                    <p:animEffect transition="out" filter="fade">
                                      <p:cBhvr>
                                        <p:cTn id="153" dur="500"/>
                                        <p:tgtEl>
                                          <p:spTgt spid="1001"/>
                                        </p:tgtEl>
                                      </p:cBhvr>
                                    </p:animEffect>
                                    <p:set>
                                      <p:cBhvr>
                                        <p:cTn id="154" dur="1" fill="hold">
                                          <p:stCondLst>
                                            <p:cond delay="499"/>
                                          </p:stCondLst>
                                        </p:cTn>
                                        <p:tgtEl>
                                          <p:spTgt spid="1001"/>
                                        </p:tgtEl>
                                        <p:attrNameLst>
                                          <p:attrName>style.visibility</p:attrName>
                                        </p:attrNameLst>
                                      </p:cBhvr>
                                      <p:to>
                                        <p:strVal val="hidden"/>
                                      </p:to>
                                    </p:set>
                                  </p:childTnLst>
                                </p:cTn>
                              </p:par>
                              <p:par>
                                <p:cTn id="155" presetID="10" presetClass="exit" presetSubtype="0" fill="hold" nodeType="withEffect">
                                  <p:stCondLst>
                                    <p:cond delay="0"/>
                                  </p:stCondLst>
                                  <p:childTnLst>
                                    <p:animEffect transition="out" filter="fade">
                                      <p:cBhvr>
                                        <p:cTn id="156" dur="500"/>
                                        <p:tgtEl>
                                          <p:spTgt spid="1002"/>
                                        </p:tgtEl>
                                      </p:cBhvr>
                                    </p:animEffect>
                                    <p:set>
                                      <p:cBhvr>
                                        <p:cTn id="157" dur="1" fill="hold">
                                          <p:stCondLst>
                                            <p:cond delay="499"/>
                                          </p:stCondLst>
                                        </p:cTn>
                                        <p:tgtEl>
                                          <p:spTgt spid="1002"/>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1006"/>
                                        </p:tgtEl>
                                      </p:cBhvr>
                                    </p:animEffect>
                                    <p:set>
                                      <p:cBhvr>
                                        <p:cTn id="160" dur="1" fill="hold">
                                          <p:stCondLst>
                                            <p:cond delay="499"/>
                                          </p:stCondLst>
                                        </p:cTn>
                                        <p:tgtEl>
                                          <p:spTgt spid="1006"/>
                                        </p:tgtEl>
                                        <p:attrNameLst>
                                          <p:attrName>style.visibility</p:attrName>
                                        </p:attrNameLst>
                                      </p:cBhvr>
                                      <p:to>
                                        <p:strVal val="hidden"/>
                                      </p:to>
                                    </p:set>
                                  </p:childTnLst>
                                </p:cTn>
                              </p:par>
                              <p:par>
                                <p:cTn id="161" presetID="10" presetClass="exit" presetSubtype="0" fill="hold" grpId="0" nodeType="withEffect">
                                  <p:stCondLst>
                                    <p:cond delay="0"/>
                                  </p:stCondLst>
                                  <p:childTnLst>
                                    <p:animEffect transition="out" filter="fade">
                                      <p:cBhvr>
                                        <p:cTn id="162" dur="500"/>
                                        <p:tgtEl>
                                          <p:spTgt spid="1004"/>
                                        </p:tgtEl>
                                      </p:cBhvr>
                                    </p:animEffect>
                                    <p:set>
                                      <p:cBhvr>
                                        <p:cTn id="163" dur="1" fill="hold">
                                          <p:stCondLst>
                                            <p:cond delay="499"/>
                                          </p:stCondLst>
                                        </p:cTn>
                                        <p:tgtEl>
                                          <p:spTgt spid="1004"/>
                                        </p:tgtEl>
                                        <p:attrNameLst>
                                          <p:attrName>style.visibility</p:attrName>
                                        </p:attrNameLst>
                                      </p:cBhvr>
                                      <p:to>
                                        <p:strVal val="hidden"/>
                                      </p:to>
                                    </p:set>
                                  </p:childTnLst>
                                </p:cTn>
                              </p:par>
                            </p:childTnLst>
                          </p:cTn>
                        </p:par>
                        <p:par>
                          <p:cTn id="164" fill="hold">
                            <p:stCondLst>
                              <p:cond delay="500"/>
                            </p:stCondLst>
                            <p:childTnLst>
                              <p:par>
                                <p:cTn id="165" presetID="22" presetClass="entr" presetSubtype="1" fill="hold" nodeType="afterEffect">
                                  <p:stCondLst>
                                    <p:cond delay="0"/>
                                  </p:stCondLst>
                                  <p:childTnLst>
                                    <p:set>
                                      <p:cBhvr>
                                        <p:cTn id="166" dur="1" fill="hold">
                                          <p:stCondLst>
                                            <p:cond delay="0"/>
                                          </p:stCondLst>
                                        </p:cTn>
                                        <p:tgtEl>
                                          <p:spTgt spid="1028"/>
                                        </p:tgtEl>
                                        <p:attrNameLst>
                                          <p:attrName>style.visibility</p:attrName>
                                        </p:attrNameLst>
                                      </p:cBhvr>
                                      <p:to>
                                        <p:strVal val="visible"/>
                                      </p:to>
                                    </p:set>
                                    <p:animEffect transition="in" filter="wipe(up)">
                                      <p:cBhvr>
                                        <p:cTn id="167" dur="500"/>
                                        <p:tgtEl>
                                          <p:spTgt spid="1028"/>
                                        </p:tgtEl>
                                      </p:cBhvr>
                                    </p:animEffect>
                                  </p:childTnLst>
                                </p:cTn>
                              </p:par>
                              <p:par>
                                <p:cTn id="168" presetID="10" presetClass="entr" presetSubtype="0" fill="hold" nodeType="withEffect">
                                  <p:stCondLst>
                                    <p:cond delay="0"/>
                                  </p:stCondLst>
                                  <p:childTnLst>
                                    <p:set>
                                      <p:cBhvr>
                                        <p:cTn id="169" dur="1" fill="hold">
                                          <p:stCondLst>
                                            <p:cond delay="0"/>
                                          </p:stCondLst>
                                        </p:cTn>
                                        <p:tgtEl>
                                          <p:spTgt spid="1049"/>
                                        </p:tgtEl>
                                        <p:attrNameLst>
                                          <p:attrName>style.visibility</p:attrName>
                                        </p:attrNameLst>
                                      </p:cBhvr>
                                      <p:to>
                                        <p:strVal val="visible"/>
                                      </p:to>
                                    </p:set>
                                    <p:animEffect transition="in" filter="fade">
                                      <p:cBhvr>
                                        <p:cTn id="170" dur="500"/>
                                        <p:tgtEl>
                                          <p:spTgt spid="1049"/>
                                        </p:tgtEl>
                                      </p:cBhvr>
                                    </p:animEffect>
                                  </p:childTnLst>
                                </p:cTn>
                              </p:par>
                            </p:childTnLst>
                          </p:cTn>
                        </p:par>
                        <p:par>
                          <p:cTn id="171" fill="hold">
                            <p:stCondLst>
                              <p:cond delay="1000"/>
                            </p:stCondLst>
                            <p:childTnLst>
                              <p:par>
                                <p:cTn id="172" presetID="22" presetClass="entr" presetSubtype="8" fill="hold" nodeType="afterEffect">
                                  <p:stCondLst>
                                    <p:cond delay="0"/>
                                  </p:stCondLst>
                                  <p:childTnLst>
                                    <p:set>
                                      <p:cBhvr>
                                        <p:cTn id="173" dur="1" fill="hold">
                                          <p:stCondLst>
                                            <p:cond delay="0"/>
                                          </p:stCondLst>
                                        </p:cTn>
                                        <p:tgtEl>
                                          <p:spTgt spid="1047"/>
                                        </p:tgtEl>
                                        <p:attrNameLst>
                                          <p:attrName>style.visibility</p:attrName>
                                        </p:attrNameLst>
                                      </p:cBhvr>
                                      <p:to>
                                        <p:strVal val="visible"/>
                                      </p:to>
                                    </p:set>
                                    <p:animEffect transition="in" filter="wipe(left)">
                                      <p:cBhvr>
                                        <p:cTn id="174" dur="500"/>
                                        <p:tgtEl>
                                          <p:spTgt spid="1047"/>
                                        </p:tgtEl>
                                      </p:cBhvr>
                                    </p:animEffect>
                                  </p:childTnLst>
                                </p:cTn>
                              </p:par>
                            </p:childTnLst>
                          </p:cTn>
                        </p:par>
                        <p:par>
                          <p:cTn id="175" fill="hold">
                            <p:stCondLst>
                              <p:cond delay="1500"/>
                            </p:stCondLst>
                            <p:childTnLst>
                              <p:par>
                                <p:cTn id="176" presetID="22" presetClass="entr" presetSubtype="1" fill="hold" nodeType="afterEffect">
                                  <p:stCondLst>
                                    <p:cond delay="0"/>
                                  </p:stCondLst>
                                  <p:childTnLst>
                                    <p:set>
                                      <p:cBhvr>
                                        <p:cTn id="177" dur="1" fill="hold">
                                          <p:stCondLst>
                                            <p:cond delay="0"/>
                                          </p:stCondLst>
                                        </p:cTn>
                                        <p:tgtEl>
                                          <p:spTgt spid="1048"/>
                                        </p:tgtEl>
                                        <p:attrNameLst>
                                          <p:attrName>style.visibility</p:attrName>
                                        </p:attrNameLst>
                                      </p:cBhvr>
                                      <p:to>
                                        <p:strVal val="visible"/>
                                      </p:to>
                                    </p:set>
                                    <p:animEffect transition="in" filter="wipe(up)">
                                      <p:cBhvr>
                                        <p:cTn id="178" dur="500"/>
                                        <p:tgtEl>
                                          <p:spTgt spid="1048"/>
                                        </p:tgtEl>
                                      </p:cBhvr>
                                    </p:animEffect>
                                  </p:childTnLst>
                                </p:cTn>
                              </p:par>
                              <p:par>
                                <p:cTn id="179" presetID="10" presetClass="exit" presetSubtype="0" fill="hold" nodeType="withEffect">
                                  <p:stCondLst>
                                    <p:cond delay="0"/>
                                  </p:stCondLst>
                                  <p:childTnLst>
                                    <p:animEffect transition="out" filter="fade">
                                      <p:cBhvr>
                                        <p:cTn id="180" dur="500"/>
                                        <p:tgtEl>
                                          <p:spTgt spid="938"/>
                                        </p:tgtEl>
                                      </p:cBhvr>
                                    </p:animEffect>
                                    <p:set>
                                      <p:cBhvr>
                                        <p:cTn id="181" dur="1" fill="hold">
                                          <p:stCondLst>
                                            <p:cond delay="499"/>
                                          </p:stCondLst>
                                        </p:cTn>
                                        <p:tgtEl>
                                          <p:spTgt spid="938"/>
                                        </p:tgtEl>
                                        <p:attrNameLst>
                                          <p:attrName>style.visibility</p:attrName>
                                        </p:attrNameLst>
                                      </p:cBhvr>
                                      <p:to>
                                        <p:strVal val="hidden"/>
                                      </p:to>
                                    </p:set>
                                  </p:childTnLst>
                                </p:cTn>
                              </p:par>
                            </p:childTnLst>
                          </p:cTn>
                        </p:par>
                        <p:par>
                          <p:cTn id="182" fill="hold">
                            <p:stCondLst>
                              <p:cond delay="2000"/>
                            </p:stCondLst>
                            <p:childTnLst>
                              <p:par>
                                <p:cTn id="183" presetID="22" presetClass="entr" presetSubtype="2" fill="hold" nodeType="afterEffect">
                                  <p:stCondLst>
                                    <p:cond delay="0"/>
                                  </p:stCondLst>
                                  <p:childTnLst>
                                    <p:set>
                                      <p:cBhvr>
                                        <p:cTn id="184" dur="1" fill="hold">
                                          <p:stCondLst>
                                            <p:cond delay="0"/>
                                          </p:stCondLst>
                                        </p:cTn>
                                        <p:tgtEl>
                                          <p:spTgt spid="616"/>
                                        </p:tgtEl>
                                        <p:attrNameLst>
                                          <p:attrName>style.visibility</p:attrName>
                                        </p:attrNameLst>
                                      </p:cBhvr>
                                      <p:to>
                                        <p:strVal val="visible"/>
                                      </p:to>
                                    </p:set>
                                    <p:animEffect transition="in" filter="wipe(right)">
                                      <p:cBhvr>
                                        <p:cTn id="185" dur="5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 grpId="0"/>
      <p:bldP spid="693" grpId="1"/>
      <p:bldP spid="696" grpId="0"/>
      <p:bldP spid="696" grpId="1"/>
      <p:bldP spid="705" grpId="0" animBg="1"/>
      <p:bldP spid="705" grpId="1" animBg="1"/>
      <p:bldP spid="713" grpId="0" animBg="1"/>
      <p:bldP spid="713" grpId="1" animBg="1"/>
      <p:bldP spid="714" grpId="0" animBg="1"/>
      <p:bldP spid="980" grpId="0"/>
      <p:bldP spid="1004" grpId="0" animBg="1"/>
      <p:bldP spid="107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Agenda</a:t>
            </a:r>
            <a:endParaRPr lang="zh-TW" altLang="en-US" dirty="0"/>
          </a:p>
        </p:txBody>
      </p:sp>
      <p:sp>
        <p:nvSpPr>
          <p:cNvPr id="3" name="內容版面配置區 2"/>
          <p:cNvSpPr>
            <a:spLocks noGrp="1"/>
          </p:cNvSpPr>
          <p:nvPr>
            <p:ph idx="1"/>
          </p:nvPr>
        </p:nvSpPr>
        <p:spPr/>
        <p:txBody>
          <a:bodyPr>
            <a:normAutofit/>
          </a:bodyPr>
          <a:lstStyle/>
          <a:p>
            <a:r>
              <a:rPr lang="en-US" altLang="zh-TW" dirty="0">
                <a:solidFill>
                  <a:schemeClr val="bg1">
                    <a:lumMod val="75000"/>
                  </a:schemeClr>
                </a:solidFill>
              </a:rPr>
              <a:t>Overview</a:t>
            </a:r>
          </a:p>
          <a:p>
            <a:pPr lvl="1"/>
            <a:endParaRPr lang="en-US" altLang="zh-TW" dirty="0"/>
          </a:p>
          <a:p>
            <a:r>
              <a:rPr lang="en-US" altLang="zh-TW" dirty="0" smtClean="0">
                <a:solidFill>
                  <a:schemeClr val="bg1">
                    <a:lumMod val="75000"/>
                  </a:schemeClr>
                </a:solidFill>
              </a:rPr>
              <a:t>Virtual Desktop Infrastructure</a:t>
            </a:r>
          </a:p>
          <a:p>
            <a:pPr lvl="1"/>
            <a:r>
              <a:rPr lang="en-US" altLang="zh-TW" dirty="0" smtClean="0">
                <a:solidFill>
                  <a:schemeClr val="bg1">
                    <a:lumMod val="75000"/>
                  </a:schemeClr>
                </a:solidFill>
              </a:rPr>
              <a:t>Concept</a:t>
            </a:r>
          </a:p>
          <a:p>
            <a:pPr lvl="1"/>
            <a:r>
              <a:rPr lang="en-US" altLang="zh-TW" dirty="0" smtClean="0">
                <a:solidFill>
                  <a:schemeClr val="bg1">
                    <a:lumMod val="75000"/>
                  </a:schemeClr>
                </a:solidFill>
              </a:rPr>
              <a:t>Challenge</a:t>
            </a:r>
          </a:p>
          <a:p>
            <a:pPr lvl="1"/>
            <a:r>
              <a:rPr lang="en-US" altLang="zh-TW" dirty="0" smtClean="0">
                <a:solidFill>
                  <a:schemeClr val="bg1">
                    <a:lumMod val="75000"/>
                  </a:schemeClr>
                </a:solidFill>
              </a:rPr>
              <a:t>Case Study</a:t>
            </a:r>
          </a:p>
          <a:p>
            <a:pPr lvl="2"/>
            <a:r>
              <a:rPr lang="en-US" altLang="zh-TW" dirty="0" smtClean="0">
                <a:solidFill>
                  <a:schemeClr val="bg1">
                    <a:lumMod val="75000"/>
                  </a:schemeClr>
                </a:solidFill>
              </a:rPr>
              <a:t>VMware VDI</a:t>
            </a:r>
          </a:p>
          <a:p>
            <a:pPr lvl="2"/>
            <a:r>
              <a:rPr lang="en-US" altLang="zh-TW" dirty="0">
                <a:solidFill>
                  <a:schemeClr val="bg1">
                    <a:lumMod val="75000"/>
                  </a:schemeClr>
                </a:solidFill>
              </a:rPr>
              <a:t>Citrix </a:t>
            </a:r>
            <a:r>
              <a:rPr lang="en-US" altLang="zh-TW" dirty="0" err="1" smtClean="0">
                <a:solidFill>
                  <a:schemeClr val="bg1">
                    <a:lumMod val="75000"/>
                  </a:schemeClr>
                </a:solidFill>
              </a:rPr>
              <a:t>XenDesktop</a:t>
            </a:r>
            <a:endParaRPr lang="en-US" altLang="zh-TW" dirty="0" smtClean="0">
              <a:solidFill>
                <a:schemeClr val="bg1">
                  <a:lumMod val="75000"/>
                </a:schemeClr>
              </a:solidFill>
            </a:endParaRPr>
          </a:p>
          <a:p>
            <a:pPr lvl="2"/>
            <a:r>
              <a:rPr lang="en-US" altLang="zh-TW" dirty="0" err="1" smtClean="0">
                <a:solidFill>
                  <a:schemeClr val="tx1"/>
                </a:solidFill>
              </a:rPr>
              <a:t>Ulteo</a:t>
            </a:r>
            <a:r>
              <a:rPr lang="en-US" altLang="zh-TW" dirty="0" smtClean="0">
                <a:solidFill>
                  <a:schemeClr val="tx1"/>
                </a:solidFill>
              </a:rPr>
              <a:t> OVD</a:t>
            </a:r>
          </a:p>
          <a:p>
            <a:endParaRPr lang="en-US" altLang="zh-TW" dirty="0" smtClean="0"/>
          </a:p>
        </p:txBody>
      </p:sp>
    </p:spTree>
    <p:extLst>
      <p:ext uri="{BB962C8B-B14F-4D97-AF65-F5344CB8AC3E}">
        <p14:creationId xmlns="" xmlns:p14="http://schemas.microsoft.com/office/powerpoint/2010/main" val="349600376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Ulteo</a:t>
            </a:r>
            <a:r>
              <a:rPr lang="en-US" dirty="0" smtClean="0"/>
              <a:t> Open Virtual Desktop </a:t>
            </a:r>
            <a:r>
              <a:rPr lang="en-US" i="0" dirty="0" smtClean="0"/>
              <a:t>(</a:t>
            </a:r>
            <a:r>
              <a:rPr lang="en-US" dirty="0" smtClean="0"/>
              <a:t>OVD</a:t>
            </a:r>
            <a:r>
              <a:rPr lang="en-US" i="0" dirty="0" smtClean="0"/>
              <a:t>)</a:t>
            </a:r>
            <a:endParaRPr lang="en-US" i="0" dirty="0"/>
          </a:p>
        </p:txBody>
      </p:sp>
      <p:sp>
        <p:nvSpPr>
          <p:cNvPr id="3" name="Content Placeholder 2"/>
          <p:cNvSpPr>
            <a:spLocks noGrp="1"/>
          </p:cNvSpPr>
          <p:nvPr>
            <p:ph idx="1"/>
          </p:nvPr>
        </p:nvSpPr>
        <p:spPr/>
        <p:txBody>
          <a:bodyPr>
            <a:normAutofit lnSpcReduction="10000"/>
          </a:bodyPr>
          <a:lstStyle/>
          <a:p>
            <a:r>
              <a:rPr lang="en-US" dirty="0" err="1"/>
              <a:t>Ulteo</a:t>
            </a:r>
            <a:r>
              <a:rPr lang="en-US" dirty="0"/>
              <a:t> Open Virtual Desktop is an installable Open Source virtual desktop and application delivery solution for corporations. </a:t>
            </a:r>
            <a:endParaRPr lang="en-US" dirty="0" smtClean="0"/>
          </a:p>
          <a:p>
            <a:endParaRPr lang="en-US" dirty="0" smtClean="0"/>
          </a:p>
          <a:p>
            <a:r>
              <a:rPr lang="en-US" dirty="0" smtClean="0"/>
              <a:t>It </a:t>
            </a:r>
            <a:r>
              <a:rPr lang="en-US" dirty="0"/>
              <a:t>allows IT departments to deliver desktops and applications easily and at a lower cost than other solutions. </a:t>
            </a:r>
            <a:endParaRPr lang="en-US" dirty="0" smtClean="0"/>
          </a:p>
          <a:p>
            <a:endParaRPr lang="en-US" dirty="0" smtClean="0"/>
          </a:p>
          <a:p>
            <a:r>
              <a:rPr lang="en-US" dirty="0" smtClean="0"/>
              <a:t>It </a:t>
            </a:r>
            <a:r>
              <a:rPr lang="en-US" dirty="0"/>
              <a:t>works in both a Windows and Linux environment.</a:t>
            </a:r>
          </a:p>
        </p:txBody>
      </p:sp>
    </p:spTree>
    <p:extLst>
      <p:ext uri="{BB962C8B-B14F-4D97-AF65-F5344CB8AC3E}">
        <p14:creationId xmlns="" xmlns:p14="http://schemas.microsoft.com/office/powerpoint/2010/main" val="4958924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Infrastructure </a:t>
            </a:r>
            <a:r>
              <a:rPr lang="en-US" dirty="0" smtClean="0"/>
              <a:t>Overview and Vision</a:t>
            </a:r>
            <a:endParaRPr lang="en-US" dirty="0"/>
          </a:p>
        </p:txBody>
      </p:sp>
      <p:sp>
        <p:nvSpPr>
          <p:cNvPr id="3" name="Content Placeholder 2"/>
          <p:cNvSpPr>
            <a:spLocks noGrp="1"/>
          </p:cNvSpPr>
          <p:nvPr>
            <p:ph idx="1"/>
          </p:nvPr>
        </p:nvSpPr>
        <p:spPr/>
        <p:txBody>
          <a:bodyPr/>
          <a:lstStyle/>
          <a:p>
            <a:r>
              <a:rPr lang="en-US" dirty="0" err="1"/>
              <a:t>Ulteo</a:t>
            </a:r>
            <a:r>
              <a:rPr lang="en-US" dirty="0"/>
              <a:t> OVD is all about mixing various applications sources into a </a:t>
            </a:r>
            <a:r>
              <a:rPr lang="en-US" dirty="0" smtClean="0"/>
              <a:t>consistent </a:t>
            </a:r>
            <a:r>
              <a:rPr lang="en-US" dirty="0"/>
              <a:t>stream that can be delivered to users, depending on their </a:t>
            </a:r>
            <a:r>
              <a:rPr lang="en-US" dirty="0" smtClean="0"/>
              <a:t>needs.</a:t>
            </a:r>
          </a:p>
          <a:p>
            <a:endParaRPr lang="en-US" dirty="0" smtClean="0"/>
          </a:p>
          <a:p>
            <a:r>
              <a:rPr lang="en-US" dirty="0" smtClean="0"/>
              <a:t>It's </a:t>
            </a:r>
            <a:r>
              <a:rPr lang="en-US" dirty="0"/>
              <a:t>also been designed to be integrated in heterogeneous environments and inter-operate with various </a:t>
            </a:r>
            <a:r>
              <a:rPr lang="en-US" dirty="0" smtClean="0"/>
              <a:t>technologies.</a:t>
            </a:r>
            <a:endParaRPr lang="en-US" dirty="0"/>
          </a:p>
        </p:txBody>
      </p:sp>
    </p:spTree>
    <p:extLst>
      <p:ext uri="{BB962C8B-B14F-4D97-AF65-F5344CB8AC3E}">
        <p14:creationId xmlns="" xmlns:p14="http://schemas.microsoft.com/office/powerpoint/2010/main" val="407500356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Infrastructure Overview and </a:t>
            </a:r>
            <a:r>
              <a:rPr lang="en-US" dirty="0" smtClean="0"/>
              <a:t>Vision</a:t>
            </a:r>
            <a:endParaRPr lang="en-US" dirty="0"/>
          </a:p>
        </p:txBody>
      </p:sp>
      <p:sp>
        <p:nvSpPr>
          <p:cNvPr id="3" name="Content Placeholder 2"/>
          <p:cNvSpPr>
            <a:spLocks noGrp="1"/>
          </p:cNvSpPr>
          <p:nvPr>
            <p:ph idx="1"/>
          </p:nvPr>
        </p:nvSpPr>
        <p:spPr/>
        <p:txBody>
          <a:bodyPr/>
          <a:lstStyle/>
          <a:p>
            <a:endParaRPr lang="en-US"/>
          </a:p>
        </p:txBody>
      </p:sp>
      <p:pic>
        <p:nvPicPr>
          <p:cNvPr id="4" name="Picture 3" descr="Ulteo_vision.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27584" y="1412776"/>
            <a:ext cx="7416824" cy="5265945"/>
          </a:xfrm>
          <a:prstGeom prst="rect">
            <a:avLst/>
          </a:prstGeom>
        </p:spPr>
      </p:pic>
    </p:spTree>
    <p:extLst>
      <p:ext uri="{BB962C8B-B14F-4D97-AF65-F5344CB8AC3E}">
        <p14:creationId xmlns="" xmlns:p14="http://schemas.microsoft.com/office/powerpoint/2010/main" val="298758613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 </a:t>
            </a:r>
            <a:r>
              <a:rPr lang="en-US" dirty="0" smtClean="0"/>
              <a:t>Benefits </a:t>
            </a:r>
            <a:r>
              <a:rPr lang="en-US" dirty="0"/>
              <a:t>for </a:t>
            </a:r>
            <a:r>
              <a:rPr lang="en-US" dirty="0" smtClean="0"/>
              <a:t>IT</a:t>
            </a:r>
            <a:endParaRPr lang="en-US" dirty="0"/>
          </a:p>
        </p:txBody>
      </p:sp>
      <p:sp>
        <p:nvSpPr>
          <p:cNvPr id="3" name="Content Placeholder 2"/>
          <p:cNvSpPr>
            <a:spLocks noGrp="1"/>
          </p:cNvSpPr>
          <p:nvPr>
            <p:ph idx="1"/>
          </p:nvPr>
        </p:nvSpPr>
        <p:spPr>
          <a:xfrm>
            <a:off x="457200" y="1484784"/>
            <a:ext cx="8229600" cy="5040560"/>
          </a:xfrm>
        </p:spPr>
        <p:txBody>
          <a:bodyPr>
            <a:normAutofit fontScale="77500" lnSpcReduction="20000"/>
          </a:bodyPr>
          <a:lstStyle/>
          <a:p>
            <a:r>
              <a:rPr lang="en-US" dirty="0"/>
              <a:t>Ease of use, ease of deployment and management: </a:t>
            </a:r>
            <a:endParaRPr lang="en-US" dirty="0" smtClean="0"/>
          </a:p>
          <a:p>
            <a:pPr lvl="1"/>
            <a:r>
              <a:rPr lang="en-US" dirty="0" smtClean="0"/>
              <a:t>Clients </a:t>
            </a:r>
            <a:r>
              <a:rPr lang="en-US" dirty="0"/>
              <a:t>can be either a Java enabled web browser or a dedicated software client</a:t>
            </a:r>
            <a:r>
              <a:rPr lang="en-US" dirty="0" smtClean="0"/>
              <a:t>.</a:t>
            </a:r>
          </a:p>
          <a:p>
            <a:endParaRPr lang="en-US" dirty="0"/>
          </a:p>
          <a:p>
            <a:r>
              <a:rPr lang="en-US" dirty="0"/>
              <a:t>Interoperability</a:t>
            </a:r>
            <a:r>
              <a:rPr lang="en-US" dirty="0" smtClean="0"/>
              <a:t>:</a:t>
            </a:r>
          </a:p>
          <a:p>
            <a:pPr lvl="1"/>
            <a:r>
              <a:rPr lang="en-US" dirty="0" smtClean="0"/>
              <a:t> </a:t>
            </a:r>
            <a:r>
              <a:rPr lang="en-US" dirty="0"/>
              <a:t>Full integration with existing infrastructures including Microsoft environments (Windows authentication, Windows applications, Active Directory, File server</a:t>
            </a:r>
            <a:r>
              <a:rPr lang="en-US" dirty="0" smtClean="0"/>
              <a:t>).</a:t>
            </a:r>
          </a:p>
          <a:p>
            <a:endParaRPr lang="en-US" dirty="0"/>
          </a:p>
          <a:p>
            <a:r>
              <a:rPr lang="en-US" dirty="0"/>
              <a:t>Customizable: </a:t>
            </a:r>
            <a:endParaRPr lang="en-US" dirty="0" smtClean="0"/>
          </a:p>
          <a:p>
            <a:pPr lvl="1"/>
            <a:r>
              <a:rPr lang="en-US" dirty="0" err="1" smtClean="0"/>
              <a:t>Ulteo</a:t>
            </a:r>
            <a:r>
              <a:rPr lang="en-US" dirty="0" smtClean="0"/>
              <a:t> </a:t>
            </a:r>
            <a:r>
              <a:rPr lang="en-US" dirty="0"/>
              <a:t>is using Open Source software. </a:t>
            </a:r>
            <a:r>
              <a:rPr lang="en-US" dirty="0" err="1"/>
              <a:t>Ulteo</a:t>
            </a:r>
            <a:r>
              <a:rPr lang="en-US" dirty="0"/>
              <a:t> source code is covered by GPL v2 software licensing terms</a:t>
            </a:r>
            <a:r>
              <a:rPr lang="en-US" dirty="0" smtClean="0"/>
              <a:t>.</a:t>
            </a:r>
          </a:p>
          <a:p>
            <a:endParaRPr lang="en-US" dirty="0"/>
          </a:p>
          <a:p>
            <a:r>
              <a:rPr lang="en-US" dirty="0"/>
              <a:t>Lower cost than any comparable </a:t>
            </a:r>
            <a:r>
              <a:rPr lang="en-US" dirty="0" smtClean="0"/>
              <a:t>product</a:t>
            </a:r>
          </a:p>
          <a:p>
            <a:endParaRPr lang="en-US" dirty="0"/>
          </a:p>
          <a:p>
            <a:r>
              <a:rPr lang="en-US" dirty="0"/>
              <a:t>Secure, reliable, </a:t>
            </a:r>
            <a:r>
              <a:rPr lang="en-US" dirty="0" smtClean="0"/>
              <a:t>scalable</a:t>
            </a:r>
            <a:endParaRPr lang="en-US" dirty="0"/>
          </a:p>
        </p:txBody>
      </p:sp>
    </p:spTree>
    <p:extLst>
      <p:ext uri="{BB962C8B-B14F-4D97-AF65-F5344CB8AC3E}">
        <p14:creationId xmlns="" xmlns:p14="http://schemas.microsoft.com/office/powerpoint/2010/main" val="38272219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 </a:t>
            </a:r>
            <a:r>
              <a:rPr lang="en-US" dirty="0" smtClean="0"/>
              <a:t>Benefits </a:t>
            </a:r>
            <a:r>
              <a:rPr lang="en-US" dirty="0"/>
              <a:t>for </a:t>
            </a:r>
            <a:r>
              <a:rPr lang="en-US" dirty="0" smtClean="0"/>
              <a:t>End</a:t>
            </a:r>
            <a:r>
              <a:rPr lang="en-US" dirty="0"/>
              <a:t>-users</a:t>
            </a:r>
          </a:p>
        </p:txBody>
      </p:sp>
      <p:sp>
        <p:nvSpPr>
          <p:cNvPr id="3" name="Content Placeholder 2"/>
          <p:cNvSpPr>
            <a:spLocks noGrp="1"/>
          </p:cNvSpPr>
          <p:nvPr>
            <p:ph idx="1"/>
          </p:nvPr>
        </p:nvSpPr>
        <p:spPr>
          <a:xfrm>
            <a:off x="457200" y="1600200"/>
            <a:ext cx="8229600" cy="4925144"/>
          </a:xfrm>
        </p:spPr>
        <p:txBody>
          <a:bodyPr>
            <a:normAutofit fontScale="92500" lnSpcReduction="20000"/>
          </a:bodyPr>
          <a:lstStyle/>
          <a:p>
            <a:r>
              <a:rPr lang="en-US" dirty="0"/>
              <a:t>Easy to use: </a:t>
            </a:r>
            <a:endParaRPr lang="en-US" dirty="0" smtClean="0"/>
          </a:p>
          <a:p>
            <a:pPr lvl="1"/>
            <a:r>
              <a:rPr lang="en-US" dirty="0" smtClean="0"/>
              <a:t>Applications </a:t>
            </a:r>
            <a:r>
              <a:rPr lang="en-US" dirty="0"/>
              <a:t>are delivered as a complete desktop or displayed seamlessly and integrated to the user's desktop. </a:t>
            </a:r>
            <a:endParaRPr lang="en-US" dirty="0" smtClean="0"/>
          </a:p>
          <a:p>
            <a:pPr lvl="1"/>
            <a:r>
              <a:rPr lang="en-US" dirty="0" smtClean="0"/>
              <a:t>Access </a:t>
            </a:r>
            <a:r>
              <a:rPr lang="en-US" dirty="0"/>
              <a:t>is possible from a simple web browser, a web portal or accessed from a dedicated client software. </a:t>
            </a:r>
            <a:endParaRPr lang="en-US" dirty="0" smtClean="0"/>
          </a:p>
          <a:p>
            <a:pPr lvl="1"/>
            <a:r>
              <a:rPr lang="en-US" dirty="0" err="1" smtClean="0"/>
              <a:t>Ulteo</a:t>
            </a:r>
            <a:r>
              <a:rPr lang="en-US" dirty="0" smtClean="0"/>
              <a:t> </a:t>
            </a:r>
            <a:r>
              <a:rPr lang="en-US" dirty="0"/>
              <a:t>OVD provides its own web portal as a demo portal, but corporations are free to integrate </a:t>
            </a:r>
            <a:r>
              <a:rPr lang="en-US" dirty="0" err="1"/>
              <a:t>Ulteo</a:t>
            </a:r>
            <a:r>
              <a:rPr lang="en-US" dirty="0"/>
              <a:t> services into their own web portals</a:t>
            </a:r>
            <a:r>
              <a:rPr lang="en-US" dirty="0" smtClean="0"/>
              <a:t>.</a:t>
            </a:r>
          </a:p>
          <a:p>
            <a:endParaRPr lang="en-US" dirty="0"/>
          </a:p>
          <a:p>
            <a:r>
              <a:rPr lang="en-US" dirty="0"/>
              <a:t>Extensive application portfolio: </a:t>
            </a:r>
            <a:endParaRPr lang="en-US" dirty="0" smtClean="0"/>
          </a:p>
          <a:p>
            <a:pPr lvl="1"/>
            <a:r>
              <a:rPr lang="en-US" dirty="0" smtClean="0"/>
              <a:t>Access </a:t>
            </a:r>
            <a:r>
              <a:rPr lang="en-US" dirty="0"/>
              <a:t>any Linux and/or Windows </a:t>
            </a:r>
            <a:r>
              <a:rPr lang="en-US" dirty="0" smtClean="0"/>
              <a:t>applications</a:t>
            </a:r>
          </a:p>
          <a:p>
            <a:endParaRPr lang="en-US" dirty="0"/>
          </a:p>
          <a:p>
            <a:r>
              <a:rPr lang="en-US" dirty="0"/>
              <a:t>User friendly: </a:t>
            </a:r>
            <a:endParaRPr lang="en-US" dirty="0" smtClean="0"/>
          </a:p>
          <a:p>
            <a:pPr lvl="1"/>
            <a:r>
              <a:rPr lang="en-US" dirty="0" smtClean="0"/>
              <a:t>Browser  based interface</a:t>
            </a:r>
            <a:endParaRPr lang="en-US" dirty="0"/>
          </a:p>
        </p:txBody>
      </p:sp>
    </p:spTree>
    <p:extLst>
      <p:ext uri="{BB962C8B-B14F-4D97-AF65-F5344CB8AC3E}">
        <p14:creationId xmlns="" xmlns:p14="http://schemas.microsoft.com/office/powerpoint/2010/main" val="96830257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Core Architectures</a:t>
            </a:r>
            <a:endParaRPr lang="en-US" dirty="0"/>
          </a:p>
        </p:txBody>
      </p:sp>
      <p:sp>
        <p:nvSpPr>
          <p:cNvPr id="3" name="Content Placeholder 2"/>
          <p:cNvSpPr>
            <a:spLocks noGrp="1"/>
          </p:cNvSpPr>
          <p:nvPr>
            <p:ph idx="1"/>
          </p:nvPr>
        </p:nvSpPr>
        <p:spPr>
          <a:xfrm>
            <a:off x="457200" y="1600200"/>
            <a:ext cx="8229600" cy="4925144"/>
          </a:xfrm>
        </p:spPr>
        <p:txBody>
          <a:bodyPr>
            <a:normAutofit/>
          </a:bodyPr>
          <a:lstStyle/>
          <a:p>
            <a:r>
              <a:rPr lang="en-US" dirty="0"/>
              <a:t>Desktop </a:t>
            </a:r>
            <a:r>
              <a:rPr lang="en-US" dirty="0" smtClean="0"/>
              <a:t>mode</a:t>
            </a:r>
          </a:p>
          <a:p>
            <a:endParaRPr lang="en-US" dirty="0" smtClean="0"/>
          </a:p>
          <a:p>
            <a:r>
              <a:rPr lang="en-US" dirty="0" smtClean="0"/>
              <a:t>Application/portal mode</a:t>
            </a:r>
          </a:p>
          <a:p>
            <a:endParaRPr lang="en-US" dirty="0"/>
          </a:p>
          <a:p>
            <a:r>
              <a:rPr lang="en-US" dirty="0"/>
              <a:t>Application mode or Desktop mode with WAN access through OVD </a:t>
            </a:r>
            <a:r>
              <a:rPr lang="en-US" dirty="0" smtClean="0"/>
              <a:t>Gateway</a:t>
            </a:r>
            <a:endParaRPr lang="en-US" dirty="0"/>
          </a:p>
        </p:txBody>
      </p:sp>
    </p:spTree>
    <p:extLst>
      <p:ext uri="{BB962C8B-B14F-4D97-AF65-F5344CB8AC3E}">
        <p14:creationId xmlns="" xmlns:p14="http://schemas.microsoft.com/office/powerpoint/2010/main" val="413202026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Desktop </a:t>
            </a:r>
            <a:r>
              <a:rPr lang="en-US" dirty="0" smtClean="0"/>
              <a:t>Mode</a:t>
            </a:r>
            <a:endParaRPr lang="en-US" dirty="0"/>
          </a:p>
        </p:txBody>
      </p:sp>
      <p:sp>
        <p:nvSpPr>
          <p:cNvPr id="6" name="Content Placeholder 2"/>
          <p:cNvSpPr>
            <a:spLocks noGrp="1"/>
          </p:cNvSpPr>
          <p:nvPr>
            <p:ph idx="1"/>
          </p:nvPr>
        </p:nvSpPr>
        <p:spPr>
          <a:xfrm>
            <a:off x="467544" y="1412776"/>
            <a:ext cx="8229600" cy="4925144"/>
          </a:xfrm>
        </p:spPr>
        <p:txBody>
          <a:bodyPr>
            <a:normAutofit/>
          </a:bodyPr>
          <a:lstStyle/>
          <a:p>
            <a:r>
              <a:rPr lang="en-US" dirty="0" smtClean="0"/>
              <a:t>Windows </a:t>
            </a:r>
            <a:r>
              <a:rPr lang="en-US" dirty="0"/>
              <a:t>or Linux Desktop with a mix of remote Windows and/or Linux </a:t>
            </a:r>
            <a:r>
              <a:rPr lang="en-US" dirty="0" smtClean="0"/>
              <a:t>applications</a:t>
            </a:r>
            <a:endParaRPr lang="en-US" dirty="0"/>
          </a:p>
        </p:txBody>
      </p:sp>
      <p:pic>
        <p:nvPicPr>
          <p:cNvPr id="7" name="Picture 6" descr="arch1.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259632" y="2564904"/>
            <a:ext cx="6659869" cy="4136481"/>
          </a:xfrm>
          <a:prstGeom prst="rect">
            <a:avLst/>
          </a:prstGeom>
        </p:spPr>
      </p:pic>
    </p:spTree>
    <p:extLst>
      <p:ext uri="{BB962C8B-B14F-4D97-AF65-F5344CB8AC3E}">
        <p14:creationId xmlns="" xmlns:p14="http://schemas.microsoft.com/office/powerpoint/2010/main" val="302792884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Desktop </a:t>
            </a:r>
            <a:r>
              <a:rPr lang="en-US" dirty="0" smtClean="0"/>
              <a:t>Mode Example</a:t>
            </a:r>
            <a:endParaRPr lang="en-US" dirty="0"/>
          </a:p>
        </p:txBody>
      </p:sp>
      <p:sp>
        <p:nvSpPr>
          <p:cNvPr id="3" name="Content Placeholder 2"/>
          <p:cNvSpPr>
            <a:spLocks noGrp="1"/>
          </p:cNvSpPr>
          <p:nvPr>
            <p:ph idx="1"/>
          </p:nvPr>
        </p:nvSpPr>
        <p:spPr>
          <a:xfrm>
            <a:off x="395536" y="1196752"/>
            <a:ext cx="8229600" cy="4525963"/>
          </a:xfrm>
        </p:spPr>
        <p:txBody>
          <a:bodyPr/>
          <a:lstStyle/>
          <a:p>
            <a:r>
              <a:rPr lang="en-US" dirty="0"/>
              <a:t>Windows &amp; Linux apps on a Windows desktop,</a:t>
            </a:r>
            <a:br>
              <a:rPr lang="en-US" dirty="0"/>
            </a:br>
            <a:r>
              <a:rPr lang="en-US" dirty="0"/>
              <a:t>in the web </a:t>
            </a:r>
            <a:r>
              <a:rPr lang="en-US" dirty="0" smtClean="0"/>
              <a:t>browser</a:t>
            </a:r>
            <a:endParaRPr lang="en-US" dirty="0"/>
          </a:p>
        </p:txBody>
      </p:sp>
      <p:pic>
        <p:nvPicPr>
          <p:cNvPr id="4" name="Picture 3" descr="scr1.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35696" y="2276872"/>
            <a:ext cx="5688632" cy="4266474"/>
          </a:xfrm>
          <a:prstGeom prst="rect">
            <a:avLst/>
          </a:prstGeom>
        </p:spPr>
      </p:pic>
    </p:spTree>
    <p:extLst>
      <p:ext uri="{BB962C8B-B14F-4D97-AF65-F5344CB8AC3E}">
        <p14:creationId xmlns="" xmlns:p14="http://schemas.microsoft.com/office/powerpoint/2010/main" val="24742991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idx="4294967295"/>
          </p:nvPr>
        </p:nvSpPr>
        <p:spPr>
          <a:xfrm>
            <a:off x="1259632" y="4077072"/>
            <a:ext cx="7772400" cy="2232247"/>
          </a:xfrm>
        </p:spPr>
        <p:txBody>
          <a:bodyPr>
            <a:normAutofit/>
          </a:bodyPr>
          <a:lstStyle/>
          <a:p>
            <a:r>
              <a:rPr lang="en-US" altLang="zh-TW" dirty="0"/>
              <a:t>Virtual Desktop Infrastructure</a:t>
            </a:r>
            <a:br>
              <a:rPr lang="en-US" altLang="zh-TW" dirty="0"/>
            </a:br>
            <a:r>
              <a:rPr lang="zh-TW" altLang="en-US" dirty="0" smtClean="0"/>
              <a:t/>
            </a:r>
            <a:br>
              <a:rPr lang="zh-TW" altLang="en-US" dirty="0" smtClean="0"/>
            </a:br>
            <a:endParaRPr lang="zh-TW" altLang="en-US" dirty="0"/>
          </a:p>
        </p:txBody>
      </p:sp>
      <p:sp>
        <p:nvSpPr>
          <p:cNvPr id="5" name="文字版面配置區 4"/>
          <p:cNvSpPr>
            <a:spLocks noGrp="1"/>
          </p:cNvSpPr>
          <p:nvPr>
            <p:ph type="body" idx="4294967295"/>
          </p:nvPr>
        </p:nvSpPr>
        <p:spPr>
          <a:xfrm>
            <a:off x="1371600" y="2906713"/>
            <a:ext cx="7772400" cy="1500187"/>
          </a:xfrm>
        </p:spPr>
        <p:txBody>
          <a:bodyPr/>
          <a:lstStyle/>
          <a:p>
            <a:pPr marL="0" indent="0">
              <a:buNone/>
            </a:pPr>
            <a:r>
              <a:rPr lang="en-US" altLang="zh-TW" dirty="0" smtClean="0"/>
              <a:t>So,  here comes …</a:t>
            </a:r>
            <a:endParaRPr lang="zh-TW" altLang="en-US" dirty="0"/>
          </a:p>
        </p:txBody>
      </p:sp>
    </p:spTree>
    <p:extLst>
      <p:ext uri="{BB962C8B-B14F-4D97-AF65-F5344CB8AC3E}">
        <p14:creationId xmlns="" xmlns:p14="http://schemas.microsoft.com/office/powerpoint/2010/main" val="47800741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Desktop </a:t>
            </a:r>
            <a:r>
              <a:rPr lang="en-US" dirty="0" smtClean="0"/>
              <a:t>Mode Example</a:t>
            </a:r>
            <a:endParaRPr lang="en-US" dirty="0"/>
          </a:p>
        </p:txBody>
      </p:sp>
      <p:sp>
        <p:nvSpPr>
          <p:cNvPr id="3" name="Content Placeholder 2"/>
          <p:cNvSpPr>
            <a:spLocks noGrp="1"/>
          </p:cNvSpPr>
          <p:nvPr>
            <p:ph idx="1"/>
          </p:nvPr>
        </p:nvSpPr>
        <p:spPr>
          <a:xfrm>
            <a:off x="457200" y="1268760"/>
            <a:ext cx="8229600" cy="4525963"/>
          </a:xfrm>
        </p:spPr>
        <p:txBody>
          <a:bodyPr/>
          <a:lstStyle/>
          <a:p>
            <a:r>
              <a:rPr lang="en-US" dirty="0"/>
              <a:t>Windows &amp; Linux apps on a </a:t>
            </a:r>
            <a:r>
              <a:rPr lang="en-US" dirty="0" smtClean="0"/>
              <a:t>Linux desktop</a:t>
            </a:r>
            <a:r>
              <a:rPr lang="en-US" dirty="0"/>
              <a:t>,</a:t>
            </a:r>
            <a:br>
              <a:rPr lang="en-US" dirty="0"/>
            </a:br>
            <a:r>
              <a:rPr lang="en-US" dirty="0"/>
              <a:t>in the web </a:t>
            </a:r>
            <a:r>
              <a:rPr lang="en-US" dirty="0" smtClean="0"/>
              <a:t>browser</a:t>
            </a:r>
            <a:endParaRPr lang="en-US" dirty="0"/>
          </a:p>
        </p:txBody>
      </p:sp>
      <p:pic>
        <p:nvPicPr>
          <p:cNvPr id="5" name="Picture 4" descr="scr2.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35696" y="2348880"/>
            <a:ext cx="5628117" cy="4221088"/>
          </a:xfrm>
          <a:prstGeom prst="rect">
            <a:avLst/>
          </a:prstGeom>
        </p:spPr>
      </p:pic>
    </p:spTree>
    <p:extLst>
      <p:ext uri="{BB962C8B-B14F-4D97-AF65-F5344CB8AC3E}">
        <p14:creationId xmlns="" xmlns:p14="http://schemas.microsoft.com/office/powerpoint/2010/main" val="362671897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Application/Portal Mode</a:t>
            </a:r>
            <a:endParaRPr lang="en-US" dirty="0"/>
          </a:p>
        </p:txBody>
      </p:sp>
      <p:sp>
        <p:nvSpPr>
          <p:cNvPr id="5" name="Content Placeholder 2"/>
          <p:cNvSpPr>
            <a:spLocks noGrp="1"/>
          </p:cNvSpPr>
          <p:nvPr>
            <p:ph idx="1"/>
          </p:nvPr>
        </p:nvSpPr>
        <p:spPr>
          <a:xfrm>
            <a:off x="457200" y="1340768"/>
            <a:ext cx="8229600" cy="4925144"/>
          </a:xfrm>
        </p:spPr>
        <p:txBody>
          <a:bodyPr>
            <a:normAutofit/>
          </a:bodyPr>
          <a:lstStyle/>
          <a:p>
            <a:r>
              <a:rPr lang="en-US" dirty="0" smtClean="0"/>
              <a:t>Application </a:t>
            </a:r>
            <a:r>
              <a:rPr lang="en-US" dirty="0"/>
              <a:t>Portal, to run remote Windows and/or Linux applications from web </a:t>
            </a:r>
            <a:r>
              <a:rPr lang="en-US" dirty="0" smtClean="0"/>
              <a:t>links</a:t>
            </a:r>
            <a:endParaRPr lang="en-US" dirty="0"/>
          </a:p>
        </p:txBody>
      </p:sp>
      <p:pic>
        <p:nvPicPr>
          <p:cNvPr id="7" name="Picture 6" descr="arch2.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296507" y="2420888"/>
            <a:ext cx="6659869" cy="4136481"/>
          </a:xfrm>
          <a:prstGeom prst="rect">
            <a:avLst/>
          </a:prstGeom>
        </p:spPr>
      </p:pic>
    </p:spTree>
    <p:extLst>
      <p:ext uri="{BB962C8B-B14F-4D97-AF65-F5344CB8AC3E}">
        <p14:creationId xmlns="" xmlns:p14="http://schemas.microsoft.com/office/powerpoint/2010/main" val="426776406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Application/Portal </a:t>
            </a:r>
            <a:r>
              <a:rPr lang="en-US" dirty="0" smtClean="0"/>
              <a:t>Mode Example</a:t>
            </a:r>
            <a:endParaRPr lang="en-US" dirty="0"/>
          </a:p>
        </p:txBody>
      </p:sp>
      <p:sp>
        <p:nvSpPr>
          <p:cNvPr id="3" name="Content Placeholder 2"/>
          <p:cNvSpPr>
            <a:spLocks noGrp="1"/>
          </p:cNvSpPr>
          <p:nvPr>
            <p:ph idx="1"/>
          </p:nvPr>
        </p:nvSpPr>
        <p:spPr>
          <a:xfrm>
            <a:off x="457200" y="1412776"/>
            <a:ext cx="8229600" cy="4525963"/>
          </a:xfrm>
        </p:spPr>
        <p:txBody>
          <a:bodyPr/>
          <a:lstStyle/>
          <a:p>
            <a:r>
              <a:rPr lang="en-US" dirty="0"/>
              <a:t>Portal mode, with embedded </a:t>
            </a:r>
            <a:r>
              <a:rPr lang="en-US" dirty="0" smtClean="0"/>
              <a:t>file manager</a:t>
            </a:r>
            <a:endParaRPr lang="en-US" dirty="0"/>
          </a:p>
        </p:txBody>
      </p:sp>
      <p:pic>
        <p:nvPicPr>
          <p:cNvPr id="4" name="Picture 3" descr="scr3.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19672" y="2060848"/>
            <a:ext cx="6156176" cy="4617132"/>
          </a:xfrm>
          <a:prstGeom prst="rect">
            <a:avLst/>
          </a:prstGeom>
        </p:spPr>
      </p:pic>
    </p:spTree>
    <p:extLst>
      <p:ext uri="{BB962C8B-B14F-4D97-AF65-F5344CB8AC3E}">
        <p14:creationId xmlns="" xmlns:p14="http://schemas.microsoft.com/office/powerpoint/2010/main" val="157566740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Application/Portal </a:t>
            </a:r>
            <a:r>
              <a:rPr lang="en-US" dirty="0" smtClean="0"/>
              <a:t>Mode Example</a:t>
            </a:r>
            <a:endParaRPr lang="en-US" dirty="0"/>
          </a:p>
        </p:txBody>
      </p:sp>
      <p:sp>
        <p:nvSpPr>
          <p:cNvPr id="3" name="Content Placeholder 2"/>
          <p:cNvSpPr>
            <a:spLocks noGrp="1"/>
          </p:cNvSpPr>
          <p:nvPr>
            <p:ph idx="1"/>
          </p:nvPr>
        </p:nvSpPr>
        <p:spPr>
          <a:xfrm>
            <a:off x="457200" y="1268760"/>
            <a:ext cx="8229600" cy="4525963"/>
          </a:xfrm>
        </p:spPr>
        <p:txBody>
          <a:bodyPr/>
          <a:lstStyle/>
          <a:p>
            <a:r>
              <a:rPr lang="en-US" dirty="0"/>
              <a:t>Portal mode, running two </a:t>
            </a:r>
            <a:r>
              <a:rPr lang="en-US" dirty="0" smtClean="0"/>
              <a:t>flavors </a:t>
            </a:r>
            <a:r>
              <a:rPr lang="en-US" dirty="0"/>
              <a:t>of </a:t>
            </a:r>
            <a:r>
              <a:rPr lang="en-US" dirty="0" smtClean="0"/>
              <a:t>Excel</a:t>
            </a:r>
            <a:endParaRPr lang="en-US" dirty="0"/>
          </a:p>
        </p:txBody>
      </p:sp>
      <p:pic>
        <p:nvPicPr>
          <p:cNvPr id="4" name="Picture 3" descr="scr4.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23661" y="1988840"/>
            <a:ext cx="6144683" cy="4608512"/>
          </a:xfrm>
          <a:prstGeom prst="rect">
            <a:avLst/>
          </a:prstGeom>
        </p:spPr>
      </p:pic>
    </p:spTree>
    <p:extLst>
      <p:ext uri="{BB962C8B-B14F-4D97-AF65-F5344CB8AC3E}">
        <p14:creationId xmlns="" xmlns:p14="http://schemas.microsoft.com/office/powerpoint/2010/main" val="422780128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Application/Portal </a:t>
            </a:r>
            <a:r>
              <a:rPr lang="en-US" dirty="0" smtClean="0"/>
              <a:t>Mode Example</a:t>
            </a:r>
            <a:endParaRPr lang="en-US" dirty="0"/>
          </a:p>
        </p:txBody>
      </p:sp>
      <p:sp>
        <p:nvSpPr>
          <p:cNvPr id="3" name="Content Placeholder 2"/>
          <p:cNvSpPr>
            <a:spLocks noGrp="1"/>
          </p:cNvSpPr>
          <p:nvPr>
            <p:ph idx="1"/>
          </p:nvPr>
        </p:nvSpPr>
        <p:spPr>
          <a:xfrm>
            <a:off x="457200" y="1268760"/>
            <a:ext cx="8229600" cy="4525963"/>
          </a:xfrm>
        </p:spPr>
        <p:txBody>
          <a:bodyPr/>
          <a:lstStyle/>
          <a:p>
            <a:r>
              <a:rPr lang="en-US" dirty="0"/>
              <a:t>Application mode, with remote Windows &amp;</a:t>
            </a:r>
            <a:br>
              <a:rPr lang="en-US" dirty="0"/>
            </a:br>
            <a:r>
              <a:rPr lang="en-US" dirty="0"/>
              <a:t>Linux applications </a:t>
            </a:r>
            <a:r>
              <a:rPr lang="en-US" dirty="0" smtClean="0"/>
              <a:t>integration on </a:t>
            </a:r>
            <a:r>
              <a:rPr lang="en-US" dirty="0"/>
              <a:t>Windows 7 </a:t>
            </a:r>
            <a:r>
              <a:rPr lang="en-US" dirty="0" smtClean="0"/>
              <a:t>desktop</a:t>
            </a:r>
            <a:endParaRPr lang="en-US" dirty="0"/>
          </a:p>
        </p:txBody>
      </p:sp>
      <p:pic>
        <p:nvPicPr>
          <p:cNvPr id="4" name="Picture 3" descr="scr5.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267744" y="2492896"/>
            <a:ext cx="5616624" cy="4212468"/>
          </a:xfrm>
          <a:prstGeom prst="rect">
            <a:avLst/>
          </a:prstGeom>
        </p:spPr>
      </p:pic>
    </p:spTree>
    <p:extLst>
      <p:ext uri="{BB962C8B-B14F-4D97-AF65-F5344CB8AC3E}">
        <p14:creationId xmlns="" xmlns:p14="http://schemas.microsoft.com/office/powerpoint/2010/main" val="134230464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Application/Portal </a:t>
            </a:r>
            <a:r>
              <a:rPr lang="en-US" dirty="0" smtClean="0"/>
              <a:t>Mode Example</a:t>
            </a:r>
            <a:endParaRPr lang="en-US" dirty="0"/>
          </a:p>
        </p:txBody>
      </p:sp>
      <p:sp>
        <p:nvSpPr>
          <p:cNvPr id="3" name="Content Placeholder 2"/>
          <p:cNvSpPr>
            <a:spLocks noGrp="1"/>
          </p:cNvSpPr>
          <p:nvPr>
            <p:ph idx="1"/>
          </p:nvPr>
        </p:nvSpPr>
        <p:spPr>
          <a:xfrm>
            <a:off x="457200" y="1196752"/>
            <a:ext cx="8229600" cy="4525963"/>
          </a:xfrm>
        </p:spPr>
        <p:txBody>
          <a:bodyPr/>
          <a:lstStyle/>
          <a:p>
            <a:r>
              <a:rPr lang="en-US" dirty="0"/>
              <a:t>Applications mode, displaying the remote</a:t>
            </a:r>
            <a:br>
              <a:rPr lang="en-US" dirty="0"/>
            </a:br>
            <a:r>
              <a:rPr lang="en-US" dirty="0"/>
              <a:t>applications seamlessly on the </a:t>
            </a:r>
            <a:r>
              <a:rPr lang="en-US" dirty="0" smtClean="0"/>
              <a:t>local desktop</a:t>
            </a:r>
            <a:endParaRPr lang="en-US" dirty="0"/>
          </a:p>
        </p:txBody>
      </p:sp>
      <p:pic>
        <p:nvPicPr>
          <p:cNvPr id="4" name="Picture 3" descr="scr6.jp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19672" y="2348880"/>
            <a:ext cx="5688632" cy="4266474"/>
          </a:xfrm>
          <a:prstGeom prst="rect">
            <a:avLst/>
          </a:prstGeom>
        </p:spPr>
      </p:pic>
    </p:spTree>
    <p:extLst>
      <p:ext uri="{BB962C8B-B14F-4D97-AF65-F5344CB8AC3E}">
        <p14:creationId xmlns="" xmlns:p14="http://schemas.microsoft.com/office/powerpoint/2010/main" val="215034412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72406"/>
            <a:ext cx="8640960" cy="868362"/>
          </a:xfrm>
        </p:spPr>
        <p:txBody>
          <a:bodyPr>
            <a:noAutofit/>
          </a:bodyPr>
          <a:lstStyle/>
          <a:p>
            <a:r>
              <a:rPr lang="en-US" sz="3200" dirty="0"/>
              <a:t>Application mode or Desktop mode with WAN access through OVD Gateway</a:t>
            </a:r>
          </a:p>
        </p:txBody>
      </p:sp>
      <p:sp>
        <p:nvSpPr>
          <p:cNvPr id="5" name="Content Placeholder 2"/>
          <p:cNvSpPr>
            <a:spLocks noGrp="1"/>
          </p:cNvSpPr>
          <p:nvPr>
            <p:ph idx="1"/>
          </p:nvPr>
        </p:nvSpPr>
        <p:spPr>
          <a:xfrm>
            <a:off x="457200" y="1556792"/>
            <a:ext cx="8229600" cy="4925144"/>
          </a:xfrm>
        </p:spPr>
        <p:txBody>
          <a:bodyPr>
            <a:normAutofit/>
          </a:bodyPr>
          <a:lstStyle/>
          <a:p>
            <a:r>
              <a:rPr lang="en-US" sz="2400" dirty="0" smtClean="0"/>
              <a:t>Application </a:t>
            </a:r>
            <a:r>
              <a:rPr lang="en-US" sz="2400" dirty="0"/>
              <a:t>Publishing, to get remote Windows and/or Linux applications seamlessly integrated in the local end-user </a:t>
            </a:r>
            <a:r>
              <a:rPr lang="en-US" sz="2400" dirty="0" smtClean="0"/>
              <a:t>desktop</a:t>
            </a:r>
            <a:endParaRPr lang="en-US" sz="2400" dirty="0"/>
          </a:p>
        </p:txBody>
      </p:sp>
      <p:pic>
        <p:nvPicPr>
          <p:cNvPr id="3" name="Picture 2" descr="arch3.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259632" y="2727773"/>
            <a:ext cx="6663336" cy="3754163"/>
          </a:xfrm>
          <a:prstGeom prst="rect">
            <a:avLst/>
          </a:prstGeom>
        </p:spPr>
      </p:pic>
    </p:spTree>
    <p:extLst>
      <p:ext uri="{BB962C8B-B14F-4D97-AF65-F5344CB8AC3E}">
        <p14:creationId xmlns="" xmlns:p14="http://schemas.microsoft.com/office/powerpoint/2010/main" val="171999778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Clients</a:t>
            </a:r>
            <a:endParaRPr lang="en-US" dirty="0"/>
          </a:p>
        </p:txBody>
      </p:sp>
      <p:sp>
        <p:nvSpPr>
          <p:cNvPr id="3" name="Content Placeholder 2"/>
          <p:cNvSpPr>
            <a:spLocks noGrp="1"/>
          </p:cNvSpPr>
          <p:nvPr>
            <p:ph idx="1"/>
          </p:nvPr>
        </p:nvSpPr>
        <p:spPr/>
        <p:txBody>
          <a:bodyPr>
            <a:normAutofit lnSpcReduction="10000"/>
          </a:bodyPr>
          <a:lstStyle/>
          <a:p>
            <a:r>
              <a:rPr lang="en-US" dirty="0" smtClean="0"/>
              <a:t>A </a:t>
            </a:r>
            <a:r>
              <a:rPr lang="en-US" dirty="0"/>
              <a:t>web-browser(*)</a:t>
            </a:r>
          </a:p>
          <a:p>
            <a:r>
              <a:rPr lang="en-US" dirty="0" smtClean="0"/>
              <a:t>A </a:t>
            </a:r>
            <a:r>
              <a:rPr lang="en-US" dirty="0"/>
              <a:t>dedicated </a:t>
            </a:r>
            <a:r>
              <a:rPr lang="en-US" dirty="0" err="1"/>
              <a:t>Ulteo</a:t>
            </a:r>
            <a:r>
              <a:rPr lang="en-US" dirty="0"/>
              <a:t> client software for Linux or Windows PCs or thin clients</a:t>
            </a:r>
          </a:p>
          <a:p>
            <a:r>
              <a:rPr lang="en-US" dirty="0" smtClean="0"/>
              <a:t>An </a:t>
            </a:r>
            <a:r>
              <a:rPr lang="en-US" dirty="0" err="1"/>
              <a:t>iOS</a:t>
            </a:r>
            <a:r>
              <a:rPr lang="en-US" dirty="0"/>
              <a:t> or Android tablet (desktop mode only</a:t>
            </a:r>
            <a:r>
              <a:rPr lang="en-US" dirty="0" smtClean="0"/>
              <a:t>)</a:t>
            </a:r>
          </a:p>
          <a:p>
            <a:endParaRPr lang="en-US" dirty="0"/>
          </a:p>
          <a:p>
            <a:endParaRPr lang="en-US" dirty="0" smtClean="0"/>
          </a:p>
          <a:p>
            <a:endParaRPr lang="en-US" dirty="0"/>
          </a:p>
          <a:p>
            <a:pPr marL="0" indent="0">
              <a:buNone/>
            </a:pPr>
            <a:endParaRPr lang="en-US" dirty="0" smtClean="0"/>
          </a:p>
          <a:p>
            <a:pPr marL="0" indent="0">
              <a:buNone/>
            </a:pPr>
            <a:r>
              <a:rPr lang="en-US" dirty="0" smtClean="0"/>
              <a:t>(</a:t>
            </a:r>
            <a:r>
              <a:rPr lang="en-US" dirty="0"/>
              <a:t>*) The web-browser needs a Java plugin to perform</a:t>
            </a:r>
          </a:p>
          <a:p>
            <a:endParaRPr lang="en-US" dirty="0"/>
          </a:p>
        </p:txBody>
      </p:sp>
    </p:spTree>
    <p:extLst>
      <p:ext uri="{BB962C8B-B14F-4D97-AF65-F5344CB8AC3E}">
        <p14:creationId xmlns="" xmlns:p14="http://schemas.microsoft.com/office/powerpoint/2010/main" val="239116460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References</a:t>
            </a:r>
            <a:endParaRPr lang="zh-TW" altLang="en-US" dirty="0"/>
          </a:p>
        </p:txBody>
      </p:sp>
      <p:sp>
        <p:nvSpPr>
          <p:cNvPr id="3" name="內容版面配置區 2"/>
          <p:cNvSpPr>
            <a:spLocks noGrp="1"/>
          </p:cNvSpPr>
          <p:nvPr>
            <p:ph idx="1"/>
          </p:nvPr>
        </p:nvSpPr>
        <p:spPr>
          <a:xfrm>
            <a:off x="457200" y="1600200"/>
            <a:ext cx="8229600" cy="4853136"/>
          </a:xfrm>
        </p:spPr>
        <p:txBody>
          <a:bodyPr>
            <a:normAutofit fontScale="85000" lnSpcReduction="20000"/>
          </a:bodyPr>
          <a:lstStyle/>
          <a:p>
            <a:r>
              <a:rPr lang="en-US" altLang="zh-TW" dirty="0" err="1" smtClean="0"/>
              <a:t>Vmware</a:t>
            </a:r>
            <a:r>
              <a:rPr lang="en-US" altLang="zh-TW" dirty="0" smtClean="0"/>
              <a:t> VDI </a:t>
            </a:r>
            <a:r>
              <a:rPr lang="en-US" altLang="zh-TW" dirty="0" smtClean="0">
                <a:hlinkClick r:id="rId2"/>
              </a:rPr>
              <a:t>http</a:t>
            </a:r>
            <a:r>
              <a:rPr lang="en-US" altLang="zh-TW" dirty="0">
                <a:hlinkClick r:id="rId2"/>
              </a:rPr>
              <a:t>://</a:t>
            </a:r>
            <a:r>
              <a:rPr lang="en-US" altLang="zh-TW" dirty="0" smtClean="0">
                <a:hlinkClick r:id="rId2"/>
              </a:rPr>
              <a:t>www.virtualizationadmin.com/articles-tutorials/vdi-articles/general/virtual-desktop-infrastructure-overview.html</a:t>
            </a:r>
            <a:endParaRPr lang="en-US" altLang="zh-TW" dirty="0" smtClean="0"/>
          </a:p>
          <a:p>
            <a:r>
              <a:rPr lang="en-US" altLang="zh-TW" dirty="0" smtClean="0"/>
              <a:t>Virtual Desktop Infrastructure </a:t>
            </a:r>
            <a:r>
              <a:rPr lang="en-US" altLang="zh-TW" dirty="0">
                <a:hlinkClick r:id="rId3"/>
              </a:rPr>
              <a:t>http://</a:t>
            </a:r>
            <a:r>
              <a:rPr lang="en-US" altLang="zh-TW" dirty="0" smtClean="0">
                <a:hlinkClick r:id="rId3"/>
              </a:rPr>
              <a:t>ebookbrowse.com/03-david-young-vdi-ppt-d138117600</a:t>
            </a:r>
            <a:endParaRPr lang="en-US" altLang="zh-TW" dirty="0" smtClean="0"/>
          </a:p>
          <a:p>
            <a:r>
              <a:rPr lang="en-US" altLang="zh-TW" dirty="0"/>
              <a:t>Virtual Desktop Infrastructure (VDI) Protocol Problem </a:t>
            </a:r>
            <a:r>
              <a:rPr lang="en-US" altLang="zh-TW" dirty="0" smtClean="0"/>
              <a:t>Statement </a:t>
            </a:r>
            <a:r>
              <a:rPr lang="en-US" altLang="zh-TW" dirty="0" smtClean="0">
                <a:hlinkClick r:id="rId4"/>
              </a:rPr>
              <a:t>http</a:t>
            </a:r>
            <a:r>
              <a:rPr lang="en-US" altLang="zh-TW" dirty="0">
                <a:hlinkClick r:id="rId4"/>
              </a:rPr>
              <a:t>://</a:t>
            </a:r>
            <a:r>
              <a:rPr lang="en-US" altLang="zh-TW" dirty="0" smtClean="0">
                <a:hlinkClick r:id="rId4"/>
              </a:rPr>
              <a:t>wenku.it168.com/d_000070198.shtml</a:t>
            </a:r>
            <a:endParaRPr lang="en-US" altLang="zh-TW" dirty="0" smtClean="0"/>
          </a:p>
          <a:p>
            <a:r>
              <a:rPr lang="en-US" altLang="zh-TW" dirty="0" smtClean="0"/>
              <a:t>Microsoft Client Virtualization Strategy White Paper </a:t>
            </a:r>
            <a:r>
              <a:rPr lang="en-US" altLang="zh-TW" dirty="0" smtClean="0">
                <a:hlinkClick r:id="rId5"/>
              </a:rPr>
              <a:t>http</a:t>
            </a:r>
            <a:r>
              <a:rPr lang="en-US" altLang="zh-TW" dirty="0">
                <a:hlinkClick r:id="rId5"/>
              </a:rPr>
              <a:t>://</a:t>
            </a:r>
            <a:r>
              <a:rPr lang="en-US" altLang="zh-TW" dirty="0" smtClean="0">
                <a:hlinkClick r:id="rId5"/>
              </a:rPr>
              <a:t>ebookbrowse.com/microsoft-client-virtualization-strategy-white-paper-final-brz-pdf-d216269211</a:t>
            </a:r>
            <a:endParaRPr lang="en-US" altLang="zh-TW" dirty="0" smtClean="0"/>
          </a:p>
          <a:p>
            <a:r>
              <a:rPr lang="en-US" altLang="zh-TW" dirty="0" smtClean="0"/>
              <a:t>Citrix </a:t>
            </a:r>
            <a:r>
              <a:rPr lang="en-US" altLang="zh-TW" dirty="0" smtClean="0">
                <a:hlinkClick r:id="rId6"/>
              </a:rPr>
              <a:t>http</a:t>
            </a:r>
            <a:r>
              <a:rPr lang="en-US" altLang="zh-TW" dirty="0">
                <a:hlinkClick r:id="rId6"/>
              </a:rPr>
              <a:t>://flexcast.citrix.com/technology/</a:t>
            </a:r>
            <a:r>
              <a:rPr lang="en-US" altLang="zh-TW" dirty="0" smtClean="0">
                <a:hlinkClick r:id="rId6"/>
              </a:rPr>
              <a:t>hostedshared.html</a:t>
            </a:r>
            <a:endParaRPr lang="en-US" altLang="zh-TW" dirty="0" smtClean="0"/>
          </a:p>
          <a:p>
            <a:r>
              <a:rPr lang="en-US" altLang="zh-TW" dirty="0" err="1" smtClean="0"/>
              <a:t>Ulteo</a:t>
            </a:r>
            <a:r>
              <a:rPr lang="en-US" altLang="zh-TW" dirty="0"/>
              <a:t> </a:t>
            </a:r>
            <a:r>
              <a:rPr lang="en-US" altLang="zh-TW" dirty="0" smtClean="0"/>
              <a:t>OVD </a:t>
            </a:r>
            <a:r>
              <a:rPr lang="en-US" altLang="zh-TW" dirty="0" smtClean="0">
                <a:hlinkClick r:id="rId7"/>
              </a:rPr>
              <a:t>http</a:t>
            </a:r>
            <a:r>
              <a:rPr lang="en-US" altLang="zh-TW" dirty="0">
                <a:hlinkClick r:id="rId7"/>
              </a:rPr>
              <a:t>://</a:t>
            </a:r>
            <a:r>
              <a:rPr lang="en-US" altLang="zh-TW" dirty="0" err="1">
                <a:hlinkClick r:id="rId7"/>
              </a:rPr>
              <a:t>www.ulteo.com</a:t>
            </a:r>
            <a:r>
              <a:rPr lang="en-US" altLang="zh-TW" dirty="0">
                <a:hlinkClick r:id="rId7"/>
              </a:rPr>
              <a:t>/</a:t>
            </a:r>
            <a:r>
              <a:rPr lang="en-US" altLang="zh-TW" dirty="0" smtClean="0">
                <a:hlinkClick r:id="rId7"/>
              </a:rPr>
              <a:t>home</a:t>
            </a:r>
            <a:endParaRPr lang="en-US" altLang="zh-TW" dirty="0"/>
          </a:p>
        </p:txBody>
      </p:sp>
    </p:spTree>
    <p:extLst>
      <p:ext uri="{BB962C8B-B14F-4D97-AF65-F5344CB8AC3E}">
        <p14:creationId xmlns="" xmlns:p14="http://schemas.microsoft.com/office/powerpoint/2010/main" val="28238506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ourse Them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18397</TotalTime>
  <Words>8959</Words>
  <Application>Microsoft Office PowerPoint</Application>
  <PresentationFormat>如螢幕大小 (4:3)</PresentationFormat>
  <Paragraphs>1194</Paragraphs>
  <Slides>98</Slides>
  <Notes>41</Notes>
  <HiddenSlides>0</HiddenSlides>
  <MMClips>0</MMClips>
  <ScaleCrop>false</ScaleCrop>
  <HeadingPairs>
    <vt:vector size="6" baseType="variant">
      <vt:variant>
        <vt:lpstr>佈景主題</vt:lpstr>
      </vt:variant>
      <vt:variant>
        <vt:i4>1</vt:i4>
      </vt:variant>
      <vt:variant>
        <vt:lpstr>內嵌 OLE 伺服程式</vt:lpstr>
      </vt:variant>
      <vt:variant>
        <vt:i4>1</vt:i4>
      </vt:variant>
      <vt:variant>
        <vt:lpstr>投影片標題</vt:lpstr>
      </vt:variant>
      <vt:variant>
        <vt:i4>98</vt:i4>
      </vt:variant>
    </vt:vector>
  </HeadingPairs>
  <TitlesOfParts>
    <vt:vector size="100" baseType="lpstr">
      <vt:lpstr>Course Themes</vt:lpstr>
      <vt:lpstr>Visio</vt:lpstr>
      <vt:lpstr>虛擬化技術 Virtualization Techniques</vt:lpstr>
      <vt:lpstr>Agenda</vt:lpstr>
      <vt:lpstr>Overview</vt:lpstr>
      <vt:lpstr>Typical Desktop Deployment</vt:lpstr>
      <vt:lpstr>Traditional Desktop Infrastructure Challenges</vt:lpstr>
      <vt:lpstr>Overview</vt:lpstr>
      <vt:lpstr>For End Users</vt:lpstr>
      <vt:lpstr>For IT Pros</vt:lpstr>
      <vt:lpstr>Virtual Desktop Infrastructure  </vt:lpstr>
      <vt:lpstr>Agenda</vt:lpstr>
      <vt:lpstr>Concept</vt:lpstr>
      <vt:lpstr>A Computing Model</vt:lpstr>
      <vt:lpstr>A Service</vt:lpstr>
      <vt:lpstr>Characteristics</vt:lpstr>
      <vt:lpstr>Why Centralize with VDI?</vt:lpstr>
      <vt:lpstr>concept</vt:lpstr>
      <vt:lpstr>Basic View</vt:lpstr>
      <vt:lpstr>Basic View</vt:lpstr>
      <vt:lpstr>VDI Components</vt:lpstr>
      <vt:lpstr>Protocol</vt:lpstr>
      <vt:lpstr>Desktop Remoting Techniques</vt:lpstr>
      <vt:lpstr>Screen-Scraping</vt:lpstr>
      <vt:lpstr>Screen Scrape + Multimedia Redirection</vt:lpstr>
      <vt:lpstr>Server Graphics System Virtualization</vt:lpstr>
      <vt:lpstr>Hardware Acceleration on Server/Client</vt:lpstr>
      <vt:lpstr>Session Broker</vt:lpstr>
      <vt:lpstr>Virtualization platform</vt:lpstr>
      <vt:lpstr>Virtual Management Platform</vt:lpstr>
      <vt:lpstr>Application Virtualization</vt:lpstr>
      <vt:lpstr>Profile and Data Redirection</vt:lpstr>
      <vt:lpstr>Client Devices</vt:lpstr>
      <vt:lpstr>Concept</vt:lpstr>
      <vt:lpstr>Advantages</vt:lpstr>
      <vt:lpstr>Disadvantages</vt:lpstr>
      <vt:lpstr>Agenda</vt:lpstr>
      <vt:lpstr>Challenges for VDI</vt:lpstr>
      <vt:lpstr>Interoperability</vt:lpstr>
      <vt:lpstr>Ecosystem</vt:lpstr>
      <vt:lpstr>Mobile Access</vt:lpstr>
      <vt:lpstr>Agenda</vt:lpstr>
      <vt:lpstr>VMware VDI  </vt:lpstr>
      <vt:lpstr>VMware VDI Solution </vt:lpstr>
      <vt:lpstr>VMware Infrastructure 3 Integration   </vt:lpstr>
      <vt:lpstr>VMware Virtual Desktop Manager   </vt:lpstr>
      <vt:lpstr>VMware VDM: Individual Desktops  </vt:lpstr>
      <vt:lpstr>VMware VDM: Non-Persistent Pools </vt:lpstr>
      <vt:lpstr>VMware VDM: Persistent Pools </vt:lpstr>
      <vt:lpstr>VMware VDM Security</vt:lpstr>
      <vt:lpstr>VMware VDM Security Server  </vt:lpstr>
      <vt:lpstr>VMware VDI Client Access</vt:lpstr>
      <vt:lpstr>What Distinguishes VMware VDI?</vt:lpstr>
      <vt:lpstr>What Distinguishes VMware VDI? </vt:lpstr>
      <vt:lpstr>How Customers Use VMware VDI</vt:lpstr>
      <vt:lpstr>VMware VDI: Summary</vt:lpstr>
      <vt:lpstr>Agenda</vt:lpstr>
      <vt:lpstr>Composition</vt:lpstr>
      <vt:lpstr>Features</vt:lpstr>
      <vt:lpstr>Different Types of Virtual Desktops</vt:lpstr>
      <vt:lpstr>Local VM</vt:lpstr>
      <vt:lpstr>Streamed VHD</vt:lpstr>
      <vt:lpstr>Hosted VDI</vt:lpstr>
      <vt:lpstr>Hosted Shared</vt:lpstr>
      <vt:lpstr>On-Demand Apps</vt:lpstr>
      <vt:lpstr>Typical Desktop Deployment (Revisit)</vt:lpstr>
      <vt:lpstr>Desktop Delivery Vision</vt:lpstr>
      <vt:lpstr>Desktop Delivery Components</vt:lpstr>
      <vt:lpstr>Citrix XenDesktop v2 Technology Components</vt:lpstr>
      <vt:lpstr>投影片 68</vt:lpstr>
      <vt:lpstr>Basic Desktop Delivery</vt:lpstr>
      <vt:lpstr>Virtual Desktop Agent and ICA Client</vt:lpstr>
      <vt:lpstr>Desktop Delivery Controller</vt:lpstr>
      <vt:lpstr>投影片 72</vt:lpstr>
      <vt:lpstr>Virtual Desktop Infrastructure</vt:lpstr>
      <vt:lpstr>Virtual Desktop Infrastructure</vt:lpstr>
      <vt:lpstr>XenServer</vt:lpstr>
      <vt:lpstr>OS, App &amp; Profile Management</vt:lpstr>
      <vt:lpstr>OS, App &amp; Profile Management</vt:lpstr>
      <vt:lpstr>How to Implement XenDesktop v2</vt:lpstr>
      <vt:lpstr>How to Implement XenDesktop v2</vt:lpstr>
      <vt:lpstr>How XenDesktop v2 Works</vt:lpstr>
      <vt:lpstr>Agenda</vt:lpstr>
      <vt:lpstr>Ulteo Open Virtual Desktop (OVD)</vt:lpstr>
      <vt:lpstr>Infrastructure Overview and Vision</vt:lpstr>
      <vt:lpstr>Infrastructure Overview and Vision</vt:lpstr>
      <vt:lpstr>Key Benefits for IT</vt:lpstr>
      <vt:lpstr>Key Benefits for End-users</vt:lpstr>
      <vt:lpstr>Core Architectures</vt:lpstr>
      <vt:lpstr>Desktop Mode</vt:lpstr>
      <vt:lpstr>Desktop Mode Example</vt:lpstr>
      <vt:lpstr>Desktop Mode Example</vt:lpstr>
      <vt:lpstr>Application/Portal Mode</vt:lpstr>
      <vt:lpstr>Application/Portal Mode Example</vt:lpstr>
      <vt:lpstr>Application/Portal Mode Example</vt:lpstr>
      <vt:lpstr>Application/Portal Mode Example</vt:lpstr>
      <vt:lpstr>Application/Portal Mode Example</vt:lpstr>
      <vt:lpstr>Application mode or Desktop mode with WAN access through OVD Gateway</vt:lpstr>
      <vt:lpstr>User Clients</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tlcsmall3</dc:creator>
  <cp:lastModifiedBy>Yeh-Ching Chung</cp:lastModifiedBy>
  <cp:revision>1751</cp:revision>
  <dcterms:created xsi:type="dcterms:W3CDTF">2010-08-10T05:14:29Z</dcterms:created>
  <dcterms:modified xsi:type="dcterms:W3CDTF">2013-05-12T10:36:41Z</dcterms:modified>
</cp:coreProperties>
</file>